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64"/>
  </p:handoutMasterIdLst>
  <p:sldIdLst>
    <p:sldId id="375" r:id="rId3"/>
    <p:sldId id="341" r:id="rId5"/>
    <p:sldId id="342" r:id="rId6"/>
    <p:sldId id="360" r:id="rId7"/>
    <p:sldId id="362" r:id="rId8"/>
    <p:sldId id="363" r:id="rId9"/>
    <p:sldId id="376" r:id="rId10"/>
    <p:sldId id="377" r:id="rId11"/>
    <p:sldId id="399" r:id="rId12"/>
    <p:sldId id="400" r:id="rId13"/>
    <p:sldId id="401" r:id="rId14"/>
    <p:sldId id="402" r:id="rId15"/>
    <p:sldId id="379" r:id="rId16"/>
    <p:sldId id="403" r:id="rId17"/>
    <p:sldId id="380" r:id="rId18"/>
    <p:sldId id="404" r:id="rId19"/>
    <p:sldId id="382" r:id="rId20"/>
    <p:sldId id="405" r:id="rId21"/>
    <p:sldId id="409" r:id="rId22"/>
    <p:sldId id="406" r:id="rId23"/>
    <p:sldId id="407" r:id="rId24"/>
    <p:sldId id="408" r:id="rId25"/>
    <p:sldId id="385" r:id="rId26"/>
    <p:sldId id="386" r:id="rId27"/>
    <p:sldId id="410" r:id="rId28"/>
    <p:sldId id="387" r:id="rId29"/>
    <p:sldId id="389" r:id="rId30"/>
    <p:sldId id="390" r:id="rId31"/>
    <p:sldId id="391" r:id="rId32"/>
    <p:sldId id="411" r:id="rId33"/>
    <p:sldId id="392" r:id="rId34"/>
    <p:sldId id="394" r:id="rId35"/>
    <p:sldId id="395" r:id="rId36"/>
    <p:sldId id="396" r:id="rId37"/>
    <p:sldId id="397" r:id="rId38"/>
    <p:sldId id="414" r:id="rId39"/>
    <p:sldId id="415" r:id="rId40"/>
    <p:sldId id="412" r:id="rId41"/>
    <p:sldId id="361" r:id="rId42"/>
    <p:sldId id="364" r:id="rId43"/>
    <p:sldId id="365" r:id="rId44"/>
    <p:sldId id="366" r:id="rId45"/>
    <p:sldId id="367" r:id="rId46"/>
    <p:sldId id="416" r:id="rId47"/>
    <p:sldId id="368" r:id="rId48"/>
    <p:sldId id="369" r:id="rId49"/>
    <p:sldId id="417" r:id="rId50"/>
    <p:sldId id="370" r:id="rId51"/>
    <p:sldId id="371" r:id="rId52"/>
    <p:sldId id="372" r:id="rId53"/>
    <p:sldId id="420" r:id="rId54"/>
    <p:sldId id="421" r:id="rId55"/>
    <p:sldId id="422" r:id="rId56"/>
    <p:sldId id="423" r:id="rId57"/>
    <p:sldId id="358" r:id="rId58"/>
    <p:sldId id="357" r:id="rId59"/>
    <p:sldId id="359" r:id="rId60"/>
    <p:sldId id="418" r:id="rId61"/>
    <p:sldId id="419" r:id="rId62"/>
    <p:sldId id="270" r:id="rId63"/>
  </p:sldIdLst>
  <p:sldSz cx="9144000" cy="6858000" type="screen4x3"/>
  <p:notesSz cx="6797675" cy="9926955"/>
  <p:custDataLst>
    <p:tags r:id="rId68"/>
  </p:custDataLst>
  <p:defaultTextStyle>
    <a:defPPr>
      <a:defRPr lang="zh-CN"/>
    </a:defPPr>
    <a:lvl1pPr marL="0" lvl="0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1pPr>
    <a:lvl2pPr marL="457200" lvl="1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2pPr>
    <a:lvl3pPr marL="914400" lvl="2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3pPr>
    <a:lvl4pPr marL="1371600" lvl="3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4pPr>
    <a:lvl5pPr marL="1828800" lvl="4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5pPr>
    <a:lvl6pPr marL="2286000" lvl="5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6pPr>
    <a:lvl7pPr marL="2743200" lvl="6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7pPr>
    <a:lvl8pPr marL="3200400" lvl="7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8pPr>
    <a:lvl9pPr marL="3657600" lvl="8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CC"/>
    <a:srgbClr val="EAEAEA"/>
    <a:srgbClr val="CC0066"/>
    <a:srgbClr val="FFCCCC"/>
    <a:srgbClr val="99FFCC"/>
    <a:srgbClr val="FF7C8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269"/>
    <p:restoredTop sz="94660"/>
  </p:normalViewPr>
  <p:slideViewPr>
    <p:cSldViewPr showGuides="1">
      <p:cViewPr>
        <p:scale>
          <a:sx n="50" d="100"/>
          <a:sy n="50" d="100"/>
        </p:scale>
        <p:origin x="-2770" y="-883"/>
      </p:cViewPr>
      <p:guideLst>
        <p:guide orient="horz" pos="41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8" Type="http://schemas.openxmlformats.org/officeDocument/2006/relationships/tags" Target="tags/tag1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handoutMaster" Target="handoutMasters/handoutMaster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defRPr sz="120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defRPr sz="120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defRPr sz="120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2" name="Rectangle 4"/>
          <p:cNvSpPr/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单击以编辑母版文本样式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defRPr sz="120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1D72"/>
            </a:gs>
            <a:gs pos="50000">
              <a:schemeClr val="accent2"/>
            </a:gs>
            <a:gs pos="100000">
              <a:srgbClr val="1D1D7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 smtClean="0">
                <a:solidFill>
                  <a:schemeClr val="tx1"/>
                </a:solidFill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>
                <a:solidFill>
                  <a:schemeClr val="tx1"/>
                </a:solidFill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0" y="533400"/>
            <a:ext cx="8686800" cy="457200"/>
            <a:chOff x="0" y="864"/>
            <a:chExt cx="5472" cy="288"/>
          </a:xfrm>
        </p:grpSpPr>
        <p:sp>
          <p:nvSpPr>
            <p:cNvPr id="1031" name="Line 9"/>
            <p:cNvSpPr/>
            <p:nvPr/>
          </p:nvSpPr>
          <p:spPr>
            <a:xfrm>
              <a:off x="0" y="1056"/>
              <a:ext cx="5136" cy="0"/>
            </a:xfrm>
            <a:prstGeom prst="line">
              <a:avLst/>
            </a:prstGeom>
            <a:ln w="69850" cap="flat" cmpd="sng">
              <a:solidFill>
                <a:srgbClr val="33CC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2" name="Line 10"/>
            <p:cNvSpPr/>
            <p:nvPr/>
          </p:nvSpPr>
          <p:spPr>
            <a:xfrm>
              <a:off x="0" y="1008"/>
              <a:ext cx="5136" cy="0"/>
            </a:xfrm>
            <a:prstGeom prst="line">
              <a:avLst/>
            </a:prstGeom>
            <a:ln w="69850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1033" name="Picture 12" descr="earth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84" y="86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051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grpSp>
        <p:nvGrpSpPr>
          <p:cNvPr id="234499" name="Group 3"/>
          <p:cNvGrpSpPr/>
          <p:nvPr/>
        </p:nvGrpSpPr>
        <p:grpSpPr>
          <a:xfrm>
            <a:off x="0" y="2133600"/>
            <a:ext cx="9144000" cy="3124200"/>
            <a:chOff x="0" y="1344"/>
            <a:chExt cx="5760" cy="1968"/>
          </a:xfrm>
        </p:grpSpPr>
        <p:sp>
          <p:nvSpPr>
            <p:cNvPr id="2055" name="Rectangle 4"/>
            <p:cNvSpPr/>
            <p:nvPr/>
          </p:nvSpPr>
          <p:spPr>
            <a:xfrm>
              <a:off x="0" y="1344"/>
              <a:ext cx="5760" cy="1968"/>
            </a:xfrm>
            <a:prstGeom prst="rect">
              <a:avLst/>
            </a:prstGeom>
            <a:solidFill>
              <a:srgbClr val="000066"/>
            </a:solidFill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pic>
          <p:nvPicPr>
            <p:cNvPr id="2056" name="Picture 5" descr="007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08" y="1344"/>
              <a:ext cx="3744" cy="196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34502" name="Text Box 6"/>
          <p:cNvSpPr txBox="1"/>
          <p:nvPr/>
        </p:nvSpPr>
        <p:spPr>
          <a:xfrm>
            <a:off x="684213" y="1557338"/>
            <a:ext cx="7559675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5400" b="1" dirty="0">
                <a:solidFill>
                  <a:schemeClr val="bg1"/>
                </a:solidFill>
                <a:ea typeface="文鼎CS长宋" pitchFamily="49" charset="-122"/>
              </a:rPr>
              <a:t>计算机原理与汇编</a:t>
            </a:r>
            <a:endParaRPr lang="zh-CN" altLang="en-US" sz="4400" b="1" i="1" dirty="0">
              <a:solidFill>
                <a:srgbClr val="FFFF66"/>
              </a:solidFill>
              <a:latin typeface="宋体" panose="02010600030101010101" pitchFamily="2" charset="-122"/>
            </a:endParaRPr>
          </a:p>
        </p:txBody>
      </p:sp>
      <p:sp>
        <p:nvSpPr>
          <p:cNvPr id="234503" name="Text Box 7"/>
          <p:cNvSpPr txBox="1"/>
          <p:nvPr/>
        </p:nvSpPr>
        <p:spPr>
          <a:xfrm>
            <a:off x="1371600" y="5715000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4400" dirty="0">
                <a:solidFill>
                  <a:srgbClr val="FFFFCC"/>
                </a:solidFill>
                <a:ea typeface="华文行楷" pitchFamily="2" charset="-122"/>
              </a:rPr>
              <a:t>上海海事大学信息工程学院</a:t>
            </a:r>
            <a:endParaRPr lang="zh-CN" altLang="en-US" sz="4400" dirty="0">
              <a:solidFill>
                <a:srgbClr val="FFFFCC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000"/>
                                        <p:tgtEl>
                                          <p:spTgt spid="23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23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2" grpId="0"/>
      <p:bldP spid="23450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613" cy="561975"/>
          </a:xfrm>
          <a:noFill/>
          <a:ln>
            <a:noFill/>
          </a:ln>
        </p:spPr>
        <p:txBody>
          <a:bodyPr/>
          <a:p>
            <a:pPr eaLnBrk="1" hangingPunct="1"/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变量的属性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268" name="Text Box 3"/>
          <p:cNvSpPr txBox="1"/>
          <p:nvPr/>
        </p:nvSpPr>
        <p:spPr>
          <a:xfrm>
            <a:off x="395288" y="981075"/>
            <a:ext cx="80645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、属性：变量一经定义，有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5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个属性   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P188</a:t>
            </a:r>
            <a:endParaRPr lang="en-US" altLang="zh-CN" dirty="0">
              <a:solidFill>
                <a:srgbClr val="00FFFF"/>
              </a:solidFill>
              <a:ea typeface="黑体" panose="02010609060101010101" pitchFamily="2" charset="-122"/>
            </a:endParaRPr>
          </a:p>
        </p:txBody>
      </p:sp>
      <p:sp>
        <p:nvSpPr>
          <p:cNvPr id="11269" name="Text Box 4"/>
          <p:cNvSpPr txBox="1"/>
          <p:nvPr/>
        </p:nvSpPr>
        <p:spPr>
          <a:xfrm>
            <a:off x="0" y="1773238"/>
            <a:ext cx="9144000" cy="44116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lnSpc>
                <a:spcPct val="80000"/>
              </a:lnSpc>
              <a:spcBef>
                <a:spcPct val="50000"/>
              </a:spcBef>
              <a:buAutoNum type="arabicPeriod"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段属性</a:t>
            </a:r>
            <a:r>
              <a:rPr lang="en-US" altLang="zh-CN" dirty="0">
                <a:solidFill>
                  <a:srgbClr val="EAEAEA"/>
                </a:solidFill>
                <a:ea typeface="黑体" panose="02010609060101010101" pitchFamily="2" charset="-122"/>
              </a:rPr>
              <a:t>SEG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：</a:t>
            </a:r>
            <a:r>
              <a:rPr lang="zh-CN" altLang="en-US" sz="2800" i="1" dirty="0">
                <a:solidFill>
                  <a:srgbClr val="99FFCC"/>
                </a:solidFill>
                <a:ea typeface="黑体" panose="02010609060101010101" pitchFamily="2" charset="-122"/>
              </a:rPr>
              <a:t>变量在哪个段中</a:t>
            </a:r>
            <a:endParaRPr lang="zh-CN" altLang="en-US" sz="2800" i="1" dirty="0">
              <a:solidFill>
                <a:srgbClr val="99FFCC"/>
              </a:solidFill>
              <a:ea typeface="黑体" panose="02010609060101010101" pitchFamily="2" charset="-122"/>
            </a:endParaRPr>
          </a:p>
          <a:p>
            <a:pPr marL="457200" lvl="0" indent="-457200">
              <a:lnSpc>
                <a:spcPct val="80000"/>
              </a:lnSpc>
              <a:spcBef>
                <a:spcPct val="50000"/>
              </a:spcBef>
              <a:buAutoNum type="arabicPeriod"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偏移量属性</a:t>
            </a:r>
            <a:r>
              <a:rPr lang="en-US" altLang="zh-CN" dirty="0">
                <a:solidFill>
                  <a:srgbClr val="EAEAEA"/>
                </a:solidFill>
                <a:ea typeface="黑体" panose="02010609060101010101" pitchFamily="2" charset="-122"/>
              </a:rPr>
              <a:t>OFFSET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 </a:t>
            </a:r>
            <a:r>
              <a:rPr lang="zh-CN" altLang="en-US" sz="2800" i="1" dirty="0">
                <a:solidFill>
                  <a:srgbClr val="99FFCC"/>
                </a:solidFill>
                <a:ea typeface="黑体" panose="02010609060101010101" pitchFamily="2" charset="-122"/>
              </a:rPr>
              <a:t>该变量距段起始地址的字节数</a:t>
            </a:r>
            <a:endParaRPr lang="zh-CN" altLang="en-US" sz="2800" i="1" dirty="0">
              <a:solidFill>
                <a:srgbClr val="99FFCC"/>
              </a:solidFill>
              <a:ea typeface="黑体" panose="02010609060101010101" pitchFamily="2" charset="-122"/>
            </a:endParaRPr>
          </a:p>
          <a:p>
            <a:pPr marL="457200" lvl="0" indent="-457200">
              <a:lnSpc>
                <a:spcPct val="80000"/>
              </a:lnSpc>
              <a:spcBef>
                <a:spcPct val="50000"/>
              </a:spcBef>
              <a:buAutoNum type="arabicPeriod"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类型属性</a:t>
            </a:r>
            <a:r>
              <a:rPr lang="en-US" altLang="zh-CN" dirty="0">
                <a:solidFill>
                  <a:srgbClr val="EAEAEA"/>
                </a:solidFill>
                <a:ea typeface="黑体" panose="02010609060101010101" pitchFamily="2" charset="-122"/>
              </a:rPr>
              <a:t>TYPE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     </a:t>
            </a:r>
            <a:r>
              <a:rPr lang="zh-CN" altLang="en-US" sz="2800" i="1" dirty="0">
                <a:solidFill>
                  <a:srgbClr val="99FFCC"/>
                </a:solidFill>
                <a:ea typeface="黑体" panose="02010609060101010101" pitchFamily="2" charset="-122"/>
              </a:rPr>
              <a:t>变量的数据大小</a:t>
            </a:r>
            <a:br>
              <a:rPr lang="zh-CN" altLang="en-US" sz="2800" i="1" dirty="0">
                <a:solidFill>
                  <a:srgbClr val="99FFCC"/>
                </a:solidFill>
                <a:ea typeface="黑体" panose="02010609060101010101" pitchFamily="2" charset="-122"/>
              </a:rPr>
            </a:br>
            <a:r>
              <a:rPr lang="en-US" altLang="zh-CN" sz="2800" i="1" dirty="0">
                <a:solidFill>
                  <a:srgbClr val="99FFCC"/>
                </a:solidFill>
                <a:ea typeface="黑体" panose="02010609060101010101" pitchFamily="2" charset="-122"/>
              </a:rPr>
              <a:t>DB</a:t>
            </a:r>
            <a:r>
              <a:rPr lang="zh-CN" altLang="en-US" sz="2800" i="1" dirty="0">
                <a:solidFill>
                  <a:srgbClr val="99FFCC"/>
                </a:solidFill>
                <a:ea typeface="黑体" panose="02010609060101010101" pitchFamily="2" charset="-122"/>
              </a:rPr>
              <a:t>（</a:t>
            </a:r>
            <a:r>
              <a:rPr lang="en-US" altLang="zh-CN" sz="2800" i="1" dirty="0">
                <a:solidFill>
                  <a:srgbClr val="99FFCC"/>
                </a:solidFill>
                <a:ea typeface="黑体" panose="02010609060101010101" pitchFamily="2" charset="-122"/>
              </a:rPr>
              <a:t>1</a:t>
            </a:r>
            <a:r>
              <a:rPr lang="zh-CN" altLang="en-US" sz="2800" i="1" dirty="0">
                <a:solidFill>
                  <a:srgbClr val="99FFCC"/>
                </a:solidFill>
                <a:ea typeface="黑体" panose="02010609060101010101" pitchFamily="2" charset="-122"/>
              </a:rPr>
              <a:t>） </a:t>
            </a:r>
            <a:r>
              <a:rPr lang="en-US" altLang="zh-CN" sz="2800" i="1" dirty="0">
                <a:solidFill>
                  <a:srgbClr val="99FFCC"/>
                </a:solidFill>
                <a:ea typeface="黑体" panose="02010609060101010101" pitchFamily="2" charset="-122"/>
              </a:rPr>
              <a:t>DW</a:t>
            </a:r>
            <a:r>
              <a:rPr lang="zh-CN" altLang="en-US" sz="2800" i="1" dirty="0">
                <a:solidFill>
                  <a:srgbClr val="99FFCC"/>
                </a:solidFill>
                <a:ea typeface="黑体" panose="02010609060101010101" pitchFamily="2" charset="-122"/>
              </a:rPr>
              <a:t>（</a:t>
            </a:r>
            <a:r>
              <a:rPr lang="en-US" altLang="zh-CN" sz="2800" i="1" dirty="0">
                <a:solidFill>
                  <a:srgbClr val="99FFCC"/>
                </a:solidFill>
                <a:ea typeface="黑体" panose="02010609060101010101" pitchFamily="2" charset="-122"/>
              </a:rPr>
              <a:t>2</a:t>
            </a:r>
            <a:r>
              <a:rPr lang="zh-CN" altLang="en-US" sz="2800" i="1" dirty="0">
                <a:solidFill>
                  <a:srgbClr val="99FFCC"/>
                </a:solidFill>
                <a:ea typeface="黑体" panose="02010609060101010101" pitchFamily="2" charset="-122"/>
              </a:rPr>
              <a:t>）	</a:t>
            </a:r>
            <a:r>
              <a:rPr lang="en-US" altLang="zh-CN" sz="2800" i="1" dirty="0">
                <a:solidFill>
                  <a:srgbClr val="99FFCC"/>
                </a:solidFill>
                <a:ea typeface="黑体" panose="02010609060101010101" pitchFamily="2" charset="-122"/>
              </a:rPr>
              <a:t>DD</a:t>
            </a:r>
            <a:r>
              <a:rPr lang="zh-CN" altLang="en-US" sz="2800" i="1" dirty="0">
                <a:solidFill>
                  <a:srgbClr val="99FFCC"/>
                </a:solidFill>
                <a:ea typeface="黑体" panose="02010609060101010101" pitchFamily="2" charset="-122"/>
              </a:rPr>
              <a:t>（</a:t>
            </a:r>
            <a:r>
              <a:rPr lang="en-US" altLang="zh-CN" sz="2800" i="1" dirty="0">
                <a:solidFill>
                  <a:srgbClr val="99FFCC"/>
                </a:solidFill>
                <a:ea typeface="黑体" panose="02010609060101010101" pitchFamily="2" charset="-122"/>
              </a:rPr>
              <a:t>4</a:t>
            </a:r>
            <a:r>
              <a:rPr lang="zh-CN" altLang="en-US" sz="2800" i="1" dirty="0">
                <a:solidFill>
                  <a:srgbClr val="99FFCC"/>
                </a:solidFill>
                <a:ea typeface="黑体" panose="02010609060101010101" pitchFamily="2" charset="-122"/>
              </a:rPr>
              <a:t>） 	</a:t>
            </a:r>
            <a:r>
              <a:rPr lang="en-US" altLang="zh-CN" sz="2800" i="1" dirty="0">
                <a:solidFill>
                  <a:srgbClr val="99FFCC"/>
                </a:solidFill>
                <a:ea typeface="黑体" panose="02010609060101010101" pitchFamily="2" charset="-122"/>
              </a:rPr>
              <a:t>DF</a:t>
            </a:r>
            <a:r>
              <a:rPr lang="zh-CN" altLang="en-US" sz="2800" i="1" dirty="0">
                <a:solidFill>
                  <a:srgbClr val="99FFCC"/>
                </a:solidFill>
                <a:ea typeface="黑体" panose="02010609060101010101" pitchFamily="2" charset="-122"/>
              </a:rPr>
              <a:t>（</a:t>
            </a:r>
            <a:r>
              <a:rPr lang="en-US" altLang="zh-CN" sz="2800" i="1" dirty="0">
                <a:solidFill>
                  <a:srgbClr val="99FFCC"/>
                </a:solidFill>
                <a:ea typeface="黑体" panose="02010609060101010101" pitchFamily="2" charset="-122"/>
              </a:rPr>
              <a:t>6</a:t>
            </a:r>
            <a:r>
              <a:rPr lang="zh-CN" altLang="en-US" sz="2800" i="1" dirty="0">
                <a:solidFill>
                  <a:srgbClr val="99FFCC"/>
                </a:solidFill>
                <a:ea typeface="黑体" panose="02010609060101010101" pitchFamily="2" charset="-122"/>
              </a:rPr>
              <a:t>） 	</a:t>
            </a:r>
            <a:r>
              <a:rPr lang="en-US" altLang="zh-CN" sz="2800" i="1" dirty="0">
                <a:solidFill>
                  <a:srgbClr val="99FFCC"/>
                </a:solidFill>
                <a:ea typeface="黑体" panose="02010609060101010101" pitchFamily="2" charset="-122"/>
              </a:rPr>
              <a:t>DT</a:t>
            </a:r>
            <a:r>
              <a:rPr lang="zh-CN" altLang="en-US" sz="2800" i="1" dirty="0">
                <a:solidFill>
                  <a:srgbClr val="99FFCC"/>
                </a:solidFill>
                <a:ea typeface="黑体" panose="02010609060101010101" pitchFamily="2" charset="-122"/>
              </a:rPr>
              <a:t>（</a:t>
            </a:r>
            <a:r>
              <a:rPr lang="en-US" altLang="zh-CN" sz="2800" i="1" dirty="0">
                <a:solidFill>
                  <a:srgbClr val="99FFCC"/>
                </a:solidFill>
                <a:ea typeface="黑体" panose="02010609060101010101" pitchFamily="2" charset="-122"/>
              </a:rPr>
              <a:t>10</a:t>
            </a:r>
            <a:r>
              <a:rPr lang="zh-CN" altLang="en-US" sz="2800" i="1" dirty="0">
                <a:solidFill>
                  <a:srgbClr val="99FFCC"/>
                </a:solidFill>
                <a:ea typeface="黑体" panose="02010609060101010101" pitchFamily="2" charset="-122"/>
              </a:rPr>
              <a:t>）</a:t>
            </a:r>
            <a:endParaRPr lang="zh-CN" altLang="en-US" sz="2800" i="1" dirty="0">
              <a:solidFill>
                <a:srgbClr val="99FFCC"/>
              </a:solidFill>
              <a:ea typeface="黑体" panose="0201060906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长度属性</a:t>
            </a:r>
            <a:r>
              <a:rPr lang="en-US" altLang="zh-CN" dirty="0">
                <a:solidFill>
                  <a:srgbClr val="EAEAEA"/>
                </a:solidFill>
                <a:ea typeface="黑体" panose="02010609060101010101" pitchFamily="2" charset="-122"/>
              </a:rPr>
              <a:t>LENGTH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  </a:t>
            </a:r>
            <a:b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</a:br>
            <a:r>
              <a:rPr lang="zh-CN" altLang="en-US" sz="2800" i="1" dirty="0">
                <a:solidFill>
                  <a:srgbClr val="99FFCC"/>
                </a:solidFill>
                <a:ea typeface="黑体" panose="02010609060101010101" pitchFamily="2" charset="-122"/>
              </a:rPr>
              <a:t>变量用</a:t>
            </a:r>
            <a:r>
              <a:rPr lang="en-US" altLang="zh-CN" sz="2800" i="1" dirty="0">
                <a:solidFill>
                  <a:srgbClr val="99FFCC"/>
                </a:solidFill>
                <a:ea typeface="黑体" panose="02010609060101010101" pitchFamily="2" charset="-122"/>
              </a:rPr>
              <a:t>DUP</a:t>
            </a:r>
            <a:r>
              <a:rPr lang="zh-CN" altLang="en-US" sz="2800" i="1" dirty="0">
                <a:solidFill>
                  <a:srgbClr val="99FFCC"/>
                </a:solidFill>
                <a:ea typeface="黑体" panose="02010609060101010101" pitchFamily="2" charset="-122"/>
              </a:rPr>
              <a:t>定义，返回外层</a:t>
            </a:r>
            <a:r>
              <a:rPr lang="en-US" altLang="zh-CN" sz="2800" i="1" dirty="0">
                <a:solidFill>
                  <a:srgbClr val="99FFCC"/>
                </a:solidFill>
                <a:ea typeface="黑体" panose="02010609060101010101" pitchFamily="2" charset="-122"/>
              </a:rPr>
              <a:t>DUP</a:t>
            </a:r>
            <a:r>
              <a:rPr lang="zh-CN" altLang="en-US" sz="2800" i="1" dirty="0">
                <a:solidFill>
                  <a:srgbClr val="99FFCC"/>
                </a:solidFill>
                <a:ea typeface="黑体" panose="02010609060101010101" pitchFamily="2" charset="-122"/>
              </a:rPr>
              <a:t>的重复次数；</a:t>
            </a:r>
            <a:br>
              <a:rPr lang="zh-CN" altLang="en-US" sz="2800" i="1" dirty="0">
                <a:solidFill>
                  <a:srgbClr val="99FFCC"/>
                </a:solidFill>
                <a:ea typeface="黑体" panose="02010609060101010101" pitchFamily="2" charset="-122"/>
              </a:rPr>
            </a:br>
            <a:r>
              <a:rPr lang="zh-CN" altLang="en-US" sz="2800" i="1" dirty="0">
                <a:solidFill>
                  <a:srgbClr val="99FFCC"/>
                </a:solidFill>
                <a:ea typeface="黑体" panose="02010609060101010101" pitchFamily="2" charset="-122"/>
              </a:rPr>
              <a:t>若变量没用</a:t>
            </a:r>
            <a:r>
              <a:rPr lang="en-US" altLang="zh-CN" sz="2800" i="1" dirty="0">
                <a:solidFill>
                  <a:srgbClr val="99FFCC"/>
                </a:solidFill>
                <a:ea typeface="黑体" panose="02010609060101010101" pitchFamily="2" charset="-122"/>
              </a:rPr>
              <a:t>DUP</a:t>
            </a:r>
            <a:r>
              <a:rPr lang="zh-CN" altLang="en-US" sz="2800" i="1" dirty="0">
                <a:solidFill>
                  <a:srgbClr val="99FFCC"/>
                </a:solidFill>
                <a:ea typeface="黑体" panose="02010609060101010101" pitchFamily="2" charset="-122"/>
              </a:rPr>
              <a:t>定义，则返回结果总是</a:t>
            </a:r>
            <a:r>
              <a:rPr lang="en-US" altLang="zh-CN" sz="2800" i="1" dirty="0">
                <a:solidFill>
                  <a:srgbClr val="99FFCC"/>
                </a:solidFill>
                <a:ea typeface="黑体" panose="02010609060101010101" pitchFamily="2" charset="-122"/>
              </a:rPr>
              <a:t>1 </a:t>
            </a:r>
            <a:r>
              <a:rPr lang="zh-CN" altLang="en-US" sz="2800" i="1" dirty="0">
                <a:solidFill>
                  <a:srgbClr val="99FFCC"/>
                </a:solidFill>
                <a:ea typeface="黑体" panose="02010609060101010101" pitchFamily="2" charset="-122"/>
              </a:rPr>
              <a:t>（其他情况为</a:t>
            </a:r>
            <a:r>
              <a:rPr lang="en-US" altLang="zh-CN" sz="2800" i="1" dirty="0">
                <a:solidFill>
                  <a:srgbClr val="99FFCC"/>
                </a:solidFill>
                <a:ea typeface="黑体" panose="02010609060101010101" pitchFamily="2" charset="-122"/>
              </a:rPr>
              <a:t>1)</a:t>
            </a:r>
            <a:endParaRPr lang="en-US" altLang="zh-CN" sz="2800" i="1" dirty="0">
              <a:solidFill>
                <a:srgbClr val="99FFCC"/>
              </a:solidFill>
              <a:ea typeface="黑体" panose="0201060906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大小属性</a:t>
            </a:r>
            <a:r>
              <a:rPr lang="en-US" altLang="zh-CN" dirty="0">
                <a:solidFill>
                  <a:srgbClr val="EAEAEA"/>
                </a:solidFill>
                <a:ea typeface="黑体" panose="02010609060101010101" pitchFamily="2" charset="-122"/>
              </a:rPr>
              <a:t>SIZE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   	</a:t>
            </a:r>
            <a:r>
              <a:rPr lang="zh-CN" altLang="en-US" sz="2800" i="1" dirty="0">
                <a:solidFill>
                  <a:srgbClr val="99FFCC"/>
                </a:solidFill>
                <a:ea typeface="黑体" panose="02010609060101010101" pitchFamily="2" charset="-122"/>
              </a:rPr>
              <a:t>＝</a:t>
            </a:r>
            <a:r>
              <a:rPr lang="en-US" altLang="zh-CN" sz="2800" i="1" dirty="0">
                <a:solidFill>
                  <a:srgbClr val="99FFCC"/>
                </a:solidFill>
                <a:ea typeface="黑体" panose="02010609060101010101" pitchFamily="2" charset="-122"/>
              </a:rPr>
              <a:t>TYPE×LENGTH</a:t>
            </a:r>
            <a:endParaRPr lang="en-US" altLang="zh-CN" sz="2800" i="1" dirty="0">
              <a:solidFill>
                <a:srgbClr val="99FFCC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2291" name="Text Box 3"/>
          <p:cNvSpPr txBox="1"/>
          <p:nvPr/>
        </p:nvSpPr>
        <p:spPr>
          <a:xfrm>
            <a:off x="5292725" y="1052513"/>
            <a:ext cx="4608513" cy="5521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mov ax, </a:t>
            </a:r>
            <a:r>
              <a:rPr lang="en-US" altLang="zh-CN" sz="2800" b="1" dirty="0">
                <a:solidFill>
                  <a:schemeClr val="bg1"/>
                </a:solidFill>
                <a:ea typeface="黑体" panose="02010609060101010101" pitchFamily="2" charset="-122"/>
              </a:rPr>
              <a:t>offset</a:t>
            </a: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  X</a:t>
            </a:r>
            <a:b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	</a:t>
            </a:r>
            <a:r>
              <a:rPr lang="en-US" altLang="zh-CN" sz="2800" b="1" dirty="0">
                <a:solidFill>
                  <a:srgbClr val="FFCCCC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→</a:t>
            </a:r>
            <a:r>
              <a:rPr lang="en-US" altLang="zh-CN" b="1" dirty="0">
                <a:solidFill>
                  <a:srgbClr val="FFCCCC"/>
                </a:solidFill>
                <a:ea typeface="黑体" panose="02010609060101010101" pitchFamily="2" charset="-122"/>
              </a:rPr>
              <a:t>ax</a:t>
            </a:r>
            <a:endParaRPr lang="en-US" altLang="zh-CN" b="1" dirty="0">
              <a:solidFill>
                <a:srgbClr val="FFCCCC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mov ah, </a:t>
            </a:r>
            <a:r>
              <a:rPr lang="en-US" altLang="zh-CN" sz="2800" b="1" dirty="0">
                <a:solidFill>
                  <a:schemeClr val="bg1"/>
                </a:solidFill>
                <a:ea typeface="黑体" panose="02010609060101010101" pitchFamily="2" charset="-122"/>
              </a:rPr>
              <a:t>size</a:t>
            </a: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  Y</a:t>
            </a:r>
            <a:b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	</a:t>
            </a:r>
            <a:r>
              <a:rPr lang="en-US" altLang="zh-CN" b="1" dirty="0">
                <a:solidFill>
                  <a:srgbClr val="FFCCCC"/>
                </a:solidFill>
                <a:ea typeface="黑体" panose="02010609060101010101" pitchFamily="2" charset="-122"/>
              </a:rPr>
              <a:t>4→ah</a:t>
            </a:r>
            <a:endParaRPr lang="en-US" altLang="zh-CN" b="1" dirty="0">
              <a:solidFill>
                <a:srgbClr val="FFCCCC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mov ax, </a:t>
            </a:r>
            <a:r>
              <a:rPr lang="en-US" altLang="zh-CN" sz="2800" b="1" dirty="0">
                <a:solidFill>
                  <a:schemeClr val="bg1"/>
                </a:solidFill>
                <a:ea typeface="黑体" panose="02010609060101010101" pitchFamily="2" charset="-122"/>
              </a:rPr>
              <a:t>seg</a:t>
            </a: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  AT1</a:t>
            </a:r>
            <a:b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	</a:t>
            </a:r>
            <a:r>
              <a:rPr lang="en-US" altLang="zh-CN" b="1" dirty="0">
                <a:solidFill>
                  <a:srgbClr val="FFCCCC"/>
                </a:solidFill>
                <a:ea typeface="黑体" panose="02010609060101010101" pitchFamily="2" charset="-122"/>
              </a:rPr>
              <a:t>mydata→ax</a:t>
            </a:r>
            <a:endParaRPr lang="en-US" altLang="zh-CN" b="1" dirty="0">
              <a:solidFill>
                <a:srgbClr val="FFCCCC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mov ax, </a:t>
            </a:r>
            <a:r>
              <a:rPr lang="en-US" altLang="zh-CN" sz="2800" b="1" dirty="0">
                <a:solidFill>
                  <a:schemeClr val="bg1"/>
                </a:solidFill>
                <a:ea typeface="黑体" panose="02010609060101010101" pitchFamily="2" charset="-122"/>
              </a:rPr>
              <a:t>length</a:t>
            </a: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 ARY</a:t>
            </a:r>
            <a:b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	</a:t>
            </a:r>
            <a:r>
              <a:rPr lang="en-US" altLang="zh-CN" b="1" dirty="0">
                <a:solidFill>
                  <a:srgbClr val="FFCCCC"/>
                </a:solidFill>
                <a:ea typeface="黑体" panose="02010609060101010101" pitchFamily="2" charset="-122"/>
              </a:rPr>
              <a:t>100→ax</a:t>
            </a:r>
            <a:endParaRPr lang="en-US" altLang="zh-CN" b="1" dirty="0">
              <a:solidFill>
                <a:srgbClr val="FFCCCC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mov al, </a:t>
            </a:r>
            <a:r>
              <a:rPr lang="en-US" altLang="zh-CN" sz="2800" b="1" dirty="0">
                <a:solidFill>
                  <a:schemeClr val="bg1"/>
                </a:solidFill>
                <a:ea typeface="黑体" panose="02010609060101010101" pitchFamily="2" charset="-122"/>
              </a:rPr>
              <a:t>type</a:t>
            </a: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 Y</a:t>
            </a:r>
            <a:b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	</a:t>
            </a:r>
            <a:r>
              <a:rPr lang="en-US" altLang="zh-CN" b="1" dirty="0">
                <a:solidFill>
                  <a:srgbClr val="FFCCCC"/>
                </a:solidFill>
                <a:ea typeface="黑体" panose="02010609060101010101" pitchFamily="2" charset="-122"/>
              </a:rPr>
              <a:t>4→al</a:t>
            </a:r>
            <a:endParaRPr lang="en-US" altLang="zh-CN" b="1" dirty="0">
              <a:solidFill>
                <a:srgbClr val="FFCCCC"/>
              </a:solidFill>
              <a:ea typeface="黑体" panose="02010609060101010101" pitchFamily="2" charset="-122"/>
            </a:endParaRPr>
          </a:p>
        </p:txBody>
      </p:sp>
      <p:sp>
        <p:nvSpPr>
          <p:cNvPr id="12292" name="Text Box 4"/>
          <p:cNvSpPr txBox="1"/>
          <p:nvPr/>
        </p:nvSpPr>
        <p:spPr>
          <a:xfrm>
            <a:off x="0" y="908050"/>
            <a:ext cx="5184775" cy="4838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Mydata segment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	A 	DB	 0dH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	X 	DW	 100,100H,-5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	Y 	DD 	 3*20H,0FFFDH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	ARY 	DB 	100  DUP  (?) 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	AT1 	DW 	ARY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	E 	DB 	‘hello’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	F 	DB        ?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Mydata ends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2293" name="Text Box 9"/>
          <p:cNvSpPr txBox="1"/>
          <p:nvPr/>
        </p:nvSpPr>
        <p:spPr>
          <a:xfrm>
            <a:off x="0" y="260350"/>
            <a:ext cx="91440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为了取变量属性，有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5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个操作符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SEG……</a:t>
            </a: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  </a:t>
            </a:r>
            <a:b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					</a:t>
            </a:r>
            <a:endParaRPr lang="en-US" altLang="zh-CN" sz="2800" dirty="0">
              <a:solidFill>
                <a:srgbClr val="99FFCC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613" cy="561975"/>
          </a:xfrm>
          <a:noFill/>
          <a:ln>
            <a:noFill/>
          </a:ln>
        </p:spPr>
        <p:txBody>
          <a:bodyPr/>
          <a:p>
            <a:pPr eaLnBrk="1" hangingPunct="1"/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表达式的几种情况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316" name="Text Box 3"/>
          <p:cNvSpPr txBox="1"/>
          <p:nvPr/>
        </p:nvSpPr>
        <p:spPr>
          <a:xfrm>
            <a:off x="395288" y="981075"/>
            <a:ext cx="80645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、表达式的几种情况：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3317" name="Text Box 4"/>
          <p:cNvSpPr txBox="1"/>
          <p:nvPr/>
        </p:nvSpPr>
        <p:spPr>
          <a:xfrm>
            <a:off x="323850" y="1628775"/>
            <a:ext cx="377983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）数值表达式</a:t>
            </a:r>
            <a:endParaRPr lang="zh-CN" altLang="en-US" i="1" dirty="0">
              <a:solidFill>
                <a:srgbClr val="99FFCC"/>
              </a:solidFill>
              <a:ea typeface="黑体" panose="02010609060101010101" pitchFamily="2" charset="-122"/>
            </a:endParaRPr>
          </a:p>
        </p:txBody>
      </p:sp>
      <p:grpSp>
        <p:nvGrpSpPr>
          <p:cNvPr id="13318" name="Group 5"/>
          <p:cNvGrpSpPr/>
          <p:nvPr/>
        </p:nvGrpSpPr>
        <p:grpSpPr>
          <a:xfrm>
            <a:off x="6877050" y="2492375"/>
            <a:ext cx="1346200" cy="2928938"/>
            <a:chOff x="3651" y="1298"/>
            <a:chExt cx="848" cy="1845"/>
          </a:xfrm>
        </p:grpSpPr>
        <p:sp>
          <p:nvSpPr>
            <p:cNvPr id="13321" name="Rectangle 6"/>
            <p:cNvSpPr/>
            <p:nvPr/>
          </p:nvSpPr>
          <p:spPr>
            <a:xfrm>
              <a:off x="3651" y="1298"/>
              <a:ext cx="848" cy="1824"/>
            </a:xfrm>
            <a:prstGeom prst="rect">
              <a:avLst/>
            </a:prstGeom>
            <a:noFill/>
            <a:ln w="9525" cap="flat" cmpd="sng">
              <a:solidFill>
                <a:srgbClr val="FFCC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3322" name="Line 7"/>
            <p:cNvSpPr/>
            <p:nvPr/>
          </p:nvSpPr>
          <p:spPr>
            <a:xfrm>
              <a:off x="3651" y="1538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3" name="Line 8"/>
            <p:cNvSpPr/>
            <p:nvPr/>
          </p:nvSpPr>
          <p:spPr>
            <a:xfrm>
              <a:off x="3651" y="1778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4" name="Line 9"/>
            <p:cNvSpPr/>
            <p:nvPr/>
          </p:nvSpPr>
          <p:spPr>
            <a:xfrm>
              <a:off x="3651" y="2886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5" name="Line 10"/>
            <p:cNvSpPr/>
            <p:nvPr/>
          </p:nvSpPr>
          <p:spPr>
            <a:xfrm>
              <a:off x="3651" y="2296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6" name="Text Box 11"/>
            <p:cNvSpPr txBox="1"/>
            <p:nvPr/>
          </p:nvSpPr>
          <p:spPr>
            <a:xfrm>
              <a:off x="3696" y="1298"/>
              <a:ext cx="771" cy="184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0D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23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14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96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78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20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00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3327" name="Line 12"/>
            <p:cNvSpPr/>
            <p:nvPr/>
          </p:nvSpPr>
          <p:spPr>
            <a:xfrm>
              <a:off x="3651" y="2069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8" name="Line 13"/>
            <p:cNvSpPr/>
            <p:nvPr/>
          </p:nvSpPr>
          <p:spPr>
            <a:xfrm>
              <a:off x="3651" y="2614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3319" name="Text Box 14"/>
          <p:cNvSpPr txBox="1"/>
          <p:nvPr/>
        </p:nvSpPr>
        <p:spPr>
          <a:xfrm>
            <a:off x="1116013" y="2924175"/>
            <a:ext cx="3671887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A    DB   0DH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B   DB   23H,14H,96H,78H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C   DW  32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3320" name="Text Box 15"/>
          <p:cNvSpPr txBox="1"/>
          <p:nvPr/>
        </p:nvSpPr>
        <p:spPr>
          <a:xfrm>
            <a:off x="5724525" y="2492375"/>
            <a:ext cx="1081088" cy="2501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rPr>
              <a:t>A</a:t>
            </a:r>
            <a:endParaRPr lang="en-US" altLang="zh-CN" sz="2000" b="1" dirty="0">
              <a:solidFill>
                <a:srgbClr val="FF7C80"/>
              </a:solidFill>
              <a:ea typeface="黑体" panose="02010609060101010101" pitchFamily="2" charset="-122"/>
            </a:endParaRPr>
          </a:p>
          <a:p>
            <a:pPr marL="0" lvl="0" indent="0" algn="r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rPr>
              <a:t>B</a:t>
            </a:r>
            <a:endParaRPr lang="en-US" altLang="zh-CN" sz="2000" b="1" dirty="0">
              <a:solidFill>
                <a:srgbClr val="FF7C80"/>
              </a:solidFill>
              <a:ea typeface="黑体" panose="02010609060101010101" pitchFamily="2" charset="-122"/>
            </a:endParaRPr>
          </a:p>
          <a:p>
            <a:pPr marL="0" lvl="0" indent="0" algn="r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rPr>
              <a:t>B+1</a:t>
            </a:r>
            <a:endParaRPr lang="en-US" altLang="zh-CN" sz="2000" b="1" dirty="0">
              <a:solidFill>
                <a:srgbClr val="FF7C80"/>
              </a:solidFill>
              <a:ea typeface="黑体" panose="02010609060101010101" pitchFamily="2" charset="-122"/>
            </a:endParaRPr>
          </a:p>
          <a:p>
            <a:pPr marL="0" lvl="0" indent="0" algn="r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rPr>
              <a:t>B+2</a:t>
            </a:r>
            <a:endParaRPr lang="en-US" altLang="zh-CN" sz="2000" b="1" dirty="0">
              <a:solidFill>
                <a:srgbClr val="FF7C80"/>
              </a:solidFill>
              <a:ea typeface="黑体" panose="02010609060101010101" pitchFamily="2" charset="-122"/>
            </a:endParaRPr>
          </a:p>
          <a:p>
            <a:pPr marL="0" lvl="0" indent="0" algn="r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rPr>
              <a:t>B+3</a:t>
            </a:r>
            <a:endParaRPr lang="en-US" altLang="zh-CN" sz="2000" b="1" dirty="0">
              <a:solidFill>
                <a:srgbClr val="FF7C80"/>
              </a:solidFill>
              <a:ea typeface="黑体" panose="02010609060101010101" pitchFamily="2" charset="-122"/>
            </a:endParaRPr>
          </a:p>
          <a:p>
            <a:pPr marL="0" lvl="0" indent="0" algn="r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rPr>
              <a:t>C</a:t>
            </a:r>
            <a:endParaRPr lang="en-US" altLang="zh-CN" sz="2000" b="1" dirty="0">
              <a:solidFill>
                <a:srgbClr val="FF7C80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14339" name="Group 31"/>
          <p:cNvGrpSpPr/>
          <p:nvPr/>
        </p:nvGrpSpPr>
        <p:grpSpPr>
          <a:xfrm>
            <a:off x="5076825" y="1066800"/>
            <a:ext cx="3381375" cy="5335588"/>
            <a:chOff x="3198" y="672"/>
            <a:chExt cx="2130" cy="3361"/>
          </a:xfrm>
        </p:grpSpPr>
        <p:sp>
          <p:nvSpPr>
            <p:cNvPr id="14342" name="Text Box 5"/>
            <p:cNvSpPr txBox="1"/>
            <p:nvPr/>
          </p:nvSpPr>
          <p:spPr>
            <a:xfrm>
              <a:off x="4752" y="1577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rgbClr val="00FFFF"/>
                  </a:solidFill>
                </a:rPr>
                <a:t>字</a:t>
              </a:r>
              <a:endParaRPr lang="zh-CN" altLang="en-US" sz="2400" b="1" dirty="0">
                <a:solidFill>
                  <a:srgbClr val="00FFFF"/>
                </a:solidFill>
              </a:endParaRPr>
            </a:p>
          </p:txBody>
        </p:sp>
        <p:sp>
          <p:nvSpPr>
            <p:cNvPr id="14343" name="Text Box 6"/>
            <p:cNvSpPr txBox="1"/>
            <p:nvPr/>
          </p:nvSpPr>
          <p:spPr>
            <a:xfrm>
              <a:off x="4752" y="2043"/>
              <a:ext cx="288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rgbClr val="00FFFF"/>
                  </a:solidFill>
                </a:rPr>
                <a:t>双字</a:t>
              </a:r>
              <a:endParaRPr lang="zh-CN" altLang="en-US" sz="2400" b="1" dirty="0">
                <a:solidFill>
                  <a:srgbClr val="00FFFF"/>
                </a:solidFill>
              </a:endParaRPr>
            </a:p>
          </p:txBody>
        </p:sp>
        <p:sp>
          <p:nvSpPr>
            <p:cNvPr id="14344" name="Line 8"/>
            <p:cNvSpPr/>
            <p:nvPr/>
          </p:nvSpPr>
          <p:spPr>
            <a:xfrm>
              <a:off x="3840" y="876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5" name="Text Box 7"/>
            <p:cNvSpPr txBox="1"/>
            <p:nvPr/>
          </p:nvSpPr>
          <p:spPr>
            <a:xfrm>
              <a:off x="3840" y="672"/>
              <a:ext cx="720" cy="298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/>
                <a:t>:     </a:t>
              </a:r>
              <a:br>
                <a:rPr lang="en-US" altLang="zh-CN" sz="2400" b="1" dirty="0"/>
              </a:br>
              <a:r>
                <a:rPr lang="en-US" altLang="zh-CN" sz="2000" b="1" dirty="0"/>
                <a:t>10H     20H   30H  34H  12H    78H  56H  34H  12H</a:t>
              </a:r>
              <a:r>
                <a:rPr lang="en-US" altLang="zh-CN" sz="2400" b="1" dirty="0"/>
                <a:t>  </a:t>
              </a:r>
              <a:br>
                <a:rPr lang="en-US" altLang="zh-CN" sz="2400" b="1" dirty="0"/>
              </a:br>
              <a:r>
                <a:rPr lang="en-US" altLang="zh-CN" sz="2400" b="1" dirty="0"/>
                <a:t>: </a:t>
              </a:r>
              <a:endParaRPr lang="en-US" altLang="zh-CN" sz="2400" b="1" dirty="0"/>
            </a:p>
            <a:p>
              <a:pPr marL="0" lvl="0" indent="0" algn="ctr" eaLnBrk="1" hangingPunct="1">
                <a:spcBef>
                  <a:spcPct val="50000"/>
                </a:spcBef>
                <a:buNone/>
              </a:pPr>
              <a:endParaRPr lang="en-US" altLang="zh-CN" sz="2400" b="1" dirty="0"/>
            </a:p>
            <a:p>
              <a:pPr marL="0" lvl="0" indent="0" algn="ctr" eaLnBrk="1" hangingPunct="1">
                <a:spcBef>
                  <a:spcPct val="50000"/>
                </a:spcBef>
                <a:buNone/>
              </a:pPr>
              <a:endParaRPr lang="en-US" altLang="zh-CN" sz="2400" b="1" dirty="0"/>
            </a:p>
          </p:txBody>
        </p:sp>
        <p:sp>
          <p:nvSpPr>
            <p:cNvPr id="14346" name="Line 9"/>
            <p:cNvSpPr/>
            <p:nvPr/>
          </p:nvSpPr>
          <p:spPr>
            <a:xfrm>
              <a:off x="3840" y="1104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7" name="Line 10"/>
            <p:cNvSpPr/>
            <p:nvPr/>
          </p:nvSpPr>
          <p:spPr>
            <a:xfrm>
              <a:off x="3840" y="1283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8" name="Line 11"/>
            <p:cNvSpPr/>
            <p:nvPr/>
          </p:nvSpPr>
          <p:spPr>
            <a:xfrm>
              <a:off x="3840" y="1487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9" name="Line 12"/>
            <p:cNvSpPr/>
            <p:nvPr/>
          </p:nvSpPr>
          <p:spPr>
            <a:xfrm>
              <a:off x="3840" y="1690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0" name="Line 13"/>
            <p:cNvSpPr/>
            <p:nvPr/>
          </p:nvSpPr>
          <p:spPr>
            <a:xfrm>
              <a:off x="3840" y="1894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1" name="Line 14"/>
            <p:cNvSpPr/>
            <p:nvPr/>
          </p:nvSpPr>
          <p:spPr>
            <a:xfrm>
              <a:off x="3840" y="2057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2" name="Line 15"/>
            <p:cNvSpPr/>
            <p:nvPr/>
          </p:nvSpPr>
          <p:spPr>
            <a:xfrm>
              <a:off x="3840" y="2261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3" name="Line 16"/>
            <p:cNvSpPr/>
            <p:nvPr/>
          </p:nvSpPr>
          <p:spPr>
            <a:xfrm>
              <a:off x="3840" y="2465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4" name="Line 17"/>
            <p:cNvSpPr/>
            <p:nvPr/>
          </p:nvSpPr>
          <p:spPr>
            <a:xfrm>
              <a:off x="3840" y="2668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5" name="Line 18"/>
            <p:cNvSpPr/>
            <p:nvPr/>
          </p:nvSpPr>
          <p:spPr>
            <a:xfrm>
              <a:off x="3840" y="2872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6" name="Text Box 19"/>
            <p:cNvSpPr txBox="1"/>
            <p:nvPr/>
          </p:nvSpPr>
          <p:spPr>
            <a:xfrm>
              <a:off x="3198" y="864"/>
              <a:ext cx="6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FFFF"/>
                  </a:solidFill>
                </a:rPr>
                <a:t>VA1</a:t>
              </a:r>
              <a:endParaRPr lang="en-US" altLang="zh-CN" sz="2400" b="1" dirty="0">
                <a:solidFill>
                  <a:srgbClr val="00FFFF"/>
                </a:solidFill>
              </a:endParaRPr>
            </a:p>
          </p:txBody>
        </p:sp>
        <p:sp>
          <p:nvSpPr>
            <p:cNvPr id="14357" name="Text Box 20"/>
            <p:cNvSpPr txBox="1"/>
            <p:nvPr/>
          </p:nvSpPr>
          <p:spPr>
            <a:xfrm>
              <a:off x="3243" y="1440"/>
              <a:ext cx="59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FFFF"/>
                  </a:solidFill>
                </a:rPr>
                <a:t>VA2</a:t>
              </a:r>
              <a:endParaRPr lang="en-US" altLang="zh-CN" sz="2400" b="1" dirty="0">
                <a:solidFill>
                  <a:srgbClr val="00FFFF"/>
                </a:solidFill>
              </a:endParaRPr>
            </a:p>
          </p:txBody>
        </p:sp>
        <p:sp>
          <p:nvSpPr>
            <p:cNvPr id="14358" name="Text Box 21"/>
            <p:cNvSpPr txBox="1"/>
            <p:nvPr/>
          </p:nvSpPr>
          <p:spPr>
            <a:xfrm>
              <a:off x="3334" y="1824"/>
              <a:ext cx="4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FFFF"/>
                  </a:solidFill>
                </a:rPr>
                <a:t>VA3</a:t>
              </a:r>
              <a:endParaRPr lang="en-US" altLang="zh-CN" sz="2400" b="1" dirty="0">
                <a:solidFill>
                  <a:srgbClr val="00FFFF"/>
                </a:solidFill>
              </a:endParaRPr>
            </a:p>
          </p:txBody>
        </p:sp>
        <p:sp>
          <p:nvSpPr>
            <p:cNvPr id="14359" name="AutoShape 22"/>
            <p:cNvSpPr/>
            <p:nvPr/>
          </p:nvSpPr>
          <p:spPr>
            <a:xfrm>
              <a:off x="4608" y="1536"/>
              <a:ext cx="144" cy="326"/>
            </a:xfrm>
            <a:prstGeom prst="rightBrace">
              <a:avLst>
                <a:gd name="adj1" fmla="val 18865"/>
                <a:gd name="adj2" fmla="val 50000"/>
              </a:avLst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4360" name="AutoShape 23"/>
            <p:cNvSpPr/>
            <p:nvPr/>
          </p:nvSpPr>
          <p:spPr>
            <a:xfrm>
              <a:off x="4608" y="1920"/>
              <a:ext cx="144" cy="733"/>
            </a:xfrm>
            <a:prstGeom prst="rightBrace">
              <a:avLst>
                <a:gd name="adj1" fmla="val 42418"/>
                <a:gd name="adj2" fmla="val 50000"/>
              </a:avLst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4361" name="Text Box 24"/>
            <p:cNvSpPr txBox="1"/>
            <p:nvPr/>
          </p:nvSpPr>
          <p:spPr>
            <a:xfrm>
              <a:off x="3552" y="3744"/>
              <a:ext cx="1392" cy="28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rgbClr val="0000FF"/>
                  </a:solidFill>
                </a:rPr>
                <a:t>存储器分配图</a:t>
              </a:r>
              <a:endParaRPr lang="zh-CN" alt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14362" name="Text Box 25"/>
            <p:cNvSpPr txBox="1"/>
            <p:nvPr/>
          </p:nvSpPr>
          <p:spPr>
            <a:xfrm>
              <a:off x="4560" y="67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00FFFF"/>
                  </a:solidFill>
                </a:rPr>
                <a:t>00000H</a:t>
              </a:r>
              <a:endParaRPr lang="en-US" altLang="zh-CN" sz="2000" b="1" dirty="0">
                <a:solidFill>
                  <a:srgbClr val="00FFFF"/>
                </a:solidFill>
              </a:endParaRPr>
            </a:p>
          </p:txBody>
        </p:sp>
        <p:sp>
          <p:nvSpPr>
            <p:cNvPr id="14363" name="Rectangle 26"/>
            <p:cNvSpPr/>
            <p:nvPr/>
          </p:nvSpPr>
          <p:spPr>
            <a:xfrm>
              <a:off x="4560" y="3399"/>
              <a:ext cx="73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00FFFF"/>
                  </a:solidFill>
                </a:rPr>
                <a:t>FFFFFH</a:t>
              </a:r>
              <a:endParaRPr lang="en-US" altLang="zh-CN" sz="2000" b="1" dirty="0">
                <a:solidFill>
                  <a:srgbClr val="00FFFF"/>
                </a:solidFill>
              </a:endParaRPr>
            </a:p>
          </p:txBody>
        </p:sp>
      </p:grpSp>
      <p:sp>
        <p:nvSpPr>
          <p:cNvPr id="14340" name="Rectangle 28"/>
          <p:cNvSpPr/>
          <p:nvPr/>
        </p:nvSpPr>
        <p:spPr>
          <a:xfrm>
            <a:off x="323850" y="1268413"/>
            <a:ext cx="4968875" cy="3763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5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FF99"/>
                </a:solidFill>
              </a:rPr>
              <a:t>DATA     SEGMENT</a:t>
            </a:r>
            <a:br>
              <a:rPr lang="en-US" altLang="zh-CN" sz="2800" dirty="0">
                <a:solidFill>
                  <a:srgbClr val="FFFF99"/>
                </a:solidFill>
              </a:rPr>
            </a:br>
            <a:r>
              <a:rPr lang="en-US" altLang="zh-CN" sz="2800" dirty="0">
                <a:solidFill>
                  <a:srgbClr val="FFFF99"/>
                </a:solidFill>
              </a:rPr>
              <a:t>	VA1   DB   10H</a:t>
            </a:r>
            <a:br>
              <a:rPr lang="en-US" altLang="zh-CN" sz="2800" dirty="0">
                <a:solidFill>
                  <a:srgbClr val="FFFF99"/>
                </a:solidFill>
              </a:rPr>
            </a:br>
            <a:r>
              <a:rPr lang="en-US" altLang="zh-CN" sz="2800" dirty="0">
                <a:solidFill>
                  <a:srgbClr val="FFFF99"/>
                </a:solidFill>
              </a:rPr>
              <a:t>    		DB   20H</a:t>
            </a:r>
            <a:r>
              <a:rPr lang="zh-CN" altLang="en-US" sz="2800" dirty="0">
                <a:solidFill>
                  <a:srgbClr val="FFFF99"/>
                </a:solidFill>
              </a:rPr>
              <a:t>，</a:t>
            </a:r>
            <a:r>
              <a:rPr lang="en-US" altLang="zh-CN" sz="2800" dirty="0">
                <a:solidFill>
                  <a:srgbClr val="FFFF99"/>
                </a:solidFill>
              </a:rPr>
              <a:t>30H</a:t>
            </a:r>
            <a:br>
              <a:rPr lang="en-US" altLang="zh-CN" sz="2800" dirty="0">
                <a:solidFill>
                  <a:srgbClr val="FFFF99"/>
                </a:solidFill>
              </a:rPr>
            </a:br>
            <a:r>
              <a:rPr lang="en-US" altLang="zh-CN" sz="2800" dirty="0">
                <a:solidFill>
                  <a:srgbClr val="FFFF99"/>
                </a:solidFill>
              </a:rPr>
              <a:t>	VA2   DW  1234H</a:t>
            </a:r>
            <a:br>
              <a:rPr lang="en-US" altLang="zh-CN" sz="2800" dirty="0">
                <a:solidFill>
                  <a:srgbClr val="FFFF99"/>
                </a:solidFill>
              </a:rPr>
            </a:br>
            <a:r>
              <a:rPr lang="en-US" altLang="zh-CN" sz="2800" dirty="0">
                <a:solidFill>
                  <a:srgbClr val="FFFF99"/>
                </a:solidFill>
              </a:rPr>
              <a:t>	VA3   DD  12345678H      </a:t>
            </a:r>
            <a:endParaRPr lang="en-US" altLang="zh-CN" sz="2800" dirty="0">
              <a:solidFill>
                <a:srgbClr val="FFFF99"/>
              </a:solidFill>
            </a:endParaRPr>
          </a:p>
          <a:p>
            <a:pPr marL="0" lvl="0" indent="0" eaLnBrk="1" hangingPunct="1">
              <a:lnSpc>
                <a:spcPct val="135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FF99"/>
                </a:solidFill>
              </a:rPr>
              <a:t>DATA     ENDS</a:t>
            </a:r>
            <a:endParaRPr lang="en-US" altLang="zh-CN" sz="2800" dirty="0">
              <a:solidFill>
                <a:srgbClr val="FFFF99"/>
              </a:solidFill>
            </a:endParaRPr>
          </a:p>
        </p:txBody>
      </p:sp>
      <p:sp>
        <p:nvSpPr>
          <p:cNvPr id="14341" name="Line 30"/>
          <p:cNvSpPr/>
          <p:nvPr/>
        </p:nvSpPr>
        <p:spPr>
          <a:xfrm>
            <a:off x="4859338" y="692150"/>
            <a:ext cx="0" cy="590550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5363" name="Text Box 3"/>
          <p:cNvSpPr txBox="1"/>
          <p:nvPr/>
        </p:nvSpPr>
        <p:spPr>
          <a:xfrm>
            <a:off x="250825" y="1052513"/>
            <a:ext cx="8893175" cy="1554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）字符串表达式：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每个字串两端加‘ ’或“ ”，每个字符以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ASCII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码存放，但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DB/DW/DD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定义存放形式不同</a:t>
            </a:r>
            <a:endParaRPr lang="zh-CN" altLang="en-US" i="1" dirty="0">
              <a:solidFill>
                <a:srgbClr val="99FFCC"/>
              </a:solidFill>
              <a:ea typeface="黑体" panose="02010609060101010101" pitchFamily="2" charset="-122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539750" y="2924175"/>
            <a:ext cx="3671888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E    DB   ‘ABC’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F   DW   ’AB’,’C’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G   DD  ‘AB’,’C’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5365" name="Text Box 5"/>
          <p:cNvSpPr txBox="1"/>
          <p:nvPr/>
        </p:nvSpPr>
        <p:spPr>
          <a:xfrm>
            <a:off x="0" y="4508500"/>
            <a:ext cx="6227763" cy="20145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99FFCC"/>
                </a:solidFill>
                <a:ea typeface="黑体" panose="02010609060101010101" pitchFamily="2" charset="-122"/>
              </a:rPr>
              <a:t>DW/DD</a:t>
            </a:r>
            <a:r>
              <a:rPr lang="zh-CN" altLang="en-US" sz="2800" dirty="0">
                <a:solidFill>
                  <a:srgbClr val="99FFCC"/>
                </a:solidFill>
                <a:ea typeface="黑体" panose="02010609060101010101" pitchFamily="2" charset="-122"/>
              </a:rPr>
              <a:t>中，每个字符串只能由</a:t>
            </a:r>
            <a:r>
              <a:rPr lang="en-US" altLang="zh-CN" sz="2800" dirty="0">
                <a:solidFill>
                  <a:srgbClr val="99FFCC"/>
                </a:solidFill>
                <a:ea typeface="黑体" panose="02010609060101010101" pitchFamily="2" charset="-122"/>
              </a:rPr>
              <a:t>1</a:t>
            </a:r>
            <a:r>
              <a:rPr lang="zh-CN" altLang="en-US" sz="2800" dirty="0">
                <a:solidFill>
                  <a:srgbClr val="99FFCC"/>
                </a:solidFill>
                <a:ea typeface="黑体" panose="02010609060101010101" pitchFamily="2" charset="-122"/>
              </a:rPr>
              <a:t>～</a:t>
            </a:r>
            <a:r>
              <a:rPr lang="en-US" altLang="zh-CN" sz="2800" dirty="0">
                <a:solidFill>
                  <a:srgbClr val="99FFCC"/>
                </a:solidFill>
                <a:ea typeface="黑体" panose="02010609060101010101" pitchFamily="2" charset="-122"/>
              </a:rPr>
              <a:t>2</a:t>
            </a:r>
            <a:r>
              <a:rPr lang="zh-CN" altLang="en-US" sz="2800" dirty="0">
                <a:solidFill>
                  <a:srgbClr val="99FFCC"/>
                </a:solidFill>
                <a:ea typeface="黑体" panose="02010609060101010101" pitchFamily="2" charset="-122"/>
              </a:rPr>
              <a:t>个字符组成</a:t>
            </a:r>
            <a:endParaRPr lang="zh-CN" altLang="en-US" sz="2800" dirty="0">
              <a:solidFill>
                <a:srgbClr val="99FFCC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99FFCC"/>
                </a:solidFill>
                <a:ea typeface="黑体" panose="02010609060101010101" pitchFamily="2" charset="-122"/>
              </a:rPr>
              <a:t>DW</a:t>
            </a:r>
            <a:r>
              <a:rPr lang="zh-CN" altLang="en-US" sz="2800" dirty="0">
                <a:solidFill>
                  <a:srgbClr val="99FFCC"/>
                </a:solidFill>
                <a:ea typeface="黑体" panose="02010609060101010101" pitchFamily="2" charset="-122"/>
              </a:rPr>
              <a:t>给每个串分配</a:t>
            </a:r>
            <a:r>
              <a:rPr lang="en-US" altLang="zh-CN" sz="2800" dirty="0">
                <a:solidFill>
                  <a:srgbClr val="99FFCC"/>
                </a:solidFill>
                <a:ea typeface="黑体" panose="02010609060101010101" pitchFamily="2" charset="-122"/>
              </a:rPr>
              <a:t>2</a:t>
            </a:r>
            <a:r>
              <a:rPr lang="zh-CN" altLang="en-US" sz="2800" dirty="0">
                <a:solidFill>
                  <a:srgbClr val="99FFCC"/>
                </a:solidFill>
                <a:ea typeface="黑体" panose="02010609060101010101" pitchFamily="2" charset="-122"/>
              </a:rPr>
              <a:t>个字节存储单元</a:t>
            </a:r>
            <a:br>
              <a:rPr lang="zh-CN" altLang="en-US" sz="2800" dirty="0">
                <a:solidFill>
                  <a:srgbClr val="99FFCC"/>
                </a:solidFill>
                <a:ea typeface="黑体" panose="02010609060101010101" pitchFamily="2" charset="-122"/>
              </a:rPr>
            </a:br>
            <a:r>
              <a:rPr lang="en-US" altLang="zh-CN" sz="2800" dirty="0">
                <a:solidFill>
                  <a:srgbClr val="99FFCC"/>
                </a:solidFill>
                <a:ea typeface="黑体" panose="02010609060101010101" pitchFamily="2" charset="-122"/>
              </a:rPr>
              <a:t>DD</a:t>
            </a:r>
            <a:r>
              <a:rPr lang="zh-CN" altLang="en-US" sz="2800" dirty="0">
                <a:solidFill>
                  <a:srgbClr val="99FFCC"/>
                </a:solidFill>
                <a:ea typeface="黑体" panose="02010609060101010101" pitchFamily="2" charset="-122"/>
              </a:rPr>
              <a:t>给每个串分配</a:t>
            </a:r>
            <a:r>
              <a:rPr lang="en-US" altLang="zh-CN" sz="2800" dirty="0">
                <a:solidFill>
                  <a:srgbClr val="99FFCC"/>
                </a:solidFill>
                <a:ea typeface="黑体" panose="02010609060101010101" pitchFamily="2" charset="-122"/>
              </a:rPr>
              <a:t>4</a:t>
            </a:r>
            <a:r>
              <a:rPr lang="zh-CN" altLang="en-US" sz="2800" dirty="0">
                <a:solidFill>
                  <a:srgbClr val="99FFCC"/>
                </a:solidFill>
                <a:ea typeface="黑体" panose="02010609060101010101" pitchFamily="2" charset="-122"/>
              </a:rPr>
              <a:t>个字节存储单元</a:t>
            </a:r>
            <a:endParaRPr lang="zh-CN" altLang="en-US" sz="2800" dirty="0">
              <a:solidFill>
                <a:srgbClr val="99FFCC"/>
              </a:solidFill>
              <a:ea typeface="黑体" panose="02010609060101010101" pitchFamily="2" charset="-122"/>
            </a:endParaRPr>
          </a:p>
        </p:txBody>
      </p:sp>
      <p:grpSp>
        <p:nvGrpSpPr>
          <p:cNvPr id="15366" name="Group 6"/>
          <p:cNvGrpSpPr/>
          <p:nvPr/>
        </p:nvGrpSpPr>
        <p:grpSpPr>
          <a:xfrm>
            <a:off x="5868988" y="2132013"/>
            <a:ext cx="2497137" cy="4725987"/>
            <a:chOff x="3697" y="1343"/>
            <a:chExt cx="1573" cy="2977"/>
          </a:xfrm>
        </p:grpSpPr>
        <p:sp>
          <p:nvSpPr>
            <p:cNvPr id="15368" name="Rectangle 7"/>
            <p:cNvSpPr/>
            <p:nvPr/>
          </p:nvSpPr>
          <p:spPr>
            <a:xfrm>
              <a:off x="4422" y="1344"/>
              <a:ext cx="848" cy="2976"/>
            </a:xfrm>
            <a:prstGeom prst="rect">
              <a:avLst/>
            </a:prstGeom>
            <a:noFill/>
            <a:ln w="9525" cap="flat" cmpd="sng">
              <a:solidFill>
                <a:srgbClr val="FFCC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5369" name="Line 8"/>
            <p:cNvSpPr/>
            <p:nvPr/>
          </p:nvSpPr>
          <p:spPr>
            <a:xfrm>
              <a:off x="4422" y="1583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0" name="Line 9"/>
            <p:cNvSpPr/>
            <p:nvPr/>
          </p:nvSpPr>
          <p:spPr>
            <a:xfrm>
              <a:off x="4422" y="1823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1" name="Line 10"/>
            <p:cNvSpPr/>
            <p:nvPr/>
          </p:nvSpPr>
          <p:spPr>
            <a:xfrm>
              <a:off x="4422" y="2931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2" name="Line 11"/>
            <p:cNvSpPr/>
            <p:nvPr/>
          </p:nvSpPr>
          <p:spPr>
            <a:xfrm>
              <a:off x="4422" y="2341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3" name="Text Box 12"/>
            <p:cNvSpPr txBox="1"/>
            <p:nvPr/>
          </p:nvSpPr>
          <p:spPr>
            <a:xfrm>
              <a:off x="4467" y="1343"/>
              <a:ext cx="771" cy="292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41‘A’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42’B’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43‘C’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42’B’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41‘A’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43’C‘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00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’B’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‘A’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00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00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5374" name="Line 13"/>
            <p:cNvSpPr/>
            <p:nvPr/>
          </p:nvSpPr>
          <p:spPr>
            <a:xfrm>
              <a:off x="4422" y="2114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5" name="Line 14"/>
            <p:cNvSpPr/>
            <p:nvPr/>
          </p:nvSpPr>
          <p:spPr>
            <a:xfrm>
              <a:off x="4422" y="2659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6" name="Text Box 15"/>
            <p:cNvSpPr txBox="1"/>
            <p:nvPr/>
          </p:nvSpPr>
          <p:spPr>
            <a:xfrm>
              <a:off x="3697" y="1344"/>
              <a:ext cx="681" cy="211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FF7C80"/>
                  </a:solidFill>
                  <a:ea typeface="黑体" panose="02010609060101010101" pitchFamily="2" charset="-122"/>
                </a:rPr>
                <a:t>E</a:t>
              </a:r>
              <a:endPara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endParaRPr>
            </a:p>
            <a:p>
              <a:pPr marL="0" lvl="0" indent="0" algn="r">
                <a:lnSpc>
                  <a:spcPct val="90000"/>
                </a:lnSpc>
                <a:spcBef>
                  <a:spcPct val="50000"/>
                </a:spcBef>
                <a:buNone/>
              </a:pPr>
              <a:endPara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endParaRPr>
            </a:p>
            <a:p>
              <a:pPr marL="0" lvl="0" indent="0" algn="r">
                <a:lnSpc>
                  <a:spcPct val="90000"/>
                </a:lnSpc>
                <a:spcBef>
                  <a:spcPct val="50000"/>
                </a:spcBef>
                <a:buNone/>
              </a:pPr>
              <a:endPara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endParaRPr>
            </a:p>
            <a:p>
              <a:pPr marL="0" lvl="0" indent="0" algn="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FF7C80"/>
                  </a:solidFill>
                  <a:ea typeface="黑体" panose="02010609060101010101" pitchFamily="2" charset="-122"/>
                </a:rPr>
                <a:t>F</a:t>
              </a:r>
              <a:endPara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endParaRPr>
            </a:p>
            <a:p>
              <a:pPr marL="0" lvl="0" indent="0" algn="r">
                <a:lnSpc>
                  <a:spcPct val="90000"/>
                </a:lnSpc>
                <a:spcBef>
                  <a:spcPct val="50000"/>
                </a:spcBef>
                <a:buNone/>
              </a:pPr>
              <a:endPara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endParaRPr>
            </a:p>
            <a:p>
              <a:pPr marL="0" lvl="0" indent="0" algn="r">
                <a:lnSpc>
                  <a:spcPct val="90000"/>
                </a:lnSpc>
                <a:spcBef>
                  <a:spcPct val="50000"/>
                </a:spcBef>
                <a:buNone/>
              </a:pPr>
              <a:endPara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endParaRPr>
            </a:p>
            <a:p>
              <a:pPr marL="0" lvl="0" indent="0" algn="r">
                <a:lnSpc>
                  <a:spcPct val="90000"/>
                </a:lnSpc>
                <a:spcBef>
                  <a:spcPct val="50000"/>
                </a:spcBef>
                <a:buNone/>
              </a:pPr>
              <a:endPara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endParaRPr>
            </a:p>
            <a:p>
              <a:pPr marL="0" lvl="0" indent="0" algn="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FF7C80"/>
                  </a:solidFill>
                  <a:ea typeface="黑体" panose="02010609060101010101" pitchFamily="2" charset="-122"/>
                </a:rPr>
                <a:t>G</a:t>
              </a:r>
              <a:endPara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5377" name="Line 16"/>
            <p:cNvSpPr/>
            <p:nvPr/>
          </p:nvSpPr>
          <p:spPr>
            <a:xfrm>
              <a:off x="4422" y="3203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8" name="Line 17"/>
            <p:cNvSpPr/>
            <p:nvPr/>
          </p:nvSpPr>
          <p:spPr>
            <a:xfrm>
              <a:off x="4422" y="3475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9" name="Line 18"/>
            <p:cNvSpPr/>
            <p:nvPr/>
          </p:nvSpPr>
          <p:spPr>
            <a:xfrm>
              <a:off x="4422" y="3702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0" name="Line 19"/>
            <p:cNvSpPr/>
            <p:nvPr/>
          </p:nvSpPr>
          <p:spPr>
            <a:xfrm>
              <a:off x="4422" y="3974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5367" name="Rectangl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613" cy="561975"/>
          </a:xfrm>
          <a:noFill/>
          <a:ln>
            <a:noFill/>
          </a:ln>
        </p:spPr>
        <p:txBody>
          <a:bodyPr/>
          <a:p>
            <a:pPr eaLnBrk="1" hangingPunct="1"/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表达式的几种情况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/>
          <p:nvPr/>
        </p:nvSpPr>
        <p:spPr>
          <a:xfrm>
            <a:off x="1547813" y="981075"/>
            <a:ext cx="6324600" cy="1244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00FFFF"/>
                </a:solidFill>
              </a:rPr>
              <a:t>  STRING1    DB ‘STRING’</a:t>
            </a:r>
            <a:br>
              <a:rPr lang="en-US" altLang="zh-CN" sz="2800" dirty="0">
                <a:solidFill>
                  <a:srgbClr val="00FFFF"/>
                </a:solidFill>
              </a:rPr>
            </a:br>
            <a:r>
              <a:rPr lang="en-US" altLang="zh-CN" sz="2800" dirty="0">
                <a:solidFill>
                  <a:srgbClr val="00FFFF"/>
                </a:solidFill>
              </a:rPr>
              <a:t>  STRING2    DW  ‘ST’,  ‘RI ’, ‘NG ’ </a:t>
            </a:r>
            <a:br>
              <a:rPr lang="en-US" altLang="zh-CN" sz="2800" dirty="0">
                <a:solidFill>
                  <a:srgbClr val="00FFFF"/>
                </a:solidFill>
              </a:rPr>
            </a:br>
            <a:r>
              <a:rPr lang="en-US" altLang="zh-CN" sz="2800" dirty="0">
                <a:solidFill>
                  <a:srgbClr val="00FFFF"/>
                </a:solidFill>
              </a:rPr>
              <a:t>  STRING3    DD   ‘ST’,  ‘RI ’, ‘NG ’ </a:t>
            </a:r>
            <a:endParaRPr lang="en-US" altLang="zh-CN" sz="2800" dirty="0">
              <a:solidFill>
                <a:srgbClr val="00FFFF"/>
              </a:solidFill>
            </a:endParaRPr>
          </a:p>
        </p:txBody>
      </p:sp>
      <p:sp>
        <p:nvSpPr>
          <p:cNvPr id="16388" name="Rectangle 6"/>
          <p:cNvSpPr/>
          <p:nvPr/>
        </p:nvSpPr>
        <p:spPr>
          <a:xfrm>
            <a:off x="2979738" y="2579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pic>
        <p:nvPicPr>
          <p:cNvPr id="16389" name="Picture 7" descr="5x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205038"/>
            <a:ext cx="7543800" cy="447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0648" name="Text Box 8"/>
          <p:cNvSpPr txBox="1"/>
          <p:nvPr/>
        </p:nvSpPr>
        <p:spPr>
          <a:xfrm>
            <a:off x="4724400" y="228600"/>
            <a:ext cx="3429000" cy="608013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FF7C8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习题：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P250  5-2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7411" name="Text Box 3"/>
          <p:cNvSpPr txBox="1"/>
          <p:nvPr/>
        </p:nvSpPr>
        <p:spPr>
          <a:xfrm>
            <a:off x="250825" y="1052513"/>
            <a:ext cx="88931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）保留符号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?  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只是分配存储空间</a:t>
            </a:r>
            <a:endParaRPr lang="zh-CN" altLang="en-US" i="1" dirty="0">
              <a:solidFill>
                <a:srgbClr val="99FFCC"/>
              </a:solidFill>
              <a:ea typeface="黑体" panose="02010609060101010101" pitchFamily="2" charset="-122"/>
            </a:endParaRPr>
          </a:p>
        </p:txBody>
      </p:sp>
      <p:sp>
        <p:nvSpPr>
          <p:cNvPr id="17412" name="Text Box 4"/>
          <p:cNvSpPr txBox="1"/>
          <p:nvPr/>
        </p:nvSpPr>
        <p:spPr>
          <a:xfrm>
            <a:off x="539750" y="1844675"/>
            <a:ext cx="5256213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A    DB   </a:t>
            </a:r>
            <a:r>
              <a:rPr lang="zh-CN" altLang="en-US" sz="2400" b="1" dirty="0">
                <a:solidFill>
                  <a:srgbClr val="FFFF99"/>
                </a:solidFill>
                <a:ea typeface="黑体" panose="02010609060101010101" pitchFamily="2" charset="-122"/>
              </a:rPr>
              <a:t>？</a:t>
            </a:r>
            <a:r>
              <a:rPr lang="zh-CN" altLang="en-US" sz="2400" b="1" dirty="0">
                <a:solidFill>
                  <a:srgbClr val="99FFCC"/>
                </a:solidFill>
                <a:ea typeface="黑体" panose="02010609060101010101" pitchFamily="2" charset="-122"/>
              </a:rPr>
              <a:t>；</a:t>
            </a:r>
            <a:r>
              <a:rPr lang="zh-CN" altLang="en-US" sz="2800" dirty="0">
                <a:solidFill>
                  <a:srgbClr val="99FFCC"/>
                </a:solidFill>
                <a:ea typeface="黑体" panose="02010609060101010101" pitchFamily="2" charset="-122"/>
              </a:rPr>
              <a:t>分配</a:t>
            </a:r>
            <a:r>
              <a:rPr lang="en-US" altLang="zh-CN" sz="2800" dirty="0">
                <a:solidFill>
                  <a:srgbClr val="99FFCC"/>
                </a:solidFill>
                <a:ea typeface="黑体" panose="02010609060101010101" pitchFamily="2" charset="-122"/>
              </a:rPr>
              <a:t>1</a:t>
            </a:r>
            <a:r>
              <a:rPr lang="zh-CN" altLang="en-US" sz="2800" dirty="0">
                <a:solidFill>
                  <a:srgbClr val="99FFCC"/>
                </a:solidFill>
                <a:ea typeface="黑体" panose="02010609060101010101" pitchFamily="2" charset="-122"/>
              </a:rPr>
              <a:t>个字节单元</a:t>
            </a:r>
            <a:endParaRPr lang="zh-CN" altLang="en-US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B   DW   </a:t>
            </a:r>
            <a:r>
              <a:rPr lang="zh-CN" altLang="en-US" sz="2400" b="1" dirty="0">
                <a:solidFill>
                  <a:srgbClr val="FFFF99"/>
                </a:solidFill>
                <a:ea typeface="黑体" panose="02010609060101010101" pitchFamily="2" charset="-122"/>
              </a:rPr>
              <a:t>？</a:t>
            </a:r>
            <a:r>
              <a:rPr lang="zh-CN" altLang="en-US" sz="2400" b="1" dirty="0">
                <a:solidFill>
                  <a:srgbClr val="99FFCC"/>
                </a:solidFill>
                <a:ea typeface="黑体" panose="02010609060101010101" pitchFamily="2" charset="-122"/>
              </a:rPr>
              <a:t>；</a:t>
            </a:r>
            <a:r>
              <a:rPr lang="zh-CN" altLang="en-US" sz="2800" dirty="0">
                <a:solidFill>
                  <a:srgbClr val="99FFCC"/>
                </a:solidFill>
                <a:ea typeface="黑体" panose="02010609060101010101" pitchFamily="2" charset="-122"/>
              </a:rPr>
              <a:t>分配</a:t>
            </a:r>
            <a:r>
              <a:rPr lang="en-US" altLang="zh-CN" sz="2800" dirty="0">
                <a:solidFill>
                  <a:srgbClr val="99FFCC"/>
                </a:solidFill>
                <a:ea typeface="黑体" panose="02010609060101010101" pitchFamily="2" charset="-122"/>
              </a:rPr>
              <a:t>2</a:t>
            </a:r>
            <a:r>
              <a:rPr lang="zh-CN" altLang="en-US" sz="2800" dirty="0">
                <a:solidFill>
                  <a:srgbClr val="99FFCC"/>
                </a:solidFill>
                <a:ea typeface="黑体" panose="02010609060101010101" pitchFamily="2" charset="-122"/>
              </a:rPr>
              <a:t>个字节单元</a:t>
            </a:r>
            <a:endParaRPr lang="zh-CN" altLang="en-US" sz="2800" dirty="0">
              <a:solidFill>
                <a:srgbClr val="99FFCC"/>
              </a:solidFill>
              <a:ea typeface="黑体" panose="02010609060101010101" pitchFamily="2" charset="-122"/>
            </a:endParaRPr>
          </a:p>
        </p:txBody>
      </p:sp>
      <p:sp>
        <p:nvSpPr>
          <p:cNvPr id="17413" name="Text Box 5"/>
          <p:cNvSpPr txBox="1"/>
          <p:nvPr/>
        </p:nvSpPr>
        <p:spPr>
          <a:xfrm>
            <a:off x="250825" y="3213100"/>
            <a:ext cx="88931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4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）带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DUP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的表达式</a:t>
            </a:r>
            <a:endParaRPr lang="zh-CN" altLang="en-US" i="1" dirty="0">
              <a:solidFill>
                <a:srgbClr val="99FFCC"/>
              </a:solidFill>
              <a:ea typeface="黑体" panose="02010609060101010101" pitchFamily="2" charset="-122"/>
            </a:endParaRPr>
          </a:p>
        </p:txBody>
      </p:sp>
      <p:sp>
        <p:nvSpPr>
          <p:cNvPr id="17414" name="Text Box 6"/>
          <p:cNvSpPr txBox="1"/>
          <p:nvPr/>
        </p:nvSpPr>
        <p:spPr>
          <a:xfrm>
            <a:off x="539750" y="4508500"/>
            <a:ext cx="8353425" cy="1493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ARY    DB   100  DUP </a:t>
            </a:r>
            <a:r>
              <a:rPr lang="zh-CN" altLang="en-US" sz="2400" b="1" dirty="0">
                <a:solidFill>
                  <a:srgbClr val="FFFF99"/>
                </a:solidFill>
                <a:ea typeface="黑体" panose="02010609060101010101" pitchFamily="2" charset="-122"/>
              </a:rPr>
              <a:t>（？）</a:t>
            </a:r>
            <a:r>
              <a:rPr lang="zh-CN" altLang="en-US" sz="2400" b="1" dirty="0">
                <a:solidFill>
                  <a:srgbClr val="99FFCC"/>
                </a:solidFill>
                <a:ea typeface="黑体" panose="02010609060101010101" pitchFamily="2" charset="-122"/>
              </a:rPr>
              <a:t>；</a:t>
            </a:r>
            <a:r>
              <a:rPr lang="zh-CN" altLang="en-US" sz="2800" dirty="0">
                <a:solidFill>
                  <a:srgbClr val="99FFCC"/>
                </a:solidFill>
                <a:ea typeface="黑体" panose="02010609060101010101" pitchFamily="2" charset="-122"/>
              </a:rPr>
              <a:t>分配</a:t>
            </a:r>
            <a:r>
              <a:rPr lang="en-US" altLang="zh-CN" sz="2800" dirty="0">
                <a:solidFill>
                  <a:srgbClr val="99FFCC"/>
                </a:solidFill>
                <a:ea typeface="黑体" panose="02010609060101010101" pitchFamily="2" charset="-122"/>
              </a:rPr>
              <a:t>100</a:t>
            </a:r>
            <a:r>
              <a:rPr lang="zh-CN" altLang="en-US" sz="2800" dirty="0">
                <a:solidFill>
                  <a:srgbClr val="99FFCC"/>
                </a:solidFill>
                <a:ea typeface="黑体" panose="02010609060101010101" pitchFamily="2" charset="-122"/>
              </a:rPr>
              <a:t>个字节单元</a:t>
            </a:r>
            <a:endParaRPr lang="zh-CN" altLang="en-US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DA1   DW   10H   DUP  (4  DUP  </a:t>
            </a:r>
            <a:r>
              <a:rPr lang="zh-CN" altLang="en-US" sz="2400" b="1" dirty="0">
                <a:solidFill>
                  <a:srgbClr val="FFFF99"/>
                </a:solidFill>
                <a:ea typeface="黑体" panose="02010609060101010101" pitchFamily="2" charset="-122"/>
              </a:rPr>
              <a:t>（</a:t>
            </a: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FFFF99"/>
                </a:solidFill>
                <a:ea typeface="黑体" panose="02010609060101010101" pitchFamily="2" charset="-122"/>
              </a:rPr>
              <a:t>），</a:t>
            </a: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rgbClr val="FFFF99"/>
                </a:solidFill>
                <a:ea typeface="黑体" panose="02010609060101010101" pitchFamily="2" charset="-122"/>
              </a:rPr>
              <a:t>）</a:t>
            </a:r>
            <a:br>
              <a:rPr lang="zh-CN" altLang="en-US" sz="2400" b="1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sz="2400" b="1" dirty="0">
                <a:solidFill>
                  <a:srgbClr val="99FFCC"/>
                </a:solidFill>
                <a:ea typeface="黑体" panose="02010609060101010101" pitchFamily="2" charset="-122"/>
              </a:rPr>
              <a:t>；</a:t>
            </a:r>
            <a:r>
              <a:rPr lang="zh-CN" altLang="en-US" sz="2800" b="1" dirty="0">
                <a:solidFill>
                  <a:srgbClr val="99FFCC"/>
                </a:solidFill>
                <a:ea typeface="黑体" panose="02010609060101010101" pitchFamily="2" charset="-122"/>
              </a:rPr>
              <a:t>相当于  </a:t>
            </a:r>
            <a:r>
              <a:rPr lang="en-US" altLang="zh-CN" sz="2800" b="1" dirty="0">
                <a:solidFill>
                  <a:srgbClr val="99FFCC"/>
                </a:solidFill>
                <a:ea typeface="黑体" panose="02010609060101010101" pitchFamily="2" charset="-122"/>
              </a:rPr>
              <a:t>DA1  DW  10H    DUP  </a:t>
            </a:r>
            <a:r>
              <a:rPr lang="zh-CN" altLang="en-US" sz="2800" b="1" dirty="0">
                <a:solidFill>
                  <a:srgbClr val="99FFCC"/>
                </a:solidFill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99FFCC"/>
                </a:solidFill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solidFill>
                  <a:srgbClr val="99FFCC"/>
                </a:solidFill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solidFill>
                  <a:srgbClr val="99FFCC"/>
                </a:solidFill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solidFill>
                  <a:srgbClr val="99FFCC"/>
                </a:solidFill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solidFill>
                  <a:srgbClr val="99FFCC"/>
                </a:solidFill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solidFill>
                  <a:srgbClr val="99FFCC"/>
                </a:solidFill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solidFill>
                  <a:srgbClr val="99FFCC"/>
                </a:solidFill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solidFill>
                  <a:srgbClr val="99FFCC"/>
                </a:solidFill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solidFill>
                  <a:srgbClr val="99FFCC"/>
                </a:solidFill>
                <a:ea typeface="黑体" panose="02010609060101010101" pitchFamily="2" charset="-122"/>
              </a:rPr>
              <a:t>3</a:t>
            </a:r>
            <a:r>
              <a:rPr lang="zh-CN" altLang="en-US" sz="2800" b="1" dirty="0">
                <a:solidFill>
                  <a:srgbClr val="99FFCC"/>
                </a:solidFill>
                <a:ea typeface="黑体" panose="02010609060101010101" pitchFamily="2" charset="-122"/>
              </a:rPr>
              <a:t>）</a:t>
            </a:r>
            <a:endParaRPr lang="zh-CN" altLang="en-US" sz="2800" dirty="0">
              <a:solidFill>
                <a:srgbClr val="99FFCC"/>
              </a:solidFill>
              <a:ea typeface="黑体" panose="02010609060101010101" pitchFamily="2" charset="-122"/>
            </a:endParaRPr>
          </a:p>
        </p:txBody>
      </p:sp>
      <p:sp>
        <p:nvSpPr>
          <p:cNvPr id="17415" name="Line 7"/>
          <p:cNvSpPr/>
          <p:nvPr/>
        </p:nvSpPr>
        <p:spPr>
          <a:xfrm flipV="1">
            <a:off x="2484438" y="4076700"/>
            <a:ext cx="1223962" cy="576263"/>
          </a:xfrm>
          <a:prstGeom prst="line">
            <a:avLst/>
          </a:prstGeom>
          <a:ln w="9525" cap="flat" cmpd="sng">
            <a:solidFill>
              <a:srgbClr val="FF7C8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16" name="Text Box 8"/>
          <p:cNvSpPr txBox="1"/>
          <p:nvPr/>
        </p:nvSpPr>
        <p:spPr>
          <a:xfrm>
            <a:off x="3492500" y="3789363"/>
            <a:ext cx="41767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EAEAEA"/>
                </a:solidFill>
                <a:ea typeface="黑体" panose="02010609060101010101" pitchFamily="2" charset="-122"/>
              </a:rPr>
              <a:t>重复次数          重复内容</a:t>
            </a:r>
            <a:endParaRPr lang="zh-CN" altLang="en-US" sz="2800" dirty="0">
              <a:solidFill>
                <a:srgbClr val="EAEAEA"/>
              </a:solidFill>
              <a:ea typeface="黑体" panose="02010609060101010101" pitchFamily="2" charset="-122"/>
            </a:endParaRPr>
          </a:p>
        </p:txBody>
      </p:sp>
      <p:sp>
        <p:nvSpPr>
          <p:cNvPr id="17417" name="Line 9"/>
          <p:cNvSpPr/>
          <p:nvPr/>
        </p:nvSpPr>
        <p:spPr>
          <a:xfrm flipV="1">
            <a:off x="3995738" y="4292600"/>
            <a:ext cx="2160587" cy="360363"/>
          </a:xfrm>
          <a:prstGeom prst="line">
            <a:avLst/>
          </a:prstGeom>
          <a:ln w="9525" cap="flat" cmpd="sng">
            <a:solidFill>
              <a:srgbClr val="FF7C8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18" name="Rectangle 1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613" cy="561975"/>
          </a:xfrm>
          <a:noFill/>
          <a:ln>
            <a:noFill/>
          </a:ln>
        </p:spPr>
        <p:txBody>
          <a:bodyPr/>
          <a:p>
            <a:pPr eaLnBrk="1" hangingPunct="1"/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表达式的几种情况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242713" name="Group 25"/>
          <p:cNvGrpSpPr/>
          <p:nvPr/>
        </p:nvGrpSpPr>
        <p:grpSpPr>
          <a:xfrm>
            <a:off x="2987675" y="333375"/>
            <a:ext cx="5472113" cy="6145213"/>
            <a:chOff x="2313" y="210"/>
            <a:chExt cx="3447" cy="3871"/>
          </a:xfrm>
        </p:grpSpPr>
        <p:sp>
          <p:nvSpPr>
            <p:cNvPr id="18450" name="Text Box 2"/>
            <p:cNvSpPr txBox="1"/>
            <p:nvPr/>
          </p:nvSpPr>
          <p:spPr>
            <a:xfrm>
              <a:off x="3928" y="572"/>
              <a:ext cx="553" cy="305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:</a:t>
              </a:r>
              <a:endParaRPr lang="en-US" altLang="zh-CN" sz="2400" b="1" dirty="0"/>
            </a:p>
            <a:p>
              <a:pPr marL="457200" lvl="0" indent="-45720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3</a:t>
              </a:r>
              <a:endParaRPr lang="en-US" altLang="zh-CN" sz="2400" b="1" dirty="0"/>
            </a:p>
            <a:p>
              <a:pPr marL="457200" lvl="0" indent="-45720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3</a:t>
              </a:r>
              <a:endParaRPr lang="en-US" altLang="zh-CN" sz="2400" b="1" dirty="0"/>
            </a:p>
            <a:p>
              <a:pPr marL="457200" lvl="0" indent="-45720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3</a:t>
              </a:r>
              <a:endParaRPr lang="en-US" altLang="zh-CN" sz="2400" b="1" dirty="0"/>
            </a:p>
            <a:p>
              <a:pPr marL="457200" lvl="0" indent="-45720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3</a:t>
              </a:r>
              <a:endParaRPr lang="en-US" altLang="zh-CN" sz="2400" b="1" dirty="0"/>
            </a:p>
            <a:p>
              <a:pPr marL="457200" lvl="0" indent="-45720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8</a:t>
              </a:r>
              <a:endParaRPr lang="en-US" altLang="zh-CN" sz="2400" b="1" dirty="0"/>
            </a:p>
            <a:p>
              <a:pPr marL="457200" lvl="0" indent="-45720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:</a:t>
              </a:r>
              <a:endParaRPr lang="en-US" altLang="zh-CN" sz="2400" b="1" dirty="0"/>
            </a:p>
            <a:p>
              <a:pPr marL="457200" lvl="0" indent="-45720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3</a:t>
              </a:r>
              <a:endParaRPr lang="en-US" altLang="zh-CN" sz="2400" b="1" dirty="0"/>
            </a:p>
            <a:p>
              <a:pPr marL="457200" lvl="0" indent="-45720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3</a:t>
              </a:r>
              <a:endParaRPr lang="en-US" altLang="zh-CN" sz="2400" b="1" dirty="0"/>
            </a:p>
            <a:p>
              <a:pPr marL="457200" lvl="0" indent="-45720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3</a:t>
              </a:r>
              <a:endParaRPr lang="en-US" altLang="zh-CN" sz="2400" b="1" dirty="0"/>
            </a:p>
            <a:p>
              <a:pPr marL="457200" lvl="0" indent="-45720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3</a:t>
              </a:r>
              <a:endParaRPr lang="en-US" altLang="zh-CN" sz="2400" b="1" dirty="0"/>
            </a:p>
            <a:p>
              <a:pPr marL="457200" lvl="0" indent="-45720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8</a:t>
              </a:r>
              <a:endParaRPr lang="en-US" altLang="zh-CN" sz="2400" b="1" dirty="0"/>
            </a:p>
            <a:p>
              <a:pPr marL="457200" lvl="0" indent="-45720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:</a:t>
              </a:r>
              <a:endParaRPr lang="en-US" altLang="zh-CN" sz="2400" b="1" dirty="0"/>
            </a:p>
          </p:txBody>
        </p:sp>
        <p:sp>
          <p:nvSpPr>
            <p:cNvPr id="18451" name="Line 3"/>
            <p:cNvSpPr/>
            <p:nvPr/>
          </p:nvSpPr>
          <p:spPr>
            <a:xfrm>
              <a:off x="3928" y="1052"/>
              <a:ext cx="5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2" name="Line 4"/>
            <p:cNvSpPr/>
            <p:nvPr/>
          </p:nvSpPr>
          <p:spPr>
            <a:xfrm>
              <a:off x="3928" y="1292"/>
              <a:ext cx="5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3" name="Line 5"/>
            <p:cNvSpPr/>
            <p:nvPr/>
          </p:nvSpPr>
          <p:spPr>
            <a:xfrm>
              <a:off x="3928" y="1532"/>
              <a:ext cx="5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4" name="Line 6"/>
            <p:cNvSpPr/>
            <p:nvPr/>
          </p:nvSpPr>
          <p:spPr>
            <a:xfrm>
              <a:off x="3928" y="1772"/>
              <a:ext cx="5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5" name="Line 7"/>
            <p:cNvSpPr/>
            <p:nvPr/>
          </p:nvSpPr>
          <p:spPr>
            <a:xfrm>
              <a:off x="3928" y="2012"/>
              <a:ext cx="5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6" name="Line 8"/>
            <p:cNvSpPr/>
            <p:nvPr/>
          </p:nvSpPr>
          <p:spPr>
            <a:xfrm>
              <a:off x="3928" y="2204"/>
              <a:ext cx="5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7" name="Line 9"/>
            <p:cNvSpPr/>
            <p:nvPr/>
          </p:nvSpPr>
          <p:spPr>
            <a:xfrm>
              <a:off x="3928" y="2444"/>
              <a:ext cx="5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8" name="Line 10"/>
            <p:cNvSpPr/>
            <p:nvPr/>
          </p:nvSpPr>
          <p:spPr>
            <a:xfrm>
              <a:off x="3928" y="2684"/>
              <a:ext cx="5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9" name="Line 11"/>
            <p:cNvSpPr/>
            <p:nvPr/>
          </p:nvSpPr>
          <p:spPr>
            <a:xfrm>
              <a:off x="3928" y="2924"/>
              <a:ext cx="5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0" name="Line 12"/>
            <p:cNvSpPr/>
            <p:nvPr/>
          </p:nvSpPr>
          <p:spPr>
            <a:xfrm>
              <a:off x="3928" y="3164"/>
              <a:ext cx="5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1" name="Line 13"/>
            <p:cNvSpPr/>
            <p:nvPr/>
          </p:nvSpPr>
          <p:spPr>
            <a:xfrm>
              <a:off x="3928" y="3404"/>
              <a:ext cx="5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2" name="Line 14"/>
            <p:cNvSpPr/>
            <p:nvPr/>
          </p:nvSpPr>
          <p:spPr>
            <a:xfrm>
              <a:off x="3928" y="812"/>
              <a:ext cx="54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3" name="Text Box 15"/>
            <p:cNvSpPr txBox="1"/>
            <p:nvPr/>
          </p:nvSpPr>
          <p:spPr>
            <a:xfrm>
              <a:off x="3288" y="746"/>
              <a:ext cx="606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/>
                <a:t>DA2</a:t>
              </a:r>
              <a:endParaRPr lang="en-US" altLang="zh-CN" sz="2400" b="1" dirty="0"/>
            </a:p>
          </p:txBody>
        </p:sp>
        <p:sp>
          <p:nvSpPr>
            <p:cNvPr id="18464" name="AutoShape 16"/>
            <p:cNvSpPr/>
            <p:nvPr/>
          </p:nvSpPr>
          <p:spPr>
            <a:xfrm>
              <a:off x="4516" y="908"/>
              <a:ext cx="138" cy="768"/>
            </a:xfrm>
            <a:prstGeom prst="rightBrace">
              <a:avLst>
                <a:gd name="adj1" fmla="val 46376"/>
                <a:gd name="adj2" fmla="val 50000"/>
              </a:avLst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8465" name="Text Box 17"/>
            <p:cNvSpPr txBox="1"/>
            <p:nvPr/>
          </p:nvSpPr>
          <p:spPr>
            <a:xfrm>
              <a:off x="4689" y="1014"/>
              <a:ext cx="1071" cy="97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 dirty="0"/>
                <a:t>内层</a:t>
              </a:r>
              <a:r>
                <a:rPr lang="en-US" altLang="zh-CN" sz="2400" b="1" dirty="0"/>
                <a:t>DUP</a:t>
              </a:r>
              <a:r>
                <a:rPr lang="zh-CN" altLang="en-US" sz="2400" b="1" dirty="0"/>
                <a:t>操作重复</a:t>
              </a:r>
              <a:r>
                <a:rPr lang="en-US" altLang="zh-CN" sz="2400" b="1" dirty="0"/>
                <a:t>4</a:t>
              </a:r>
              <a:r>
                <a:rPr lang="zh-CN" altLang="en-US" sz="2400" b="1" dirty="0"/>
                <a:t>次，共</a:t>
              </a:r>
              <a:r>
                <a:rPr lang="en-US" altLang="zh-CN" sz="2400" b="1" dirty="0"/>
                <a:t>4</a:t>
              </a:r>
              <a:r>
                <a:rPr lang="zh-CN" altLang="en-US" sz="2400" b="1" dirty="0"/>
                <a:t>字节</a:t>
              </a:r>
              <a:endParaRPr lang="zh-CN" altLang="en-US" sz="2400" b="1" dirty="0"/>
            </a:p>
          </p:txBody>
        </p:sp>
        <p:sp>
          <p:nvSpPr>
            <p:cNvPr id="18466" name="AutoShape 18"/>
            <p:cNvSpPr/>
            <p:nvPr/>
          </p:nvSpPr>
          <p:spPr>
            <a:xfrm>
              <a:off x="3686" y="908"/>
              <a:ext cx="208" cy="2400"/>
            </a:xfrm>
            <a:prstGeom prst="leftBrace">
              <a:avLst>
                <a:gd name="adj1" fmla="val 96153"/>
                <a:gd name="adj2" fmla="val 50542"/>
              </a:avLst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8467" name="Text Box 19"/>
            <p:cNvSpPr txBox="1"/>
            <p:nvPr/>
          </p:nvSpPr>
          <p:spPr>
            <a:xfrm>
              <a:off x="2857" y="1706"/>
              <a:ext cx="885" cy="143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 dirty="0"/>
                <a:t>外层</a:t>
              </a:r>
              <a:r>
                <a:rPr lang="en-US" altLang="zh-CN" sz="2400" b="1" dirty="0"/>
                <a:t>DUP</a:t>
              </a:r>
              <a:r>
                <a:rPr lang="zh-CN" altLang="en-US" sz="2400" b="1" dirty="0"/>
                <a:t>操作重复</a:t>
              </a:r>
              <a:r>
                <a:rPr lang="en-US" altLang="zh-CN" sz="2400" b="1" dirty="0"/>
                <a:t>10H</a:t>
              </a:r>
              <a:r>
                <a:rPr lang="zh-CN" altLang="en-US" sz="2400" b="1" dirty="0"/>
                <a:t>次，共</a:t>
              </a:r>
              <a:r>
                <a:rPr lang="en-US" altLang="zh-CN" sz="2400" b="1" dirty="0"/>
                <a:t>50H</a:t>
              </a:r>
              <a:r>
                <a:rPr lang="zh-CN" altLang="en-US" sz="2400" b="1" dirty="0"/>
                <a:t>字节</a:t>
              </a:r>
              <a:endParaRPr lang="zh-CN" altLang="en-US" sz="2400" b="1" dirty="0"/>
            </a:p>
          </p:txBody>
        </p:sp>
        <p:sp>
          <p:nvSpPr>
            <p:cNvPr id="18468" name="Text Box 20"/>
            <p:cNvSpPr txBox="1"/>
            <p:nvPr/>
          </p:nvSpPr>
          <p:spPr>
            <a:xfrm>
              <a:off x="3470" y="3793"/>
              <a:ext cx="1497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 dirty="0"/>
                <a:t>存储器分配图</a:t>
              </a:r>
              <a:endParaRPr lang="zh-CN" altLang="en-US" sz="2400" b="1" dirty="0"/>
            </a:p>
          </p:txBody>
        </p:sp>
        <p:sp>
          <p:nvSpPr>
            <p:cNvPr id="18469" name="Rectangle 22"/>
            <p:cNvSpPr/>
            <p:nvPr/>
          </p:nvSpPr>
          <p:spPr>
            <a:xfrm>
              <a:off x="2313" y="210"/>
              <a:ext cx="3447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800" dirty="0"/>
                <a:t>DA2  DB   10H  DUP (4  DUP(3),8)</a:t>
              </a:r>
              <a:endParaRPr lang="en-US" altLang="zh-CN" sz="2800" dirty="0"/>
            </a:p>
          </p:txBody>
        </p:sp>
      </p:grpSp>
      <p:grpSp>
        <p:nvGrpSpPr>
          <p:cNvPr id="18436" name="Group 37"/>
          <p:cNvGrpSpPr/>
          <p:nvPr/>
        </p:nvGrpSpPr>
        <p:grpSpPr>
          <a:xfrm>
            <a:off x="0" y="1341438"/>
            <a:ext cx="3924300" cy="4191000"/>
            <a:chOff x="0" y="845"/>
            <a:chExt cx="2472" cy="2640"/>
          </a:xfrm>
        </p:grpSpPr>
        <p:sp>
          <p:nvSpPr>
            <p:cNvPr id="18438" name="Rectangle 24"/>
            <p:cNvSpPr/>
            <p:nvPr/>
          </p:nvSpPr>
          <p:spPr>
            <a:xfrm>
              <a:off x="0" y="845"/>
              <a:ext cx="2472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solidFill>
                    <a:srgbClr val="CC0066"/>
                  </a:solidFill>
                </a:rPr>
                <a:t>VA1   DW  20H  DUP(4) </a:t>
              </a:r>
              <a:endParaRPr lang="en-US" altLang="zh-CN" sz="2800" dirty="0">
                <a:solidFill>
                  <a:srgbClr val="CC0066"/>
                </a:solidFill>
              </a:endParaRPr>
            </a:p>
          </p:txBody>
        </p:sp>
        <p:sp>
          <p:nvSpPr>
            <p:cNvPr id="18439" name="Text Box 26"/>
            <p:cNvSpPr txBox="1"/>
            <p:nvPr/>
          </p:nvSpPr>
          <p:spPr>
            <a:xfrm>
              <a:off x="793" y="1661"/>
              <a:ext cx="699" cy="151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b="1" dirty="0"/>
                <a:t>:</a:t>
              </a:r>
              <a:endParaRPr lang="en-US" altLang="zh-CN" sz="2400" b="1" dirty="0"/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b="1" dirty="0"/>
                <a:t> 04H   </a:t>
              </a:r>
              <a:endParaRPr lang="en-US" altLang="zh-CN" sz="2400" b="1" dirty="0"/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b="1" dirty="0"/>
                <a:t> 00H</a:t>
              </a:r>
              <a:br>
                <a:rPr lang="en-US" altLang="zh-CN" sz="2400" b="1" dirty="0"/>
              </a:br>
              <a:r>
                <a:rPr lang="en-US" altLang="zh-CN" sz="2400" b="1" dirty="0"/>
                <a:t> 04H     </a:t>
              </a:r>
              <a:br>
                <a:rPr lang="en-US" altLang="zh-CN" sz="2400" b="1" dirty="0"/>
              </a:br>
              <a:r>
                <a:rPr lang="en-US" altLang="zh-CN" sz="2400" b="1" dirty="0"/>
                <a:t>:</a:t>
              </a:r>
              <a:endParaRPr lang="en-US" altLang="zh-CN" sz="2400" b="1" dirty="0"/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b="1" dirty="0"/>
                <a:t> 00H</a:t>
              </a:r>
              <a:endParaRPr lang="en-US" altLang="zh-CN" sz="2400" b="1" dirty="0"/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b="1" dirty="0"/>
                <a:t>:</a:t>
              </a:r>
              <a:endParaRPr lang="en-US" altLang="zh-CN" sz="2400" b="1" dirty="0"/>
            </a:p>
          </p:txBody>
        </p:sp>
        <p:sp>
          <p:nvSpPr>
            <p:cNvPr id="18440" name="Rectangle 27"/>
            <p:cNvSpPr/>
            <p:nvPr/>
          </p:nvSpPr>
          <p:spPr>
            <a:xfrm>
              <a:off x="500" y="3197"/>
              <a:ext cx="127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rgbClr val="0000FF"/>
                  </a:solidFill>
                </a:rPr>
                <a:t>存储器分配图</a:t>
              </a:r>
              <a:endParaRPr lang="zh-CN" alt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18441" name="Rectangle 28"/>
            <p:cNvSpPr/>
            <p:nvPr/>
          </p:nvSpPr>
          <p:spPr>
            <a:xfrm>
              <a:off x="282" y="1853"/>
              <a:ext cx="490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/>
                <a:t>VA1</a:t>
              </a:r>
              <a:endParaRPr lang="en-US" altLang="zh-CN" sz="2400" dirty="0"/>
            </a:p>
          </p:txBody>
        </p:sp>
        <p:sp>
          <p:nvSpPr>
            <p:cNvPr id="18442" name="Line 29"/>
            <p:cNvSpPr/>
            <p:nvPr/>
          </p:nvSpPr>
          <p:spPr>
            <a:xfrm>
              <a:off x="793" y="1908"/>
              <a:ext cx="6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3" name="Line 30"/>
            <p:cNvSpPr/>
            <p:nvPr/>
          </p:nvSpPr>
          <p:spPr>
            <a:xfrm>
              <a:off x="793" y="2100"/>
              <a:ext cx="6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4" name="Line 31"/>
            <p:cNvSpPr/>
            <p:nvPr/>
          </p:nvSpPr>
          <p:spPr>
            <a:xfrm>
              <a:off x="793" y="2292"/>
              <a:ext cx="6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5" name="Line 32"/>
            <p:cNvSpPr/>
            <p:nvPr/>
          </p:nvSpPr>
          <p:spPr>
            <a:xfrm>
              <a:off x="793" y="2532"/>
              <a:ext cx="6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6" name="Line 33"/>
            <p:cNvSpPr/>
            <p:nvPr/>
          </p:nvSpPr>
          <p:spPr>
            <a:xfrm>
              <a:off x="793" y="2724"/>
              <a:ext cx="6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7" name="Line 34"/>
            <p:cNvSpPr/>
            <p:nvPr/>
          </p:nvSpPr>
          <p:spPr>
            <a:xfrm>
              <a:off x="793" y="2916"/>
              <a:ext cx="6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8" name="AutoShape 35"/>
            <p:cNvSpPr/>
            <p:nvPr/>
          </p:nvSpPr>
          <p:spPr>
            <a:xfrm>
              <a:off x="1540" y="1949"/>
              <a:ext cx="161" cy="960"/>
            </a:xfrm>
            <a:prstGeom prst="rightBrace">
              <a:avLst>
                <a:gd name="adj1" fmla="val 49689"/>
                <a:gd name="adj2" fmla="val 49065"/>
              </a:avLst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8449" name="Rectangle 36"/>
            <p:cNvSpPr/>
            <p:nvPr/>
          </p:nvSpPr>
          <p:spPr>
            <a:xfrm>
              <a:off x="1561" y="2151"/>
              <a:ext cx="651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FFFF99"/>
                  </a:solidFill>
                </a:rPr>
                <a:t>共</a:t>
              </a:r>
              <a:r>
                <a:rPr lang="en-US" altLang="zh-CN" sz="2400" b="1" dirty="0">
                  <a:solidFill>
                    <a:srgbClr val="FFFF99"/>
                  </a:solidFill>
                </a:rPr>
                <a:t>40H</a:t>
              </a:r>
              <a:endParaRPr lang="en-US" altLang="zh-CN" sz="2400" b="1" dirty="0">
                <a:solidFill>
                  <a:srgbClr val="FFFF99"/>
                </a:solidFill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FFFF99"/>
                  </a:solidFill>
                </a:rPr>
                <a:t>字节</a:t>
              </a:r>
              <a:endParaRPr lang="zh-CN" altLang="en-US" sz="2400" b="1" dirty="0">
                <a:solidFill>
                  <a:srgbClr val="FFFF99"/>
                </a:solidFill>
              </a:endParaRPr>
            </a:p>
          </p:txBody>
        </p:sp>
      </p:grpSp>
      <p:sp>
        <p:nvSpPr>
          <p:cNvPr id="242726" name="Text Box 38"/>
          <p:cNvSpPr txBox="1"/>
          <p:nvPr/>
        </p:nvSpPr>
        <p:spPr>
          <a:xfrm>
            <a:off x="381000" y="6019800"/>
            <a:ext cx="3429000" cy="5842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FF7C8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习题：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P250  5-6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2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2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9459" name="Text Box 3"/>
          <p:cNvSpPr txBox="1"/>
          <p:nvPr/>
        </p:nvSpPr>
        <p:spPr>
          <a:xfrm>
            <a:off x="250825" y="1052513"/>
            <a:ext cx="88931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5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）偏移地址表达式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9460" name="Rectangle 4"/>
          <p:cNvSpPr/>
          <p:nvPr/>
        </p:nvSpPr>
        <p:spPr>
          <a:xfrm>
            <a:off x="468313" y="2060575"/>
            <a:ext cx="4572000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ARY  DB 	100  DUP  (?) </a:t>
            </a:r>
            <a:endParaRPr lang="en-US" altLang="zh-CN" sz="28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AT1 	DW 	ARY</a:t>
            </a:r>
            <a:endParaRPr lang="en-US" altLang="zh-CN" sz="2800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9461" name="Text Box 5"/>
          <p:cNvSpPr txBox="1"/>
          <p:nvPr/>
        </p:nvSpPr>
        <p:spPr>
          <a:xfrm>
            <a:off x="3203575" y="2708275"/>
            <a:ext cx="63373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  <a:t>；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AT1</a:t>
            </a:r>
            <a: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  <a:t>存放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ARY</a:t>
            </a:r>
            <a: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  <a:t>的偏移地址（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16</a:t>
            </a:r>
            <a: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  <a:t>位数）</a:t>
            </a:r>
            <a:endParaRPr lang="zh-CN" altLang="en-US" sz="2800" dirty="0">
              <a:solidFill>
                <a:srgbClr val="00FFFF"/>
              </a:solidFill>
              <a:ea typeface="黑体" panose="02010609060101010101" pitchFamily="2" charset="-122"/>
            </a:endParaRPr>
          </a:p>
        </p:txBody>
      </p:sp>
      <p:sp>
        <p:nvSpPr>
          <p:cNvPr id="19462" name="Rectangle 6"/>
          <p:cNvSpPr/>
          <p:nvPr/>
        </p:nvSpPr>
        <p:spPr>
          <a:xfrm>
            <a:off x="323850" y="3860800"/>
            <a:ext cx="4572000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ARY  DB 	100  DUP  (?) </a:t>
            </a:r>
            <a:endParaRPr lang="en-US" altLang="zh-CN" sz="28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AT1 	DD 	ARY</a:t>
            </a:r>
            <a:endParaRPr lang="en-US" altLang="zh-CN" sz="2800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9463" name="Text Box 7"/>
          <p:cNvSpPr txBox="1"/>
          <p:nvPr/>
        </p:nvSpPr>
        <p:spPr>
          <a:xfrm>
            <a:off x="2806700" y="4508500"/>
            <a:ext cx="63373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  <a:t>；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2" charset="-122"/>
              </a:rPr>
              <a:t>AT1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2" charset="-122"/>
              </a:rPr>
              <a:t>前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2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2" charset="-122"/>
              </a:rPr>
              <a:t>个字节存放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2" charset="-122"/>
              </a:rPr>
              <a:t>ARY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2" charset="-122"/>
              </a:rPr>
              <a:t>的偏移地址后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2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2" charset="-122"/>
              </a:rPr>
              <a:t>个字节存放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2" charset="-122"/>
              </a:rPr>
              <a:t>ARY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2" charset="-122"/>
              </a:rPr>
              <a:t>的段地址</a:t>
            </a:r>
            <a:endParaRPr lang="zh-CN" altLang="en-US" sz="2800" dirty="0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sp>
        <p:nvSpPr>
          <p:cNvPr id="19464" name="Rectang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613" cy="561975"/>
          </a:xfrm>
          <a:noFill/>
          <a:ln>
            <a:noFill/>
          </a:ln>
        </p:spPr>
        <p:txBody>
          <a:bodyPr/>
          <a:p>
            <a:pPr eaLnBrk="1" hangingPunct="1"/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表达式的几种情况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" name="Text Box 38"/>
          <p:cNvSpPr txBox="1"/>
          <p:nvPr/>
        </p:nvSpPr>
        <p:spPr>
          <a:xfrm>
            <a:off x="381000" y="6019800"/>
            <a:ext cx="6494463" cy="5842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FF7C8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习题：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P250  5-5, 5-6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/>
          <p:nvPr/>
        </p:nvSpPr>
        <p:spPr>
          <a:xfrm>
            <a:off x="4859338" y="260350"/>
            <a:ext cx="2224087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sym typeface="Symbol" panose="05050102010706020507" pitchFamily="18" charset="2"/>
              </a:rPr>
              <a:t>引用变量名</a:t>
            </a:r>
            <a:endParaRPr lang="zh-CN" altLang="en-US" b="1" dirty="0">
              <a:solidFill>
                <a:srgbClr val="FFFF99"/>
              </a:solidFill>
            </a:endParaRPr>
          </a:p>
        </p:txBody>
      </p:sp>
      <p:sp>
        <p:nvSpPr>
          <p:cNvPr id="20484" name="Text Box 3"/>
          <p:cNvSpPr txBox="1"/>
          <p:nvPr/>
        </p:nvSpPr>
        <p:spPr>
          <a:xfrm>
            <a:off x="395288" y="260350"/>
            <a:ext cx="411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、变量的使用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0485" name="Rectangle 4"/>
          <p:cNvSpPr/>
          <p:nvPr/>
        </p:nvSpPr>
        <p:spPr>
          <a:xfrm>
            <a:off x="323850" y="1052513"/>
            <a:ext cx="7543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sym typeface="Symbol" panose="05050102010706020507" pitchFamily="18" charset="2"/>
              </a:rPr>
              <a:t>（</a:t>
            </a:r>
            <a:r>
              <a:rPr lang="en-US" altLang="zh-CN" b="1" dirty="0">
                <a:solidFill>
                  <a:srgbClr val="FFFF99"/>
                </a:solidFill>
                <a:sym typeface="Symbol" panose="05050102010706020507" pitchFamily="18" charset="2"/>
              </a:rPr>
              <a:t>1</a:t>
            </a:r>
            <a:r>
              <a:rPr lang="zh-CN" altLang="en-US" b="1" dirty="0">
                <a:solidFill>
                  <a:srgbClr val="FFFF99"/>
                </a:solidFill>
                <a:sym typeface="Symbol" panose="05050102010706020507" pitchFamily="18" charset="2"/>
              </a:rPr>
              <a:t>）在</a:t>
            </a:r>
            <a:r>
              <a:rPr lang="zh-CN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指令语句</a:t>
            </a:r>
            <a:r>
              <a:rPr lang="zh-CN" altLang="en-US" b="1" dirty="0">
                <a:solidFill>
                  <a:srgbClr val="FFFF99"/>
                </a:solidFill>
                <a:sym typeface="Symbol" panose="05050102010706020507" pitchFamily="18" charset="2"/>
              </a:rPr>
              <a:t>中引用变量名</a:t>
            </a:r>
            <a:endParaRPr lang="zh-CN" altLang="en-US" b="1" dirty="0">
              <a:solidFill>
                <a:srgbClr val="FFFF99"/>
              </a:solidFill>
              <a:sym typeface="Symbol" panose="05050102010706020507" pitchFamily="18" charset="2"/>
            </a:endParaRPr>
          </a:p>
        </p:txBody>
      </p:sp>
      <p:sp>
        <p:nvSpPr>
          <p:cNvPr id="20486" name="Rectangle 5"/>
          <p:cNvSpPr/>
          <p:nvPr/>
        </p:nvSpPr>
        <p:spPr>
          <a:xfrm>
            <a:off x="1066800" y="1752600"/>
            <a:ext cx="6477000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zh-CN" altLang="en-US" sz="2800" b="1" dirty="0"/>
              <a:t>变量名作为</a:t>
            </a:r>
            <a:r>
              <a:rPr lang="zh-CN" altLang="en-US" sz="2800" b="1" dirty="0">
                <a:solidFill>
                  <a:srgbClr val="CC0066"/>
                </a:solidFill>
              </a:rPr>
              <a:t>地址表达式的组成部分</a:t>
            </a:r>
            <a:r>
              <a:rPr lang="zh-CN" altLang="en-US" sz="2800" b="1" dirty="0"/>
              <a:t>之一 。</a:t>
            </a:r>
            <a:endParaRPr lang="zh-CN" altLang="en-US" sz="2800" b="1" dirty="0"/>
          </a:p>
        </p:txBody>
      </p:sp>
      <p:sp>
        <p:nvSpPr>
          <p:cNvPr id="20487" name="Rectangle 6"/>
          <p:cNvSpPr/>
          <p:nvPr/>
        </p:nvSpPr>
        <p:spPr>
          <a:xfrm>
            <a:off x="611188" y="3141663"/>
            <a:ext cx="8532812" cy="2443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FFFF99"/>
                </a:solidFill>
              </a:rPr>
              <a:t>直接寻址：   </a:t>
            </a:r>
            <a:r>
              <a:rPr lang="en-US" altLang="zh-CN" sz="2800" b="1" dirty="0">
                <a:solidFill>
                  <a:srgbClr val="00FFFF"/>
                </a:solidFill>
              </a:rPr>
              <a:t>VAR</a:t>
            </a:r>
            <a:r>
              <a:rPr lang="zh-CN" altLang="en-US" sz="2800" b="1" dirty="0">
                <a:solidFill>
                  <a:srgbClr val="00FFFF"/>
                </a:solidFill>
              </a:rPr>
              <a:t>、 </a:t>
            </a:r>
            <a:r>
              <a:rPr lang="en-US" altLang="zh-CN" sz="2800" b="1" dirty="0">
                <a:solidFill>
                  <a:srgbClr val="00FFFF"/>
                </a:solidFill>
              </a:rPr>
              <a:t>VAR+08H</a:t>
            </a:r>
            <a:endParaRPr lang="en-US" altLang="zh-CN" sz="2800" b="1" dirty="0">
              <a:solidFill>
                <a:srgbClr val="00FFFF"/>
              </a:solidFill>
            </a:endParaRPr>
          </a:p>
          <a:p>
            <a:pPr marL="0" lvl="0" indent="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FFFF99"/>
                </a:solidFill>
              </a:rPr>
              <a:t>变址寻址：   </a:t>
            </a:r>
            <a:r>
              <a:rPr lang="en-US" altLang="zh-CN" sz="2800" b="1" dirty="0">
                <a:solidFill>
                  <a:srgbClr val="00FFFF"/>
                </a:solidFill>
              </a:rPr>
              <a:t>VAR [SI]</a:t>
            </a:r>
            <a:r>
              <a:rPr lang="zh-CN" altLang="en-US" sz="2800" b="1" dirty="0">
                <a:solidFill>
                  <a:srgbClr val="00FFFF"/>
                </a:solidFill>
              </a:rPr>
              <a:t>、 </a:t>
            </a:r>
            <a:r>
              <a:rPr lang="en-US" altLang="zh-CN" sz="2800" b="1" dirty="0">
                <a:solidFill>
                  <a:srgbClr val="00FFFF"/>
                </a:solidFill>
              </a:rPr>
              <a:t>VAR+5 [DI]</a:t>
            </a:r>
            <a:endParaRPr lang="en-US" altLang="zh-CN" sz="2800" b="1" dirty="0">
              <a:solidFill>
                <a:srgbClr val="00FFFF"/>
              </a:solidFill>
            </a:endParaRPr>
          </a:p>
          <a:p>
            <a:pPr marL="0" lvl="0" indent="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FFFF99"/>
                </a:solidFill>
              </a:rPr>
              <a:t>基址寻址：   </a:t>
            </a:r>
            <a:r>
              <a:rPr lang="en-US" altLang="zh-CN" sz="2800" b="1" dirty="0">
                <a:solidFill>
                  <a:srgbClr val="00FFFF"/>
                </a:solidFill>
              </a:rPr>
              <a:t>VAR [BX]</a:t>
            </a:r>
            <a:r>
              <a:rPr lang="zh-CN" altLang="en-US" sz="2800" b="1" dirty="0">
                <a:solidFill>
                  <a:srgbClr val="00FFFF"/>
                </a:solidFill>
              </a:rPr>
              <a:t>、</a:t>
            </a:r>
            <a:r>
              <a:rPr lang="en-US" altLang="zh-CN" sz="2800" b="1" dirty="0">
                <a:solidFill>
                  <a:srgbClr val="00FFFF"/>
                </a:solidFill>
              </a:rPr>
              <a:t>VAR+10H [BP]</a:t>
            </a:r>
            <a:endParaRPr lang="en-US" altLang="zh-CN" sz="2800" b="1" dirty="0">
              <a:solidFill>
                <a:srgbClr val="00FFFF"/>
              </a:solidFill>
            </a:endParaRPr>
          </a:p>
          <a:p>
            <a:pPr marL="0" lvl="0" indent="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FFFF99"/>
                </a:solidFill>
              </a:rPr>
              <a:t>基址变址寻址：</a:t>
            </a:r>
            <a:r>
              <a:rPr lang="en-US" altLang="zh-CN" sz="2800" b="1" dirty="0">
                <a:solidFill>
                  <a:srgbClr val="00FFFF"/>
                </a:solidFill>
              </a:rPr>
              <a:t>VAR [BX][DI]</a:t>
            </a:r>
            <a:r>
              <a:rPr lang="zh-CN" altLang="en-US" sz="2800" b="1" dirty="0">
                <a:solidFill>
                  <a:srgbClr val="00FFFF"/>
                </a:solidFill>
              </a:rPr>
              <a:t>、</a:t>
            </a:r>
            <a:r>
              <a:rPr lang="en-US" altLang="zh-CN" sz="2800" b="1" dirty="0">
                <a:solidFill>
                  <a:srgbClr val="00FFFF"/>
                </a:solidFill>
              </a:rPr>
              <a:t>VAR+06H [BP][SI]</a:t>
            </a:r>
            <a:endParaRPr lang="en-US" altLang="zh-CN" sz="2800" b="1" dirty="0">
              <a:solidFill>
                <a:srgbClr val="00FFFF"/>
              </a:solidFill>
            </a:endParaRPr>
          </a:p>
        </p:txBody>
      </p:sp>
      <p:sp>
        <p:nvSpPr>
          <p:cNvPr id="20488" name="Text Box 7"/>
          <p:cNvSpPr txBox="1"/>
          <p:nvPr/>
        </p:nvSpPr>
        <p:spPr>
          <a:xfrm>
            <a:off x="1066800" y="2454275"/>
            <a:ext cx="74660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</a:rPr>
              <a:t>某数据段中有定义：</a:t>
            </a:r>
            <a:r>
              <a:rPr lang="en-US" altLang="zh-CN" sz="2400" b="1" dirty="0">
                <a:solidFill>
                  <a:srgbClr val="FFFF99"/>
                </a:solidFill>
              </a:rPr>
              <a:t>VAR    DB  40H  DUP</a:t>
            </a:r>
            <a:r>
              <a:rPr lang="zh-CN" altLang="en-US" sz="2400" b="1" dirty="0">
                <a:solidFill>
                  <a:srgbClr val="FFFF99"/>
                </a:solidFill>
              </a:rPr>
              <a:t>（</a:t>
            </a:r>
            <a:r>
              <a:rPr lang="en-US" altLang="zh-CN" sz="2400" b="1" dirty="0">
                <a:solidFill>
                  <a:srgbClr val="FFFF99"/>
                </a:solidFill>
              </a:rPr>
              <a:t>?</a:t>
            </a:r>
            <a:r>
              <a:rPr lang="zh-CN" altLang="en-US" sz="2400" b="1" dirty="0">
                <a:solidFill>
                  <a:srgbClr val="FFFF99"/>
                </a:solidFill>
              </a:rPr>
              <a:t>）</a:t>
            </a:r>
            <a:endParaRPr lang="zh-CN" altLang="en-US" sz="2400" b="1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75" name="Text Box 6"/>
          <p:cNvSpPr txBox="1"/>
          <p:nvPr/>
        </p:nvSpPr>
        <p:spPr>
          <a:xfrm>
            <a:off x="0" y="260350"/>
            <a:ext cx="7561263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i="1" dirty="0">
                <a:latin typeface="Tahoma" panose="020B0604030504040204" pitchFamily="34" charset="0"/>
              </a:rPr>
              <a:t> </a:t>
            </a:r>
            <a:r>
              <a:rPr lang="en-US" altLang="zh-CN" sz="3600" b="1" i="1" dirty="0">
                <a:solidFill>
                  <a:srgbClr val="66FF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Ch5</a:t>
            </a:r>
            <a:r>
              <a:rPr lang="en-US" altLang="zh-CN" sz="2800" i="1" dirty="0">
                <a:latin typeface="Tahoma" panose="020B0604030504040204" pitchFamily="34" charset="0"/>
              </a:rPr>
              <a:t>   </a:t>
            </a:r>
            <a:r>
              <a:rPr lang="zh-CN" altLang="en-US" sz="3600" b="1" dirty="0">
                <a:solidFill>
                  <a:srgbClr val="66FF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汇编语言程序</a:t>
            </a:r>
            <a:endParaRPr lang="zh-CN" altLang="en-US" sz="3600" b="1" dirty="0">
              <a:solidFill>
                <a:srgbClr val="66FF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6" name="Text Box 8"/>
          <p:cNvSpPr txBox="1"/>
          <p:nvPr/>
        </p:nvSpPr>
        <p:spPr>
          <a:xfrm>
            <a:off x="468313" y="1412875"/>
            <a:ext cx="8351837" cy="2774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、编辑</a:t>
            </a:r>
            <a:r>
              <a:rPr lang="zh-CN" altLang="en-US" dirty="0">
                <a:solidFill>
                  <a:srgbClr val="99FFCC"/>
                </a:solidFill>
                <a:ea typeface="黑体" panose="02010609060101010101" pitchFamily="2" charset="-122"/>
              </a:rPr>
              <a:t>源程序		</a:t>
            </a:r>
            <a:r>
              <a:rPr lang="en-US" altLang="zh-CN" dirty="0">
                <a:solidFill>
                  <a:srgbClr val="EAEAEA"/>
                </a:solidFill>
                <a:ea typeface="黑体" panose="02010609060101010101" pitchFamily="2" charset="-122"/>
              </a:rPr>
              <a:t>edit</a:t>
            </a:r>
            <a:r>
              <a:rPr lang="en-US" altLang="zh-CN" dirty="0">
                <a:solidFill>
                  <a:srgbClr val="99FFCC"/>
                </a:solidFill>
                <a:ea typeface="黑体" panose="02010609060101010101" pitchFamily="2" charset="-122"/>
              </a:rPr>
              <a:t>   ex.</a:t>
            </a:r>
            <a:r>
              <a:rPr lang="en-US" altLang="zh-CN" dirty="0">
                <a:solidFill>
                  <a:srgbClr val="EAEAEA"/>
                </a:solidFill>
                <a:ea typeface="黑体" panose="02010609060101010101" pitchFamily="2" charset="-122"/>
              </a:rPr>
              <a:t>asm</a:t>
            </a:r>
            <a:r>
              <a:rPr lang="en-US" altLang="zh-CN" dirty="0">
                <a:solidFill>
                  <a:srgbClr val="99FFCC"/>
                </a:solidFill>
                <a:ea typeface="黑体" panose="02010609060101010101" pitchFamily="2" charset="-122"/>
              </a:rPr>
              <a:t>	</a:t>
            </a:r>
            <a:endParaRPr lang="en-US" altLang="zh-CN" dirty="0">
              <a:solidFill>
                <a:srgbClr val="99FFCC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、汇编程序	    </a:t>
            </a:r>
            <a:r>
              <a:rPr lang="zh-CN" altLang="en-US" dirty="0">
                <a:solidFill>
                  <a:srgbClr val="EAEAEA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EAEAEA"/>
                </a:solidFill>
                <a:ea typeface="黑体" panose="02010609060101010101" pitchFamily="2" charset="-122"/>
              </a:rPr>
              <a:t>masm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ex.asm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形成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obj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文件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、连接程序	    </a:t>
            </a:r>
            <a:r>
              <a:rPr lang="zh-CN" altLang="en-US" dirty="0">
                <a:solidFill>
                  <a:srgbClr val="EAEAEA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EAEAEA"/>
                </a:solidFill>
                <a:ea typeface="黑体" panose="02010609060101010101" pitchFamily="2" charset="-122"/>
              </a:rPr>
              <a:t>link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ex.obj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生成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exe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文件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调试程序			</a:t>
            </a:r>
            <a:r>
              <a:rPr lang="en-US" altLang="zh-CN" dirty="0">
                <a:solidFill>
                  <a:srgbClr val="EAEAEA"/>
                </a:solidFill>
                <a:ea typeface="黑体" panose="02010609060101010101" pitchFamily="2" charset="-122"/>
              </a:rPr>
              <a:t>debug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prog.exe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39273" name="Text Box 9"/>
          <p:cNvSpPr txBox="1"/>
          <p:nvPr/>
        </p:nvSpPr>
        <p:spPr>
          <a:xfrm>
            <a:off x="611188" y="4724400"/>
            <a:ext cx="80645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需要的四个文件：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Edit.exe       masm.exe    link.exe      debug.exe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613" cy="561975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变量的使用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508" name="Text Box 3"/>
          <p:cNvSpPr txBox="1"/>
          <p:nvPr/>
        </p:nvSpPr>
        <p:spPr>
          <a:xfrm>
            <a:off x="395288" y="981075"/>
            <a:ext cx="80645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变量的访问：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1509" name="Text Box 4"/>
          <p:cNvSpPr txBox="1"/>
          <p:nvPr/>
        </p:nvSpPr>
        <p:spPr>
          <a:xfrm>
            <a:off x="323850" y="1628775"/>
            <a:ext cx="377983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）直接寻址</a:t>
            </a:r>
            <a:endParaRPr lang="zh-CN" altLang="en-US" i="1" dirty="0">
              <a:solidFill>
                <a:srgbClr val="99FFCC"/>
              </a:solidFill>
              <a:ea typeface="黑体" panose="02010609060101010101" pitchFamily="2" charset="-122"/>
            </a:endParaRPr>
          </a:p>
        </p:txBody>
      </p:sp>
      <p:grpSp>
        <p:nvGrpSpPr>
          <p:cNvPr id="21510" name="Group 5"/>
          <p:cNvGrpSpPr/>
          <p:nvPr/>
        </p:nvGrpSpPr>
        <p:grpSpPr>
          <a:xfrm>
            <a:off x="6877050" y="2492375"/>
            <a:ext cx="1346200" cy="2895600"/>
            <a:chOff x="3651" y="1298"/>
            <a:chExt cx="848" cy="1824"/>
          </a:xfrm>
        </p:grpSpPr>
        <p:sp>
          <p:nvSpPr>
            <p:cNvPr id="21513" name="Rectangle 6"/>
            <p:cNvSpPr/>
            <p:nvPr/>
          </p:nvSpPr>
          <p:spPr>
            <a:xfrm>
              <a:off x="3651" y="1298"/>
              <a:ext cx="848" cy="1824"/>
            </a:xfrm>
            <a:prstGeom prst="rect">
              <a:avLst/>
            </a:prstGeom>
            <a:noFill/>
            <a:ln w="9525" cap="flat" cmpd="sng">
              <a:solidFill>
                <a:srgbClr val="FFCC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1514" name="Line 7"/>
            <p:cNvSpPr/>
            <p:nvPr/>
          </p:nvSpPr>
          <p:spPr>
            <a:xfrm>
              <a:off x="3651" y="1538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15" name="Line 8"/>
            <p:cNvSpPr/>
            <p:nvPr/>
          </p:nvSpPr>
          <p:spPr>
            <a:xfrm>
              <a:off x="3651" y="1778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16" name="Line 9"/>
            <p:cNvSpPr/>
            <p:nvPr/>
          </p:nvSpPr>
          <p:spPr>
            <a:xfrm>
              <a:off x="3651" y="2886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17" name="Line 10"/>
            <p:cNvSpPr/>
            <p:nvPr/>
          </p:nvSpPr>
          <p:spPr>
            <a:xfrm>
              <a:off x="3651" y="2296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18" name="Text Box 11"/>
            <p:cNvSpPr txBox="1"/>
            <p:nvPr/>
          </p:nvSpPr>
          <p:spPr>
            <a:xfrm>
              <a:off x="3696" y="1298"/>
              <a:ext cx="771" cy="157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23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14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96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78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1519" name="Line 12"/>
            <p:cNvSpPr/>
            <p:nvPr/>
          </p:nvSpPr>
          <p:spPr>
            <a:xfrm>
              <a:off x="3651" y="2069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0" name="Line 13"/>
            <p:cNvSpPr/>
            <p:nvPr/>
          </p:nvSpPr>
          <p:spPr>
            <a:xfrm>
              <a:off x="3651" y="2614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1511" name="Text Box 14"/>
          <p:cNvSpPr txBox="1"/>
          <p:nvPr/>
        </p:nvSpPr>
        <p:spPr>
          <a:xfrm>
            <a:off x="755650" y="2565400"/>
            <a:ext cx="4321175" cy="3195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ABC   DB   23H,14H,96H,78H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.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.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.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MOV    AL,  ABC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MOV    AL,  ABC+3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1512" name="Text Box 15"/>
          <p:cNvSpPr txBox="1"/>
          <p:nvPr/>
        </p:nvSpPr>
        <p:spPr>
          <a:xfrm>
            <a:off x="5724525" y="2492375"/>
            <a:ext cx="1081088" cy="2501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lnSpc>
                <a:spcPct val="9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7C80"/>
              </a:solidFill>
              <a:ea typeface="黑体" panose="02010609060101010101" pitchFamily="2" charset="-122"/>
            </a:endParaRPr>
          </a:p>
          <a:p>
            <a:pPr marL="0" lvl="0" indent="0" algn="r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rPr>
              <a:t>ABC</a:t>
            </a:r>
            <a:endParaRPr lang="en-US" altLang="zh-CN" sz="2000" b="1" dirty="0">
              <a:solidFill>
                <a:srgbClr val="FF7C80"/>
              </a:solidFill>
              <a:ea typeface="黑体" panose="02010609060101010101" pitchFamily="2" charset="-122"/>
            </a:endParaRPr>
          </a:p>
          <a:p>
            <a:pPr marL="0" lvl="0" indent="0" algn="r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rPr>
              <a:t>ABC+1</a:t>
            </a:r>
            <a:endParaRPr lang="en-US" altLang="zh-CN" sz="2000" b="1" dirty="0">
              <a:solidFill>
                <a:srgbClr val="FF7C80"/>
              </a:solidFill>
              <a:ea typeface="黑体" panose="02010609060101010101" pitchFamily="2" charset="-122"/>
            </a:endParaRPr>
          </a:p>
          <a:p>
            <a:pPr marL="0" lvl="0" indent="0" algn="r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rPr>
              <a:t>ABC+2</a:t>
            </a:r>
            <a:endParaRPr lang="en-US" altLang="zh-CN" sz="2000" b="1" dirty="0">
              <a:solidFill>
                <a:srgbClr val="FF7C80"/>
              </a:solidFill>
              <a:ea typeface="黑体" panose="02010609060101010101" pitchFamily="2" charset="-122"/>
            </a:endParaRPr>
          </a:p>
          <a:p>
            <a:pPr marL="0" lvl="0" indent="0" algn="r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rPr>
              <a:t>ABC+3</a:t>
            </a:r>
            <a:endParaRPr lang="en-US" altLang="zh-CN" sz="2000" b="1" dirty="0">
              <a:solidFill>
                <a:srgbClr val="FF7C80"/>
              </a:solidFill>
              <a:ea typeface="黑体" panose="02010609060101010101" pitchFamily="2" charset="-122"/>
            </a:endParaRPr>
          </a:p>
          <a:p>
            <a:pPr marL="0" lvl="0" indent="0" algn="r">
              <a:lnSpc>
                <a:spcPct val="9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7C80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2531" name="Text Box 3"/>
          <p:cNvSpPr txBox="1"/>
          <p:nvPr/>
        </p:nvSpPr>
        <p:spPr>
          <a:xfrm>
            <a:off x="323850" y="3644900"/>
            <a:ext cx="43195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）寄存器相对寻址</a:t>
            </a:r>
            <a:endParaRPr lang="zh-CN" altLang="en-US" i="1" dirty="0">
              <a:solidFill>
                <a:srgbClr val="99FFCC"/>
              </a:solidFill>
              <a:ea typeface="黑体" panose="02010609060101010101" pitchFamily="2" charset="-122"/>
            </a:endParaRPr>
          </a:p>
        </p:txBody>
      </p:sp>
      <p:grpSp>
        <p:nvGrpSpPr>
          <p:cNvPr id="22532" name="Group 4"/>
          <p:cNvGrpSpPr/>
          <p:nvPr/>
        </p:nvGrpSpPr>
        <p:grpSpPr>
          <a:xfrm>
            <a:off x="6877050" y="2492375"/>
            <a:ext cx="1346200" cy="2895600"/>
            <a:chOff x="3651" y="1298"/>
            <a:chExt cx="848" cy="1824"/>
          </a:xfrm>
        </p:grpSpPr>
        <p:sp>
          <p:nvSpPr>
            <p:cNvPr id="22537" name="Rectangle 5"/>
            <p:cNvSpPr/>
            <p:nvPr/>
          </p:nvSpPr>
          <p:spPr>
            <a:xfrm>
              <a:off x="3651" y="1298"/>
              <a:ext cx="848" cy="1824"/>
            </a:xfrm>
            <a:prstGeom prst="rect">
              <a:avLst/>
            </a:prstGeom>
            <a:noFill/>
            <a:ln w="9525" cap="flat" cmpd="sng">
              <a:solidFill>
                <a:srgbClr val="FFCC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2538" name="Line 6"/>
            <p:cNvSpPr/>
            <p:nvPr/>
          </p:nvSpPr>
          <p:spPr>
            <a:xfrm>
              <a:off x="3651" y="1538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39" name="Line 7"/>
            <p:cNvSpPr/>
            <p:nvPr/>
          </p:nvSpPr>
          <p:spPr>
            <a:xfrm>
              <a:off x="3651" y="1778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0" name="Line 8"/>
            <p:cNvSpPr/>
            <p:nvPr/>
          </p:nvSpPr>
          <p:spPr>
            <a:xfrm>
              <a:off x="3651" y="2886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1" name="Line 9"/>
            <p:cNvSpPr/>
            <p:nvPr/>
          </p:nvSpPr>
          <p:spPr>
            <a:xfrm>
              <a:off x="3651" y="2296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2" name="Text Box 10"/>
            <p:cNvSpPr txBox="1"/>
            <p:nvPr/>
          </p:nvSpPr>
          <p:spPr>
            <a:xfrm>
              <a:off x="3696" y="1298"/>
              <a:ext cx="771" cy="157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23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14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96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78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2543" name="Line 11"/>
            <p:cNvSpPr/>
            <p:nvPr/>
          </p:nvSpPr>
          <p:spPr>
            <a:xfrm>
              <a:off x="3651" y="2069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4" name="Line 12"/>
            <p:cNvSpPr/>
            <p:nvPr/>
          </p:nvSpPr>
          <p:spPr>
            <a:xfrm>
              <a:off x="3651" y="2614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2533" name="Text Box 13"/>
          <p:cNvSpPr txBox="1"/>
          <p:nvPr/>
        </p:nvSpPr>
        <p:spPr>
          <a:xfrm>
            <a:off x="755650" y="1844675"/>
            <a:ext cx="4321175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ABC   DB   23H,14H,96H,78H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FFFF"/>
                </a:solidFill>
                <a:ea typeface="黑体" panose="02010609060101010101" pitchFamily="2" charset="-122"/>
              </a:rPr>
              <a:t>MOV    BX,  OFFSET  ABC</a:t>
            </a:r>
            <a:endParaRPr lang="en-US" altLang="zh-CN" sz="2400" b="1" dirty="0">
              <a:solidFill>
                <a:srgbClr val="00FFFF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FFFF"/>
                </a:solidFill>
                <a:ea typeface="黑体" panose="02010609060101010101" pitchFamily="2" charset="-122"/>
              </a:rPr>
              <a:t>MOV    AL,  [BX]</a:t>
            </a:r>
            <a:endParaRPr lang="en-US" altLang="zh-CN" sz="2400" b="1" dirty="0">
              <a:solidFill>
                <a:srgbClr val="00FFFF"/>
              </a:solidFill>
              <a:ea typeface="黑体" panose="02010609060101010101" pitchFamily="2" charset="-122"/>
            </a:endParaRPr>
          </a:p>
        </p:txBody>
      </p:sp>
      <p:sp>
        <p:nvSpPr>
          <p:cNvPr id="22534" name="Text Box 14"/>
          <p:cNvSpPr txBox="1"/>
          <p:nvPr/>
        </p:nvSpPr>
        <p:spPr>
          <a:xfrm>
            <a:off x="5724525" y="2492375"/>
            <a:ext cx="1081088" cy="2501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lnSpc>
                <a:spcPct val="9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7C80"/>
              </a:solidFill>
              <a:ea typeface="黑体" panose="02010609060101010101" pitchFamily="2" charset="-122"/>
            </a:endParaRPr>
          </a:p>
          <a:p>
            <a:pPr marL="0" lvl="0" indent="0" algn="r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rPr>
              <a:t>ABC</a:t>
            </a:r>
            <a:endParaRPr lang="en-US" altLang="zh-CN" sz="2000" b="1" dirty="0">
              <a:solidFill>
                <a:srgbClr val="FF7C80"/>
              </a:solidFill>
              <a:ea typeface="黑体" panose="02010609060101010101" pitchFamily="2" charset="-122"/>
            </a:endParaRPr>
          </a:p>
          <a:p>
            <a:pPr marL="0" lvl="0" indent="0" algn="r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rPr>
              <a:t>ABC+1</a:t>
            </a:r>
            <a:endParaRPr lang="en-US" altLang="zh-CN" sz="2000" b="1" dirty="0">
              <a:solidFill>
                <a:srgbClr val="FF7C80"/>
              </a:solidFill>
              <a:ea typeface="黑体" panose="02010609060101010101" pitchFamily="2" charset="-122"/>
            </a:endParaRPr>
          </a:p>
          <a:p>
            <a:pPr marL="0" lvl="0" indent="0" algn="r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rPr>
              <a:t>ABC+2</a:t>
            </a:r>
            <a:endParaRPr lang="en-US" altLang="zh-CN" sz="2000" b="1" dirty="0">
              <a:solidFill>
                <a:srgbClr val="FF7C80"/>
              </a:solidFill>
              <a:ea typeface="黑体" panose="02010609060101010101" pitchFamily="2" charset="-122"/>
            </a:endParaRPr>
          </a:p>
          <a:p>
            <a:pPr marL="0" lvl="0" indent="0" algn="r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rPr>
              <a:t>ABC+3</a:t>
            </a:r>
            <a:endParaRPr lang="en-US" altLang="zh-CN" sz="2000" b="1" dirty="0">
              <a:solidFill>
                <a:srgbClr val="FF7C80"/>
              </a:solidFill>
              <a:ea typeface="黑体" panose="02010609060101010101" pitchFamily="2" charset="-122"/>
            </a:endParaRPr>
          </a:p>
          <a:p>
            <a:pPr marL="0" lvl="0" indent="0" algn="r">
              <a:lnSpc>
                <a:spcPct val="9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7C80"/>
              </a:solidFill>
              <a:ea typeface="黑体" panose="02010609060101010101" pitchFamily="2" charset="-122"/>
            </a:endParaRPr>
          </a:p>
        </p:txBody>
      </p:sp>
      <p:sp>
        <p:nvSpPr>
          <p:cNvPr id="22535" name="Text Box 15"/>
          <p:cNvSpPr txBox="1"/>
          <p:nvPr/>
        </p:nvSpPr>
        <p:spPr>
          <a:xfrm>
            <a:off x="250825" y="1125538"/>
            <a:ext cx="431958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）寄存器间接寻址</a:t>
            </a:r>
            <a:endParaRPr lang="zh-CN" altLang="en-US" i="1" dirty="0">
              <a:solidFill>
                <a:srgbClr val="99FFCC"/>
              </a:solidFill>
              <a:ea typeface="黑体" panose="02010609060101010101" pitchFamily="2" charset="-122"/>
            </a:endParaRPr>
          </a:p>
        </p:txBody>
      </p:sp>
      <p:sp>
        <p:nvSpPr>
          <p:cNvPr id="22536" name="Text Box 16"/>
          <p:cNvSpPr txBox="1"/>
          <p:nvPr/>
        </p:nvSpPr>
        <p:spPr>
          <a:xfrm>
            <a:off x="684213" y="4292600"/>
            <a:ext cx="4321175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ABC   DB   23H,14H,96H,78H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FFFF"/>
                </a:solidFill>
                <a:ea typeface="黑体" panose="02010609060101010101" pitchFamily="2" charset="-122"/>
              </a:rPr>
              <a:t>MOV    BP,  OFFSET  ABC</a:t>
            </a:r>
            <a:endParaRPr lang="en-US" altLang="zh-CN" sz="2400" b="1" dirty="0">
              <a:solidFill>
                <a:srgbClr val="00FFFF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FFFF"/>
                </a:solidFill>
                <a:ea typeface="黑体" panose="02010609060101010101" pitchFamily="2" charset="-122"/>
              </a:rPr>
              <a:t>MOV    AL,  [BP</a:t>
            </a:r>
            <a:r>
              <a:rPr lang="zh-CN" altLang="en-US" sz="2400" b="1" dirty="0">
                <a:solidFill>
                  <a:srgbClr val="00FFFF"/>
                </a:solidFill>
                <a:ea typeface="黑体" panose="02010609060101010101" pitchFamily="2" charset="-122"/>
              </a:rPr>
              <a:t>＋</a:t>
            </a:r>
            <a:r>
              <a:rPr lang="en-US" altLang="zh-CN" sz="2400" b="1" dirty="0">
                <a:solidFill>
                  <a:srgbClr val="00FFFF"/>
                </a:solidFill>
                <a:ea typeface="黑体" panose="02010609060101010101" pitchFamily="2" charset="-122"/>
              </a:rPr>
              <a:t>2]</a:t>
            </a:r>
            <a:endParaRPr lang="en-US" altLang="zh-CN" sz="2400" b="1" dirty="0">
              <a:solidFill>
                <a:srgbClr val="00FFFF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23555" name="Group 3"/>
          <p:cNvGrpSpPr/>
          <p:nvPr/>
        </p:nvGrpSpPr>
        <p:grpSpPr>
          <a:xfrm>
            <a:off x="6948488" y="1989138"/>
            <a:ext cx="1346200" cy="2895600"/>
            <a:chOff x="3651" y="1298"/>
            <a:chExt cx="848" cy="1824"/>
          </a:xfrm>
        </p:grpSpPr>
        <p:sp>
          <p:nvSpPr>
            <p:cNvPr id="23562" name="Rectangle 4"/>
            <p:cNvSpPr/>
            <p:nvPr/>
          </p:nvSpPr>
          <p:spPr>
            <a:xfrm>
              <a:off x="3651" y="1298"/>
              <a:ext cx="848" cy="1824"/>
            </a:xfrm>
            <a:prstGeom prst="rect">
              <a:avLst/>
            </a:prstGeom>
            <a:noFill/>
            <a:ln w="9525" cap="flat" cmpd="sng">
              <a:solidFill>
                <a:srgbClr val="FFCC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3563" name="Line 5"/>
            <p:cNvSpPr/>
            <p:nvPr/>
          </p:nvSpPr>
          <p:spPr>
            <a:xfrm>
              <a:off x="3651" y="1538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64" name="Line 6"/>
            <p:cNvSpPr/>
            <p:nvPr/>
          </p:nvSpPr>
          <p:spPr>
            <a:xfrm>
              <a:off x="3651" y="1778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65" name="Line 7"/>
            <p:cNvSpPr/>
            <p:nvPr/>
          </p:nvSpPr>
          <p:spPr>
            <a:xfrm>
              <a:off x="3651" y="2886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66" name="Line 8"/>
            <p:cNvSpPr/>
            <p:nvPr/>
          </p:nvSpPr>
          <p:spPr>
            <a:xfrm>
              <a:off x="3651" y="2296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67" name="Text Box 9"/>
            <p:cNvSpPr txBox="1"/>
            <p:nvPr/>
          </p:nvSpPr>
          <p:spPr>
            <a:xfrm>
              <a:off x="3696" y="1298"/>
              <a:ext cx="771" cy="157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1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2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34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12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78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56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3568" name="Line 10"/>
            <p:cNvSpPr/>
            <p:nvPr/>
          </p:nvSpPr>
          <p:spPr>
            <a:xfrm>
              <a:off x="3651" y="2069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69" name="Line 11"/>
            <p:cNvSpPr/>
            <p:nvPr/>
          </p:nvSpPr>
          <p:spPr>
            <a:xfrm>
              <a:off x="3651" y="2614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3556" name="Text Box 12"/>
          <p:cNvSpPr txBox="1"/>
          <p:nvPr/>
        </p:nvSpPr>
        <p:spPr>
          <a:xfrm>
            <a:off x="755650" y="1844675"/>
            <a:ext cx="4895850" cy="4291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A1   DB   1</a:t>
            </a:r>
            <a:r>
              <a:rPr lang="zh-CN" altLang="en-US" sz="2400" b="1" dirty="0">
                <a:solidFill>
                  <a:srgbClr val="FFFF99"/>
                </a:solidFill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A2   DW  1234H,5678H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FFFF"/>
                </a:solidFill>
                <a:ea typeface="黑体" panose="02010609060101010101" pitchFamily="2" charset="-122"/>
              </a:rPr>
              <a:t>MOV    BX,  A1</a:t>
            </a:r>
            <a:r>
              <a:rPr lang="zh-CN" altLang="en-US" sz="2400" b="1" dirty="0">
                <a:solidFill>
                  <a:srgbClr val="00FFFF"/>
                </a:solidFill>
                <a:ea typeface="黑体" panose="02010609060101010101" pitchFamily="2" charset="-122"/>
              </a:rPr>
              <a:t>＋</a:t>
            </a:r>
            <a:r>
              <a:rPr lang="en-US" altLang="zh-CN" sz="2400" b="1" dirty="0">
                <a:solidFill>
                  <a:srgbClr val="00FFFF"/>
                </a:solidFill>
                <a:ea typeface="黑体" panose="02010609060101010101" pitchFamily="2" charset="-122"/>
              </a:rPr>
              <a:t>1</a:t>
            </a:r>
            <a:endParaRPr lang="en-US" altLang="zh-CN" sz="2400" b="1" dirty="0">
              <a:solidFill>
                <a:srgbClr val="00FFFF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FFFF"/>
                </a:solidFill>
                <a:ea typeface="黑体" panose="02010609060101010101" pitchFamily="2" charset="-122"/>
              </a:rPr>
              <a:t>MOV    AL,  A2</a:t>
            </a:r>
            <a:endParaRPr lang="en-US" altLang="zh-CN" sz="2400" b="1" dirty="0">
              <a:solidFill>
                <a:srgbClr val="00FFFF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endParaRPr lang="en-US" altLang="zh-CN" sz="2400" b="1" dirty="0">
              <a:solidFill>
                <a:srgbClr val="00FFFF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FFFF"/>
                </a:solidFill>
                <a:ea typeface="黑体" panose="02010609060101010101" pitchFamily="2" charset="-122"/>
              </a:rPr>
              <a:t>改为 ：</a:t>
            </a:r>
            <a:endParaRPr lang="zh-CN" altLang="en-US" sz="2400" b="1" dirty="0">
              <a:solidFill>
                <a:srgbClr val="00FFFF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FFFF"/>
                </a:solidFill>
                <a:ea typeface="黑体" panose="02010609060101010101" pitchFamily="2" charset="-122"/>
              </a:rPr>
              <a:t>MOV   BX,  </a:t>
            </a:r>
            <a:r>
              <a:rPr lang="en-US" altLang="zh-CN" sz="2400" b="1" dirty="0">
                <a:solidFill>
                  <a:srgbClr val="EAEAEA"/>
                </a:solidFill>
                <a:ea typeface="黑体" panose="02010609060101010101" pitchFamily="2" charset="-122"/>
              </a:rPr>
              <a:t>WORD  PTR</a:t>
            </a:r>
            <a:r>
              <a:rPr lang="en-US" altLang="zh-CN" sz="2400" b="1" dirty="0">
                <a:solidFill>
                  <a:srgbClr val="00FFFF"/>
                </a:solidFill>
                <a:ea typeface="黑体" panose="02010609060101010101" pitchFamily="2" charset="-122"/>
              </a:rPr>
              <a:t>   A1+1</a:t>
            </a:r>
            <a:endParaRPr lang="en-US" altLang="zh-CN" sz="2400" b="1" dirty="0">
              <a:solidFill>
                <a:srgbClr val="00FFFF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FFFF"/>
                </a:solidFill>
                <a:ea typeface="黑体" panose="02010609060101010101" pitchFamily="2" charset="-122"/>
              </a:rPr>
              <a:t>MOV   AL,  </a:t>
            </a:r>
            <a:r>
              <a:rPr lang="en-US" altLang="zh-CN" sz="2400" b="1" dirty="0">
                <a:solidFill>
                  <a:srgbClr val="EAEAEA"/>
                </a:solidFill>
                <a:ea typeface="黑体" panose="02010609060101010101" pitchFamily="2" charset="-122"/>
              </a:rPr>
              <a:t>BYTE   PTR</a:t>
            </a:r>
            <a:r>
              <a:rPr lang="en-US" altLang="zh-CN" sz="2400" b="1" dirty="0">
                <a:solidFill>
                  <a:srgbClr val="00FFFF"/>
                </a:solidFill>
                <a:ea typeface="黑体" panose="02010609060101010101" pitchFamily="2" charset="-122"/>
              </a:rPr>
              <a:t>  A2</a:t>
            </a:r>
            <a:endParaRPr lang="en-US" altLang="zh-CN" sz="2400" b="1" dirty="0">
              <a:solidFill>
                <a:srgbClr val="00FFFF"/>
              </a:solidFill>
              <a:ea typeface="黑体" panose="02010609060101010101" pitchFamily="2" charset="-122"/>
            </a:endParaRPr>
          </a:p>
        </p:txBody>
      </p:sp>
      <p:sp>
        <p:nvSpPr>
          <p:cNvPr id="23557" name="Text Box 13"/>
          <p:cNvSpPr txBox="1"/>
          <p:nvPr/>
        </p:nvSpPr>
        <p:spPr>
          <a:xfrm>
            <a:off x="5795963" y="1989138"/>
            <a:ext cx="1081087" cy="2501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rPr>
              <a:t>A1</a:t>
            </a:r>
            <a:endParaRPr lang="en-US" altLang="zh-CN" sz="2000" b="1" dirty="0">
              <a:solidFill>
                <a:srgbClr val="FF7C80"/>
              </a:solidFill>
              <a:ea typeface="黑体" panose="02010609060101010101" pitchFamily="2" charset="-122"/>
            </a:endParaRPr>
          </a:p>
          <a:p>
            <a:pPr marL="0" lvl="0" indent="0" algn="r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rPr>
              <a:t>A1</a:t>
            </a:r>
            <a:r>
              <a:rPr lang="zh-CN" altLang="en-US" sz="2000" b="1" dirty="0">
                <a:solidFill>
                  <a:srgbClr val="FF7C80"/>
                </a:solidFill>
                <a:ea typeface="黑体" panose="02010609060101010101" pitchFamily="2" charset="-122"/>
              </a:rPr>
              <a:t>＋</a:t>
            </a:r>
            <a:r>
              <a: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rPr>
              <a:t>1</a:t>
            </a:r>
            <a:endParaRPr lang="en-US" altLang="zh-CN" sz="2000" b="1" dirty="0">
              <a:solidFill>
                <a:srgbClr val="FF7C80"/>
              </a:solidFill>
              <a:ea typeface="黑体" panose="02010609060101010101" pitchFamily="2" charset="-122"/>
            </a:endParaRPr>
          </a:p>
          <a:p>
            <a:pPr marL="0" lvl="0" indent="0" algn="r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rPr>
              <a:t>A2</a:t>
            </a:r>
            <a:endParaRPr lang="en-US" altLang="zh-CN" sz="2000" b="1" dirty="0">
              <a:solidFill>
                <a:srgbClr val="FF7C80"/>
              </a:solidFill>
              <a:ea typeface="黑体" panose="02010609060101010101" pitchFamily="2" charset="-122"/>
            </a:endParaRPr>
          </a:p>
          <a:p>
            <a:pPr marL="0" lvl="0" indent="0" algn="r">
              <a:lnSpc>
                <a:spcPct val="9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7C80"/>
              </a:solidFill>
              <a:ea typeface="黑体" panose="02010609060101010101" pitchFamily="2" charset="-122"/>
            </a:endParaRPr>
          </a:p>
          <a:p>
            <a:pPr marL="0" lvl="0" indent="0" algn="r">
              <a:lnSpc>
                <a:spcPct val="9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7C80"/>
              </a:solidFill>
              <a:ea typeface="黑体" panose="02010609060101010101" pitchFamily="2" charset="-122"/>
            </a:endParaRPr>
          </a:p>
          <a:p>
            <a:pPr marL="0" lvl="0" indent="0" algn="r">
              <a:lnSpc>
                <a:spcPct val="90000"/>
              </a:lnSpc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7C80"/>
              </a:solidFill>
              <a:ea typeface="黑体" panose="02010609060101010101" pitchFamily="2" charset="-122"/>
            </a:endParaRPr>
          </a:p>
        </p:txBody>
      </p:sp>
      <p:sp>
        <p:nvSpPr>
          <p:cNvPr id="23558" name="Text Box 14"/>
          <p:cNvSpPr txBox="1"/>
          <p:nvPr/>
        </p:nvSpPr>
        <p:spPr>
          <a:xfrm>
            <a:off x="395288" y="981075"/>
            <a:ext cx="80645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4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、属性操作符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PTR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：    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P195</a:t>
            </a:r>
            <a:endParaRPr lang="en-US" altLang="zh-CN" dirty="0">
              <a:solidFill>
                <a:srgbClr val="00FFFF"/>
              </a:solidFill>
              <a:ea typeface="黑体" panose="02010609060101010101" pitchFamily="2" charset="-122"/>
            </a:endParaRPr>
          </a:p>
        </p:txBody>
      </p:sp>
      <p:sp>
        <p:nvSpPr>
          <p:cNvPr id="23559" name="Rectangle 15"/>
          <p:cNvSpPr/>
          <p:nvPr/>
        </p:nvSpPr>
        <p:spPr>
          <a:xfrm>
            <a:off x="684213" y="2924175"/>
            <a:ext cx="2951162" cy="1081088"/>
          </a:xfrm>
          <a:prstGeom prst="rect">
            <a:avLst/>
          </a:prstGeom>
          <a:noFill/>
          <a:ln w="9525" cap="flat" cmpd="sng">
            <a:solidFill>
              <a:srgbClr val="FF7C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3560" name="Text Box 16"/>
          <p:cNvSpPr txBox="1"/>
          <p:nvPr/>
        </p:nvSpPr>
        <p:spPr>
          <a:xfrm>
            <a:off x="3635375" y="3068638"/>
            <a:ext cx="20891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类型不匹配</a:t>
            </a:r>
            <a:endParaRPr lang="zh-CN" altLang="en-US" sz="2800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3561" name="Text Box 17"/>
          <p:cNvSpPr txBox="1"/>
          <p:nvPr/>
        </p:nvSpPr>
        <p:spPr>
          <a:xfrm>
            <a:off x="5292725" y="5084763"/>
            <a:ext cx="3313113" cy="1160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;</a:t>
            </a: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（</a:t>
            </a: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BX)=3402H</a:t>
            </a:r>
            <a:endParaRPr lang="en-US" altLang="zh-CN" sz="2800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;(AL)=34H</a:t>
            </a:r>
            <a:endParaRPr lang="en-US" altLang="zh-CN" sz="2800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4579" name="Text Box 2"/>
          <p:cNvSpPr txBox="1"/>
          <p:nvPr/>
        </p:nvSpPr>
        <p:spPr>
          <a:xfrm>
            <a:off x="323850" y="195263"/>
            <a:ext cx="3124200" cy="6413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FFFF99"/>
                </a:solidFill>
              </a:rPr>
              <a:t>5.3.3  </a:t>
            </a:r>
            <a:r>
              <a:rPr lang="zh-CN" altLang="en-US" sz="3600" b="1" dirty="0">
                <a:solidFill>
                  <a:srgbClr val="FFFF99"/>
                </a:solidFill>
              </a:rPr>
              <a:t>标号</a:t>
            </a:r>
            <a:endParaRPr lang="zh-CN" altLang="en-US" sz="3600" b="1" dirty="0">
              <a:solidFill>
                <a:srgbClr val="FFFF99"/>
              </a:solidFill>
            </a:endParaRPr>
          </a:p>
        </p:txBody>
      </p:sp>
      <p:sp>
        <p:nvSpPr>
          <p:cNvPr id="24580" name="Rectangle 3"/>
          <p:cNvSpPr/>
          <p:nvPr/>
        </p:nvSpPr>
        <p:spPr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</a:rPr>
              <a:t>指令的</a:t>
            </a:r>
            <a:r>
              <a:rPr lang="zh-CN" altLang="en-US" b="1" dirty="0">
                <a:solidFill>
                  <a:srgbClr val="00FFFF"/>
                </a:solidFill>
              </a:rPr>
              <a:t>符号地址</a:t>
            </a:r>
            <a:r>
              <a:rPr lang="en-US" altLang="zh-CN" b="1" dirty="0">
                <a:solidFill>
                  <a:srgbClr val="FFFF99"/>
                </a:solidFill>
              </a:rPr>
              <a:t>,</a:t>
            </a:r>
            <a:r>
              <a:rPr lang="zh-CN" altLang="en-US" b="1" dirty="0">
                <a:solidFill>
                  <a:srgbClr val="FFFF99"/>
                </a:solidFill>
              </a:rPr>
              <a:t>可作为转移类指令的</a:t>
            </a:r>
            <a:r>
              <a:rPr lang="zh-CN" altLang="en-US" b="1" dirty="0">
                <a:solidFill>
                  <a:srgbClr val="00FFFF"/>
                </a:solidFill>
              </a:rPr>
              <a:t>目标地址</a:t>
            </a:r>
            <a:endParaRPr lang="zh-CN" altLang="en-US" b="1" dirty="0">
              <a:solidFill>
                <a:srgbClr val="FFFF99"/>
              </a:solidFill>
            </a:endParaRPr>
          </a:p>
        </p:txBody>
      </p:sp>
      <p:sp>
        <p:nvSpPr>
          <p:cNvPr id="24581" name="Rectangle 4"/>
          <p:cNvSpPr/>
          <p:nvPr/>
        </p:nvSpPr>
        <p:spPr>
          <a:xfrm>
            <a:off x="2771775" y="3573463"/>
            <a:ext cx="3276600" cy="1673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CCCC"/>
                </a:solidFill>
              </a:rPr>
              <a:t>LOP</a:t>
            </a:r>
            <a:r>
              <a:rPr lang="zh-CN" altLang="en-US" sz="2800" b="1" dirty="0">
                <a:solidFill>
                  <a:srgbClr val="FFCCCC"/>
                </a:solidFill>
              </a:rPr>
              <a:t>：</a:t>
            </a:r>
            <a:r>
              <a:rPr lang="en-US" altLang="zh-CN" sz="2800" b="1" dirty="0">
                <a:solidFill>
                  <a:srgbClr val="FFCCCC"/>
                </a:solidFill>
              </a:rPr>
              <a:t>INC   SI</a:t>
            </a:r>
            <a:endParaRPr lang="en-US" altLang="zh-CN" sz="2800" b="1" dirty="0">
              <a:solidFill>
                <a:srgbClr val="FFCCCC"/>
              </a:solidFill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CCCC"/>
                </a:solidFill>
              </a:rPr>
              <a:t>               </a:t>
            </a:r>
            <a:r>
              <a:rPr lang="en-US" altLang="zh-CN" sz="2800" b="1" dirty="0">
                <a:solidFill>
                  <a:srgbClr val="FFCCCC"/>
                </a:solidFill>
                <a:sym typeface="Symbol" panose="05050102010706020507" pitchFamily="18" charset="2"/>
              </a:rPr>
              <a:t></a:t>
            </a:r>
            <a:endParaRPr lang="en-US" altLang="zh-CN" sz="2800" b="1" dirty="0">
              <a:solidFill>
                <a:srgbClr val="FFCCCC"/>
              </a:solidFill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CCCC"/>
                </a:solidFill>
              </a:rPr>
              <a:t>            JMP   LOP    </a:t>
            </a:r>
            <a:endParaRPr lang="en-US" altLang="zh-CN" sz="2800" b="1" dirty="0">
              <a:solidFill>
                <a:srgbClr val="FFCCCC"/>
              </a:solidFill>
            </a:endParaRPr>
          </a:p>
        </p:txBody>
      </p:sp>
      <p:sp>
        <p:nvSpPr>
          <p:cNvPr id="24582" name="Rectangle 5"/>
          <p:cNvSpPr/>
          <p:nvPr/>
        </p:nvSpPr>
        <p:spPr>
          <a:xfrm>
            <a:off x="395288" y="2708275"/>
            <a:ext cx="426402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</a:rPr>
              <a:t>例如，有程序段如下：</a:t>
            </a:r>
            <a:endParaRPr lang="zh-CN" altLang="en-US" b="1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/>
          <p:nvPr/>
        </p:nvSpPr>
        <p:spPr>
          <a:xfrm>
            <a:off x="323850" y="2228850"/>
            <a:ext cx="6324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（</a:t>
            </a:r>
            <a:r>
              <a:rPr lang="en-US" altLang="zh-CN" b="1" dirty="0">
                <a:solidFill>
                  <a:srgbClr val="00FFFF"/>
                </a:solidFill>
                <a:sym typeface="Symbol" panose="05050102010706020507" pitchFamily="18" charset="2"/>
              </a:rPr>
              <a:t>2</a:t>
            </a:r>
            <a:r>
              <a:rPr lang="zh-CN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）偏移地址属性（</a:t>
            </a:r>
            <a:r>
              <a:rPr lang="en-US" altLang="zh-CN" b="1" dirty="0">
                <a:solidFill>
                  <a:srgbClr val="00FFFF"/>
                </a:solidFill>
                <a:sym typeface="Symbol" panose="05050102010706020507" pitchFamily="18" charset="2"/>
              </a:rPr>
              <a:t>OFFSET</a:t>
            </a:r>
            <a:r>
              <a:rPr lang="zh-CN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）</a:t>
            </a:r>
            <a:endParaRPr lang="zh-CN" altLang="en-US" b="1" dirty="0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  <p:sp>
        <p:nvSpPr>
          <p:cNvPr id="25604" name="Text Box 3"/>
          <p:cNvSpPr txBox="1"/>
          <p:nvPr/>
        </p:nvSpPr>
        <p:spPr>
          <a:xfrm>
            <a:off x="468313" y="2876550"/>
            <a:ext cx="820737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表示这条指令目标代码的首字节离段起始单元之间的字节数。</a:t>
            </a:r>
            <a:endParaRPr lang="zh-CN" altLang="en-US" sz="2800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605" name="Rectangle 4"/>
          <p:cNvSpPr/>
          <p:nvPr/>
        </p:nvSpPr>
        <p:spPr>
          <a:xfrm>
            <a:off x="323850" y="4460875"/>
            <a:ext cx="6324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（</a:t>
            </a:r>
            <a:r>
              <a:rPr lang="en-US" altLang="zh-CN" b="1" dirty="0">
                <a:solidFill>
                  <a:srgbClr val="00FFFF"/>
                </a:solidFill>
                <a:sym typeface="Symbol" panose="05050102010706020507" pitchFamily="18" charset="2"/>
              </a:rPr>
              <a:t>3</a:t>
            </a:r>
            <a:r>
              <a:rPr lang="zh-CN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）类型属性（</a:t>
            </a:r>
            <a:r>
              <a:rPr lang="en-US" altLang="zh-CN" b="1" dirty="0">
                <a:solidFill>
                  <a:srgbClr val="00FFFF"/>
                </a:solidFill>
                <a:sym typeface="Symbol" panose="05050102010706020507" pitchFamily="18" charset="2"/>
              </a:rPr>
              <a:t>TYPE</a:t>
            </a:r>
            <a:r>
              <a:rPr lang="zh-CN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）</a:t>
            </a:r>
            <a:endParaRPr lang="zh-CN" altLang="en-US" b="1" dirty="0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  <p:sp>
        <p:nvSpPr>
          <p:cNvPr id="25606" name="Text Box 5"/>
          <p:cNvSpPr txBox="1"/>
          <p:nvPr/>
        </p:nvSpPr>
        <p:spPr>
          <a:xfrm>
            <a:off x="1066800" y="4946650"/>
            <a:ext cx="3581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表示指令的转移特性</a:t>
            </a:r>
            <a:endParaRPr lang="zh-CN" altLang="en-US" sz="2800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607" name="Rectangle 6"/>
          <p:cNvSpPr/>
          <p:nvPr/>
        </p:nvSpPr>
        <p:spPr>
          <a:xfrm>
            <a:off x="323850" y="3789363"/>
            <a:ext cx="8350250" cy="519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上述两个属性</a:t>
            </a:r>
            <a:r>
              <a:rPr lang="en-US" altLang="zh-CN" sz="2800" b="1" dirty="0">
                <a:solidFill>
                  <a:srgbClr val="CC0066"/>
                </a:solidFill>
                <a:sym typeface="Symbol" panose="05050102010706020507" pitchFamily="18" charset="2"/>
              </a:rPr>
              <a:t>SEG</a:t>
            </a:r>
            <a:r>
              <a:rPr lang="zh-CN" altLang="en-US" sz="2800" b="1" dirty="0">
                <a:solidFill>
                  <a:srgbClr val="CC0066"/>
                </a:solidFill>
                <a:sym typeface="Symbol" panose="05050102010706020507" pitchFamily="18" charset="2"/>
              </a:rPr>
              <a:t>和</a:t>
            </a:r>
            <a:r>
              <a:rPr lang="en-US" altLang="zh-CN" sz="2800" b="1" dirty="0">
                <a:solidFill>
                  <a:srgbClr val="CC0066"/>
                </a:solidFill>
                <a:sym typeface="Symbol" panose="05050102010706020507" pitchFamily="18" charset="2"/>
              </a:rPr>
              <a:t>OFFSET</a:t>
            </a:r>
            <a:r>
              <a:rPr lang="zh-CN" altLang="en-US" sz="2800" b="1" dirty="0">
                <a:sym typeface="Symbol" panose="05050102010706020507" pitchFamily="18" charset="2"/>
              </a:rPr>
              <a:t>构成了指令的</a:t>
            </a:r>
            <a:r>
              <a:rPr lang="zh-CN" altLang="en-US" sz="2800" b="1" dirty="0">
                <a:solidFill>
                  <a:srgbClr val="CC0066"/>
                </a:solidFill>
                <a:sym typeface="Symbol" panose="05050102010706020507" pitchFamily="18" charset="2"/>
              </a:rPr>
              <a:t>逻辑地址</a:t>
            </a:r>
            <a:endParaRPr lang="zh-CN" altLang="en-US" sz="2800" b="1" dirty="0">
              <a:sym typeface="Symbol" panose="05050102010706020507" pitchFamily="18" charset="2"/>
            </a:endParaRPr>
          </a:p>
        </p:txBody>
      </p:sp>
      <p:sp>
        <p:nvSpPr>
          <p:cNvPr id="25608" name="Text Box 7"/>
          <p:cNvSpPr txBox="1"/>
          <p:nvPr/>
        </p:nvSpPr>
        <p:spPr>
          <a:xfrm>
            <a:off x="1371600" y="5530850"/>
            <a:ext cx="6172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NEAR</a:t>
            </a:r>
            <a:r>
              <a:rPr lang="zh-CN" altLang="en-US" sz="2800" b="1" dirty="0">
                <a:solidFill>
                  <a:schemeClr val="bg1"/>
                </a:solidFill>
              </a:rPr>
              <a:t>（近）段内转移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5609" name="Text Box 8"/>
          <p:cNvSpPr txBox="1"/>
          <p:nvPr/>
        </p:nvSpPr>
        <p:spPr>
          <a:xfrm>
            <a:off x="1371600" y="6078538"/>
            <a:ext cx="5638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FAR</a:t>
            </a:r>
            <a:r>
              <a:rPr lang="zh-CN" altLang="en-US" sz="2800" b="1" dirty="0">
                <a:solidFill>
                  <a:schemeClr val="bg1"/>
                </a:solidFill>
              </a:rPr>
              <a:t>（远）   段间转移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5610" name="AutoShape 9"/>
          <p:cNvSpPr/>
          <p:nvPr/>
        </p:nvSpPr>
        <p:spPr>
          <a:xfrm>
            <a:off x="990600" y="568325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317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5611" name="Rectangle 14"/>
          <p:cNvSpPr/>
          <p:nvPr/>
        </p:nvSpPr>
        <p:spPr>
          <a:xfrm>
            <a:off x="250825" y="333375"/>
            <a:ext cx="27320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FFFF"/>
                </a:solidFill>
                <a:sym typeface="Symbol" panose="05050102010706020507" pitchFamily="18" charset="2"/>
              </a:rPr>
              <a:t>1.  </a:t>
            </a:r>
            <a:r>
              <a:rPr lang="zh-CN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标号的属性</a:t>
            </a:r>
            <a:endParaRPr lang="zh-CN" altLang="en-US" b="1" dirty="0">
              <a:solidFill>
                <a:srgbClr val="00FFFF"/>
              </a:solidFill>
            </a:endParaRPr>
          </a:p>
        </p:txBody>
      </p:sp>
      <p:sp>
        <p:nvSpPr>
          <p:cNvPr id="25612" name="Rectangle 15"/>
          <p:cNvSpPr/>
          <p:nvPr/>
        </p:nvSpPr>
        <p:spPr>
          <a:xfrm>
            <a:off x="323850" y="1125538"/>
            <a:ext cx="3962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（</a:t>
            </a:r>
            <a:r>
              <a:rPr lang="en-US" altLang="zh-CN" b="1" dirty="0">
                <a:solidFill>
                  <a:srgbClr val="00FFFF"/>
                </a:solidFill>
                <a:sym typeface="Symbol" panose="05050102010706020507" pitchFamily="18" charset="2"/>
              </a:rPr>
              <a:t>1</a:t>
            </a:r>
            <a:r>
              <a:rPr lang="zh-CN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）段属性（</a:t>
            </a:r>
            <a:r>
              <a:rPr lang="en-US" altLang="zh-CN" b="1" dirty="0">
                <a:solidFill>
                  <a:srgbClr val="00FFFF"/>
                </a:solidFill>
                <a:sym typeface="Symbol" panose="05050102010706020507" pitchFamily="18" charset="2"/>
              </a:rPr>
              <a:t>SEG</a:t>
            </a:r>
            <a:r>
              <a:rPr lang="zh-CN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）</a:t>
            </a:r>
            <a:endParaRPr lang="zh-CN" altLang="en-US" b="1" dirty="0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  <p:sp>
        <p:nvSpPr>
          <p:cNvPr id="25613" name="Text Box 16"/>
          <p:cNvSpPr txBox="1"/>
          <p:nvPr/>
        </p:nvSpPr>
        <p:spPr>
          <a:xfrm>
            <a:off x="2339975" y="1700213"/>
            <a:ext cx="4191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表示指令在哪个逻辑段中</a:t>
            </a:r>
            <a:endParaRPr lang="zh-CN" altLang="en-US" sz="2800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6627" name="Rectangle 10"/>
          <p:cNvSpPr/>
          <p:nvPr/>
        </p:nvSpPr>
        <p:spPr>
          <a:xfrm>
            <a:off x="250825" y="333375"/>
            <a:ext cx="34464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sym typeface="Symbol" panose="05050102010706020507" pitchFamily="18" charset="2"/>
              </a:rPr>
              <a:t>2. </a:t>
            </a:r>
            <a:r>
              <a:rPr lang="zh-CN" altLang="en-US" b="1" dirty="0">
                <a:solidFill>
                  <a:srgbClr val="FFFF99"/>
                </a:solidFill>
                <a:sym typeface="Symbol" panose="05050102010706020507" pitchFamily="18" charset="2"/>
              </a:rPr>
              <a:t>标号类型的设置</a:t>
            </a:r>
            <a:endParaRPr lang="zh-CN" altLang="en-US" b="1" dirty="0">
              <a:solidFill>
                <a:srgbClr val="FFFF99"/>
              </a:solidFill>
            </a:endParaRPr>
          </a:p>
        </p:txBody>
      </p:sp>
      <p:sp>
        <p:nvSpPr>
          <p:cNvPr id="26628" name="Rectangle 11"/>
          <p:cNvSpPr/>
          <p:nvPr/>
        </p:nvSpPr>
        <p:spPr>
          <a:xfrm>
            <a:off x="323850" y="1196975"/>
            <a:ext cx="2895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sym typeface="Symbol" panose="05050102010706020507" pitchFamily="18" charset="2"/>
              </a:rPr>
              <a:t>（</a:t>
            </a:r>
            <a:r>
              <a:rPr lang="en-US" altLang="zh-CN" b="1" dirty="0">
                <a:solidFill>
                  <a:srgbClr val="FFFF99"/>
                </a:solidFill>
                <a:sym typeface="Symbol" panose="05050102010706020507" pitchFamily="18" charset="2"/>
              </a:rPr>
              <a:t>1</a:t>
            </a:r>
            <a:r>
              <a:rPr lang="zh-CN" altLang="en-US" b="1" dirty="0">
                <a:solidFill>
                  <a:srgbClr val="FFFF99"/>
                </a:solidFill>
                <a:sym typeface="Symbol" panose="05050102010706020507" pitchFamily="18" charset="2"/>
              </a:rPr>
              <a:t>）隐含方式</a:t>
            </a:r>
            <a:endParaRPr lang="zh-CN" altLang="en-US" sz="2800" b="1" dirty="0">
              <a:solidFill>
                <a:srgbClr val="FFFF99"/>
              </a:solidFill>
              <a:sym typeface="Symbol" panose="05050102010706020507" pitchFamily="18" charset="2"/>
            </a:endParaRPr>
          </a:p>
        </p:txBody>
      </p:sp>
      <p:sp>
        <p:nvSpPr>
          <p:cNvPr id="26629" name="Rectangle 12"/>
          <p:cNvSpPr/>
          <p:nvPr/>
        </p:nvSpPr>
        <p:spPr>
          <a:xfrm>
            <a:off x="3563938" y="1268413"/>
            <a:ext cx="33988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CCCC"/>
                </a:solidFill>
                <a:sym typeface="Symbol" panose="05050102010706020507" pitchFamily="18" charset="2"/>
              </a:rPr>
              <a:t>直接指定指令的标号</a:t>
            </a:r>
            <a:endParaRPr lang="zh-CN" altLang="en-US" sz="2800" b="1" dirty="0">
              <a:solidFill>
                <a:srgbClr val="FFCCCC"/>
              </a:solidFill>
              <a:sym typeface="Symbol" panose="05050102010706020507" pitchFamily="18" charset="2"/>
            </a:endParaRPr>
          </a:p>
        </p:txBody>
      </p:sp>
      <p:sp>
        <p:nvSpPr>
          <p:cNvPr id="26630" name="Text Box 13"/>
          <p:cNvSpPr txBox="1"/>
          <p:nvPr/>
        </p:nvSpPr>
        <p:spPr>
          <a:xfrm>
            <a:off x="900113" y="2060575"/>
            <a:ext cx="5759450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例如   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NEXT: MOV  AX,3000H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31" name="Rectangle 14"/>
          <p:cNvSpPr/>
          <p:nvPr/>
        </p:nvSpPr>
        <p:spPr>
          <a:xfrm>
            <a:off x="323850" y="2852738"/>
            <a:ext cx="6662738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sym typeface="Symbol" panose="05050102010706020507" pitchFamily="18" charset="2"/>
              </a:rPr>
              <a:t>（</a:t>
            </a:r>
            <a:r>
              <a:rPr lang="en-US" altLang="zh-CN" b="1" dirty="0">
                <a:solidFill>
                  <a:srgbClr val="FFFF99"/>
                </a:solidFill>
                <a:sym typeface="Symbol" panose="05050102010706020507" pitchFamily="18" charset="2"/>
              </a:rPr>
              <a:t>2</a:t>
            </a:r>
            <a:r>
              <a:rPr lang="zh-CN" altLang="en-US" b="1" dirty="0">
                <a:solidFill>
                  <a:srgbClr val="FFFF99"/>
                </a:solidFill>
                <a:sym typeface="Symbol" panose="05050102010706020507" pitchFamily="18" charset="2"/>
              </a:rPr>
              <a:t>）用</a:t>
            </a:r>
            <a:r>
              <a:rPr lang="en-US" altLang="zh-CN" b="1" dirty="0">
                <a:solidFill>
                  <a:srgbClr val="00FFFF"/>
                </a:solidFill>
                <a:sym typeface="Symbol" panose="05050102010706020507" pitchFamily="18" charset="2"/>
              </a:rPr>
              <a:t>LABEL</a:t>
            </a:r>
            <a:r>
              <a:rPr lang="zh-CN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伪指令</a:t>
            </a:r>
            <a:r>
              <a:rPr lang="zh-CN" altLang="en-US" b="1" dirty="0">
                <a:solidFill>
                  <a:srgbClr val="FFFF99"/>
                </a:solidFill>
                <a:sym typeface="Symbol" panose="05050102010706020507" pitchFamily="18" charset="2"/>
              </a:rPr>
              <a:t>设置标号类型</a:t>
            </a:r>
            <a:endParaRPr lang="zh-CN" altLang="en-US" b="1" dirty="0">
              <a:solidFill>
                <a:srgbClr val="FFFF99"/>
              </a:solidFill>
              <a:sym typeface="Symbol" panose="05050102010706020507" pitchFamily="18" charset="2"/>
            </a:endParaRPr>
          </a:p>
        </p:txBody>
      </p:sp>
      <p:sp>
        <p:nvSpPr>
          <p:cNvPr id="26632" name="Rectangle 15"/>
          <p:cNvSpPr/>
          <p:nvPr/>
        </p:nvSpPr>
        <p:spPr>
          <a:xfrm>
            <a:off x="1979613" y="3500438"/>
            <a:ext cx="3438525" cy="519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名字    </a:t>
            </a:r>
            <a:r>
              <a:rPr lang="en-US" altLang="zh-CN" sz="2800" b="1" dirty="0">
                <a:solidFill>
                  <a:srgbClr val="0000FF"/>
                </a:solidFill>
              </a:rPr>
              <a:t>LABEL   </a:t>
            </a:r>
            <a:r>
              <a:rPr lang="zh-CN" altLang="en-US" sz="2800" b="1" dirty="0">
                <a:solidFill>
                  <a:srgbClr val="0000FF"/>
                </a:solidFill>
              </a:rPr>
              <a:t>类型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6633" name="Rectangle 16"/>
          <p:cNvSpPr/>
          <p:nvPr/>
        </p:nvSpPr>
        <p:spPr>
          <a:xfrm>
            <a:off x="1919288" y="4262438"/>
            <a:ext cx="480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</a:rPr>
              <a:t>标号                    </a:t>
            </a:r>
            <a:r>
              <a:rPr lang="en-US" altLang="zh-CN" sz="2800" b="1" dirty="0">
                <a:solidFill>
                  <a:srgbClr val="FFFF99"/>
                </a:solidFill>
              </a:rPr>
              <a:t>NEAR/FAR</a:t>
            </a:r>
            <a:endParaRPr lang="en-US" altLang="zh-CN" sz="2800" b="1" dirty="0">
              <a:solidFill>
                <a:srgbClr val="FFFF99"/>
              </a:solidFill>
            </a:endParaRPr>
          </a:p>
        </p:txBody>
      </p:sp>
      <p:sp>
        <p:nvSpPr>
          <p:cNvPr id="26634" name="Rectangle 17"/>
          <p:cNvSpPr/>
          <p:nvPr/>
        </p:nvSpPr>
        <p:spPr>
          <a:xfrm>
            <a:off x="1919288" y="4872038"/>
            <a:ext cx="6705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变量名                </a:t>
            </a:r>
            <a:r>
              <a:rPr lang="en-US" altLang="zh-CN" sz="2800" b="1" dirty="0">
                <a:solidFill>
                  <a:schemeClr val="bg1"/>
                </a:solidFill>
              </a:rPr>
              <a:t>BYTE/WORD/DWORD                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26635" name="Freeform 18"/>
          <p:cNvSpPr/>
          <p:nvPr/>
        </p:nvSpPr>
        <p:spPr>
          <a:xfrm>
            <a:off x="1233488" y="3805238"/>
            <a:ext cx="838200" cy="1219200"/>
          </a:xfrm>
          <a:custGeom>
            <a:avLst/>
            <a:gdLst/>
            <a:ahLst/>
            <a:cxnLst>
              <a:cxn ang="0">
                <a:pos x="1236935282" y="0"/>
              </a:cxn>
              <a:cxn ang="0">
                <a:pos x="87107869" y="1460611570"/>
              </a:cxn>
              <a:cxn ang="0">
                <a:pos x="714286592" y="1655360254"/>
              </a:cxn>
            </a:cxnLst>
            <a:pathLst>
              <a:path w="568" h="856">
                <a:moveTo>
                  <a:pt x="568" y="0"/>
                </a:moveTo>
                <a:cubicBezTo>
                  <a:pt x="324" y="292"/>
                  <a:pt x="80" y="584"/>
                  <a:pt x="40" y="720"/>
                </a:cubicBezTo>
                <a:cubicBezTo>
                  <a:pt x="0" y="856"/>
                  <a:pt x="164" y="836"/>
                  <a:pt x="328" y="816"/>
                </a:cubicBezTo>
              </a:path>
            </a:pathLst>
          </a:custGeom>
          <a:noFill/>
          <a:ln w="38100" cap="flat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36" name="AutoShape 19"/>
          <p:cNvSpPr/>
          <p:nvPr/>
        </p:nvSpPr>
        <p:spPr>
          <a:xfrm>
            <a:off x="1690688" y="4338638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6637" name="Freeform 20"/>
          <p:cNvSpPr/>
          <p:nvPr/>
        </p:nvSpPr>
        <p:spPr>
          <a:xfrm>
            <a:off x="3836988" y="3881438"/>
            <a:ext cx="749300" cy="1143000"/>
          </a:xfrm>
          <a:custGeom>
            <a:avLst/>
            <a:gdLst/>
            <a:ahLst/>
            <a:cxnLst>
              <a:cxn ang="0">
                <a:pos x="988469173" y="0"/>
              </a:cxn>
              <a:cxn ang="0">
                <a:pos x="69611025" y="1283741222"/>
              </a:cxn>
              <a:cxn ang="0">
                <a:pos x="570805659" y="1454906807"/>
              </a:cxn>
            </a:cxnLst>
            <a:pathLst>
              <a:path w="568" h="856">
                <a:moveTo>
                  <a:pt x="568" y="0"/>
                </a:moveTo>
                <a:cubicBezTo>
                  <a:pt x="324" y="292"/>
                  <a:pt x="80" y="584"/>
                  <a:pt x="40" y="720"/>
                </a:cubicBezTo>
                <a:cubicBezTo>
                  <a:pt x="0" y="856"/>
                  <a:pt x="164" y="836"/>
                  <a:pt x="328" y="816"/>
                </a:cubicBezTo>
              </a:path>
            </a:pathLst>
          </a:custGeom>
          <a:noFill/>
          <a:ln w="38100" cap="flat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38" name="AutoShape 21"/>
          <p:cNvSpPr/>
          <p:nvPr/>
        </p:nvSpPr>
        <p:spPr>
          <a:xfrm>
            <a:off x="4205288" y="4338638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7651" name="Text Box 11"/>
          <p:cNvSpPr txBox="1"/>
          <p:nvPr/>
        </p:nvSpPr>
        <p:spPr>
          <a:xfrm>
            <a:off x="395288" y="333375"/>
            <a:ext cx="5029200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CC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LABEL</a:t>
            </a: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语句与指令语句配合使用</a:t>
            </a:r>
            <a:endParaRPr lang="zh-CN" altLang="en-US" sz="2800" b="1" dirty="0">
              <a:solidFill>
                <a:srgbClr val="CC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7652" name="Rectangle 12"/>
          <p:cNvSpPr/>
          <p:nvPr/>
        </p:nvSpPr>
        <p:spPr>
          <a:xfrm>
            <a:off x="900113" y="1052513"/>
            <a:ext cx="6781800" cy="989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10000"/>
              </a:spcBef>
              <a:buNone/>
            </a:pPr>
            <a:r>
              <a:rPr lang="zh-CN" altLang="en-US" sz="2800" dirty="0">
                <a:solidFill>
                  <a:srgbClr val="FFFF99"/>
                </a:solidFill>
              </a:rPr>
              <a:t>例：</a:t>
            </a:r>
            <a:r>
              <a:rPr lang="en-US" altLang="zh-CN" sz="2800" dirty="0">
                <a:solidFill>
                  <a:srgbClr val="FFFF99"/>
                </a:solidFill>
              </a:rPr>
              <a:t>SUB1_FAR   LABEL    FAR</a:t>
            </a:r>
            <a:endParaRPr lang="en-US" altLang="zh-CN" sz="2800" dirty="0">
              <a:solidFill>
                <a:srgbClr val="FFFF99"/>
              </a:solidFill>
            </a:endParaRPr>
          </a:p>
          <a:p>
            <a:pPr marL="0" lvl="0" indent="0" eaLnBrk="1" hangingPunct="1">
              <a:spcBef>
                <a:spcPct val="1000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</a:rPr>
              <a:t>        SUB1</a:t>
            </a:r>
            <a:r>
              <a:rPr lang="zh-CN" altLang="en-US" sz="2800" dirty="0">
                <a:solidFill>
                  <a:srgbClr val="FFFF99"/>
                </a:solidFill>
              </a:rPr>
              <a:t>：       </a:t>
            </a:r>
            <a:r>
              <a:rPr lang="en-US" altLang="zh-CN" sz="2800" dirty="0">
                <a:solidFill>
                  <a:srgbClr val="FFFF99"/>
                </a:solidFill>
              </a:rPr>
              <a:t>MOV    AX</a:t>
            </a:r>
            <a:r>
              <a:rPr lang="zh-CN" altLang="en-US" sz="2800" dirty="0">
                <a:solidFill>
                  <a:srgbClr val="FFFF99"/>
                </a:solidFill>
              </a:rPr>
              <a:t>，</a:t>
            </a:r>
            <a:r>
              <a:rPr lang="en-US" altLang="zh-CN" sz="2800" dirty="0">
                <a:solidFill>
                  <a:srgbClr val="FFFF99"/>
                </a:solidFill>
              </a:rPr>
              <a:t>1234H</a:t>
            </a:r>
            <a:endParaRPr lang="en-US" altLang="zh-CN" sz="2800" dirty="0">
              <a:solidFill>
                <a:srgbClr val="FFFF99"/>
              </a:solidFill>
            </a:endParaRPr>
          </a:p>
        </p:txBody>
      </p:sp>
      <p:sp>
        <p:nvSpPr>
          <p:cNvPr id="27653" name="Rectangle 13"/>
          <p:cNvSpPr/>
          <p:nvPr/>
        </p:nvSpPr>
        <p:spPr>
          <a:xfrm>
            <a:off x="827088" y="2133600"/>
            <a:ext cx="7416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MOV</a:t>
            </a:r>
            <a:r>
              <a:rPr lang="zh-CN" altLang="en-US" sz="2400" b="1" dirty="0">
                <a:solidFill>
                  <a:schemeClr val="bg1"/>
                </a:solidFill>
              </a:rPr>
              <a:t>语句有两个具有相同段和偏移地址属性的标号： </a:t>
            </a:r>
            <a:r>
              <a:rPr lang="en-US" altLang="zh-CN" sz="2400" b="1" dirty="0">
                <a:solidFill>
                  <a:schemeClr val="bg1"/>
                </a:solidFill>
              </a:rPr>
              <a:t>SUB1_FAR</a:t>
            </a:r>
            <a:r>
              <a:rPr lang="zh-CN" altLang="en-US" sz="2400" b="1" dirty="0">
                <a:solidFill>
                  <a:schemeClr val="bg1"/>
                </a:solidFill>
              </a:rPr>
              <a:t>和</a:t>
            </a:r>
            <a:r>
              <a:rPr lang="en-US" altLang="zh-CN" sz="2400" b="1" dirty="0">
                <a:solidFill>
                  <a:schemeClr val="bg1"/>
                </a:solidFill>
              </a:rPr>
              <a:t>SUB1 </a:t>
            </a:r>
            <a:r>
              <a:rPr lang="zh-CN" altLang="en-US" sz="2400" b="1" dirty="0">
                <a:solidFill>
                  <a:schemeClr val="bg1"/>
                </a:solidFill>
              </a:rPr>
              <a:t>，但类型属性不同。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7654" name="Text Box 14"/>
          <p:cNvSpPr txBox="1"/>
          <p:nvPr/>
        </p:nvSpPr>
        <p:spPr>
          <a:xfrm>
            <a:off x="0" y="2924175"/>
            <a:ext cx="6477000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CC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LABEL</a:t>
            </a: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语句与数据定义语句配合使用</a:t>
            </a:r>
            <a:endParaRPr lang="zh-CN" altLang="en-US" sz="2800" b="1" dirty="0">
              <a:solidFill>
                <a:srgbClr val="CC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7655" name="Rectangle 15"/>
          <p:cNvSpPr/>
          <p:nvPr/>
        </p:nvSpPr>
        <p:spPr>
          <a:xfrm>
            <a:off x="827088" y="3644900"/>
            <a:ext cx="7543800" cy="989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10000"/>
              </a:spcBef>
              <a:buNone/>
            </a:pPr>
            <a:r>
              <a:rPr lang="zh-CN" altLang="en-US" sz="2800" dirty="0">
                <a:solidFill>
                  <a:srgbClr val="FFFF99"/>
                </a:solidFill>
              </a:rPr>
              <a:t>例：</a:t>
            </a:r>
            <a:r>
              <a:rPr lang="en-US" altLang="zh-CN" sz="2800" dirty="0">
                <a:solidFill>
                  <a:srgbClr val="FFFF99"/>
                </a:solidFill>
              </a:rPr>
              <a:t>DATA_BYTE  LABEL BYTE</a:t>
            </a:r>
            <a:endParaRPr lang="en-US" altLang="zh-CN" sz="2800" dirty="0">
              <a:solidFill>
                <a:srgbClr val="FFFF99"/>
              </a:solidFill>
            </a:endParaRPr>
          </a:p>
          <a:p>
            <a:pPr marL="0" lvl="0" indent="0" eaLnBrk="1" hangingPunct="1">
              <a:spcBef>
                <a:spcPct val="1000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</a:rPr>
              <a:t>        DATA_WORD    DW  20H  DUP(567H)</a:t>
            </a:r>
            <a:endParaRPr lang="en-US" altLang="zh-CN" sz="2800" dirty="0">
              <a:solidFill>
                <a:srgbClr val="FFFF99"/>
              </a:solidFill>
            </a:endParaRPr>
          </a:p>
        </p:txBody>
      </p:sp>
      <p:sp>
        <p:nvSpPr>
          <p:cNvPr id="27656" name="Rectangle 16"/>
          <p:cNvSpPr/>
          <p:nvPr/>
        </p:nvSpPr>
        <p:spPr>
          <a:xfrm>
            <a:off x="250825" y="4652963"/>
            <a:ext cx="889317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DATA_WORD</a:t>
            </a:r>
            <a:r>
              <a:rPr lang="zh-CN" altLang="en-US" sz="2000" b="1" dirty="0">
                <a:solidFill>
                  <a:schemeClr val="bg1"/>
                </a:solidFill>
              </a:rPr>
              <a:t>和</a:t>
            </a:r>
            <a:r>
              <a:rPr lang="en-US" altLang="zh-CN" sz="2000" b="1" dirty="0">
                <a:solidFill>
                  <a:schemeClr val="bg1"/>
                </a:solidFill>
              </a:rPr>
              <a:t>DATA_BYTE</a:t>
            </a: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</a:rPr>
              <a:t>具有相同的段和偏移地址属性，但类型属性不同。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7657" name="Rectangle 18"/>
          <p:cNvSpPr/>
          <p:nvPr/>
        </p:nvSpPr>
        <p:spPr>
          <a:xfrm>
            <a:off x="468313" y="5661025"/>
            <a:ext cx="4603750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/>
              <a:t>MOV   AX, </a:t>
            </a:r>
            <a:r>
              <a:rPr lang="en-US" altLang="zh-CN" sz="2800" dirty="0">
                <a:solidFill>
                  <a:srgbClr val="CC3300"/>
                </a:solidFill>
              </a:rPr>
              <a:t>DATA_WORD</a:t>
            </a:r>
            <a:r>
              <a:rPr lang="en-US" altLang="zh-CN" sz="2800" dirty="0"/>
              <a:t>+4</a:t>
            </a:r>
            <a:endParaRPr lang="en-US" altLang="zh-CN" sz="2800" dirty="0"/>
          </a:p>
        </p:txBody>
      </p:sp>
      <p:sp>
        <p:nvSpPr>
          <p:cNvPr id="27658" name="Rectangle 19"/>
          <p:cNvSpPr/>
          <p:nvPr/>
        </p:nvSpPr>
        <p:spPr>
          <a:xfrm>
            <a:off x="468313" y="6338888"/>
            <a:ext cx="4608512" cy="519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/>
              <a:t>MOV   AL, </a:t>
            </a:r>
            <a:r>
              <a:rPr lang="en-US" altLang="zh-CN" sz="2800" dirty="0">
                <a:solidFill>
                  <a:srgbClr val="0000FF"/>
                </a:solidFill>
              </a:rPr>
              <a:t>DATA_BYTE</a:t>
            </a:r>
            <a:r>
              <a:rPr lang="en-US" altLang="zh-CN" sz="2800" dirty="0"/>
              <a:t>+4</a:t>
            </a:r>
            <a:endParaRPr lang="en-US" altLang="zh-CN" sz="2800" dirty="0"/>
          </a:p>
        </p:txBody>
      </p:sp>
      <p:sp>
        <p:nvSpPr>
          <p:cNvPr id="27659" name="Rectangle 20"/>
          <p:cNvSpPr/>
          <p:nvPr/>
        </p:nvSpPr>
        <p:spPr>
          <a:xfrm>
            <a:off x="5148263" y="5661025"/>
            <a:ext cx="39957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传送第</a:t>
            </a:r>
            <a:r>
              <a:rPr lang="en-US" altLang="zh-CN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个字（</a:t>
            </a:r>
            <a:r>
              <a:rPr lang="en-US" altLang="zh-CN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zh-CN" altLang="en-US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字节）</a:t>
            </a:r>
            <a:endParaRPr lang="zh-CN" altLang="en-US" sz="2800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7660" name="Rectangle 21"/>
          <p:cNvSpPr/>
          <p:nvPr/>
        </p:nvSpPr>
        <p:spPr>
          <a:xfrm>
            <a:off x="5292725" y="6338888"/>
            <a:ext cx="25066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传送第</a:t>
            </a:r>
            <a:r>
              <a:rPr lang="en-US" altLang="zh-CN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2800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个字节</a:t>
            </a:r>
            <a:endParaRPr lang="zh-CN" altLang="en-US" sz="2800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/>
          <p:nvPr/>
        </p:nvSpPr>
        <p:spPr>
          <a:xfrm>
            <a:off x="468313" y="1196975"/>
            <a:ext cx="14033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表达式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8676" name="Rectangle 3"/>
          <p:cNvSpPr/>
          <p:nvPr/>
        </p:nvSpPr>
        <p:spPr>
          <a:xfrm>
            <a:off x="1476375" y="1844675"/>
            <a:ext cx="66738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</a:rPr>
              <a:t>常用作指令语句或伪指令语句的</a:t>
            </a:r>
            <a:r>
              <a:rPr lang="zh-CN" altLang="en-US" sz="2800" b="1" dirty="0">
                <a:solidFill>
                  <a:srgbClr val="00FFFF"/>
                </a:solidFill>
              </a:rPr>
              <a:t>操作数</a:t>
            </a:r>
            <a:r>
              <a:rPr lang="zh-CN" altLang="en-US" sz="2800" b="1" dirty="0">
                <a:solidFill>
                  <a:schemeClr val="bg1"/>
                </a:solidFill>
              </a:rPr>
              <a:t>；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8677" name="Rectangle 4"/>
          <p:cNvSpPr/>
          <p:nvPr/>
        </p:nvSpPr>
        <p:spPr>
          <a:xfrm>
            <a:off x="1476375" y="2378075"/>
            <a:ext cx="6940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由常数、变量、标号通过</a:t>
            </a:r>
            <a:r>
              <a:rPr lang="zh-CN" altLang="en-US" sz="2800" b="1" dirty="0">
                <a:solidFill>
                  <a:srgbClr val="00FFFF"/>
                </a:solidFill>
              </a:rPr>
              <a:t>运算符</a:t>
            </a:r>
            <a:r>
              <a:rPr lang="zh-CN" altLang="en-US" sz="2800" b="1" dirty="0">
                <a:solidFill>
                  <a:schemeClr val="bg1"/>
                </a:solidFill>
              </a:rPr>
              <a:t>连接而成；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8678" name="Rectangle 5"/>
          <p:cNvSpPr/>
          <p:nvPr/>
        </p:nvSpPr>
        <p:spPr>
          <a:xfrm>
            <a:off x="1476375" y="2924175"/>
            <a:ext cx="4806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有</a:t>
            </a:r>
            <a:r>
              <a:rPr lang="zh-CN" altLang="en-US" sz="2800" b="1" dirty="0">
                <a:solidFill>
                  <a:srgbClr val="00FFFF"/>
                </a:solidFill>
              </a:rPr>
              <a:t>数值表达式</a:t>
            </a:r>
            <a:r>
              <a:rPr lang="zh-CN" altLang="en-US" sz="2800" b="1" dirty="0">
                <a:solidFill>
                  <a:schemeClr val="bg1"/>
                </a:solidFill>
              </a:rPr>
              <a:t>和</a:t>
            </a:r>
            <a:r>
              <a:rPr lang="zh-CN" altLang="en-US" sz="2800" b="1" dirty="0">
                <a:solidFill>
                  <a:srgbClr val="00FFFF"/>
                </a:solidFill>
              </a:rPr>
              <a:t>地址表达式</a:t>
            </a:r>
            <a:r>
              <a:rPr lang="zh-CN" altLang="en-US" sz="2800" b="1" dirty="0">
                <a:solidFill>
                  <a:schemeClr val="bg1"/>
                </a:solidFill>
              </a:rPr>
              <a:t>；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8679" name="Rectangle 6"/>
          <p:cNvSpPr/>
          <p:nvPr/>
        </p:nvSpPr>
        <p:spPr>
          <a:xfrm>
            <a:off x="1476375" y="3521075"/>
            <a:ext cx="59626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FFFF"/>
                </a:solidFill>
              </a:rPr>
              <a:t>汇编时</a:t>
            </a:r>
            <a:r>
              <a:rPr lang="zh-CN" altLang="en-US" sz="2800" b="1" dirty="0">
                <a:solidFill>
                  <a:schemeClr val="bg1"/>
                </a:solidFill>
              </a:rPr>
              <a:t>，经计算得到一个数值或地址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8680" name="Text Box 7"/>
          <p:cNvSpPr txBox="1"/>
          <p:nvPr/>
        </p:nvSpPr>
        <p:spPr>
          <a:xfrm>
            <a:off x="250825" y="260350"/>
            <a:ext cx="5257800" cy="6413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FFFF99"/>
                </a:solidFill>
              </a:rPr>
              <a:t>5.3.4  </a:t>
            </a:r>
            <a:r>
              <a:rPr lang="zh-CN" altLang="en-US" sz="3600" b="1" dirty="0">
                <a:solidFill>
                  <a:srgbClr val="FFFF99"/>
                </a:solidFill>
              </a:rPr>
              <a:t>表达式与运算符</a:t>
            </a:r>
            <a:endParaRPr lang="zh-CN" altLang="en-US" sz="3600" b="1" dirty="0">
              <a:solidFill>
                <a:srgbClr val="FFFF99"/>
              </a:solidFill>
            </a:endParaRPr>
          </a:p>
        </p:txBody>
      </p:sp>
      <p:sp>
        <p:nvSpPr>
          <p:cNvPr id="28681" name="Rectangle 8"/>
          <p:cNvSpPr/>
          <p:nvPr/>
        </p:nvSpPr>
        <p:spPr>
          <a:xfrm>
            <a:off x="539750" y="4292600"/>
            <a:ext cx="14033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</a:rPr>
              <a:t>运算符</a:t>
            </a:r>
            <a:endParaRPr lang="zh-CN" altLang="en-US" b="1" dirty="0">
              <a:solidFill>
                <a:srgbClr val="FFCCCC"/>
              </a:solidFill>
            </a:endParaRPr>
          </a:p>
        </p:txBody>
      </p:sp>
      <p:sp>
        <p:nvSpPr>
          <p:cNvPr id="28682" name="Rectangle 9"/>
          <p:cNvSpPr/>
          <p:nvPr/>
        </p:nvSpPr>
        <p:spPr>
          <a:xfrm>
            <a:off x="1619250" y="4967288"/>
            <a:ext cx="25717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</a:rPr>
              <a:t>算术运算符</a:t>
            </a:r>
            <a:endParaRPr lang="zh-CN" altLang="en-US" sz="2800" b="1" dirty="0">
              <a:solidFill>
                <a:srgbClr val="FFFF99"/>
              </a:solidFill>
            </a:endParaRPr>
          </a:p>
        </p:txBody>
      </p:sp>
      <p:sp>
        <p:nvSpPr>
          <p:cNvPr id="28683" name="Rectangle 10"/>
          <p:cNvSpPr/>
          <p:nvPr/>
        </p:nvSpPr>
        <p:spPr>
          <a:xfrm>
            <a:off x="1600200" y="5492750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</a:rPr>
              <a:t>逻辑运算符</a:t>
            </a:r>
            <a:endParaRPr lang="zh-CN" altLang="en-US" sz="2800" b="1" dirty="0">
              <a:solidFill>
                <a:srgbClr val="FFFF99"/>
              </a:solidFill>
            </a:endParaRPr>
          </a:p>
        </p:txBody>
      </p:sp>
      <p:sp>
        <p:nvSpPr>
          <p:cNvPr id="28684" name="Rectangle 11"/>
          <p:cNvSpPr/>
          <p:nvPr/>
        </p:nvSpPr>
        <p:spPr>
          <a:xfrm>
            <a:off x="1600200" y="5943600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</a:rPr>
              <a:t>关系运算符</a:t>
            </a:r>
            <a:endParaRPr lang="zh-CN" altLang="en-US" sz="2800" b="1" dirty="0">
              <a:solidFill>
                <a:srgbClr val="FFFF99"/>
              </a:solidFill>
            </a:endParaRPr>
          </a:p>
        </p:txBody>
      </p:sp>
      <p:sp>
        <p:nvSpPr>
          <p:cNvPr id="28685" name="Rectangle 12"/>
          <p:cNvSpPr/>
          <p:nvPr/>
        </p:nvSpPr>
        <p:spPr>
          <a:xfrm>
            <a:off x="4343400" y="4983163"/>
            <a:ext cx="2673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</a:rPr>
              <a:t>数值返回运算符</a:t>
            </a:r>
            <a:endParaRPr lang="zh-CN" altLang="en-US" sz="2800" b="1" dirty="0">
              <a:solidFill>
                <a:srgbClr val="FFFF99"/>
              </a:solidFill>
            </a:endParaRPr>
          </a:p>
        </p:txBody>
      </p:sp>
      <p:sp>
        <p:nvSpPr>
          <p:cNvPr id="28686" name="Rectangle 13"/>
          <p:cNvSpPr/>
          <p:nvPr/>
        </p:nvSpPr>
        <p:spPr>
          <a:xfrm>
            <a:off x="4343400" y="5500688"/>
            <a:ext cx="1962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</a:rPr>
              <a:t>属性运算符</a:t>
            </a:r>
            <a:endParaRPr lang="zh-CN" altLang="en-US" sz="2800" b="1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/>
          <p:nvPr/>
        </p:nvSpPr>
        <p:spPr>
          <a:xfrm>
            <a:off x="755650" y="1052513"/>
            <a:ext cx="7772400" cy="946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包括： </a:t>
            </a:r>
            <a:r>
              <a:rPr lang="en-US" altLang="zh-CN" sz="2800" b="1" dirty="0"/>
              <a:t>+</a:t>
            </a:r>
            <a:r>
              <a:rPr lang="zh-CN" altLang="en-US" sz="2800" b="1" dirty="0"/>
              <a:t>（加）、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（减）、</a:t>
            </a:r>
            <a:r>
              <a:rPr lang="zh-CN" altLang="en-US" sz="2800" b="1" dirty="0">
                <a:sym typeface="Symbol" panose="05050102010706020507" pitchFamily="18" charset="2"/>
              </a:rPr>
              <a:t>（乘）、</a:t>
            </a:r>
            <a:r>
              <a:rPr lang="en-US" altLang="zh-CN" sz="2800" b="1" dirty="0">
                <a:sym typeface="Symbol" panose="05050102010706020507" pitchFamily="18" charset="2"/>
              </a:rPr>
              <a:t>/</a:t>
            </a:r>
            <a:r>
              <a:rPr lang="zh-CN" altLang="en-US" sz="2800" b="1" dirty="0">
                <a:sym typeface="Symbol" panose="05050102010706020507" pitchFamily="18" charset="2"/>
              </a:rPr>
              <a:t>（除）、</a:t>
            </a:r>
            <a:r>
              <a:rPr lang="en-US" altLang="zh-CN" sz="2800" b="1" dirty="0">
                <a:sym typeface="Symbol" panose="05050102010706020507" pitchFamily="18" charset="2"/>
              </a:rPr>
              <a:t>MOD</a:t>
            </a:r>
            <a:r>
              <a:rPr lang="zh-CN" altLang="en-US" sz="2800" b="1" dirty="0">
                <a:sym typeface="Symbol" panose="05050102010706020507" pitchFamily="18" charset="2"/>
              </a:rPr>
              <a:t>（模除）、</a:t>
            </a:r>
            <a:r>
              <a:rPr lang="en-US" altLang="zh-CN" sz="2800" b="1" dirty="0">
                <a:sym typeface="Symbol" panose="05050102010706020507" pitchFamily="18" charset="2"/>
              </a:rPr>
              <a:t>SHL</a:t>
            </a:r>
            <a:r>
              <a:rPr lang="zh-CN" altLang="en-US" sz="2800" b="1" dirty="0">
                <a:sym typeface="Symbol" panose="05050102010706020507" pitchFamily="18" charset="2"/>
              </a:rPr>
              <a:t>（左移）、</a:t>
            </a:r>
            <a:r>
              <a:rPr lang="en-US" altLang="zh-CN" sz="2800" b="1" dirty="0">
                <a:sym typeface="Symbol" panose="05050102010706020507" pitchFamily="18" charset="2"/>
              </a:rPr>
              <a:t>SHR</a:t>
            </a:r>
            <a:r>
              <a:rPr lang="zh-CN" altLang="en-US" sz="2800" b="1" dirty="0">
                <a:sym typeface="Symbol" panose="05050102010706020507" pitchFamily="18" charset="2"/>
              </a:rPr>
              <a:t>（右移）</a:t>
            </a:r>
            <a:endParaRPr lang="zh-CN" altLang="en-US" sz="2800" b="1" dirty="0">
              <a:sym typeface="Symbol" panose="05050102010706020507" pitchFamily="18" charset="2"/>
            </a:endParaRPr>
          </a:p>
        </p:txBody>
      </p:sp>
      <p:sp>
        <p:nvSpPr>
          <p:cNvPr id="29700" name="Text Box 3"/>
          <p:cNvSpPr txBox="1"/>
          <p:nvPr/>
        </p:nvSpPr>
        <p:spPr>
          <a:xfrm>
            <a:off x="250825" y="260350"/>
            <a:ext cx="4114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FFFF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3600" b="1" dirty="0">
                <a:solidFill>
                  <a:srgbClr val="FFFF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lang="zh-CN" altLang="en-US" sz="3600" b="1" dirty="0">
                <a:solidFill>
                  <a:srgbClr val="FFFF99"/>
                </a:solidFill>
                <a:latin typeface="宋体" panose="02010600030101010101" pitchFamily="2" charset="-122"/>
              </a:rPr>
              <a:t>算术运算符</a:t>
            </a:r>
            <a:endParaRPr lang="zh-CN" altLang="en-US" sz="3600" b="1" dirty="0">
              <a:solidFill>
                <a:srgbClr val="FFFF99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9701" name="Rectangle 4"/>
          <p:cNvSpPr/>
          <p:nvPr/>
        </p:nvSpPr>
        <p:spPr>
          <a:xfrm>
            <a:off x="1143000" y="2155825"/>
            <a:ext cx="775081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</a:rPr>
              <a:t>+</a:t>
            </a:r>
            <a:r>
              <a:rPr lang="zh-CN" altLang="en-US" sz="2800" b="1" dirty="0">
                <a:solidFill>
                  <a:srgbClr val="FFFF99"/>
                </a:solidFill>
              </a:rPr>
              <a:t>、</a:t>
            </a:r>
            <a:r>
              <a:rPr lang="en-US" altLang="zh-CN" sz="2800" b="1" dirty="0">
                <a:solidFill>
                  <a:srgbClr val="FFFF99"/>
                </a:solidFill>
              </a:rPr>
              <a:t>-</a:t>
            </a:r>
            <a:r>
              <a:rPr lang="zh-CN" altLang="en-US" sz="2800" b="1" dirty="0">
                <a:solidFill>
                  <a:srgbClr val="FFFF99"/>
                </a:solidFill>
              </a:rPr>
              <a:t>、*、</a:t>
            </a:r>
            <a:r>
              <a:rPr lang="en-US" altLang="zh-CN" sz="2800" b="1" dirty="0">
                <a:solidFill>
                  <a:srgbClr val="FFFF99"/>
                </a:solidFill>
              </a:rPr>
              <a:t>/</a:t>
            </a:r>
            <a:r>
              <a:rPr lang="en-US" altLang="zh-CN" sz="2800" b="1" dirty="0"/>
              <a:t>  </a:t>
            </a:r>
            <a:r>
              <a:rPr lang="zh-CN" altLang="en-US" sz="2800" b="1" dirty="0">
                <a:solidFill>
                  <a:srgbClr val="00FFFF"/>
                </a:solidFill>
              </a:rPr>
              <a:t>运算的操作数和运算结果都是整数；</a:t>
            </a:r>
            <a:endParaRPr lang="zh-CN" altLang="en-US" sz="2800" b="1" dirty="0">
              <a:solidFill>
                <a:srgbClr val="00FFFF"/>
              </a:solidFill>
            </a:endParaRPr>
          </a:p>
        </p:txBody>
      </p:sp>
      <p:sp>
        <p:nvSpPr>
          <p:cNvPr id="29702" name="Rectangle 5"/>
          <p:cNvSpPr/>
          <p:nvPr/>
        </p:nvSpPr>
        <p:spPr>
          <a:xfrm>
            <a:off x="1143000" y="2757488"/>
            <a:ext cx="78089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</a:rPr>
              <a:t>除法</a:t>
            </a:r>
            <a:r>
              <a:rPr lang="zh-CN" altLang="en-US" sz="2800" b="1" dirty="0">
                <a:solidFill>
                  <a:srgbClr val="00FFFF"/>
                </a:solidFill>
              </a:rPr>
              <a:t>运算取商的整数，</a:t>
            </a:r>
            <a:r>
              <a:rPr lang="en-US" altLang="zh-CN" sz="2800" b="1" dirty="0">
                <a:solidFill>
                  <a:srgbClr val="FFFF99"/>
                </a:solidFill>
              </a:rPr>
              <a:t>MOD</a:t>
            </a:r>
            <a:r>
              <a:rPr lang="zh-CN" altLang="en-US" sz="2800" b="1" dirty="0">
                <a:solidFill>
                  <a:srgbClr val="00FFFF"/>
                </a:solidFill>
              </a:rPr>
              <a:t>运算取除法的余数；</a:t>
            </a:r>
            <a:endParaRPr lang="zh-CN" altLang="en-US" sz="2800" b="1" dirty="0">
              <a:solidFill>
                <a:srgbClr val="00FFFF"/>
              </a:solidFill>
            </a:endParaRPr>
          </a:p>
        </p:txBody>
      </p:sp>
      <p:sp>
        <p:nvSpPr>
          <p:cNvPr id="29703" name="Rectangle 6"/>
          <p:cNvSpPr/>
          <p:nvPr/>
        </p:nvSpPr>
        <p:spPr>
          <a:xfrm>
            <a:off x="1143000" y="3330575"/>
            <a:ext cx="6229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</a:rPr>
              <a:t>减法</a:t>
            </a:r>
            <a:r>
              <a:rPr lang="zh-CN" altLang="en-US" sz="2800" b="1" dirty="0">
                <a:solidFill>
                  <a:srgbClr val="00FFFF"/>
                </a:solidFill>
              </a:rPr>
              <a:t>运算可用于同一段内的两个变量；</a:t>
            </a:r>
            <a:endParaRPr lang="zh-CN" altLang="en-US" sz="2800" b="1" dirty="0">
              <a:solidFill>
                <a:srgbClr val="00FFFF"/>
              </a:solidFill>
            </a:endParaRPr>
          </a:p>
        </p:txBody>
      </p:sp>
      <p:sp>
        <p:nvSpPr>
          <p:cNvPr id="29704" name="Rectangle 8"/>
          <p:cNvSpPr/>
          <p:nvPr/>
        </p:nvSpPr>
        <p:spPr>
          <a:xfrm>
            <a:off x="2124075" y="4076700"/>
            <a:ext cx="4217988" cy="252888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/>
              <a:t>NUM=15</a:t>
            </a:r>
            <a:r>
              <a:rPr lang="en-US" altLang="zh-CN" b="1" dirty="0">
                <a:solidFill>
                  <a:srgbClr val="0000FF"/>
                </a:solidFill>
              </a:rPr>
              <a:t>*</a:t>
            </a:r>
            <a:r>
              <a:rPr lang="en-US" altLang="zh-CN" b="1" dirty="0"/>
              <a:t>5</a:t>
            </a:r>
            <a:endParaRPr lang="en-US" altLang="zh-CN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ea typeface="黑体" panose="02010609060101010101" pitchFamily="2" charset="-122"/>
              </a:rPr>
              <a:t>NUM=NUM 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/ </a:t>
            </a:r>
            <a:r>
              <a:rPr lang="en-US" altLang="zh-CN" b="1" dirty="0">
                <a:ea typeface="黑体" panose="02010609060101010101" pitchFamily="2" charset="-122"/>
              </a:rPr>
              <a:t>8</a:t>
            </a:r>
            <a:endParaRPr lang="en-US" altLang="zh-CN" b="1" dirty="0">
              <a:ea typeface="黑体" panose="0201060906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ea typeface="黑体" panose="02010609060101010101" pitchFamily="2" charset="-122"/>
              </a:rPr>
              <a:t>NUM=NUM 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MOD</a:t>
            </a:r>
            <a:r>
              <a:rPr lang="en-US" altLang="zh-CN" b="1" dirty="0">
                <a:ea typeface="黑体" panose="02010609060101010101" pitchFamily="2" charset="-122"/>
              </a:rPr>
              <a:t> 5</a:t>
            </a:r>
            <a:endParaRPr lang="en-US" altLang="zh-CN" b="1" dirty="0">
              <a:ea typeface="黑体" panose="0201060906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ea typeface="黑体" panose="02010609060101010101" pitchFamily="2" charset="-122"/>
              </a:rPr>
              <a:t>NUM=NUM 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+</a:t>
            </a:r>
            <a:r>
              <a:rPr lang="en-US" altLang="zh-CN" b="1" dirty="0">
                <a:ea typeface="黑体" panose="02010609060101010101" pitchFamily="2" charset="-122"/>
              </a:rPr>
              <a:t> 4</a:t>
            </a:r>
            <a:endParaRPr lang="en-US" altLang="zh-CN" b="1" dirty="0">
              <a:ea typeface="黑体" panose="0201060906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ea typeface="黑体" panose="02010609060101010101" pitchFamily="2" charset="-122"/>
              </a:rPr>
              <a:t>NUM=NUM  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SHR</a:t>
            </a:r>
            <a:r>
              <a:rPr lang="en-US" altLang="zh-CN" b="1" dirty="0">
                <a:ea typeface="黑体" panose="02010609060101010101" pitchFamily="2" charset="-122"/>
              </a:rPr>
              <a:t>  2</a:t>
            </a:r>
            <a:endParaRPr lang="en-US" altLang="zh-CN" b="1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/>
          <p:nvPr/>
        </p:nvSpPr>
        <p:spPr>
          <a:xfrm>
            <a:off x="1066800" y="1173163"/>
            <a:ext cx="6477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</a:rPr>
              <a:t> AND</a:t>
            </a:r>
            <a:r>
              <a:rPr lang="zh-CN" altLang="en-US" dirty="0">
                <a:solidFill>
                  <a:srgbClr val="FFFF99"/>
                </a:solidFill>
              </a:rPr>
              <a:t>、</a:t>
            </a:r>
            <a:r>
              <a:rPr lang="en-US" altLang="zh-CN" dirty="0">
                <a:solidFill>
                  <a:srgbClr val="FFFF99"/>
                </a:solidFill>
              </a:rPr>
              <a:t>OR</a:t>
            </a:r>
            <a:r>
              <a:rPr lang="zh-CN" altLang="en-US" dirty="0">
                <a:solidFill>
                  <a:srgbClr val="FFFF99"/>
                </a:solidFill>
              </a:rPr>
              <a:t>、</a:t>
            </a:r>
            <a:r>
              <a:rPr lang="en-US" altLang="zh-CN" dirty="0">
                <a:solidFill>
                  <a:srgbClr val="FFFF99"/>
                </a:solidFill>
              </a:rPr>
              <a:t>XOR</a:t>
            </a:r>
            <a:r>
              <a:rPr lang="zh-CN" altLang="en-US" dirty="0">
                <a:solidFill>
                  <a:srgbClr val="FFFF99"/>
                </a:solidFill>
              </a:rPr>
              <a:t>、</a:t>
            </a:r>
            <a:r>
              <a:rPr lang="en-US" altLang="zh-CN" dirty="0">
                <a:solidFill>
                  <a:srgbClr val="FFFF99"/>
                </a:solidFill>
              </a:rPr>
              <a:t>NOT   </a:t>
            </a:r>
            <a:endParaRPr lang="en-US" altLang="zh-CN" dirty="0">
              <a:solidFill>
                <a:srgbClr val="FFFF99"/>
              </a:solidFill>
            </a:endParaRPr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250825" y="260350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l" defTabSz="914400" eaLnBrk="1" hangingPunct="1">
              <a:buClrTx/>
              <a:buSzTx/>
              <a:buFontTx/>
              <a:buNone/>
              <a:defRPr/>
            </a:pPr>
            <a:r>
              <a:rPr kumimoji="1" lang="en-US" altLang="zh-CN" sz="3600" b="1" kern="1200" cap="none" spc="0" normalizeH="0" baseline="0" noProof="0">
                <a:solidFill>
                  <a:srgbClr val="FFFF99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zh-CN" altLang="en-US" sz="3600" b="1" kern="1200" cap="none" spc="0" normalizeH="0" baseline="0" noProof="0">
                <a:solidFill>
                  <a:srgbClr val="FFFF99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、</a:t>
            </a:r>
            <a:r>
              <a:rPr kumimoji="1" lang="zh-CN" altLang="en-US" sz="3600" b="1" kern="1200" cap="none" spc="0" normalizeH="0" baseline="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逻辑运算符</a:t>
            </a:r>
            <a:endParaRPr kumimoji="1" lang="zh-CN" altLang="en-US" sz="3600" b="1" kern="1200" cap="none" spc="0" normalizeH="0" baseline="0" noProof="0">
              <a:solidFill>
                <a:srgbClr val="FFFF99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0725" name="Rectangle 4"/>
          <p:cNvSpPr/>
          <p:nvPr/>
        </p:nvSpPr>
        <p:spPr>
          <a:xfrm>
            <a:off x="2268538" y="1916113"/>
            <a:ext cx="4019550" cy="24431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FFFF99"/>
                </a:solidFill>
                <a:ea typeface="华文楷体" pitchFamily="2" charset="-122"/>
              </a:rPr>
              <a:t>只用于数值表达式</a:t>
            </a:r>
            <a:endParaRPr lang="zh-CN" altLang="en-US" sz="2800" b="1" dirty="0">
              <a:solidFill>
                <a:srgbClr val="FFFF99"/>
              </a:solidFill>
              <a:ea typeface="华文楷体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FFFF99"/>
                </a:solidFill>
                <a:ea typeface="华文楷体" pitchFamily="2" charset="-122"/>
              </a:rPr>
              <a:t>按位进行逻辑操作</a:t>
            </a:r>
            <a:endParaRPr lang="zh-CN" altLang="en-US" sz="2800" b="1" dirty="0">
              <a:solidFill>
                <a:srgbClr val="FFFF99"/>
              </a:solidFill>
              <a:ea typeface="华文楷体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FFFF99"/>
                </a:solidFill>
                <a:ea typeface="华文楷体" pitchFamily="2" charset="-122"/>
              </a:rPr>
              <a:t>在汇编过程中完成运算</a:t>
            </a:r>
            <a:endParaRPr lang="zh-CN" altLang="en-US" sz="2800" b="1" dirty="0">
              <a:solidFill>
                <a:srgbClr val="FFFF99"/>
              </a:solidFill>
              <a:ea typeface="华文楷体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FFFF99"/>
                </a:solidFill>
                <a:ea typeface="华文楷体" pitchFamily="2" charset="-122"/>
              </a:rPr>
              <a:t>通常出现在源操作数中</a:t>
            </a:r>
            <a:endParaRPr lang="zh-CN" altLang="en-US" sz="2800" b="1" dirty="0">
              <a:solidFill>
                <a:srgbClr val="FFFF99"/>
              </a:solidFill>
              <a:ea typeface="华文楷体" pitchFamily="2" charset="-122"/>
            </a:endParaRPr>
          </a:p>
        </p:txBody>
      </p:sp>
      <p:sp>
        <p:nvSpPr>
          <p:cNvPr id="30726" name="Rectangle 7"/>
          <p:cNvSpPr/>
          <p:nvPr/>
        </p:nvSpPr>
        <p:spPr>
          <a:xfrm>
            <a:off x="1763713" y="4581525"/>
            <a:ext cx="5334000" cy="1800225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571500" eaLnBrk="1" hangingPunct="1">
              <a:spcBef>
                <a:spcPct val="0"/>
              </a:spcBef>
              <a:buNone/>
            </a:pPr>
            <a:r>
              <a:rPr lang="en-US" altLang="zh-CN" sz="2800" dirty="0"/>
              <a:t>MOV   AL </a:t>
            </a:r>
            <a:r>
              <a:rPr lang="zh-CN" altLang="en-US" sz="2800" dirty="0"/>
              <a:t>，</a:t>
            </a:r>
            <a:r>
              <a:rPr lang="en-US" altLang="zh-CN" sz="2800" dirty="0"/>
              <a:t>NOT  0F0H</a:t>
            </a:r>
            <a:endParaRPr lang="en-US" altLang="zh-CN" sz="2800" dirty="0"/>
          </a:p>
          <a:p>
            <a:pPr marL="0" lvl="0" indent="571500">
              <a:spcBef>
                <a:spcPct val="0"/>
              </a:spcBef>
              <a:buNone/>
            </a:pPr>
            <a:r>
              <a:rPr lang="en-US" altLang="zh-CN" sz="2800" dirty="0"/>
              <a:t>MOV   BL </a:t>
            </a:r>
            <a:r>
              <a:rPr lang="zh-CN" altLang="en-US" sz="2800" dirty="0"/>
              <a:t>，</a:t>
            </a:r>
            <a:r>
              <a:rPr lang="en-US" altLang="zh-CN" sz="2800" dirty="0"/>
              <a:t>55H  OR  0F0H</a:t>
            </a:r>
            <a:endParaRPr lang="en-US" altLang="zh-CN" sz="2800" dirty="0"/>
          </a:p>
          <a:p>
            <a:pPr marL="0" lvl="0" indent="571500">
              <a:spcBef>
                <a:spcPct val="0"/>
              </a:spcBef>
              <a:buNone/>
            </a:pPr>
            <a:r>
              <a:rPr lang="en-US" altLang="zh-CN" sz="2800" dirty="0"/>
              <a:t>AND   BH </a:t>
            </a:r>
            <a:r>
              <a:rPr lang="zh-CN" altLang="en-US" sz="2800" dirty="0"/>
              <a:t>，</a:t>
            </a:r>
            <a:r>
              <a:rPr lang="en-US" altLang="zh-CN" sz="2800" dirty="0"/>
              <a:t>55H  AND  0F0H</a:t>
            </a:r>
            <a:endParaRPr lang="en-US" altLang="zh-CN" sz="2800" dirty="0"/>
          </a:p>
          <a:p>
            <a:pPr marL="0" lvl="0" indent="571500">
              <a:spcBef>
                <a:spcPct val="0"/>
              </a:spcBef>
              <a:buNone/>
            </a:pPr>
            <a:r>
              <a:rPr lang="en-US" altLang="zh-CN" sz="2800" dirty="0"/>
              <a:t>XOR   CX </a:t>
            </a:r>
            <a:r>
              <a:rPr lang="zh-CN" altLang="en-US" sz="2800" dirty="0"/>
              <a:t>，</a:t>
            </a:r>
            <a:r>
              <a:rPr lang="en-US" altLang="zh-CN" sz="2800" dirty="0"/>
              <a:t>55H  XOR  50H</a:t>
            </a:r>
            <a:endParaRPr lang="en-US" altLang="zh-CN" sz="28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099" name="Rectangle 4"/>
          <p:cNvSpPr/>
          <p:nvPr/>
        </p:nvSpPr>
        <p:spPr>
          <a:xfrm>
            <a:off x="1908175" y="981075"/>
            <a:ext cx="6551613" cy="54463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99"/>
                </a:solidFill>
                <a:ea typeface="黑体" panose="02010609060101010101" pitchFamily="2" charset="-122"/>
              </a:rPr>
              <a:t>mystack segment stack 'stack'</a:t>
            </a:r>
            <a:endParaRPr lang="en-US" altLang="zh-CN" sz="2400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99"/>
                </a:solidFill>
                <a:ea typeface="黑体" panose="02010609060101010101" pitchFamily="2" charset="-122"/>
              </a:rPr>
              <a:t>            </a:t>
            </a:r>
            <a:r>
              <a:rPr lang="en-US" altLang="zh-CN" sz="2000" i="1" dirty="0">
                <a:solidFill>
                  <a:srgbClr val="FFFF99"/>
                </a:solidFill>
                <a:ea typeface="黑体" panose="02010609060101010101" pitchFamily="2" charset="-122"/>
              </a:rPr>
              <a:t>DW 20H  DUP (?)</a:t>
            </a:r>
            <a:endParaRPr lang="en-US" altLang="zh-CN" sz="2000" i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99"/>
                </a:solidFill>
                <a:ea typeface="黑体" panose="02010609060101010101" pitchFamily="2" charset="-122"/>
              </a:rPr>
              <a:t>mystack ends</a:t>
            </a:r>
            <a:endParaRPr lang="en-US" altLang="zh-CN" sz="2400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99"/>
                </a:solidFill>
                <a:ea typeface="黑体" panose="02010609060101010101" pitchFamily="2" charset="-122"/>
              </a:rPr>
              <a:t>mydata segment</a:t>
            </a:r>
            <a:endParaRPr lang="en-US" altLang="zh-CN" sz="2400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99"/>
                </a:solidFill>
                <a:ea typeface="黑体" panose="02010609060101010101" pitchFamily="2" charset="-122"/>
              </a:rPr>
              <a:t>   	    </a:t>
            </a:r>
            <a:r>
              <a:rPr lang="en-US" altLang="zh-CN" sz="2000" i="1" dirty="0">
                <a:solidFill>
                  <a:srgbClr val="FFFF99"/>
                </a:solidFill>
                <a:ea typeface="黑体" panose="02010609060101010101" pitchFamily="2" charset="-122"/>
              </a:rPr>
              <a:t>X DW ?</a:t>
            </a:r>
            <a:endParaRPr lang="en-US" altLang="zh-CN" sz="2000" i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99"/>
                </a:solidFill>
                <a:ea typeface="黑体" panose="02010609060101010101" pitchFamily="2" charset="-122"/>
              </a:rPr>
              <a:t>mydata ends</a:t>
            </a:r>
            <a:endParaRPr lang="en-US" altLang="zh-CN" sz="2400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99"/>
                </a:solidFill>
                <a:ea typeface="黑体" panose="02010609060101010101" pitchFamily="2" charset="-122"/>
              </a:rPr>
              <a:t>code segment</a:t>
            </a:r>
            <a:endParaRPr lang="en-US" altLang="zh-CN" sz="2400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99"/>
                </a:solidFill>
                <a:ea typeface="黑体" panose="02010609060101010101" pitchFamily="2" charset="-122"/>
              </a:rPr>
              <a:t>        assume cs:code,ds:mydata,ss:mystack</a:t>
            </a:r>
            <a:endParaRPr lang="en-US" altLang="zh-CN" sz="2400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99"/>
                </a:solidFill>
                <a:ea typeface="黑体" panose="02010609060101010101" pitchFamily="2" charset="-122"/>
              </a:rPr>
              <a:t>start:  mov ax,mydata</a:t>
            </a:r>
            <a:endParaRPr lang="en-US" altLang="zh-CN" sz="2400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99"/>
                </a:solidFill>
                <a:ea typeface="黑体" panose="02010609060101010101" pitchFamily="2" charset="-122"/>
              </a:rPr>
              <a:t>          mov ds,ax</a:t>
            </a:r>
            <a:endParaRPr lang="en-US" altLang="zh-CN" sz="2400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99"/>
                </a:solidFill>
                <a:ea typeface="黑体" panose="02010609060101010101" pitchFamily="2" charset="-122"/>
              </a:rPr>
              <a:t>          </a:t>
            </a:r>
            <a:r>
              <a:rPr lang="en-US" altLang="zh-CN" sz="2000" i="1" dirty="0">
                <a:solidFill>
                  <a:srgbClr val="FFFF99"/>
                </a:solidFill>
                <a:ea typeface="黑体" panose="02010609060101010101" pitchFamily="2" charset="-122"/>
              </a:rPr>
              <a:t>MOV X,1</a:t>
            </a:r>
            <a:endParaRPr lang="en-US" altLang="zh-CN" sz="2000" i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99"/>
                </a:solidFill>
                <a:ea typeface="黑体" panose="02010609060101010101" pitchFamily="2" charset="-122"/>
              </a:rPr>
              <a:t>         mov ah,4ch</a:t>
            </a:r>
            <a:endParaRPr lang="en-US" altLang="zh-CN" sz="2400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99"/>
                </a:solidFill>
                <a:ea typeface="黑体" panose="02010609060101010101" pitchFamily="2" charset="-122"/>
              </a:rPr>
              <a:t>         int 21h</a:t>
            </a:r>
            <a:endParaRPr lang="en-US" altLang="zh-CN" sz="2400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99"/>
                </a:solidFill>
                <a:ea typeface="黑体" panose="02010609060101010101" pitchFamily="2" charset="-122"/>
              </a:rPr>
              <a:t>code ends</a:t>
            </a:r>
            <a:endParaRPr lang="en-US" altLang="zh-CN" sz="2400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99"/>
                </a:solidFill>
                <a:ea typeface="黑体" panose="02010609060101010101" pitchFamily="2" charset="-122"/>
              </a:rPr>
              <a:t>        end start</a:t>
            </a:r>
            <a:endParaRPr lang="en-US" altLang="zh-CN" sz="2400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100" name="Text Box 5"/>
          <p:cNvSpPr txBox="1"/>
          <p:nvPr/>
        </p:nvSpPr>
        <p:spPr>
          <a:xfrm>
            <a:off x="2051050" y="260350"/>
            <a:ext cx="36004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源程序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ex.asm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grpSp>
        <p:nvGrpSpPr>
          <p:cNvPr id="4101" name="Group 9"/>
          <p:cNvGrpSpPr/>
          <p:nvPr/>
        </p:nvGrpSpPr>
        <p:grpSpPr>
          <a:xfrm>
            <a:off x="1403350" y="2205038"/>
            <a:ext cx="576263" cy="719137"/>
            <a:chOff x="839" y="709"/>
            <a:chExt cx="363" cy="453"/>
          </a:xfrm>
        </p:grpSpPr>
        <p:sp>
          <p:nvSpPr>
            <p:cNvPr id="4115" name="Line 6"/>
            <p:cNvSpPr/>
            <p:nvPr/>
          </p:nvSpPr>
          <p:spPr>
            <a:xfrm flipH="1">
              <a:off x="839" y="709"/>
              <a:ext cx="363" cy="0"/>
            </a:xfrm>
            <a:prstGeom prst="line">
              <a:avLst/>
            </a:prstGeom>
            <a:ln w="9525" cap="flat" cmpd="sng">
              <a:solidFill>
                <a:srgbClr val="FF7C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6" name="Line 7"/>
            <p:cNvSpPr/>
            <p:nvPr/>
          </p:nvSpPr>
          <p:spPr>
            <a:xfrm>
              <a:off x="839" y="709"/>
              <a:ext cx="0" cy="453"/>
            </a:xfrm>
            <a:prstGeom prst="line">
              <a:avLst/>
            </a:prstGeom>
            <a:ln w="9525" cap="flat" cmpd="sng">
              <a:solidFill>
                <a:srgbClr val="FF7C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7" name="Line 8"/>
            <p:cNvSpPr/>
            <p:nvPr/>
          </p:nvSpPr>
          <p:spPr>
            <a:xfrm>
              <a:off x="839" y="1162"/>
              <a:ext cx="363" cy="0"/>
            </a:xfrm>
            <a:prstGeom prst="line">
              <a:avLst/>
            </a:prstGeom>
            <a:ln w="9525" cap="flat" cmpd="sng">
              <a:solidFill>
                <a:srgbClr val="FF7C8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102" name="Group 10"/>
          <p:cNvGrpSpPr/>
          <p:nvPr/>
        </p:nvGrpSpPr>
        <p:grpSpPr>
          <a:xfrm>
            <a:off x="1403350" y="1125538"/>
            <a:ext cx="576263" cy="719137"/>
            <a:chOff x="839" y="709"/>
            <a:chExt cx="363" cy="453"/>
          </a:xfrm>
        </p:grpSpPr>
        <p:sp>
          <p:nvSpPr>
            <p:cNvPr id="4112" name="Line 11"/>
            <p:cNvSpPr/>
            <p:nvPr/>
          </p:nvSpPr>
          <p:spPr>
            <a:xfrm flipH="1">
              <a:off x="839" y="709"/>
              <a:ext cx="363" cy="0"/>
            </a:xfrm>
            <a:prstGeom prst="line">
              <a:avLst/>
            </a:prstGeom>
            <a:ln w="9525" cap="flat" cmpd="sng">
              <a:solidFill>
                <a:srgbClr val="FF7C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3" name="Line 12"/>
            <p:cNvSpPr/>
            <p:nvPr/>
          </p:nvSpPr>
          <p:spPr>
            <a:xfrm>
              <a:off x="839" y="709"/>
              <a:ext cx="0" cy="453"/>
            </a:xfrm>
            <a:prstGeom prst="line">
              <a:avLst/>
            </a:prstGeom>
            <a:ln w="9525" cap="flat" cmpd="sng">
              <a:solidFill>
                <a:srgbClr val="FF7C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4" name="Line 13"/>
            <p:cNvSpPr/>
            <p:nvPr/>
          </p:nvSpPr>
          <p:spPr>
            <a:xfrm>
              <a:off x="839" y="1162"/>
              <a:ext cx="363" cy="0"/>
            </a:xfrm>
            <a:prstGeom prst="line">
              <a:avLst/>
            </a:prstGeom>
            <a:ln w="9525" cap="flat" cmpd="sng">
              <a:solidFill>
                <a:srgbClr val="FF7C8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103" name="Group 14"/>
          <p:cNvGrpSpPr/>
          <p:nvPr/>
        </p:nvGrpSpPr>
        <p:grpSpPr>
          <a:xfrm>
            <a:off x="1403350" y="3284538"/>
            <a:ext cx="576263" cy="2592387"/>
            <a:chOff x="839" y="709"/>
            <a:chExt cx="363" cy="453"/>
          </a:xfrm>
        </p:grpSpPr>
        <p:sp>
          <p:nvSpPr>
            <p:cNvPr id="4109" name="Line 15"/>
            <p:cNvSpPr/>
            <p:nvPr/>
          </p:nvSpPr>
          <p:spPr>
            <a:xfrm flipH="1">
              <a:off x="839" y="709"/>
              <a:ext cx="363" cy="0"/>
            </a:xfrm>
            <a:prstGeom prst="line">
              <a:avLst/>
            </a:prstGeom>
            <a:ln w="9525" cap="flat" cmpd="sng">
              <a:solidFill>
                <a:srgbClr val="FF7C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0" name="Line 16"/>
            <p:cNvSpPr/>
            <p:nvPr/>
          </p:nvSpPr>
          <p:spPr>
            <a:xfrm>
              <a:off x="839" y="709"/>
              <a:ext cx="0" cy="453"/>
            </a:xfrm>
            <a:prstGeom prst="line">
              <a:avLst/>
            </a:prstGeom>
            <a:ln w="9525" cap="flat" cmpd="sng">
              <a:solidFill>
                <a:srgbClr val="FF7C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1" name="Line 17"/>
            <p:cNvSpPr/>
            <p:nvPr/>
          </p:nvSpPr>
          <p:spPr>
            <a:xfrm>
              <a:off x="839" y="1162"/>
              <a:ext cx="363" cy="0"/>
            </a:xfrm>
            <a:prstGeom prst="line">
              <a:avLst/>
            </a:prstGeom>
            <a:ln w="9525" cap="flat" cmpd="sng">
              <a:solidFill>
                <a:srgbClr val="FF7C8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104" name="Text Box 18"/>
          <p:cNvSpPr txBox="1"/>
          <p:nvPr/>
        </p:nvSpPr>
        <p:spPr>
          <a:xfrm>
            <a:off x="0" y="1196975"/>
            <a:ext cx="14033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堆栈段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105" name="Text Box 19"/>
          <p:cNvSpPr txBox="1"/>
          <p:nvPr/>
        </p:nvSpPr>
        <p:spPr>
          <a:xfrm>
            <a:off x="0" y="2276475"/>
            <a:ext cx="14033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数据段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106" name="Text Box 20"/>
          <p:cNvSpPr txBox="1"/>
          <p:nvPr/>
        </p:nvSpPr>
        <p:spPr>
          <a:xfrm>
            <a:off x="0" y="4005263"/>
            <a:ext cx="14033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代码段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107" name="AutoShape 21"/>
          <p:cNvSpPr/>
          <p:nvPr/>
        </p:nvSpPr>
        <p:spPr>
          <a:xfrm>
            <a:off x="4284663" y="5084763"/>
            <a:ext cx="358775" cy="504825"/>
          </a:xfrm>
          <a:prstGeom prst="rightBrace">
            <a:avLst>
              <a:gd name="adj1" fmla="val 11725"/>
              <a:gd name="adj2" fmla="val 50000"/>
            </a:avLst>
          </a:prstGeom>
          <a:noFill/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108" name="Text Box 22"/>
          <p:cNvSpPr txBox="1"/>
          <p:nvPr/>
        </p:nvSpPr>
        <p:spPr>
          <a:xfrm>
            <a:off x="4572000" y="5013325"/>
            <a:ext cx="4572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ea typeface="黑体" panose="02010609060101010101" pitchFamily="2" charset="-122"/>
              </a:rPr>
              <a:t>DOS</a:t>
            </a:r>
            <a:r>
              <a:rPr lang="zh-CN" altLang="en-US" sz="2400" dirty="0">
                <a:solidFill>
                  <a:schemeClr val="bg1"/>
                </a:solidFill>
                <a:ea typeface="黑体" panose="02010609060101010101" pitchFamily="2" charset="-122"/>
              </a:rPr>
              <a:t>调用，程序结束返回</a:t>
            </a:r>
            <a:r>
              <a:rPr lang="en-US" altLang="zh-CN" sz="2400" dirty="0">
                <a:solidFill>
                  <a:schemeClr val="bg1"/>
                </a:solidFill>
                <a:ea typeface="黑体" panose="02010609060101010101" pitchFamily="2" charset="-122"/>
              </a:rPr>
              <a:t>DOS</a:t>
            </a:r>
            <a:r>
              <a:rPr lang="zh-CN" altLang="en-US" sz="2400" dirty="0">
                <a:solidFill>
                  <a:schemeClr val="bg1"/>
                </a:solidFill>
                <a:ea typeface="黑体" panose="02010609060101010101" pitchFamily="2" charset="-122"/>
              </a:rPr>
              <a:t>提示符状态</a:t>
            </a:r>
            <a:endParaRPr lang="zh-CN" altLang="en-US" sz="2400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72393" name="Text Box 9"/>
          <p:cNvSpPr txBox="1">
            <a:spLocks noChangeArrowheads="1"/>
          </p:cNvSpPr>
          <p:nvPr/>
        </p:nvSpPr>
        <p:spPr bwMode="auto">
          <a:xfrm>
            <a:off x="250825" y="260350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l" defTabSz="914400" eaLnBrk="1" hangingPunct="1">
              <a:buClrTx/>
              <a:buSzTx/>
              <a:buFontTx/>
              <a:buNone/>
              <a:defRPr/>
            </a:pPr>
            <a:r>
              <a:rPr kumimoji="1" lang="en-US" altLang="zh-CN" sz="3600" b="1" kern="1200" cap="none" spc="0" normalizeH="0" baseline="0" noProof="0">
                <a:solidFill>
                  <a:srgbClr val="FFFF99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zh-CN" altLang="en-US" sz="3600" b="1" kern="1200" cap="none" spc="0" normalizeH="0" baseline="0" noProof="0">
                <a:solidFill>
                  <a:srgbClr val="FFFF99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、关系</a:t>
            </a:r>
            <a:r>
              <a:rPr kumimoji="1" lang="zh-CN" altLang="en-US" sz="3600" b="1" kern="1200" cap="none" spc="0" normalizeH="0" baseline="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运算符</a:t>
            </a:r>
            <a:endParaRPr kumimoji="1" lang="zh-CN" altLang="en-US" sz="3600" b="1" kern="1200" cap="none" spc="0" normalizeH="0" baseline="0" noProof="0">
              <a:solidFill>
                <a:srgbClr val="FFFF99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1748" name="Rectangle 10"/>
          <p:cNvSpPr/>
          <p:nvPr/>
        </p:nvSpPr>
        <p:spPr>
          <a:xfrm>
            <a:off x="468313" y="1125538"/>
            <a:ext cx="8077200" cy="946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/>
              <a:t> EQ</a:t>
            </a:r>
            <a:r>
              <a:rPr lang="zh-CN" altLang="en-US" sz="2800" b="1" dirty="0"/>
              <a:t>（相等）、</a:t>
            </a:r>
            <a:r>
              <a:rPr lang="en-US" altLang="zh-CN" sz="2800" b="1" dirty="0"/>
              <a:t>NE</a:t>
            </a:r>
            <a:r>
              <a:rPr lang="zh-CN" altLang="en-US" sz="2800" b="1" dirty="0"/>
              <a:t>（不等）、</a:t>
            </a:r>
            <a:r>
              <a:rPr lang="en-US" altLang="zh-CN" sz="2800" b="1" dirty="0"/>
              <a:t>LT</a:t>
            </a:r>
            <a:r>
              <a:rPr lang="zh-CN" altLang="en-US" sz="2800" b="1" dirty="0"/>
              <a:t>（小于）、</a:t>
            </a:r>
            <a:r>
              <a:rPr lang="en-US" altLang="zh-CN" sz="2800" b="1" dirty="0"/>
              <a:t>LE</a:t>
            </a:r>
            <a:r>
              <a:rPr lang="zh-CN" altLang="en-US" sz="2800" b="1" dirty="0"/>
              <a:t>（小于等于）、</a:t>
            </a:r>
            <a:r>
              <a:rPr lang="en-US" altLang="zh-CN" sz="2800" b="1" dirty="0"/>
              <a:t>GT</a:t>
            </a:r>
            <a:r>
              <a:rPr lang="zh-CN" altLang="en-US" sz="2800" b="1" dirty="0"/>
              <a:t>（大于）、</a:t>
            </a:r>
            <a:r>
              <a:rPr lang="en-US" altLang="zh-CN" sz="2800" b="1" dirty="0"/>
              <a:t>GE</a:t>
            </a:r>
            <a:r>
              <a:rPr lang="zh-CN" altLang="en-US" sz="2800" b="1" dirty="0"/>
              <a:t>（大于等于）</a:t>
            </a:r>
            <a:endParaRPr lang="zh-CN" altLang="en-US" sz="2800" b="1" dirty="0"/>
          </a:p>
        </p:txBody>
      </p:sp>
      <p:sp>
        <p:nvSpPr>
          <p:cNvPr id="31749" name="Rectangle 11"/>
          <p:cNvSpPr/>
          <p:nvPr/>
        </p:nvSpPr>
        <p:spPr>
          <a:xfrm>
            <a:off x="2124075" y="4508500"/>
            <a:ext cx="3962400" cy="2100263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DA1   DB   3  LT  8</a:t>
            </a:r>
            <a:endParaRPr lang="en-US" altLang="zh-CN" sz="2400" b="1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DA2   DB    10  NE  0AH</a:t>
            </a:r>
            <a:endParaRPr lang="en-US" altLang="zh-CN" sz="2400" b="1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MOV  AL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10  EQ  0AH	</a:t>
            </a:r>
            <a:endParaRPr lang="en-US" altLang="zh-CN" sz="2400" b="1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MOV  BX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DA2  GE  DA1	</a:t>
            </a:r>
            <a:endParaRPr lang="en-US" altLang="zh-CN" sz="2400" b="1" dirty="0"/>
          </a:p>
        </p:txBody>
      </p:sp>
      <p:sp>
        <p:nvSpPr>
          <p:cNvPr id="31750" name="Rectangle 12"/>
          <p:cNvSpPr/>
          <p:nvPr/>
        </p:nvSpPr>
        <p:spPr>
          <a:xfrm>
            <a:off x="539750" y="2276475"/>
            <a:ext cx="75596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FFFF"/>
                </a:solidFill>
              </a:rPr>
              <a:t>格式：</a:t>
            </a:r>
            <a:r>
              <a:rPr lang="zh-CN" altLang="en-US" sz="2800" b="1" dirty="0">
                <a:solidFill>
                  <a:srgbClr val="FFFF99"/>
                </a:solidFill>
              </a:rPr>
              <a:t>  </a:t>
            </a:r>
            <a:r>
              <a:rPr lang="en-US" altLang="zh-CN" sz="2800" b="1" dirty="0">
                <a:solidFill>
                  <a:srgbClr val="FFCCCC"/>
                </a:solidFill>
              </a:rPr>
              <a:t>&lt;</a:t>
            </a:r>
            <a:r>
              <a:rPr lang="zh-CN" altLang="en-US" sz="2800" b="1" dirty="0">
                <a:solidFill>
                  <a:srgbClr val="FFCCCC"/>
                </a:solidFill>
              </a:rPr>
              <a:t>表达式</a:t>
            </a:r>
            <a:r>
              <a:rPr lang="en-US" altLang="zh-CN" sz="2800" b="1" dirty="0">
                <a:solidFill>
                  <a:srgbClr val="FFCCCC"/>
                </a:solidFill>
              </a:rPr>
              <a:t>1&gt;   &lt;</a:t>
            </a:r>
            <a:r>
              <a:rPr lang="zh-CN" altLang="en-US" sz="2800" b="1" dirty="0">
                <a:solidFill>
                  <a:srgbClr val="FFCCCC"/>
                </a:solidFill>
              </a:rPr>
              <a:t>关系运算符</a:t>
            </a:r>
            <a:r>
              <a:rPr lang="en-US" altLang="zh-CN" sz="2800" b="1" dirty="0">
                <a:solidFill>
                  <a:srgbClr val="FFCCCC"/>
                </a:solidFill>
              </a:rPr>
              <a:t>&gt;   &lt;</a:t>
            </a:r>
            <a:r>
              <a:rPr lang="zh-CN" altLang="en-US" sz="2800" b="1" dirty="0">
                <a:solidFill>
                  <a:srgbClr val="FFCCCC"/>
                </a:solidFill>
              </a:rPr>
              <a:t>表达式</a:t>
            </a:r>
            <a:r>
              <a:rPr lang="en-US" altLang="zh-CN" sz="2800" b="1" dirty="0">
                <a:solidFill>
                  <a:srgbClr val="FFCCCC"/>
                </a:solidFill>
              </a:rPr>
              <a:t>2&gt;</a:t>
            </a:r>
            <a:r>
              <a:rPr lang="en-US" altLang="zh-CN" sz="2800" b="1" dirty="0">
                <a:solidFill>
                  <a:srgbClr val="FFFF99"/>
                </a:solidFill>
              </a:rPr>
              <a:t> </a:t>
            </a:r>
            <a:endParaRPr lang="en-US" altLang="zh-CN" sz="2800" b="1" dirty="0">
              <a:solidFill>
                <a:srgbClr val="FFFF99"/>
              </a:solidFill>
            </a:endParaRPr>
          </a:p>
        </p:txBody>
      </p:sp>
      <p:sp>
        <p:nvSpPr>
          <p:cNvPr id="31751" name="Rectangle 13"/>
          <p:cNvSpPr/>
          <p:nvPr/>
        </p:nvSpPr>
        <p:spPr>
          <a:xfrm>
            <a:off x="903288" y="2901950"/>
            <a:ext cx="36671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FF99"/>
                </a:solidFill>
                <a:ea typeface="华文楷体" pitchFamily="2" charset="-122"/>
              </a:rPr>
              <a:t>两表达式的性质相同</a:t>
            </a:r>
            <a:endParaRPr lang="zh-CN" altLang="en-US" sz="2800" b="1" dirty="0">
              <a:solidFill>
                <a:srgbClr val="FFFF99"/>
              </a:solidFill>
              <a:ea typeface="华文楷体" pitchFamily="2" charset="-122"/>
            </a:endParaRPr>
          </a:p>
        </p:txBody>
      </p:sp>
      <p:sp>
        <p:nvSpPr>
          <p:cNvPr id="31752" name="Rectangle 14"/>
          <p:cNvSpPr/>
          <p:nvPr/>
        </p:nvSpPr>
        <p:spPr>
          <a:xfrm>
            <a:off x="900113" y="3971925"/>
            <a:ext cx="75787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FF99"/>
                </a:solidFill>
                <a:ea typeface="华文楷体" pitchFamily="2" charset="-122"/>
              </a:rPr>
              <a:t>数值按无符号数比较，地址表达式比较偏移量</a:t>
            </a:r>
            <a:endParaRPr lang="zh-CN" altLang="en-US" sz="2800" b="1" dirty="0">
              <a:solidFill>
                <a:srgbClr val="FFFF99"/>
              </a:solidFill>
              <a:ea typeface="华文楷体" pitchFamily="2" charset="-122"/>
            </a:endParaRPr>
          </a:p>
        </p:txBody>
      </p:sp>
      <p:sp>
        <p:nvSpPr>
          <p:cNvPr id="31753" name="Rectangle 15"/>
          <p:cNvSpPr/>
          <p:nvPr/>
        </p:nvSpPr>
        <p:spPr>
          <a:xfrm>
            <a:off x="900113" y="3429000"/>
            <a:ext cx="82438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FFFF99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FF99"/>
                </a:solidFill>
                <a:latin typeface="华文楷体" pitchFamily="2" charset="-122"/>
                <a:ea typeface="华文楷体" pitchFamily="2" charset="-122"/>
              </a:rPr>
              <a:t>关系成立，结果为全</a:t>
            </a:r>
            <a:r>
              <a:rPr lang="en-US" altLang="zh-CN" sz="2800" b="1" dirty="0">
                <a:solidFill>
                  <a:srgbClr val="FFFF99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800" b="1" dirty="0">
                <a:solidFill>
                  <a:srgbClr val="FFFF99"/>
                </a:solidFill>
                <a:latin typeface="华文楷体" pitchFamily="2" charset="-122"/>
                <a:ea typeface="华文楷体" pitchFamily="2" charset="-122"/>
              </a:rPr>
              <a:t>；关系不成立，结果为</a:t>
            </a:r>
            <a:r>
              <a:rPr lang="en-US" altLang="zh-CN" sz="2800" b="1" dirty="0">
                <a:solidFill>
                  <a:srgbClr val="FFFF99"/>
                </a:solidFill>
                <a:latin typeface="华文楷体" pitchFamily="2" charset="-122"/>
                <a:ea typeface="华文楷体" pitchFamily="2" charset="-122"/>
              </a:rPr>
              <a:t>0</a:t>
            </a:r>
            <a:endParaRPr lang="en-US" altLang="zh-CN" sz="2800" b="1" dirty="0">
              <a:solidFill>
                <a:srgbClr val="FFFF99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72401" name="Text Box 17"/>
          <p:cNvSpPr txBox="1"/>
          <p:nvPr/>
        </p:nvSpPr>
        <p:spPr>
          <a:xfrm>
            <a:off x="6019800" y="4876800"/>
            <a:ext cx="3124200" cy="608013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FF7C8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习题：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P250 5-3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0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52936" name="Text Box 8"/>
          <p:cNvSpPr txBox="1">
            <a:spLocks noChangeArrowheads="1"/>
          </p:cNvSpPr>
          <p:nvPr/>
        </p:nvSpPr>
        <p:spPr bwMode="auto">
          <a:xfrm>
            <a:off x="250825" y="260350"/>
            <a:ext cx="411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l" defTabSz="914400" eaLnBrk="1" hangingPunct="1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FFFF99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</a:t>
            </a:r>
            <a:r>
              <a:rPr kumimoji="1" lang="zh-CN" altLang="en-US" b="1" kern="1200" cap="none" spc="0" normalizeH="0" baseline="0" noProof="0">
                <a:solidFill>
                  <a:srgbClr val="FFFF99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、数值返回</a:t>
            </a:r>
            <a:r>
              <a:rPr kumimoji="1" lang="zh-CN" altLang="en-US" b="1" kern="1200" cap="none" spc="0" normalizeH="0" baseline="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运算符</a:t>
            </a:r>
            <a:endParaRPr kumimoji="1" lang="zh-CN" altLang="en-US" b="1" kern="1200" cap="none" spc="0" normalizeH="0" baseline="0" noProof="0">
              <a:solidFill>
                <a:srgbClr val="FFFF99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2772" name="Rectangle 9"/>
          <p:cNvSpPr/>
          <p:nvPr/>
        </p:nvSpPr>
        <p:spPr>
          <a:xfrm>
            <a:off x="684213" y="1052513"/>
            <a:ext cx="7848600" cy="519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/>
              <a:t>SEG</a:t>
            </a:r>
            <a:r>
              <a:rPr lang="zh-CN" altLang="en-US" sz="2800" dirty="0"/>
              <a:t>、</a:t>
            </a:r>
            <a:r>
              <a:rPr lang="en-US" altLang="zh-CN" sz="2800" dirty="0"/>
              <a:t>OFFSET</a:t>
            </a:r>
            <a:r>
              <a:rPr lang="zh-CN" altLang="en-US" sz="2800" dirty="0"/>
              <a:t>、</a:t>
            </a:r>
            <a:r>
              <a:rPr lang="en-US" altLang="zh-CN" sz="2800" dirty="0"/>
              <a:t>TYPE</a:t>
            </a:r>
            <a:r>
              <a:rPr lang="zh-CN" altLang="en-US" sz="2800" dirty="0"/>
              <a:t>、</a:t>
            </a:r>
            <a:r>
              <a:rPr lang="en-US" altLang="zh-CN" sz="2800" dirty="0"/>
              <a:t>SIZE</a:t>
            </a:r>
            <a:r>
              <a:rPr lang="zh-CN" altLang="en-US" sz="2800" dirty="0"/>
              <a:t>、</a:t>
            </a:r>
            <a:r>
              <a:rPr lang="en-US" altLang="zh-CN" sz="2800" dirty="0"/>
              <a:t>LENGTH</a:t>
            </a:r>
            <a:endParaRPr lang="en-US" altLang="zh-CN" sz="2800" dirty="0"/>
          </a:p>
        </p:txBody>
      </p:sp>
      <p:sp>
        <p:nvSpPr>
          <p:cNvPr id="32773" name="Rectangle 10"/>
          <p:cNvSpPr/>
          <p:nvPr/>
        </p:nvSpPr>
        <p:spPr>
          <a:xfrm>
            <a:off x="611188" y="1700213"/>
            <a:ext cx="688816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</a:rPr>
              <a:t>格式：</a:t>
            </a:r>
            <a:r>
              <a:rPr lang="zh-CN" altLang="en-US" sz="2800" dirty="0"/>
              <a:t>  </a:t>
            </a:r>
            <a:r>
              <a:rPr lang="en-US" altLang="zh-CN" sz="2800" b="1" dirty="0">
                <a:solidFill>
                  <a:srgbClr val="00FFFF"/>
                </a:solidFill>
              </a:rPr>
              <a:t>&lt;</a:t>
            </a:r>
            <a:r>
              <a:rPr lang="zh-CN" altLang="en-US" sz="2800" b="1" dirty="0">
                <a:solidFill>
                  <a:srgbClr val="00FFFF"/>
                </a:solidFill>
              </a:rPr>
              <a:t>数值返回运算符</a:t>
            </a:r>
            <a:r>
              <a:rPr lang="en-US" altLang="zh-CN" sz="2800" b="1" dirty="0">
                <a:solidFill>
                  <a:srgbClr val="00FFFF"/>
                </a:solidFill>
              </a:rPr>
              <a:t>&gt;   &lt;</a:t>
            </a:r>
            <a:r>
              <a:rPr lang="zh-CN" altLang="en-US" sz="2800" b="1" dirty="0">
                <a:solidFill>
                  <a:srgbClr val="00FFFF"/>
                </a:solidFill>
              </a:rPr>
              <a:t>地址表达式</a:t>
            </a:r>
            <a:r>
              <a:rPr lang="en-US" altLang="zh-CN" sz="2800" b="1" dirty="0">
                <a:solidFill>
                  <a:srgbClr val="00FFFF"/>
                </a:solidFill>
              </a:rPr>
              <a:t>&gt; </a:t>
            </a:r>
            <a:endParaRPr lang="en-US" altLang="zh-CN" sz="2800" b="1" dirty="0">
              <a:solidFill>
                <a:srgbClr val="00FFFF"/>
              </a:solidFill>
            </a:endParaRPr>
          </a:p>
        </p:txBody>
      </p:sp>
      <p:sp>
        <p:nvSpPr>
          <p:cNvPr id="32774" name="Line 11"/>
          <p:cNvSpPr/>
          <p:nvPr/>
        </p:nvSpPr>
        <p:spPr>
          <a:xfrm rot="-10569633" flipV="1">
            <a:off x="5564188" y="2157413"/>
            <a:ext cx="304800" cy="22860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2775" name="Rectangle 12"/>
          <p:cNvSpPr/>
          <p:nvPr/>
        </p:nvSpPr>
        <p:spPr>
          <a:xfrm>
            <a:off x="4802188" y="2324100"/>
            <a:ext cx="23272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存储器操作数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2776" name="AutoShape 13"/>
          <p:cNvSpPr/>
          <p:nvPr/>
        </p:nvSpPr>
        <p:spPr>
          <a:xfrm>
            <a:off x="7235825" y="2276475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2777" name="Rectangle 14"/>
          <p:cNvSpPr/>
          <p:nvPr/>
        </p:nvSpPr>
        <p:spPr>
          <a:xfrm>
            <a:off x="7451725" y="2060575"/>
            <a:ext cx="12557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变量名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778" name="Rectangle 15"/>
          <p:cNvSpPr/>
          <p:nvPr/>
        </p:nvSpPr>
        <p:spPr>
          <a:xfrm>
            <a:off x="7524750" y="270827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标号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779" name="Rectangle 20"/>
          <p:cNvSpPr/>
          <p:nvPr/>
        </p:nvSpPr>
        <p:spPr>
          <a:xfrm>
            <a:off x="395288" y="2778125"/>
            <a:ext cx="3962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  <a:sym typeface="Symbol" panose="05050102010706020507" pitchFamily="18" charset="2"/>
              </a:rPr>
              <a:t>TYPE</a:t>
            </a:r>
            <a:r>
              <a:rPr lang="zh-CN" altLang="en-US" b="1" dirty="0">
                <a:solidFill>
                  <a:srgbClr val="FFCCCC"/>
                </a:solidFill>
                <a:sym typeface="Symbol" panose="05050102010706020507" pitchFamily="18" charset="2"/>
              </a:rPr>
              <a:t>运算符</a:t>
            </a:r>
            <a:endParaRPr lang="zh-CN" altLang="en-US" b="1" dirty="0">
              <a:solidFill>
                <a:srgbClr val="FFCCCC"/>
              </a:solidFill>
              <a:sym typeface="Symbol" panose="05050102010706020507" pitchFamily="18" charset="2"/>
            </a:endParaRPr>
          </a:p>
        </p:txBody>
      </p:sp>
      <p:sp>
        <p:nvSpPr>
          <p:cNvPr id="32780" name="Rectangle 21"/>
          <p:cNvSpPr/>
          <p:nvPr/>
        </p:nvSpPr>
        <p:spPr>
          <a:xfrm>
            <a:off x="2771775" y="2781300"/>
            <a:ext cx="42926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r>
              <a:rPr lang="zh-CN" altLang="en-US" sz="2800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返回类型属性对应的数值</a:t>
            </a:r>
            <a:endParaRPr lang="zh-CN" altLang="en-US" sz="2800" b="1" dirty="0">
              <a:solidFill>
                <a:srgbClr val="FFCC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52950" name="Group 22"/>
          <p:cNvGraphicFramePr>
            <a:graphicFrameLocks noGrp="1"/>
          </p:cNvGraphicFramePr>
          <p:nvPr/>
        </p:nvGraphicFramePr>
        <p:xfrm>
          <a:off x="1828800" y="3429000"/>
          <a:ext cx="5029200" cy="2857501"/>
        </p:xfrm>
        <a:graphic>
          <a:graphicData uri="http://schemas.openxmlformats.org/drawingml/2006/table">
            <a:tbl>
              <a:tblPr/>
              <a:tblGrid>
                <a:gridCol w="1697038"/>
                <a:gridCol w="1635125"/>
                <a:gridCol w="1697037"/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类型属性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运算结果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 row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变量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BYTE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0375">
                <a:tc vMerge="1"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WORD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7525">
                <a:tc vMerge="1"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DWORD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323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标号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NEAR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1963">
                <a:tc vMerge="1"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FAR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3795" name="Rectangle 8"/>
          <p:cNvSpPr/>
          <p:nvPr/>
        </p:nvSpPr>
        <p:spPr>
          <a:xfrm>
            <a:off x="1042988" y="981075"/>
            <a:ext cx="7705725" cy="1628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              ORG   20H                                                               VAR1    DB     10</a:t>
            </a:r>
            <a:r>
              <a:rPr lang="zh-CN" altLang="en-US" sz="2800" dirty="0">
                <a:solidFill>
                  <a:schemeClr val="bg1"/>
                </a:solidFill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</a:rPr>
              <a:t>15</a:t>
            </a:r>
            <a:r>
              <a:rPr lang="zh-CN" altLang="en-US" sz="2800" dirty="0">
                <a:solidFill>
                  <a:schemeClr val="bg1"/>
                </a:solidFill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</a:rPr>
              <a:t>20                                   VAR2    DW    0FFFFH</a:t>
            </a:r>
            <a:r>
              <a:rPr lang="zh-CN" altLang="en-US" sz="2800" dirty="0">
                <a:solidFill>
                  <a:schemeClr val="bg1"/>
                </a:solidFill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</a:rPr>
              <a:t>100H                                VAR3    DW    10H  DUP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1</a:t>
            </a:r>
            <a:r>
              <a:rPr lang="zh-CN" altLang="en-US" sz="2800" dirty="0">
                <a:solidFill>
                  <a:schemeClr val="bg1"/>
                </a:solidFill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</a:rPr>
              <a:t>DUP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4</a:t>
            </a:r>
            <a:r>
              <a:rPr lang="zh-CN" altLang="en-US" sz="2800" dirty="0">
                <a:solidFill>
                  <a:schemeClr val="bg1"/>
                </a:solidFill>
              </a:rPr>
              <a:t>））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3796" name="Rectangle 10"/>
          <p:cNvSpPr/>
          <p:nvPr/>
        </p:nvSpPr>
        <p:spPr>
          <a:xfrm>
            <a:off x="2051050" y="3357563"/>
            <a:ext cx="4465638" cy="4206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400" b="1" dirty="0"/>
              <a:t>MOV	AX</a:t>
            </a:r>
            <a:r>
              <a:rPr lang="zh-CN" altLang="en-US" sz="2400" b="1" dirty="0"/>
              <a:t>，</a:t>
            </a:r>
            <a:r>
              <a:rPr lang="en-US" altLang="zh-CN" sz="2400" b="1" dirty="0">
                <a:solidFill>
                  <a:srgbClr val="0000FF"/>
                </a:solidFill>
              </a:rPr>
              <a:t>SEG   VAR1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  <p:sp>
        <p:nvSpPr>
          <p:cNvPr id="33797" name="Rectangle 11"/>
          <p:cNvSpPr/>
          <p:nvPr/>
        </p:nvSpPr>
        <p:spPr>
          <a:xfrm>
            <a:off x="2051050" y="3775075"/>
            <a:ext cx="4465638" cy="4206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400" b="1" dirty="0"/>
              <a:t>MOV	SI</a:t>
            </a:r>
            <a:r>
              <a:rPr lang="zh-CN" altLang="en-US" sz="2400" b="1" dirty="0"/>
              <a:t>， </a:t>
            </a:r>
            <a:r>
              <a:rPr lang="en-US" altLang="zh-CN" sz="2400" b="1" dirty="0">
                <a:solidFill>
                  <a:srgbClr val="0000FF"/>
                </a:solidFill>
              </a:rPr>
              <a:t>OFFSET  VAR2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  <p:sp>
        <p:nvSpPr>
          <p:cNvPr id="33798" name="Rectangle 12"/>
          <p:cNvSpPr/>
          <p:nvPr/>
        </p:nvSpPr>
        <p:spPr>
          <a:xfrm>
            <a:off x="2051050" y="4195763"/>
            <a:ext cx="4465638" cy="4206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400" b="1" dirty="0"/>
              <a:t>MOV	BL</a:t>
            </a:r>
            <a:r>
              <a:rPr lang="zh-CN" altLang="en-US" sz="2400" b="1" dirty="0"/>
              <a:t>，</a:t>
            </a:r>
            <a:r>
              <a:rPr lang="en-US" altLang="zh-CN" sz="2400" b="1" dirty="0">
                <a:solidFill>
                  <a:srgbClr val="0000FF"/>
                </a:solidFill>
              </a:rPr>
              <a:t>TYPE     VAR2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  <p:sp>
        <p:nvSpPr>
          <p:cNvPr id="33799" name="Rectangle 13"/>
          <p:cNvSpPr/>
          <p:nvPr/>
        </p:nvSpPr>
        <p:spPr>
          <a:xfrm>
            <a:off x="2051050" y="4573588"/>
            <a:ext cx="4465638" cy="4206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400" b="1" dirty="0"/>
              <a:t>MOV	CL</a:t>
            </a:r>
            <a:r>
              <a:rPr lang="zh-CN" altLang="en-US" sz="2400" b="1" dirty="0"/>
              <a:t>，</a:t>
            </a:r>
            <a:r>
              <a:rPr lang="en-US" altLang="zh-CN" sz="2400" b="1" dirty="0">
                <a:solidFill>
                  <a:srgbClr val="0000FF"/>
                </a:solidFill>
              </a:rPr>
              <a:t>LENGTH  VAR3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  <p:sp>
        <p:nvSpPr>
          <p:cNvPr id="33800" name="Rectangle 14"/>
          <p:cNvSpPr/>
          <p:nvPr/>
        </p:nvSpPr>
        <p:spPr>
          <a:xfrm>
            <a:off x="2051050" y="4994275"/>
            <a:ext cx="4465638" cy="4206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400" b="1" dirty="0"/>
              <a:t>MOV	CH</a:t>
            </a:r>
            <a:r>
              <a:rPr lang="zh-CN" altLang="en-US" sz="2400" b="1" dirty="0"/>
              <a:t>，</a:t>
            </a:r>
            <a:r>
              <a:rPr lang="en-US" altLang="zh-CN" sz="2400" b="1" dirty="0">
                <a:solidFill>
                  <a:srgbClr val="0000FF"/>
                </a:solidFill>
              </a:rPr>
              <a:t>SIZE     VAR3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/>
          <p:nvPr/>
        </p:nvSpPr>
        <p:spPr>
          <a:xfrm>
            <a:off x="1085850" y="928688"/>
            <a:ext cx="62563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zh-CN" altLang="en-US" sz="2800" b="1" dirty="0">
                <a:solidFill>
                  <a:srgbClr val="FFFF99"/>
                </a:solidFill>
              </a:rPr>
              <a:t>为已分配的存储单元</a:t>
            </a:r>
            <a:r>
              <a:rPr lang="zh-CN" altLang="en-US" sz="2800" b="1" dirty="0">
                <a:solidFill>
                  <a:srgbClr val="00FFFF"/>
                </a:solidFill>
              </a:rPr>
              <a:t>临时设定类型属性</a:t>
            </a:r>
            <a:endParaRPr lang="zh-CN" altLang="en-US" sz="2800" b="1" dirty="0">
              <a:solidFill>
                <a:srgbClr val="00FFFF"/>
              </a:solidFill>
            </a:endParaRPr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250825" y="260350"/>
            <a:ext cx="586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l" defTabSz="914400" eaLnBrk="1" hangingPunct="1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FFFF99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</a:t>
            </a:r>
            <a:r>
              <a:rPr kumimoji="1" lang="zh-CN" altLang="en-US" b="1" kern="1200" cap="none" spc="0" normalizeH="0" baseline="0" noProof="0">
                <a:solidFill>
                  <a:srgbClr val="FFFF99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、属性修改</a:t>
            </a:r>
            <a:r>
              <a:rPr kumimoji="1" lang="zh-CN" altLang="en-US" b="1" kern="1200" cap="none" spc="0" normalizeH="0" baseline="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运算符</a:t>
            </a:r>
            <a:r>
              <a:rPr kumimoji="1" lang="en-US" altLang="zh-CN" b="1" kern="1200" cap="none" spc="0" normalizeH="0" baseline="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PTR</a:t>
            </a:r>
            <a:endParaRPr kumimoji="1" lang="en-US" altLang="zh-CN" b="1" kern="1200" cap="none" spc="0" normalizeH="0" baseline="0" noProof="0">
              <a:solidFill>
                <a:srgbClr val="FFFF99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4821" name="Rectangle 4"/>
          <p:cNvSpPr/>
          <p:nvPr/>
        </p:nvSpPr>
        <p:spPr>
          <a:xfrm>
            <a:off x="395288" y="1557338"/>
            <a:ext cx="56737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</a:rPr>
              <a:t>格式：</a:t>
            </a:r>
            <a:r>
              <a:rPr lang="zh-CN" altLang="en-US" sz="2800" b="1" dirty="0"/>
              <a:t>  </a:t>
            </a:r>
            <a:r>
              <a:rPr lang="zh-CN" altLang="en-US" sz="2800" b="1" dirty="0">
                <a:solidFill>
                  <a:srgbClr val="00FFFF"/>
                </a:solidFill>
              </a:rPr>
              <a:t>类型   </a:t>
            </a:r>
            <a:r>
              <a:rPr lang="en-US" altLang="zh-CN" sz="2800" b="1" dirty="0">
                <a:solidFill>
                  <a:srgbClr val="00FFFF"/>
                </a:solidFill>
              </a:rPr>
              <a:t>PTR   &lt;</a:t>
            </a:r>
            <a:r>
              <a:rPr lang="zh-CN" altLang="en-US" sz="2800" b="1" dirty="0">
                <a:solidFill>
                  <a:srgbClr val="00FFFF"/>
                </a:solidFill>
              </a:rPr>
              <a:t>地址表达式</a:t>
            </a:r>
            <a:r>
              <a:rPr lang="en-US" altLang="zh-CN" sz="2800" b="1" dirty="0">
                <a:solidFill>
                  <a:srgbClr val="00FFFF"/>
                </a:solidFill>
              </a:rPr>
              <a:t>&gt;</a:t>
            </a:r>
            <a:r>
              <a:rPr lang="en-US" altLang="zh-CN" sz="2800" b="1" dirty="0"/>
              <a:t> </a:t>
            </a:r>
            <a:endParaRPr lang="en-US" altLang="zh-CN" sz="2800" b="1" dirty="0"/>
          </a:p>
        </p:txBody>
      </p:sp>
      <p:sp>
        <p:nvSpPr>
          <p:cNvPr id="34822" name="Text Box 6"/>
          <p:cNvSpPr txBox="1"/>
          <p:nvPr/>
        </p:nvSpPr>
        <p:spPr>
          <a:xfrm>
            <a:off x="539750" y="2420938"/>
            <a:ext cx="8153400" cy="3508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/>
              <a:t>               DA_BYTE     DB  20H  DUP</a:t>
            </a:r>
            <a:r>
              <a:rPr lang="zh-CN" altLang="en-US" sz="2800" dirty="0"/>
              <a:t>（</a:t>
            </a:r>
            <a:r>
              <a:rPr lang="en-US" altLang="zh-CN" sz="2800" dirty="0"/>
              <a:t>0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800" dirty="0"/>
              <a:t>               </a:t>
            </a:r>
            <a:r>
              <a:rPr lang="en-US" altLang="zh-CN" sz="2800" dirty="0"/>
              <a:t>DA_WORD   DW  30H  DUP</a:t>
            </a:r>
            <a:r>
              <a:rPr lang="zh-CN" altLang="en-US" sz="2800" dirty="0"/>
              <a:t>（</a:t>
            </a:r>
            <a:r>
              <a:rPr lang="en-US" altLang="zh-CN" sz="2800" dirty="0"/>
              <a:t>0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800" dirty="0"/>
              <a:t>                            ┇</a:t>
            </a:r>
            <a:endParaRPr lang="zh-CN" altLang="en-US" sz="2800" dirty="0"/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800" dirty="0"/>
              <a:t>               </a:t>
            </a:r>
            <a:r>
              <a:rPr lang="en-US" altLang="zh-CN" sz="2800" dirty="0"/>
              <a:t>MOV    </a:t>
            </a:r>
            <a:r>
              <a:rPr lang="en-US" altLang="zh-CN" sz="2800" dirty="0">
                <a:solidFill>
                  <a:srgbClr val="0000FF"/>
                </a:solidFill>
              </a:rPr>
              <a:t>WORD  PTR  DA_BYTE [10]</a:t>
            </a:r>
            <a:r>
              <a:rPr lang="en-US" altLang="zh-CN" sz="2800" dirty="0"/>
              <a:t> </a:t>
            </a:r>
            <a:r>
              <a:rPr lang="zh-CN" altLang="en-US" sz="2800" dirty="0"/>
              <a:t>，</a:t>
            </a:r>
            <a:r>
              <a:rPr lang="en-US" altLang="zh-CN" sz="2800" dirty="0"/>
              <a:t>AX</a:t>
            </a:r>
            <a:endParaRPr lang="en-US" altLang="zh-CN" sz="2800" dirty="0"/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800" dirty="0"/>
              <a:t>               MOV    </a:t>
            </a:r>
            <a:r>
              <a:rPr lang="en-US" altLang="zh-CN" sz="2800" dirty="0">
                <a:solidFill>
                  <a:srgbClr val="0000FF"/>
                </a:solidFill>
              </a:rPr>
              <a:t>BYTE   PTR  DA_WORD [DI] </a:t>
            </a:r>
            <a:r>
              <a:rPr lang="zh-CN" altLang="en-US" sz="2800" dirty="0"/>
              <a:t>，</a:t>
            </a:r>
            <a:r>
              <a:rPr lang="en-US" altLang="zh-CN" sz="2800" dirty="0"/>
              <a:t>BL</a:t>
            </a:r>
            <a:endParaRPr lang="en-US" altLang="zh-CN" sz="2800" dirty="0"/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800" dirty="0"/>
              <a:t>               INC      </a:t>
            </a:r>
            <a:r>
              <a:rPr lang="en-US" altLang="zh-CN" sz="2800" dirty="0">
                <a:solidFill>
                  <a:srgbClr val="0000FF"/>
                </a:solidFill>
              </a:rPr>
              <a:t>BYTE  PTR  [SI]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800" dirty="0"/>
              <a:t>               SUB     </a:t>
            </a:r>
            <a:r>
              <a:rPr lang="en-US" altLang="zh-CN" sz="2800" dirty="0">
                <a:solidFill>
                  <a:srgbClr val="0000FF"/>
                </a:solidFill>
              </a:rPr>
              <a:t>WORD  PTR  [BX]</a:t>
            </a:r>
            <a:r>
              <a:rPr lang="en-US" altLang="zh-CN" sz="2800" dirty="0"/>
              <a:t> </a:t>
            </a:r>
            <a:r>
              <a:rPr lang="zh-CN" altLang="en-US" sz="2800" dirty="0"/>
              <a:t>，</a:t>
            </a:r>
            <a:r>
              <a:rPr lang="en-US" altLang="zh-CN" sz="2800" dirty="0"/>
              <a:t>30H</a:t>
            </a:r>
            <a:endParaRPr lang="en-US" altLang="zh-CN" sz="2800" dirty="0"/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800" dirty="0"/>
              <a:t>               JMP   </a:t>
            </a:r>
            <a:r>
              <a:rPr lang="en-US" altLang="zh-CN" sz="2800" dirty="0">
                <a:solidFill>
                  <a:srgbClr val="0000FF"/>
                </a:solidFill>
              </a:rPr>
              <a:t>   FAR  PTR  SUB1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  <p:sp>
        <p:nvSpPr>
          <p:cNvPr id="256007" name="Text Box 7"/>
          <p:cNvSpPr txBox="1"/>
          <p:nvPr/>
        </p:nvSpPr>
        <p:spPr>
          <a:xfrm>
            <a:off x="3810000" y="5943600"/>
            <a:ext cx="3429000" cy="5842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FF7C8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习题：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P250  5-4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586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l" defTabSz="914400" eaLnBrk="1" hangingPunct="1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FFFF99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</a:t>
            </a:r>
            <a:r>
              <a:rPr kumimoji="1" lang="zh-CN" altLang="en-US" b="1" kern="1200" cap="none" spc="0" normalizeH="0" baseline="0" noProof="0">
                <a:solidFill>
                  <a:srgbClr val="FFFF99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、</a:t>
            </a:r>
            <a:r>
              <a:rPr kumimoji="1" lang="zh-CN" altLang="en-US" b="1" kern="1200" cap="none" spc="0" normalizeH="0" baseline="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运算符的优先级</a:t>
            </a:r>
            <a:endParaRPr kumimoji="1" lang="zh-CN" altLang="en-US" b="1" kern="1200" cap="none" spc="0" normalizeH="0" baseline="0" noProof="0">
              <a:solidFill>
                <a:srgbClr val="FFFF99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5844" name="Rectangle 3"/>
          <p:cNvSpPr/>
          <p:nvPr/>
        </p:nvSpPr>
        <p:spPr>
          <a:xfrm>
            <a:off x="2124075" y="836613"/>
            <a:ext cx="4822825" cy="13731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zh-CN" altLang="en-US" sz="2800" b="1" dirty="0">
                <a:solidFill>
                  <a:srgbClr val="FFFF99"/>
                </a:solidFill>
              </a:rPr>
              <a:t>规则：</a:t>
            </a:r>
            <a:r>
              <a:rPr lang="zh-CN" altLang="en-US" sz="2800" b="1" dirty="0">
                <a:solidFill>
                  <a:srgbClr val="00FFFF"/>
                </a:solidFill>
              </a:rPr>
              <a:t>先高后低；</a:t>
            </a:r>
            <a:endParaRPr lang="zh-CN" altLang="en-US" sz="2800" b="1" dirty="0">
              <a:solidFill>
                <a:srgbClr val="00FFFF"/>
              </a:solidFill>
            </a:endParaRPr>
          </a:p>
          <a:p>
            <a:pPr marL="0" lvl="0" indent="0"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zh-CN" altLang="en-US" sz="2800" b="1" dirty="0">
                <a:solidFill>
                  <a:srgbClr val="00FFFF"/>
                </a:solidFill>
              </a:rPr>
              <a:t>	  同级的</a:t>
            </a:r>
            <a:r>
              <a:rPr lang="en-US" altLang="zh-CN" sz="2800" b="1" dirty="0">
                <a:solidFill>
                  <a:srgbClr val="00FFFF"/>
                </a:solidFill>
              </a:rPr>
              <a:t>, </a:t>
            </a:r>
            <a:r>
              <a:rPr lang="zh-CN" altLang="en-US" sz="2800" b="1" dirty="0">
                <a:solidFill>
                  <a:srgbClr val="00FFFF"/>
                </a:solidFill>
              </a:rPr>
              <a:t>从左到右；</a:t>
            </a:r>
            <a:endParaRPr lang="zh-CN" altLang="en-US" sz="2800" b="1" dirty="0">
              <a:solidFill>
                <a:srgbClr val="00FFFF"/>
              </a:solidFill>
            </a:endParaRPr>
          </a:p>
          <a:p>
            <a:pPr marL="0" lvl="0" indent="0"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zh-CN" altLang="en-US" sz="2800" b="1" dirty="0">
                <a:solidFill>
                  <a:srgbClr val="00FFFF"/>
                </a:solidFill>
              </a:rPr>
              <a:t>            圆括号可改变运算顺序</a:t>
            </a:r>
            <a:endParaRPr lang="zh-CN" altLang="en-US" sz="2800" b="1" dirty="0">
              <a:solidFill>
                <a:srgbClr val="00FFFF"/>
              </a:solidFill>
            </a:endParaRPr>
          </a:p>
        </p:txBody>
      </p:sp>
      <p:sp>
        <p:nvSpPr>
          <p:cNvPr id="35845" name="Rectangle 4"/>
          <p:cNvSpPr/>
          <p:nvPr/>
        </p:nvSpPr>
        <p:spPr>
          <a:xfrm>
            <a:off x="3502025" y="27019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pic>
        <p:nvPicPr>
          <p:cNvPr id="35846" name="Picture 5" descr="b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2166938"/>
            <a:ext cx="6934200" cy="4454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6867" name="Text Box 3"/>
          <p:cNvSpPr txBox="1"/>
          <p:nvPr/>
        </p:nvSpPr>
        <p:spPr>
          <a:xfrm>
            <a:off x="323850" y="968375"/>
            <a:ext cx="5257800" cy="5794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5.4.1  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符号定义语句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6868" name="Rectangle 4"/>
          <p:cNvSpPr/>
          <p:nvPr/>
        </p:nvSpPr>
        <p:spPr>
          <a:xfrm>
            <a:off x="985838" y="2392363"/>
            <a:ext cx="5402262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</a:rPr>
              <a:t>格式：</a:t>
            </a:r>
            <a:r>
              <a:rPr lang="zh-CN" altLang="en-US" b="1" dirty="0"/>
              <a:t>  </a:t>
            </a:r>
            <a:r>
              <a:rPr lang="zh-CN" altLang="en-US" b="1" dirty="0">
                <a:solidFill>
                  <a:schemeClr val="bg1"/>
                </a:solidFill>
              </a:rPr>
              <a:t>符号  </a:t>
            </a:r>
            <a:r>
              <a:rPr lang="en-US" altLang="zh-CN" b="1" dirty="0">
                <a:solidFill>
                  <a:schemeClr val="bg1"/>
                </a:solidFill>
              </a:rPr>
              <a:t>EQU  &lt;</a:t>
            </a:r>
            <a:r>
              <a:rPr lang="zh-CN" altLang="en-US" b="1" dirty="0">
                <a:solidFill>
                  <a:schemeClr val="bg1"/>
                </a:solidFill>
              </a:rPr>
              <a:t>表达式</a:t>
            </a:r>
            <a:r>
              <a:rPr lang="en-US" altLang="zh-CN" b="1" dirty="0">
                <a:solidFill>
                  <a:schemeClr val="bg1"/>
                </a:solidFill>
              </a:rPr>
              <a:t>&gt;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36869" name="Rectangle 5"/>
          <p:cNvSpPr/>
          <p:nvPr/>
        </p:nvSpPr>
        <p:spPr>
          <a:xfrm>
            <a:off x="974725" y="2924175"/>
            <a:ext cx="55895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</a:rPr>
              <a:t>功能：</a:t>
            </a:r>
            <a:r>
              <a:rPr lang="zh-CN" altLang="en-US" b="1" dirty="0"/>
              <a:t> </a:t>
            </a:r>
            <a:r>
              <a:rPr lang="zh-CN" altLang="en-US" b="1" dirty="0">
                <a:solidFill>
                  <a:schemeClr val="bg1"/>
                </a:solidFill>
              </a:rPr>
              <a:t>将表达式的值赋给符号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6870" name="Text Box 6"/>
          <p:cNvSpPr txBox="1"/>
          <p:nvPr/>
        </p:nvSpPr>
        <p:spPr>
          <a:xfrm>
            <a:off x="323850" y="1628775"/>
            <a:ext cx="4114800" cy="64135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、等值语句</a:t>
            </a: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EQU</a:t>
            </a:r>
            <a:endParaRPr lang="en-US" altLang="zh-CN" sz="3600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6871" name="Rectangle 16"/>
          <p:cNvSpPr/>
          <p:nvPr/>
        </p:nvSpPr>
        <p:spPr>
          <a:xfrm>
            <a:off x="457200" y="274638"/>
            <a:ext cx="8075613" cy="561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5.4 80x86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宏汇编语言伪指令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872" name="Text Box 17"/>
          <p:cNvSpPr txBox="1"/>
          <p:nvPr/>
        </p:nvSpPr>
        <p:spPr>
          <a:xfrm>
            <a:off x="0" y="3716338"/>
            <a:ext cx="80645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表达式的几种情况：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6873" name="Text Box 18"/>
          <p:cNvSpPr txBox="1"/>
          <p:nvPr/>
        </p:nvSpPr>
        <p:spPr>
          <a:xfrm>
            <a:off x="250825" y="4437063"/>
            <a:ext cx="51847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）常数或数值表达式</a:t>
            </a:r>
            <a:endParaRPr lang="zh-CN" altLang="en-US" i="1" dirty="0">
              <a:solidFill>
                <a:srgbClr val="99FFCC"/>
              </a:solidFill>
              <a:ea typeface="黑体" panose="02010609060101010101" pitchFamily="2" charset="-122"/>
            </a:endParaRPr>
          </a:p>
        </p:txBody>
      </p:sp>
      <p:sp>
        <p:nvSpPr>
          <p:cNvPr id="36874" name="Rectangle 19"/>
          <p:cNvSpPr/>
          <p:nvPr/>
        </p:nvSpPr>
        <p:spPr>
          <a:xfrm>
            <a:off x="539750" y="5229225"/>
            <a:ext cx="4572000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EMP   EQU    6 </a:t>
            </a:r>
            <a:endParaRPr lang="en-US" altLang="zh-CN" sz="28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N1 	EQU     3*2</a:t>
            </a:r>
            <a:r>
              <a:rPr lang="zh-CN" altLang="en-US" sz="2800" b="1" dirty="0">
                <a:solidFill>
                  <a:srgbClr val="FFFF99"/>
                </a:solidFill>
                <a:ea typeface="黑体" panose="02010609060101010101" pitchFamily="2" charset="-122"/>
              </a:rPr>
              <a:t>＋</a:t>
            </a: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1</a:t>
            </a:r>
            <a:endParaRPr lang="en-US" altLang="zh-CN" sz="2800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6875" name="Text Box 20"/>
          <p:cNvSpPr txBox="1"/>
          <p:nvPr/>
        </p:nvSpPr>
        <p:spPr>
          <a:xfrm>
            <a:off x="3132138" y="5229225"/>
            <a:ext cx="6337300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  <a:t>；以后碰到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EMP</a:t>
            </a:r>
            <a: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  <a:t>就代表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6</a:t>
            </a:r>
            <a:endParaRPr lang="en-US" altLang="zh-CN" sz="2800" dirty="0">
              <a:solidFill>
                <a:srgbClr val="00FFFF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  <a:t>； 碰到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N1</a:t>
            </a:r>
            <a: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  <a:t>就代表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7   </a:t>
            </a:r>
            <a:endParaRPr lang="en-US" altLang="zh-CN" sz="2800" dirty="0">
              <a:solidFill>
                <a:srgbClr val="00FFFF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7891" name="Text Box 3"/>
          <p:cNvSpPr txBox="1"/>
          <p:nvPr/>
        </p:nvSpPr>
        <p:spPr>
          <a:xfrm>
            <a:off x="250825" y="260350"/>
            <a:ext cx="51847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）地址表达式</a:t>
            </a:r>
            <a:endParaRPr lang="zh-CN" altLang="en-US" i="1" dirty="0">
              <a:solidFill>
                <a:srgbClr val="99FFCC"/>
              </a:solidFill>
              <a:ea typeface="黑体" panose="02010609060101010101" pitchFamily="2" charset="-122"/>
            </a:endParaRPr>
          </a:p>
        </p:txBody>
      </p:sp>
      <p:sp>
        <p:nvSpPr>
          <p:cNvPr id="37892" name="Rectangle 4"/>
          <p:cNvSpPr/>
          <p:nvPr/>
        </p:nvSpPr>
        <p:spPr>
          <a:xfrm>
            <a:off x="468313" y="908050"/>
            <a:ext cx="7416800" cy="1801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ADR1   EQU    DS</a:t>
            </a:r>
            <a:r>
              <a:rPr lang="zh-CN" altLang="en-US" sz="2800" b="1" dirty="0">
                <a:solidFill>
                  <a:srgbClr val="FFFF99"/>
                </a:solidFill>
                <a:ea typeface="黑体" panose="02010609060101010101" pitchFamily="2" charset="-122"/>
              </a:rPr>
              <a:t>：</a:t>
            </a: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[BP+14H] </a:t>
            </a:r>
            <a:endParaRPr lang="en-US" altLang="zh-CN" sz="28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ADR2   EQU    [BP+8] </a:t>
            </a:r>
            <a:endParaRPr lang="en-US" altLang="zh-CN" sz="28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WA1     EQU    word  PTR   A2</a:t>
            </a:r>
            <a:endParaRPr lang="en-US" altLang="zh-CN" sz="2800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7893" name="Text Box 5"/>
          <p:cNvSpPr txBox="1"/>
          <p:nvPr/>
        </p:nvSpPr>
        <p:spPr>
          <a:xfrm>
            <a:off x="5364163" y="2997200"/>
            <a:ext cx="41052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  <a:t>；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A2</a:t>
            </a:r>
            <a: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  <a:t>用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DB</a:t>
            </a:r>
            <a: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  <a:t>定义   </a:t>
            </a:r>
            <a:endParaRPr lang="zh-CN" altLang="en-US" sz="2800" dirty="0">
              <a:solidFill>
                <a:srgbClr val="00FFFF"/>
              </a:solidFill>
              <a:ea typeface="黑体" panose="02010609060101010101" pitchFamily="2" charset="-122"/>
            </a:endParaRPr>
          </a:p>
        </p:txBody>
      </p:sp>
      <p:sp>
        <p:nvSpPr>
          <p:cNvPr id="37894" name="Text Box 6"/>
          <p:cNvSpPr txBox="1"/>
          <p:nvPr/>
        </p:nvSpPr>
        <p:spPr>
          <a:xfrm>
            <a:off x="323850" y="2781300"/>
            <a:ext cx="51847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）另一变量或标号</a:t>
            </a:r>
            <a:endParaRPr lang="zh-CN" altLang="en-US" i="1" dirty="0">
              <a:solidFill>
                <a:srgbClr val="99FFCC"/>
              </a:solidFill>
              <a:ea typeface="黑体" panose="02010609060101010101" pitchFamily="2" charset="-122"/>
            </a:endParaRPr>
          </a:p>
        </p:txBody>
      </p:sp>
      <p:sp>
        <p:nvSpPr>
          <p:cNvPr id="37895" name="Rectangle 7"/>
          <p:cNvSpPr/>
          <p:nvPr/>
        </p:nvSpPr>
        <p:spPr>
          <a:xfrm>
            <a:off x="468313" y="3500438"/>
            <a:ext cx="7416800" cy="1160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COUNT   EQU   ADR2 </a:t>
            </a:r>
            <a:endParaRPr lang="en-US" altLang="zh-CN" sz="28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CBS   EQU    ADD</a:t>
            </a:r>
            <a:r>
              <a:rPr lang="zh-CN" altLang="en-US" sz="2800" b="1" dirty="0">
                <a:solidFill>
                  <a:srgbClr val="FFFF99"/>
                </a:solidFill>
                <a:ea typeface="黑体" panose="02010609060101010101" pitchFamily="2" charset="-122"/>
              </a:rPr>
              <a:t>；  </a:t>
            </a: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CBS</a:t>
            </a:r>
            <a:r>
              <a:rPr lang="zh-CN" altLang="en-US" sz="2800" b="1" dirty="0">
                <a:solidFill>
                  <a:srgbClr val="FFFF99"/>
                </a:solidFill>
                <a:ea typeface="黑体" panose="02010609060101010101" pitchFamily="2" charset="-122"/>
              </a:rPr>
              <a:t>＝助记符</a:t>
            </a: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ADD</a:t>
            </a:r>
            <a:endParaRPr lang="en-US" altLang="zh-CN" sz="2800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7896" name="Rectangle 9"/>
          <p:cNvSpPr/>
          <p:nvPr/>
        </p:nvSpPr>
        <p:spPr>
          <a:xfrm>
            <a:off x="1908175" y="4868863"/>
            <a:ext cx="4757738" cy="13731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/>
              <a:t>COUNT  </a:t>
            </a:r>
            <a:r>
              <a:rPr lang="en-US" altLang="zh-CN" sz="2800" b="1" dirty="0">
                <a:solidFill>
                  <a:srgbClr val="CC0066"/>
                </a:solidFill>
              </a:rPr>
              <a:t>EQU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/>
              <a:t>   5</a:t>
            </a:r>
            <a:endParaRPr lang="en-US" altLang="zh-CN" sz="28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/>
              <a:t>ADR1      </a:t>
            </a:r>
            <a:r>
              <a:rPr lang="en-US" altLang="zh-CN" sz="2800" b="1" dirty="0">
                <a:solidFill>
                  <a:srgbClr val="CC0066"/>
                </a:solidFill>
              </a:rPr>
              <a:t>EQU</a:t>
            </a:r>
            <a:r>
              <a:rPr lang="en-US" altLang="zh-CN" sz="2800" b="1" dirty="0"/>
              <a:t>    DS:[BP+14]</a:t>
            </a:r>
            <a:endParaRPr lang="en-US" altLang="zh-CN" sz="28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/>
              <a:t>L1            </a:t>
            </a:r>
            <a:r>
              <a:rPr lang="en-US" altLang="zh-CN" sz="2800" b="1" dirty="0">
                <a:solidFill>
                  <a:srgbClr val="CC0066"/>
                </a:solidFill>
              </a:rPr>
              <a:t>EQU</a:t>
            </a:r>
            <a:r>
              <a:rPr lang="en-US" altLang="zh-CN" sz="2800" b="1" dirty="0"/>
              <a:t>    SUBSTART </a:t>
            </a:r>
            <a:endParaRPr lang="en-US" altLang="zh-CN" sz="2800" b="1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8915" name="Text Box 3"/>
          <p:cNvSpPr txBox="1"/>
          <p:nvPr/>
        </p:nvSpPr>
        <p:spPr>
          <a:xfrm>
            <a:off x="0" y="260350"/>
            <a:ext cx="80645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、注意：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8916" name="Text Box 4"/>
          <p:cNvSpPr txBox="1"/>
          <p:nvPr/>
        </p:nvSpPr>
        <p:spPr>
          <a:xfrm>
            <a:off x="0" y="908050"/>
            <a:ext cx="9145588" cy="1798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altLang="zh-CN" dirty="0">
                <a:solidFill>
                  <a:srgbClr val="99FFCC"/>
                </a:solidFill>
                <a:ea typeface="黑体" panose="02010609060101010101" pitchFamily="2" charset="-122"/>
              </a:rPr>
              <a:t> EQU</a:t>
            </a:r>
            <a:r>
              <a:rPr lang="zh-CN" altLang="en-US" dirty="0">
                <a:solidFill>
                  <a:srgbClr val="99FFCC"/>
                </a:solidFill>
                <a:ea typeface="黑体" panose="02010609060101010101" pitchFamily="2" charset="-122"/>
              </a:rPr>
              <a:t>仅作为替代符号用，不产生任何目标代码，也不占任何单元</a:t>
            </a:r>
            <a:endParaRPr lang="zh-CN" altLang="en-US" dirty="0">
              <a:solidFill>
                <a:srgbClr val="99FFCC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</a:pPr>
            <a:r>
              <a:rPr lang="zh-CN" altLang="en-US" dirty="0">
                <a:solidFill>
                  <a:srgbClr val="99FFCC"/>
                </a:solidFill>
                <a:ea typeface="黑体" panose="02010609060101010101" pitchFamily="2" charset="-122"/>
              </a:rPr>
              <a:t> 在同一源程序中，同一符号不能用</a:t>
            </a:r>
            <a:r>
              <a:rPr lang="en-US" altLang="zh-CN" dirty="0">
                <a:solidFill>
                  <a:srgbClr val="99FFCC"/>
                </a:solidFill>
                <a:ea typeface="黑体" panose="02010609060101010101" pitchFamily="2" charset="-122"/>
              </a:rPr>
              <a:t>EQU</a:t>
            </a:r>
            <a:r>
              <a:rPr lang="zh-CN" altLang="en-US" dirty="0">
                <a:solidFill>
                  <a:srgbClr val="99FFCC"/>
                </a:solidFill>
                <a:ea typeface="黑体" panose="02010609060101010101" pitchFamily="2" charset="-122"/>
              </a:rPr>
              <a:t>重复定义</a:t>
            </a:r>
            <a:endParaRPr lang="zh-CN" altLang="en-US" dirty="0">
              <a:solidFill>
                <a:srgbClr val="99FFCC"/>
              </a:solidFill>
              <a:ea typeface="黑体" panose="02010609060101010101" pitchFamily="2" charset="-122"/>
            </a:endParaRPr>
          </a:p>
        </p:txBody>
      </p:sp>
      <p:sp>
        <p:nvSpPr>
          <p:cNvPr id="38917" name="Text Box 5"/>
          <p:cNvSpPr txBox="1"/>
          <p:nvPr/>
        </p:nvSpPr>
        <p:spPr>
          <a:xfrm>
            <a:off x="0" y="3644900"/>
            <a:ext cx="9144000" cy="1798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格式    </a:t>
            </a:r>
            <a:r>
              <a:rPr lang="zh-CN" altLang="en-US" i="1" dirty="0">
                <a:solidFill>
                  <a:srgbClr val="EAEAEA"/>
                </a:solidFill>
                <a:ea typeface="黑体" panose="02010609060101010101" pitchFamily="2" charset="-122"/>
              </a:rPr>
              <a:t>标识符    ＝   表达式</a:t>
            </a:r>
            <a:endParaRPr lang="zh-CN" altLang="en-US" i="1" dirty="0">
              <a:solidFill>
                <a:srgbClr val="EAEAEA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与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EQU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相同，唯一不同之处</a:t>
            </a:r>
            <a:r>
              <a:rPr lang="zh-CN" altLang="en-US" i="1" dirty="0">
                <a:solidFill>
                  <a:srgbClr val="EAEAEA"/>
                </a:solidFill>
                <a:ea typeface="黑体" panose="02010609060101010101" pitchFamily="2" charset="-122"/>
              </a:rPr>
              <a:t>：</a:t>
            </a:r>
            <a:r>
              <a:rPr lang="zh-CN" altLang="en-US" dirty="0">
                <a:solidFill>
                  <a:srgbClr val="99FFCC"/>
                </a:solidFill>
                <a:ea typeface="黑体" panose="02010609060101010101" pitchFamily="2" charset="-122"/>
              </a:rPr>
              <a:t>同一符号可以用＝定义多次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8918" name="Rectangle 6"/>
          <p:cNvSpPr/>
          <p:nvPr/>
        </p:nvSpPr>
        <p:spPr>
          <a:xfrm>
            <a:off x="250825" y="5445125"/>
            <a:ext cx="4572000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7C80"/>
                </a:solidFill>
                <a:ea typeface="黑体" panose="02010609060101010101" pitchFamily="2" charset="-122"/>
              </a:rPr>
              <a:t>EMP   EQU    6 </a:t>
            </a:r>
            <a:endParaRPr lang="en-US" altLang="zh-CN" sz="2800" b="1" dirty="0">
              <a:solidFill>
                <a:srgbClr val="FF7C80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7C80"/>
                </a:solidFill>
                <a:ea typeface="黑体" panose="02010609060101010101" pitchFamily="2" charset="-122"/>
              </a:rPr>
              <a:t>EMP   EQU   EMP</a:t>
            </a:r>
            <a:r>
              <a:rPr lang="zh-CN" altLang="en-US" sz="2800" b="1" dirty="0">
                <a:solidFill>
                  <a:srgbClr val="FF7C80"/>
                </a:solidFill>
                <a:ea typeface="黑体" panose="02010609060101010101" pitchFamily="2" charset="-122"/>
              </a:rPr>
              <a:t>＋</a:t>
            </a:r>
            <a:r>
              <a:rPr lang="en-US" altLang="zh-CN" sz="2800" b="1" dirty="0">
                <a:solidFill>
                  <a:srgbClr val="FF7C80"/>
                </a:solidFill>
                <a:ea typeface="黑体" panose="02010609060101010101" pitchFamily="2" charset="-122"/>
              </a:rPr>
              <a:t>1</a:t>
            </a:r>
            <a:endParaRPr lang="en-US" altLang="zh-CN" sz="2800" b="1" dirty="0">
              <a:solidFill>
                <a:srgbClr val="FF7C80"/>
              </a:solidFill>
              <a:ea typeface="黑体" panose="02010609060101010101" pitchFamily="2" charset="-122"/>
            </a:endParaRPr>
          </a:p>
        </p:txBody>
      </p:sp>
      <p:sp>
        <p:nvSpPr>
          <p:cNvPr id="38919" name="Rectangle 7"/>
          <p:cNvSpPr/>
          <p:nvPr/>
        </p:nvSpPr>
        <p:spPr>
          <a:xfrm>
            <a:off x="4284663" y="5445125"/>
            <a:ext cx="4572000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EMP   </a:t>
            </a:r>
            <a:r>
              <a:rPr lang="zh-CN" altLang="en-US" sz="2800" b="1" dirty="0">
                <a:solidFill>
                  <a:srgbClr val="FFFF99"/>
                </a:solidFill>
                <a:ea typeface="黑体" panose="02010609060101010101" pitchFamily="2" charset="-122"/>
              </a:rPr>
              <a:t>＝    </a:t>
            </a: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6 </a:t>
            </a:r>
            <a:endParaRPr lang="en-US" altLang="zh-CN" sz="28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EMP   </a:t>
            </a:r>
            <a:r>
              <a:rPr lang="zh-CN" altLang="en-US" sz="2800" b="1" dirty="0">
                <a:solidFill>
                  <a:srgbClr val="FFFF99"/>
                </a:solidFill>
                <a:ea typeface="黑体" panose="02010609060101010101" pitchFamily="2" charset="-122"/>
              </a:rPr>
              <a:t>＝   </a:t>
            </a: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EMP</a:t>
            </a:r>
            <a:r>
              <a:rPr lang="zh-CN" altLang="en-US" sz="2800" b="1" dirty="0">
                <a:solidFill>
                  <a:srgbClr val="FFFF99"/>
                </a:solidFill>
                <a:ea typeface="黑体" panose="02010609060101010101" pitchFamily="2" charset="-122"/>
              </a:rPr>
              <a:t>＋</a:t>
            </a: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1</a:t>
            </a:r>
            <a:endParaRPr lang="en-US" altLang="zh-CN" sz="2800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8920" name="Line 8"/>
          <p:cNvSpPr/>
          <p:nvPr/>
        </p:nvSpPr>
        <p:spPr>
          <a:xfrm flipH="1">
            <a:off x="2411413" y="5805488"/>
            <a:ext cx="1223962" cy="1052512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21" name="Line 9"/>
          <p:cNvSpPr/>
          <p:nvPr/>
        </p:nvSpPr>
        <p:spPr>
          <a:xfrm>
            <a:off x="2411413" y="5805488"/>
            <a:ext cx="1296987" cy="1052512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22" name="Text Box 11"/>
          <p:cNvSpPr txBox="1"/>
          <p:nvPr/>
        </p:nvSpPr>
        <p:spPr>
          <a:xfrm>
            <a:off x="323850" y="2852738"/>
            <a:ext cx="4114800" cy="579437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、等号语句  </a:t>
            </a: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=</a:t>
            </a:r>
            <a:endParaRPr lang="en-US" altLang="zh-CN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9939" name="Text Box 6"/>
          <p:cNvSpPr txBox="1"/>
          <p:nvPr/>
        </p:nvSpPr>
        <p:spPr>
          <a:xfrm>
            <a:off x="250825" y="320675"/>
            <a:ext cx="6477000" cy="5794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5.4.2  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处理器选择伪指令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9940" name="Rectangle 7"/>
          <p:cNvSpPr/>
          <p:nvPr/>
        </p:nvSpPr>
        <p:spPr>
          <a:xfrm>
            <a:off x="755650" y="2060575"/>
            <a:ext cx="838835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</a:rPr>
              <a:t>用于确定选择使用哪种指令系统，</a:t>
            </a:r>
            <a:r>
              <a:rPr lang="zh-CN" altLang="en-US" b="1" dirty="0">
                <a:solidFill>
                  <a:schemeClr val="bg1"/>
                </a:solidFill>
              </a:rPr>
              <a:t>缺省时为</a:t>
            </a:r>
            <a:endParaRPr lang="zh-CN" altLang="en-US" b="1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8086/8088</a:t>
            </a:r>
            <a:r>
              <a:rPr lang="zh-CN" altLang="en-US" b="1" dirty="0">
                <a:solidFill>
                  <a:schemeClr val="bg1"/>
                </a:solidFill>
              </a:rPr>
              <a:t>指令系统</a:t>
            </a:r>
            <a:r>
              <a:rPr lang="zh-CN" altLang="en-US" b="1" dirty="0">
                <a:solidFill>
                  <a:srgbClr val="FFCCCC"/>
                </a:solidFill>
              </a:rPr>
              <a:t>和</a:t>
            </a:r>
            <a:r>
              <a:rPr lang="en-US" altLang="zh-CN" b="1" dirty="0">
                <a:solidFill>
                  <a:schemeClr val="bg1"/>
                </a:solidFill>
              </a:rPr>
              <a:t>8087</a:t>
            </a:r>
            <a:r>
              <a:rPr lang="zh-CN" altLang="en-US" b="1" dirty="0">
                <a:solidFill>
                  <a:schemeClr val="bg1"/>
                </a:solidFill>
              </a:rPr>
              <a:t>协处理器指令集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9941" name="Rectangle 8"/>
          <p:cNvSpPr/>
          <p:nvPr/>
        </p:nvSpPr>
        <p:spPr>
          <a:xfrm>
            <a:off x="1414463" y="3538538"/>
            <a:ext cx="1023937" cy="13731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</a:rPr>
              <a:t>.8086</a:t>
            </a:r>
            <a:endParaRPr lang="en-US" altLang="zh-CN" sz="2800" b="1" dirty="0">
              <a:solidFill>
                <a:srgbClr val="FFFF99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</a:rPr>
              <a:t>.286</a:t>
            </a:r>
            <a:endParaRPr lang="en-US" altLang="zh-CN" sz="2800" b="1" dirty="0">
              <a:solidFill>
                <a:srgbClr val="FFFF99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</a:rPr>
              <a:t>.286P</a:t>
            </a:r>
            <a:endParaRPr lang="en-US" altLang="zh-CN" sz="2800" b="1" dirty="0">
              <a:solidFill>
                <a:srgbClr val="FFFF99"/>
              </a:solidFill>
            </a:endParaRPr>
          </a:p>
        </p:txBody>
      </p:sp>
      <p:sp>
        <p:nvSpPr>
          <p:cNvPr id="39942" name="Rectangle 9"/>
          <p:cNvSpPr/>
          <p:nvPr/>
        </p:nvSpPr>
        <p:spPr>
          <a:xfrm>
            <a:off x="4919663" y="3897313"/>
            <a:ext cx="1023937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</a:rPr>
              <a:t>.486</a:t>
            </a:r>
            <a:endParaRPr lang="en-US" altLang="zh-CN" sz="2800" b="1" dirty="0">
              <a:solidFill>
                <a:srgbClr val="FFFF99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</a:rPr>
              <a:t>.486P</a:t>
            </a:r>
            <a:endParaRPr lang="en-US" altLang="zh-CN" sz="2800" b="1" dirty="0">
              <a:solidFill>
                <a:srgbClr val="FFFF99"/>
              </a:solidFill>
            </a:endParaRPr>
          </a:p>
        </p:txBody>
      </p:sp>
      <p:sp>
        <p:nvSpPr>
          <p:cNvPr id="39943" name="Rectangle 10"/>
          <p:cNvSpPr/>
          <p:nvPr/>
        </p:nvSpPr>
        <p:spPr>
          <a:xfrm>
            <a:off x="755650" y="1268413"/>
            <a:ext cx="7543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通常放在源程序的开头位置</a:t>
            </a:r>
            <a:endParaRPr lang="zh-CN" altLang="en-US" b="1" dirty="0">
              <a:solidFill>
                <a:srgbClr val="00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9944" name="Rectangle 11"/>
          <p:cNvSpPr/>
          <p:nvPr/>
        </p:nvSpPr>
        <p:spPr>
          <a:xfrm>
            <a:off x="1403350" y="5294313"/>
            <a:ext cx="45656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其中</a:t>
            </a:r>
            <a:r>
              <a:rPr lang="en-US" altLang="zh-CN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,“P”</a:t>
            </a:r>
            <a:r>
              <a:rPr lang="zh-CN" altLang="en-US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表示保护模式</a:t>
            </a:r>
            <a:endParaRPr lang="zh-CN" altLang="en-US" b="1" dirty="0">
              <a:solidFill>
                <a:schemeClr val="bg1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9945" name="Rectangle 12"/>
          <p:cNvSpPr/>
          <p:nvPr/>
        </p:nvSpPr>
        <p:spPr>
          <a:xfrm>
            <a:off x="3131503" y="3932873"/>
            <a:ext cx="1143000" cy="1168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</a:rPr>
              <a:t>.386   </a:t>
            </a:r>
            <a:endParaRPr lang="en-US" altLang="zh-CN" sz="2800" b="1" dirty="0">
              <a:solidFill>
                <a:srgbClr val="FFFF99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</a:rPr>
              <a:t>.386P</a:t>
            </a:r>
            <a:endParaRPr lang="en-US" altLang="zh-CN" sz="2800" b="1" dirty="0">
              <a:solidFill>
                <a:srgbClr val="FFFF99"/>
              </a:solidFill>
            </a:endParaRPr>
          </a:p>
        </p:txBody>
      </p:sp>
      <p:sp>
        <p:nvSpPr>
          <p:cNvPr id="39946" name="Rectangle 13"/>
          <p:cNvSpPr/>
          <p:nvPr/>
        </p:nvSpPr>
        <p:spPr>
          <a:xfrm>
            <a:off x="6672263" y="3897313"/>
            <a:ext cx="1023937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</a:rPr>
              <a:t>.586</a:t>
            </a:r>
            <a:endParaRPr lang="en-US" altLang="zh-CN" sz="2800" b="1" dirty="0">
              <a:solidFill>
                <a:srgbClr val="FFFF99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</a:rPr>
              <a:t>.586P</a:t>
            </a:r>
            <a:endParaRPr lang="en-US" altLang="zh-CN" sz="2800" b="1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0963" name="Rectangle 4"/>
          <p:cNvSpPr/>
          <p:nvPr/>
        </p:nvSpPr>
        <p:spPr>
          <a:xfrm>
            <a:off x="457200" y="274638"/>
            <a:ext cx="8075613" cy="561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5.4.3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段定义伪指令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964" name="Text Box 5"/>
          <p:cNvSpPr txBox="1"/>
          <p:nvPr/>
        </p:nvSpPr>
        <p:spPr>
          <a:xfrm>
            <a:off x="0" y="981075"/>
            <a:ext cx="87487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一、段定义伪指令：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0965" name="Text Box 6"/>
          <p:cNvSpPr txBox="1"/>
          <p:nvPr/>
        </p:nvSpPr>
        <p:spPr>
          <a:xfrm>
            <a:off x="611188" y="1628775"/>
            <a:ext cx="8532812" cy="2043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EAEAEA"/>
                </a:solidFill>
                <a:ea typeface="黑体" panose="02010609060101010101" pitchFamily="2" charset="-122"/>
              </a:rPr>
              <a:t>段名   </a:t>
            </a:r>
            <a:r>
              <a:rPr lang="en-US" altLang="zh-CN" dirty="0">
                <a:solidFill>
                  <a:srgbClr val="EAEAEA"/>
                </a:solidFill>
                <a:ea typeface="黑体" panose="02010609060101010101" pitchFamily="2" charset="-122"/>
              </a:rPr>
              <a:t>segment   [</a:t>
            </a:r>
            <a:r>
              <a:rPr lang="zh-CN" altLang="en-US" sz="2400" dirty="0">
                <a:solidFill>
                  <a:srgbClr val="EAEAEA"/>
                </a:solidFill>
                <a:ea typeface="黑体" panose="02010609060101010101" pitchFamily="2" charset="-122"/>
              </a:rPr>
              <a:t>定位类型</a:t>
            </a:r>
            <a:r>
              <a:rPr lang="en-US" altLang="zh-CN" dirty="0">
                <a:solidFill>
                  <a:srgbClr val="EAEAEA"/>
                </a:solidFill>
                <a:ea typeface="黑体" panose="02010609060101010101" pitchFamily="2" charset="-122"/>
              </a:rPr>
              <a:t>]  [</a:t>
            </a:r>
            <a:r>
              <a:rPr lang="zh-CN" altLang="en-US" sz="2400" dirty="0">
                <a:solidFill>
                  <a:srgbClr val="EAEAEA"/>
                </a:solidFill>
                <a:ea typeface="黑体" panose="02010609060101010101" pitchFamily="2" charset="-122"/>
              </a:rPr>
              <a:t>组合类型</a:t>
            </a:r>
            <a:r>
              <a:rPr lang="en-US" altLang="zh-CN" dirty="0">
                <a:solidFill>
                  <a:srgbClr val="EAEAEA"/>
                </a:solidFill>
                <a:ea typeface="黑体" panose="02010609060101010101" pitchFamily="2" charset="-122"/>
              </a:rPr>
              <a:t>]   [</a:t>
            </a:r>
            <a:r>
              <a:rPr lang="en-US" altLang="zh-CN" sz="2400" dirty="0">
                <a:solidFill>
                  <a:srgbClr val="EAEAEA"/>
                </a:solidFill>
                <a:ea typeface="黑体" panose="02010609060101010101" pitchFamily="2" charset="-122"/>
              </a:rPr>
              <a:t>‘</a:t>
            </a:r>
            <a:r>
              <a:rPr lang="zh-CN" altLang="en-US" sz="2400" dirty="0">
                <a:solidFill>
                  <a:srgbClr val="EAEAEA"/>
                </a:solidFill>
                <a:ea typeface="黑体" panose="02010609060101010101" pitchFamily="2" charset="-122"/>
              </a:rPr>
              <a:t>类别名’</a:t>
            </a:r>
            <a:r>
              <a:rPr lang="en-US" altLang="zh-CN" dirty="0">
                <a:solidFill>
                  <a:srgbClr val="EAEAEA"/>
                </a:solidFill>
                <a:ea typeface="黑体" panose="02010609060101010101" pitchFamily="2" charset="-122"/>
              </a:rPr>
              <a:t>]</a:t>
            </a:r>
            <a:endParaRPr lang="en-US" altLang="zh-CN" dirty="0">
              <a:solidFill>
                <a:srgbClr val="EAEAEA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EAEAE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en-US" altLang="zh-CN" dirty="0">
                <a:solidFill>
                  <a:srgbClr val="EAEAEA"/>
                </a:solidFill>
                <a:ea typeface="黑体" panose="02010609060101010101" pitchFamily="2" charset="-122"/>
              </a:rPr>
              <a:t>…</a:t>
            </a:r>
            <a:endParaRPr lang="en-US" altLang="zh-CN" dirty="0">
              <a:solidFill>
                <a:srgbClr val="EAEAEA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EAEAEA"/>
                </a:solidFill>
                <a:ea typeface="黑体" panose="02010609060101010101" pitchFamily="2" charset="-122"/>
              </a:rPr>
              <a:t>段名    </a:t>
            </a:r>
            <a:r>
              <a:rPr lang="en-US" altLang="zh-CN" dirty="0">
                <a:solidFill>
                  <a:srgbClr val="EAEAEA"/>
                </a:solidFill>
                <a:ea typeface="黑体" panose="02010609060101010101" pitchFamily="2" charset="-122"/>
              </a:rPr>
              <a:t>ends</a:t>
            </a:r>
            <a:endParaRPr lang="en-US" altLang="zh-CN" dirty="0">
              <a:solidFill>
                <a:srgbClr val="EAEAEA"/>
              </a:solidFill>
              <a:ea typeface="黑体" panose="02010609060101010101" pitchFamily="2" charset="-122"/>
            </a:endParaRPr>
          </a:p>
        </p:txBody>
      </p:sp>
      <p:sp>
        <p:nvSpPr>
          <p:cNvPr id="40966" name="AutoShape 7"/>
          <p:cNvSpPr/>
          <p:nvPr/>
        </p:nvSpPr>
        <p:spPr>
          <a:xfrm>
            <a:off x="2843213" y="2276475"/>
            <a:ext cx="215900" cy="792163"/>
          </a:xfrm>
          <a:prstGeom prst="rightBrace">
            <a:avLst>
              <a:gd name="adj1" fmla="val 30575"/>
              <a:gd name="adj2" fmla="val 50000"/>
            </a:avLst>
          </a:prstGeom>
          <a:noFill/>
          <a:ln w="9525" cap="flat" cmpd="sng">
            <a:solidFill>
              <a:srgbClr val="FFCC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0967" name="Text Box 8"/>
          <p:cNvSpPr txBox="1"/>
          <p:nvPr/>
        </p:nvSpPr>
        <p:spPr>
          <a:xfrm>
            <a:off x="3132138" y="2492375"/>
            <a:ext cx="54721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i="1" dirty="0">
                <a:solidFill>
                  <a:srgbClr val="FFFF99"/>
                </a:solidFill>
                <a:ea typeface="黑体" panose="02010609060101010101" pitchFamily="2" charset="-122"/>
              </a:rPr>
              <a:t>可以写机器指令或伪指令</a:t>
            </a:r>
            <a:endParaRPr lang="zh-CN" altLang="en-US" sz="28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20170" name="AutoShape 10"/>
          <p:cNvSpPr/>
          <p:nvPr/>
        </p:nvSpPr>
        <p:spPr>
          <a:xfrm>
            <a:off x="539750" y="3429000"/>
            <a:ext cx="8064500" cy="3024188"/>
          </a:xfrm>
          <a:prstGeom prst="horizontalScroll">
            <a:avLst>
              <a:gd name="adj" fmla="val 14657"/>
            </a:avLst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2700000" scaled="1"/>
            <a:tileRect/>
          </a:gradFill>
          <a:ln w="1270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r>
              <a:rPr lang="zh-CN" altLang="en-US" sz="2800" b="1" dirty="0"/>
              <a:t>说明：一个程序可以构造任意多个段。段定义伪指令为</a:t>
            </a:r>
            <a:r>
              <a:rPr lang="en-US" altLang="zh-CN" sz="2800" b="1" dirty="0"/>
              <a:t>MASM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LINK</a:t>
            </a:r>
            <a:r>
              <a:rPr lang="zh-CN" altLang="en-US" sz="2800" b="1" dirty="0"/>
              <a:t>程序说明了段名、分段的各种属性、段的开始和结束。经定义后，每段占有</a:t>
            </a:r>
            <a:r>
              <a:rPr lang="en-US" altLang="zh-CN" sz="2800" b="1" dirty="0"/>
              <a:t>max64KB</a:t>
            </a:r>
            <a:r>
              <a:rPr lang="zh-CN" altLang="en-US" sz="2800" b="1" dirty="0"/>
              <a:t>的内存区，各段数据不会冲突。</a:t>
            </a:r>
            <a:endParaRPr lang="zh-CN" alt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000"/>
                                        <p:tgtEl>
                                          <p:spTgt spid="22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Text Box 4"/>
          <p:cNvSpPr txBox="1"/>
          <p:nvPr/>
        </p:nvSpPr>
        <p:spPr>
          <a:xfrm>
            <a:off x="0" y="1844675"/>
            <a:ext cx="87487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EAEAEA"/>
                </a:solidFill>
                <a:ea typeface="黑体" panose="02010609060101010101" pitchFamily="2" charset="-122"/>
              </a:rPr>
              <a:t>汇编语句的组成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：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5124" name="Text Box 5"/>
          <p:cNvSpPr txBox="1"/>
          <p:nvPr/>
        </p:nvSpPr>
        <p:spPr>
          <a:xfrm>
            <a:off x="323850" y="2492375"/>
            <a:ext cx="8424863" cy="3505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b="1" dirty="0">
                <a:solidFill>
                  <a:srgbClr val="00FFFF"/>
                </a:solidFill>
                <a:latin typeface="宋体" panose="02010600030101010101" pitchFamily="2" charset="-122"/>
              </a:rPr>
              <a:t>指令语句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8086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指令系统中的所有机器指令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b="1" dirty="0">
                <a:solidFill>
                  <a:srgbClr val="00FFFF"/>
                </a:solidFill>
                <a:latin typeface="宋体" panose="02010600030101010101" pitchFamily="2" charset="-122"/>
              </a:rPr>
              <a:t>伪指令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：是一种命令，仅仅告诉汇编程序怎样产生目标代码，除具体数据外，不产生对应的二进制代码，“伪”指令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b="1" dirty="0">
                <a:solidFill>
                  <a:srgbClr val="00FFFF"/>
                </a:solidFill>
                <a:latin typeface="宋体" panose="02010600030101010101" pitchFamily="2" charset="-122"/>
              </a:rPr>
              <a:t>宏指令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：由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MICRO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ENDM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定义的一组机器指令，然后由宏调用去调用这一组命令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5125" name="Rectangle 6"/>
          <p:cNvSpPr/>
          <p:nvPr/>
        </p:nvSpPr>
        <p:spPr>
          <a:xfrm>
            <a:off x="457200" y="274638"/>
            <a:ext cx="8075613" cy="561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5.2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汇编语言程序格式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26" name="Rectangle 7"/>
          <p:cNvSpPr/>
          <p:nvPr/>
        </p:nvSpPr>
        <p:spPr>
          <a:xfrm>
            <a:off x="395288" y="1125538"/>
            <a:ext cx="7119937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汇编语言源程序的</a:t>
            </a:r>
            <a:r>
              <a:rPr lang="zh-CN" altLang="en-US" b="1" dirty="0">
                <a:solidFill>
                  <a:srgbClr val="00FFFF"/>
                </a:solidFill>
                <a:ea typeface="黑体" panose="02010609060101010101" pitchFamily="2" charset="-122"/>
              </a:rPr>
              <a:t>基本组成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单位是</a:t>
            </a:r>
            <a:r>
              <a:rPr lang="zh-CN" altLang="en-US" b="1" dirty="0">
                <a:solidFill>
                  <a:srgbClr val="00FFFF"/>
                </a:solidFill>
                <a:ea typeface="黑体" panose="02010609060101010101" pitchFamily="2" charset="-122"/>
              </a:rPr>
              <a:t>语句</a:t>
            </a:r>
            <a:endParaRPr lang="zh-CN" altLang="en-US" b="1" dirty="0">
              <a:solidFill>
                <a:srgbClr val="00FFFF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/>
          <p:nvPr/>
        </p:nvSpPr>
        <p:spPr>
          <a:xfrm>
            <a:off x="457200" y="274638"/>
            <a:ext cx="8075613" cy="561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5.4.3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段定义伪指令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988" name="Text Box 4"/>
          <p:cNvSpPr txBox="1"/>
          <p:nvPr/>
        </p:nvSpPr>
        <p:spPr>
          <a:xfrm>
            <a:off x="250825" y="1052513"/>
            <a:ext cx="853281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EAEAEA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EAEAEA"/>
                </a:solidFill>
                <a:ea typeface="黑体" panose="02010609060101010101" pitchFamily="2" charset="-122"/>
              </a:rPr>
              <a:t>、段名：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不可省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，</a:t>
            </a:r>
            <a:r>
              <a:rPr lang="zh-CN" altLang="en-US" u="sng" dirty="0">
                <a:solidFill>
                  <a:srgbClr val="FFCCCC"/>
                </a:solidFill>
                <a:ea typeface="黑体" panose="02010609060101010101" pitchFamily="2" charset="-122"/>
              </a:rPr>
              <a:t>首尾一致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，不得使用保留字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1989" name="Text Box 8"/>
          <p:cNvSpPr txBox="1"/>
          <p:nvPr/>
        </p:nvSpPr>
        <p:spPr>
          <a:xfrm>
            <a:off x="539750" y="1700213"/>
            <a:ext cx="8280400" cy="1616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经段定义语句定义的段，汇编后，系统分配内存区域（具有段地址属性）。</a:t>
            </a:r>
            <a:b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       </a:t>
            </a:r>
            <a:r>
              <a:rPr lang="zh-CN" altLang="en-US" sz="3600" dirty="0">
                <a:solidFill>
                  <a:srgbClr val="EAEAEA"/>
                </a:solidFill>
                <a:ea typeface="黑体" panose="02010609060101010101" pitchFamily="2" charset="-122"/>
              </a:rPr>
              <a:t>段名就是它的段地址</a:t>
            </a:r>
            <a:endParaRPr lang="zh-CN" altLang="en-US" sz="3600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1990" name="Text Box 9"/>
          <p:cNvSpPr txBox="1"/>
          <p:nvPr/>
        </p:nvSpPr>
        <p:spPr>
          <a:xfrm>
            <a:off x="323850" y="3573463"/>
            <a:ext cx="8424863" cy="2043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如：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mydata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段，段起始地址放在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0BA2:0000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处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mov    AX, mydata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经汇编后，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mydata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即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16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位数 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0BA2H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/>
          <p:nvPr/>
        </p:nvSpPr>
        <p:spPr>
          <a:xfrm>
            <a:off x="457200" y="274638"/>
            <a:ext cx="8075613" cy="561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5.4.3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段定义伪指令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3012" name="Text Box 3"/>
          <p:cNvSpPr txBox="1"/>
          <p:nvPr/>
        </p:nvSpPr>
        <p:spPr>
          <a:xfrm>
            <a:off x="250825" y="1052513"/>
            <a:ext cx="853281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EAEAEA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EAEAEA"/>
                </a:solidFill>
                <a:ea typeface="黑体" panose="02010609060101010101" pitchFamily="2" charset="-122"/>
              </a:rPr>
              <a:t>、定位类型：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3013" name="Text Box 4"/>
          <p:cNvSpPr txBox="1"/>
          <p:nvPr/>
        </p:nvSpPr>
        <p:spPr>
          <a:xfrm>
            <a:off x="2700338" y="1052513"/>
            <a:ext cx="684053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指定段起始地址的边界，有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种类型</a:t>
            </a:r>
            <a:endParaRPr lang="zh-CN" altLang="en-US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014" name="Text Box 7"/>
          <p:cNvSpPr txBox="1"/>
          <p:nvPr/>
        </p:nvSpPr>
        <p:spPr>
          <a:xfrm>
            <a:off x="0" y="1700213"/>
            <a:ext cx="9144000" cy="3506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PARA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——</a:t>
            </a:r>
            <a: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  <a:t>段起始地址为</a:t>
            </a:r>
            <a:r>
              <a:rPr lang="en-US" altLang="zh-CN" dirty="0">
                <a:solidFill>
                  <a:srgbClr val="FFFF99"/>
                </a:solidFill>
                <a:latin typeface="宋体" panose="02010600030101010101" pitchFamily="2" charset="-122"/>
              </a:rPr>
              <a:t>XXXX0H</a:t>
            </a:r>
            <a: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  <a:t>，是缺省类型</a:t>
            </a:r>
            <a:endParaRPr lang="zh-CN" altLang="en-US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PAGE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——</a:t>
            </a:r>
            <a: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  <a:t>段起始地址为</a:t>
            </a:r>
            <a:r>
              <a:rPr lang="en-US" altLang="zh-CN" dirty="0">
                <a:solidFill>
                  <a:srgbClr val="FFFF99"/>
                </a:solidFill>
                <a:latin typeface="宋体" panose="02010600030101010101" pitchFamily="2" charset="-122"/>
              </a:rPr>
              <a:t>XXX00H</a:t>
            </a:r>
            <a:endParaRPr lang="en-US" altLang="zh-CN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BYTE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——</a:t>
            </a:r>
            <a: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  <a:t>段起始地址为任意，</a:t>
            </a:r>
            <a:r>
              <a:rPr lang="en-US" altLang="zh-CN" dirty="0">
                <a:solidFill>
                  <a:srgbClr val="FFFF99"/>
                </a:solidFill>
                <a:latin typeface="宋体" panose="02010600030101010101" pitchFamily="2" charset="-122"/>
              </a:rPr>
              <a:t>XXXXXH</a:t>
            </a:r>
            <a:endParaRPr lang="en-US" altLang="zh-CN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WORD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——</a:t>
            </a:r>
            <a: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  <a:t>段起始地址为偶数，</a:t>
            </a:r>
            <a:r>
              <a:rPr lang="en-US" altLang="zh-CN" dirty="0">
                <a:solidFill>
                  <a:srgbClr val="FFFF99"/>
                </a:solidFill>
                <a:latin typeface="宋体" panose="02010600030101010101" pitchFamily="2" charset="-122"/>
              </a:rPr>
              <a:t>XX…XX0B</a:t>
            </a:r>
            <a:endParaRPr lang="en-US" altLang="zh-CN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DWORD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——</a:t>
            </a:r>
            <a: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  <a:t>段起始地址为</a:t>
            </a:r>
            <a:r>
              <a:rPr lang="en-US" altLang="zh-CN" dirty="0">
                <a:solidFill>
                  <a:srgbClr val="FFFF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  <a:t>的倍数，</a:t>
            </a:r>
            <a:r>
              <a:rPr lang="en-US" altLang="zh-CN" dirty="0">
                <a:solidFill>
                  <a:srgbClr val="FFFF99"/>
                </a:solidFill>
                <a:latin typeface="宋体" panose="02010600030101010101" pitchFamily="2" charset="-122"/>
              </a:rPr>
              <a:t>XX…XX00B</a:t>
            </a:r>
            <a:endParaRPr lang="en-US" altLang="zh-CN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43015" name="Text Box 8"/>
          <p:cNvSpPr txBox="1"/>
          <p:nvPr/>
        </p:nvSpPr>
        <p:spPr>
          <a:xfrm>
            <a:off x="0" y="5300663"/>
            <a:ext cx="9144000" cy="14335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i="1" dirty="0">
                <a:solidFill>
                  <a:srgbClr val="FFFF99"/>
                </a:solidFill>
                <a:ea typeface="黑体" panose="02010609060101010101" pitchFamily="2" charset="-122"/>
              </a:rPr>
              <a:t>比较：</a:t>
            </a:r>
            <a:r>
              <a:rPr lang="zh-CN" altLang="en-US" sz="2800" i="1" dirty="0">
                <a:solidFill>
                  <a:srgbClr val="99FFCC"/>
                </a:solidFill>
                <a:ea typeface="黑体" panose="02010609060101010101" pitchFamily="2" charset="-122"/>
              </a:rPr>
              <a:t>存储器利用率，</a:t>
            </a:r>
            <a:r>
              <a:rPr lang="en-US" altLang="zh-CN" sz="2800" i="1" dirty="0">
                <a:solidFill>
                  <a:srgbClr val="99FFCC"/>
                </a:solidFill>
                <a:ea typeface="黑体" panose="02010609060101010101" pitchFamily="2" charset="-122"/>
              </a:rPr>
              <a:t>BYTE</a:t>
            </a:r>
            <a:r>
              <a:rPr lang="zh-CN" altLang="en-US" sz="2800" i="1" dirty="0">
                <a:solidFill>
                  <a:srgbClr val="99FFCC"/>
                </a:solidFill>
                <a:ea typeface="黑体" panose="02010609060101010101" pitchFamily="2" charset="-122"/>
              </a:rPr>
              <a:t>最高，</a:t>
            </a:r>
            <a:r>
              <a:rPr lang="en-US" altLang="zh-CN" sz="2800" i="1" dirty="0">
                <a:solidFill>
                  <a:srgbClr val="99FFCC"/>
                </a:solidFill>
                <a:ea typeface="黑体" panose="02010609060101010101" pitchFamily="2" charset="-122"/>
              </a:rPr>
              <a:t>PAGE</a:t>
            </a:r>
            <a:r>
              <a:rPr lang="zh-CN" altLang="en-US" sz="2800" i="1" dirty="0">
                <a:solidFill>
                  <a:srgbClr val="99FFCC"/>
                </a:solidFill>
                <a:ea typeface="黑体" panose="02010609060101010101" pitchFamily="2" charset="-122"/>
              </a:rPr>
              <a:t>最低</a:t>
            </a:r>
            <a:br>
              <a:rPr lang="zh-CN" altLang="en-US" sz="2800" i="1" dirty="0">
                <a:solidFill>
                  <a:srgbClr val="99FFCC"/>
                </a:solidFill>
                <a:ea typeface="黑体" panose="02010609060101010101" pitchFamily="2" charset="-122"/>
              </a:rPr>
            </a:br>
            <a:r>
              <a:rPr lang="zh-CN" altLang="en-US" sz="2800" i="1" dirty="0">
                <a:solidFill>
                  <a:srgbClr val="99FFCC"/>
                </a:solidFill>
                <a:ea typeface="黑体" panose="02010609060101010101" pitchFamily="2" charset="-122"/>
              </a:rPr>
              <a:t>使用起来，</a:t>
            </a:r>
            <a:r>
              <a:rPr lang="en-US" altLang="zh-CN" sz="2800" i="1" dirty="0">
                <a:solidFill>
                  <a:srgbClr val="99FFCC"/>
                </a:solidFill>
                <a:ea typeface="黑体" panose="02010609060101010101" pitchFamily="2" charset="-122"/>
              </a:rPr>
              <a:t>PAGE</a:t>
            </a:r>
            <a:r>
              <a:rPr lang="zh-CN" altLang="en-US" sz="2800" i="1" dirty="0">
                <a:solidFill>
                  <a:srgbClr val="99FFCC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2800" i="1" dirty="0">
                <a:solidFill>
                  <a:srgbClr val="99FFCC"/>
                </a:solidFill>
                <a:ea typeface="黑体" panose="02010609060101010101" pitchFamily="2" charset="-122"/>
              </a:rPr>
              <a:t>PARA</a:t>
            </a:r>
            <a:r>
              <a:rPr lang="zh-CN" altLang="en-US" sz="2800" i="1" dirty="0">
                <a:solidFill>
                  <a:srgbClr val="99FFCC"/>
                </a:solidFill>
                <a:ea typeface="黑体" panose="02010609060101010101" pitchFamily="2" charset="-122"/>
              </a:rPr>
              <a:t>简单，其他复杂（因为第一个存储单元偏移地址不为</a:t>
            </a:r>
            <a:r>
              <a:rPr lang="en-US" altLang="zh-CN" sz="2800" i="1" dirty="0">
                <a:solidFill>
                  <a:srgbClr val="99FFCC"/>
                </a:solidFill>
                <a:ea typeface="黑体" panose="02010609060101010101" pitchFamily="2" charset="-122"/>
              </a:rPr>
              <a:t>0</a:t>
            </a:r>
            <a:r>
              <a:rPr lang="zh-CN" altLang="en-US" sz="2800" i="1" dirty="0">
                <a:solidFill>
                  <a:srgbClr val="99FFCC"/>
                </a:solidFill>
                <a:ea typeface="黑体" panose="02010609060101010101" pitchFamily="2" charset="-122"/>
              </a:rPr>
              <a:t>）</a:t>
            </a:r>
            <a:endParaRPr lang="zh-CN" altLang="en-US" sz="2800" i="1" dirty="0">
              <a:solidFill>
                <a:srgbClr val="99FFCC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/>
          <p:nvPr/>
        </p:nvSpPr>
        <p:spPr>
          <a:xfrm>
            <a:off x="457200" y="274638"/>
            <a:ext cx="8075613" cy="561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5.4.3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段定义伪指令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4036" name="Text Box 3"/>
          <p:cNvSpPr txBox="1"/>
          <p:nvPr/>
        </p:nvSpPr>
        <p:spPr>
          <a:xfrm>
            <a:off x="250825" y="1052513"/>
            <a:ext cx="853281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EAEAEA"/>
                </a:solidFill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EAEAEA"/>
                </a:solidFill>
                <a:ea typeface="黑体" panose="02010609060101010101" pitchFamily="2" charset="-122"/>
              </a:rPr>
              <a:t>、组合类型：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4037" name="Text Box 7"/>
          <p:cNvSpPr txBox="1"/>
          <p:nvPr/>
        </p:nvSpPr>
        <p:spPr>
          <a:xfrm>
            <a:off x="250825" y="1628775"/>
            <a:ext cx="88931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告诉连接程序</a:t>
            </a:r>
            <a:r>
              <a:rPr lang="en-US" altLang="zh-CN" b="1" dirty="0">
                <a:solidFill>
                  <a:srgbClr val="FFFF99"/>
                </a:solidFill>
                <a:ea typeface="楷体_GB2312" pitchFamily="49" charset="-122"/>
              </a:rPr>
              <a:t>Link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本段与其他段按什么方式连接</a:t>
            </a:r>
            <a:endParaRPr lang="zh-CN" altLang="en-US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038" name="Text Box 8"/>
          <p:cNvSpPr txBox="1"/>
          <p:nvPr/>
        </p:nvSpPr>
        <p:spPr>
          <a:xfrm>
            <a:off x="250825" y="2276475"/>
            <a:ext cx="8893175" cy="3992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None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——</a:t>
            </a:r>
            <a:r>
              <a:rPr lang="zh-CN" altLang="en-US" dirty="0">
                <a:solidFill>
                  <a:srgbClr val="FFFF99"/>
                </a:solidFill>
              </a:rPr>
              <a:t>表明本段不与其他段连接，缺省方式</a:t>
            </a:r>
            <a:endParaRPr lang="zh-CN" altLang="en-US" dirty="0">
              <a:solidFill>
                <a:srgbClr val="FFFF99"/>
              </a:solidFill>
            </a:endParaRPr>
          </a:p>
          <a:p>
            <a:pPr marL="0" lvl="0" indent="0">
              <a:spcBef>
                <a:spcPct val="50000"/>
              </a:spcBef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Public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——</a:t>
            </a:r>
            <a:r>
              <a:rPr lang="zh-CN" altLang="en-US" dirty="0">
                <a:solidFill>
                  <a:srgbClr val="99FFCC"/>
                </a:solidFill>
              </a:rPr>
              <a:t>本段与其他</a:t>
            </a:r>
            <a:r>
              <a:rPr lang="zh-CN" altLang="en-US" u="sng" dirty="0">
                <a:solidFill>
                  <a:srgbClr val="99FFCC"/>
                </a:solidFill>
              </a:rPr>
              <a:t>同名同用</a:t>
            </a:r>
            <a:r>
              <a:rPr lang="en-US" altLang="zh-CN" u="sng" dirty="0">
                <a:solidFill>
                  <a:srgbClr val="99FFCC"/>
                </a:solidFill>
              </a:rPr>
              <a:t>Public</a:t>
            </a:r>
            <a:r>
              <a:rPr lang="zh-CN" altLang="en-US" u="sng" dirty="0">
                <a:solidFill>
                  <a:srgbClr val="99FFCC"/>
                </a:solidFill>
              </a:rPr>
              <a:t>说明</a:t>
            </a:r>
            <a:r>
              <a:rPr lang="zh-CN" altLang="en-US" dirty="0">
                <a:solidFill>
                  <a:srgbClr val="99FFCC"/>
                </a:solidFill>
              </a:rPr>
              <a:t>的段连接，公用一个段起始地址，段长为各段段长之和（偏移地址重新计算）</a:t>
            </a:r>
            <a:endParaRPr lang="zh-CN" altLang="en-US" dirty="0">
              <a:solidFill>
                <a:srgbClr val="99FFCC"/>
              </a:solidFill>
            </a:endParaRPr>
          </a:p>
          <a:p>
            <a:pPr marL="0" lvl="0" indent="0">
              <a:spcBef>
                <a:spcPct val="50000"/>
              </a:spcBef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Common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——</a:t>
            </a:r>
            <a:r>
              <a:rPr lang="zh-CN" altLang="en-US" dirty="0">
                <a:solidFill>
                  <a:srgbClr val="FFFF99"/>
                </a:solidFill>
              </a:rPr>
              <a:t>本段与其他</a:t>
            </a:r>
            <a:r>
              <a:rPr lang="zh-CN" altLang="en-US" u="sng" dirty="0">
                <a:solidFill>
                  <a:srgbClr val="FFFF99"/>
                </a:solidFill>
              </a:rPr>
              <a:t>同名同用</a:t>
            </a:r>
            <a:r>
              <a:rPr lang="en-US" altLang="zh-CN" u="sng" dirty="0">
                <a:solidFill>
                  <a:srgbClr val="FFFF99"/>
                </a:solidFill>
              </a:rPr>
              <a:t>Common</a:t>
            </a:r>
            <a:r>
              <a:rPr lang="zh-CN" altLang="en-US" u="sng" dirty="0">
                <a:solidFill>
                  <a:srgbClr val="FFFF99"/>
                </a:solidFill>
              </a:rPr>
              <a:t>说明</a:t>
            </a:r>
            <a:r>
              <a:rPr lang="zh-CN" altLang="en-US" dirty="0">
                <a:solidFill>
                  <a:srgbClr val="FFFF99"/>
                </a:solidFill>
              </a:rPr>
              <a:t>的段相重叠，公用一个段起始地址，段长为最长段的段长</a:t>
            </a:r>
            <a:endParaRPr lang="zh-CN" altLang="en-US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/>
          <p:nvPr/>
        </p:nvSpPr>
        <p:spPr>
          <a:xfrm>
            <a:off x="457200" y="274638"/>
            <a:ext cx="8075613" cy="561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5.4.3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段定义伪指令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060" name="Text Box 5"/>
          <p:cNvSpPr txBox="1"/>
          <p:nvPr/>
        </p:nvSpPr>
        <p:spPr>
          <a:xfrm>
            <a:off x="250825" y="1125538"/>
            <a:ext cx="8893175" cy="447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At  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表达式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——</a:t>
            </a:r>
            <a:r>
              <a:rPr lang="zh-CN" altLang="en-US" dirty="0">
                <a:solidFill>
                  <a:srgbClr val="99FFCC"/>
                </a:solidFill>
              </a:rPr>
              <a:t>表明本段段地址指定为表达式的值</a:t>
            </a:r>
            <a:br>
              <a:rPr lang="zh-CN" altLang="en-US" dirty="0">
                <a:solidFill>
                  <a:srgbClr val="99FFCC"/>
                </a:solidFill>
              </a:rPr>
            </a:br>
            <a:r>
              <a:rPr lang="zh-CN" altLang="en-US" dirty="0">
                <a:solidFill>
                  <a:srgbClr val="99FFCC"/>
                </a:solidFill>
              </a:rPr>
              <a:t>    </a:t>
            </a:r>
            <a:r>
              <a:rPr lang="en-US" altLang="zh-CN" dirty="0">
                <a:solidFill>
                  <a:srgbClr val="99FFCC"/>
                </a:solidFill>
                <a:latin typeface="宋体" panose="02010600030101010101" pitchFamily="2" charset="-122"/>
              </a:rPr>
              <a:t>…</a:t>
            </a:r>
            <a:r>
              <a:rPr lang="en-US" altLang="zh-CN" dirty="0">
                <a:solidFill>
                  <a:srgbClr val="99FFCC"/>
                </a:solidFill>
              </a:rPr>
              <a:t> At   0930       </a:t>
            </a:r>
            <a:r>
              <a:rPr lang="zh-CN" altLang="en-US" dirty="0">
                <a:solidFill>
                  <a:srgbClr val="99FFCC"/>
                </a:solidFill>
              </a:rPr>
              <a:t>该段定位于</a:t>
            </a:r>
            <a:r>
              <a:rPr lang="en-US" altLang="zh-CN" dirty="0">
                <a:solidFill>
                  <a:srgbClr val="99FFCC"/>
                </a:solidFill>
              </a:rPr>
              <a:t>0930H</a:t>
            </a:r>
            <a:r>
              <a:rPr lang="zh-CN" altLang="en-US" dirty="0">
                <a:solidFill>
                  <a:srgbClr val="99FFCC"/>
                </a:solidFill>
              </a:rPr>
              <a:t>处</a:t>
            </a:r>
            <a:endParaRPr lang="zh-CN" altLang="en-US" dirty="0">
              <a:solidFill>
                <a:srgbClr val="99FFCC"/>
              </a:solidFill>
            </a:endParaRPr>
          </a:p>
          <a:p>
            <a:pPr marL="0" lvl="0" indent="0">
              <a:spcBef>
                <a:spcPct val="50000"/>
              </a:spcBef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Memory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——</a:t>
            </a:r>
            <a:r>
              <a:rPr lang="zh-CN" altLang="en-US" dirty="0">
                <a:solidFill>
                  <a:srgbClr val="FFFF99"/>
                </a:solidFill>
              </a:rPr>
              <a:t>本段定位于所有段之上，即高地址处，多个段定义为</a:t>
            </a:r>
            <a:r>
              <a:rPr lang="en-US" altLang="zh-CN" dirty="0">
                <a:solidFill>
                  <a:srgbClr val="FFFF99"/>
                </a:solidFill>
              </a:rPr>
              <a:t>Memory</a:t>
            </a:r>
            <a:r>
              <a:rPr lang="zh-CN" altLang="en-US" dirty="0">
                <a:solidFill>
                  <a:srgbClr val="FFFF99"/>
                </a:solidFill>
              </a:rPr>
              <a:t>，只把第一个放入高地址，其他同名段连接成一个新段</a:t>
            </a:r>
            <a:endParaRPr lang="zh-CN" altLang="en-US" dirty="0">
              <a:solidFill>
                <a:srgbClr val="FFFF99"/>
              </a:solidFill>
            </a:endParaRPr>
          </a:p>
          <a:p>
            <a:pPr marL="0" lvl="0" indent="0">
              <a:spcBef>
                <a:spcPct val="50000"/>
              </a:spcBef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Stack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——</a:t>
            </a:r>
            <a:r>
              <a:rPr lang="zh-CN" altLang="en-US" dirty="0">
                <a:solidFill>
                  <a:srgbClr val="99FFCC"/>
                </a:solidFill>
              </a:rPr>
              <a:t>本段是堆栈段，连接方式同</a:t>
            </a:r>
            <a:r>
              <a:rPr lang="en-US" altLang="zh-CN" dirty="0">
                <a:solidFill>
                  <a:srgbClr val="99FFCC"/>
                </a:solidFill>
              </a:rPr>
              <a:t>Public</a:t>
            </a:r>
            <a:r>
              <a:rPr lang="zh-CN" altLang="en-US" dirty="0">
                <a:solidFill>
                  <a:srgbClr val="99FFCC"/>
                </a:solidFill>
              </a:rPr>
              <a:t>，新的物理段的段地址入</a:t>
            </a:r>
            <a:r>
              <a:rPr lang="en-US" altLang="zh-CN" dirty="0">
                <a:solidFill>
                  <a:srgbClr val="99FFCC"/>
                </a:solidFill>
              </a:rPr>
              <a:t>SS</a:t>
            </a:r>
            <a:r>
              <a:rPr lang="zh-CN" altLang="en-US" dirty="0">
                <a:solidFill>
                  <a:srgbClr val="99FFCC"/>
                </a:solidFill>
              </a:rPr>
              <a:t>，并初始化</a:t>
            </a:r>
            <a:r>
              <a:rPr lang="en-US" altLang="zh-CN" dirty="0">
                <a:solidFill>
                  <a:srgbClr val="99FFCC"/>
                </a:solidFill>
              </a:rPr>
              <a:t>SP</a:t>
            </a:r>
            <a:endParaRPr lang="en-US" altLang="zh-CN" dirty="0">
              <a:solidFill>
                <a:srgbClr val="99FFCC"/>
              </a:solidFill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6083" name="Rectangle 5"/>
          <p:cNvSpPr/>
          <p:nvPr/>
        </p:nvSpPr>
        <p:spPr>
          <a:xfrm>
            <a:off x="323850" y="333375"/>
            <a:ext cx="7129463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sym typeface="Symbol" panose="05050102010706020507" pitchFamily="18" charset="2"/>
              </a:rPr>
              <a:t>4</a:t>
            </a:r>
            <a:r>
              <a:rPr lang="zh-CN" altLang="en-US" b="1" dirty="0">
                <a:solidFill>
                  <a:schemeClr val="bg1"/>
                </a:solidFill>
                <a:sym typeface="Symbol" panose="05050102010706020507" pitchFamily="18" charset="2"/>
              </a:rPr>
              <a:t>、使用类型</a:t>
            </a:r>
            <a:endParaRPr lang="zh-CN" altLang="en-US" b="1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CC3300"/>
                </a:solidFill>
                <a:ea typeface="黑体" panose="02010609060101010101" pitchFamily="2" charset="-122"/>
              </a:rPr>
              <a:t>      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可选，指定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386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以上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CPU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的段模式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6084" name="Rectangle 7"/>
          <p:cNvSpPr/>
          <p:nvPr/>
        </p:nvSpPr>
        <p:spPr>
          <a:xfrm>
            <a:off x="1187450" y="1484313"/>
            <a:ext cx="6992938" cy="946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种：</a:t>
            </a:r>
            <a:r>
              <a:rPr lang="en-US" altLang="zh-CN" sz="2800" b="1" dirty="0">
                <a:solidFill>
                  <a:srgbClr val="0000FF"/>
                </a:solidFill>
              </a:rPr>
              <a:t>USE16   </a:t>
            </a:r>
            <a:r>
              <a:rPr lang="zh-CN" altLang="en-US" sz="2800" b="1" dirty="0"/>
              <a:t>段基值和偏移地址都是</a:t>
            </a:r>
            <a:r>
              <a:rPr lang="en-US" altLang="zh-CN" sz="2800" b="1" dirty="0"/>
              <a:t>16</a:t>
            </a:r>
            <a:r>
              <a:rPr lang="zh-CN" altLang="en-US" sz="2800" b="1" dirty="0"/>
              <a:t>位</a:t>
            </a:r>
            <a:endParaRPr lang="zh-CN" altLang="en-US" sz="28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          </a:t>
            </a:r>
            <a:r>
              <a:rPr lang="en-US" altLang="zh-CN" sz="2800" b="1" dirty="0">
                <a:solidFill>
                  <a:srgbClr val="0000FF"/>
                </a:solidFill>
              </a:rPr>
              <a:t>USE32   </a:t>
            </a:r>
            <a:r>
              <a:rPr lang="zh-CN" altLang="en-US" sz="2800" b="1" dirty="0"/>
              <a:t>段基值</a:t>
            </a:r>
            <a:r>
              <a:rPr lang="en-US" altLang="zh-CN" sz="2800" b="1" dirty="0"/>
              <a:t>16</a:t>
            </a:r>
            <a:r>
              <a:rPr lang="zh-CN" altLang="en-US" sz="2800" b="1" dirty="0"/>
              <a:t>位，偏移地址</a:t>
            </a:r>
            <a:r>
              <a:rPr lang="en-US" altLang="zh-CN" sz="2800" b="1" dirty="0"/>
              <a:t>32</a:t>
            </a:r>
            <a:r>
              <a:rPr lang="zh-CN" altLang="en-US" sz="2800" b="1" dirty="0"/>
              <a:t>位</a:t>
            </a:r>
            <a:endParaRPr lang="zh-CN" altLang="en-US" sz="2800" b="1" dirty="0"/>
          </a:p>
        </p:txBody>
      </p:sp>
      <p:sp>
        <p:nvSpPr>
          <p:cNvPr id="46085" name="Rectangle 8"/>
          <p:cNvSpPr/>
          <p:nvPr/>
        </p:nvSpPr>
        <p:spPr>
          <a:xfrm>
            <a:off x="250825" y="2565400"/>
            <a:ext cx="3276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sym typeface="Symbol" panose="05050102010706020507" pitchFamily="18" charset="2"/>
              </a:rPr>
              <a:t>5</a:t>
            </a:r>
            <a:r>
              <a:rPr lang="zh-CN" altLang="en-US" b="1" dirty="0">
                <a:solidFill>
                  <a:schemeClr val="bg1"/>
                </a:solidFill>
                <a:sym typeface="Symbol" panose="05050102010706020507" pitchFamily="18" charset="2"/>
              </a:rPr>
              <a:t>、类别名</a:t>
            </a:r>
            <a:endParaRPr lang="zh-CN" altLang="en-US" b="1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  <p:sp>
        <p:nvSpPr>
          <p:cNvPr id="46086" name="Rectangle 9"/>
          <p:cNvSpPr/>
          <p:nvPr/>
        </p:nvSpPr>
        <p:spPr>
          <a:xfrm>
            <a:off x="1116013" y="3284538"/>
            <a:ext cx="424973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可选，单引号扩起来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6087" name="Rectangle 20"/>
          <p:cNvSpPr/>
          <p:nvPr/>
        </p:nvSpPr>
        <p:spPr>
          <a:xfrm>
            <a:off x="1116013" y="3933825"/>
            <a:ext cx="6553200" cy="2043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例如：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mystack segment stack 'stack'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           </a:t>
            </a:r>
            <a:r>
              <a:rPr lang="en-US" altLang="zh-CN" i="1" dirty="0">
                <a:solidFill>
                  <a:srgbClr val="FFFF99"/>
                </a:solidFill>
                <a:ea typeface="黑体" panose="02010609060101010101" pitchFamily="2" charset="-122"/>
              </a:rPr>
              <a:t>DW 20H  DUP (?)</a:t>
            </a:r>
            <a:endParaRPr lang="en-US" altLang="zh-CN" i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	   mystack ends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/>
          <p:nvPr/>
        </p:nvSpPr>
        <p:spPr>
          <a:xfrm>
            <a:off x="457200" y="274638"/>
            <a:ext cx="8075613" cy="561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5.4.3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段定义伪指令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7108" name="Text Box 3"/>
          <p:cNvSpPr txBox="1"/>
          <p:nvPr/>
        </p:nvSpPr>
        <p:spPr>
          <a:xfrm>
            <a:off x="0" y="981075"/>
            <a:ext cx="87487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二、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Assume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伪指令：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7109" name="Text Box 8"/>
          <p:cNvSpPr txBox="1"/>
          <p:nvPr/>
        </p:nvSpPr>
        <p:spPr>
          <a:xfrm>
            <a:off x="0" y="1557338"/>
            <a:ext cx="88931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Assume   </a:t>
            </a:r>
            <a:r>
              <a:rPr lang="zh-CN" altLang="en-US" sz="2800" dirty="0">
                <a:solidFill>
                  <a:schemeClr val="bg1"/>
                </a:solidFill>
                <a:ea typeface="黑体" panose="02010609060101010101" pitchFamily="2" charset="-122"/>
              </a:rPr>
              <a:t>段寄存器</a:t>
            </a:r>
            <a:r>
              <a:rPr lang="en-US" altLang="zh-CN" sz="2800" dirty="0">
                <a:solidFill>
                  <a:schemeClr val="bg1"/>
                </a:solidFill>
                <a:ea typeface="黑体" panose="02010609060101010101" pitchFamily="2" charset="-122"/>
              </a:rPr>
              <a:t>:</a:t>
            </a:r>
            <a:r>
              <a:rPr lang="zh-CN" altLang="en-US" sz="2800" dirty="0">
                <a:solidFill>
                  <a:schemeClr val="bg1"/>
                </a:solidFill>
                <a:ea typeface="黑体" panose="02010609060101010101" pitchFamily="2" charset="-122"/>
              </a:rPr>
              <a:t>段名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，</a:t>
            </a:r>
            <a:r>
              <a:rPr lang="zh-CN" altLang="en-US" sz="2800" dirty="0">
                <a:solidFill>
                  <a:schemeClr val="bg1"/>
                </a:solidFill>
                <a:ea typeface="黑体" panose="02010609060101010101" pitchFamily="2" charset="-122"/>
              </a:rPr>
              <a:t>段寄存器</a:t>
            </a:r>
            <a:r>
              <a:rPr lang="en-US" altLang="zh-CN" sz="2800" dirty="0">
                <a:solidFill>
                  <a:schemeClr val="bg1"/>
                </a:solidFill>
                <a:ea typeface="黑体" panose="02010609060101010101" pitchFamily="2" charset="-122"/>
              </a:rPr>
              <a:t>:</a:t>
            </a:r>
            <a:r>
              <a:rPr lang="zh-CN" altLang="en-US" sz="2800" dirty="0">
                <a:solidFill>
                  <a:schemeClr val="bg1"/>
                </a:solidFill>
                <a:ea typeface="黑体" panose="02010609060101010101" pitchFamily="2" charset="-122"/>
              </a:rPr>
              <a:t>段名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…</a:t>
            </a:r>
            <a:endParaRPr lang="en-US" altLang="zh-CN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47110" name="Rectangle 11"/>
          <p:cNvSpPr/>
          <p:nvPr/>
        </p:nvSpPr>
        <p:spPr>
          <a:xfrm>
            <a:off x="260350" y="2565400"/>
            <a:ext cx="778827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例如：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assume cs:code, ds:mydata, ss:mystack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27340" name="AutoShape 12"/>
          <p:cNvSpPr/>
          <p:nvPr/>
        </p:nvSpPr>
        <p:spPr>
          <a:xfrm>
            <a:off x="468313" y="3284538"/>
            <a:ext cx="7991475" cy="3024187"/>
          </a:xfrm>
          <a:prstGeom prst="horizontalScroll">
            <a:avLst>
              <a:gd name="adj" fmla="val 14657"/>
            </a:avLst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2700000" scaled="1"/>
            <a:tileRect/>
          </a:gradFill>
          <a:ln w="1270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r>
              <a:rPr lang="zh-CN" altLang="en-US" b="1" dirty="0"/>
              <a:t>只有四个段寄存器指向的段是</a:t>
            </a:r>
            <a:r>
              <a:rPr lang="zh-CN" altLang="en-US" b="1" i="1" dirty="0">
                <a:solidFill>
                  <a:srgbClr val="CC0066"/>
                </a:solidFill>
              </a:rPr>
              <a:t>当前段</a:t>
            </a:r>
            <a:r>
              <a:rPr lang="zh-CN" altLang="en-US" b="1" dirty="0"/>
              <a:t>，只有当前段内的存储单元才能被访问</a:t>
            </a:r>
            <a:r>
              <a:rPr lang="en-US" altLang="zh-CN" b="1" dirty="0"/>
              <a:t>Assume</a:t>
            </a:r>
            <a:r>
              <a:rPr lang="zh-CN" altLang="en-US" b="1" dirty="0"/>
              <a:t>就是告诉汇编程序哪些是当前段，分别由哪个段寄存器指向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000"/>
                                        <p:tgtEl>
                                          <p:spTgt spid="22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4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8131" name="Text Box 4"/>
          <p:cNvSpPr txBox="1"/>
          <p:nvPr/>
        </p:nvSpPr>
        <p:spPr>
          <a:xfrm>
            <a:off x="250825" y="1125538"/>
            <a:ext cx="8893175" cy="4967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en-US" altLang="zh-CN" dirty="0">
                <a:solidFill>
                  <a:srgbClr val="FFFF99"/>
                </a:solidFill>
                <a:latin typeface="宋体" panose="02010600030101010101" pitchFamily="2" charset="-122"/>
              </a:rPr>
              <a:t>Assume</a:t>
            </a:r>
            <a: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  <a:t>一定位于代码段中且任一代码段至少有一个</a:t>
            </a:r>
            <a:r>
              <a:rPr lang="en-US" altLang="zh-CN" dirty="0">
                <a:solidFill>
                  <a:srgbClr val="FFFF99"/>
                </a:solidFill>
                <a:latin typeface="宋体" panose="02010600030101010101" pitchFamily="2" charset="-122"/>
              </a:rPr>
              <a:t>Assume</a:t>
            </a:r>
            <a: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  <a:t>指令</a:t>
            </a:r>
            <a:endParaRPr lang="zh-CN" altLang="en-US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  <a:t>仅仅是一种对应，不产生目标代码</a:t>
            </a:r>
            <a:b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</a:br>
            <a:r>
              <a:rPr lang="zh-CN" altLang="en-US" b="1" dirty="0">
                <a:solidFill>
                  <a:srgbClr val="00FFFF"/>
                </a:solidFill>
                <a:latin typeface="宋体" panose="02010600030101010101" pitchFamily="2" charset="-122"/>
              </a:rPr>
              <a:t>段寄存器实际值还要由传送指令赋值</a:t>
            </a:r>
            <a:endParaRPr lang="zh-CN" altLang="en-US" b="1" dirty="0">
              <a:solidFill>
                <a:srgbClr val="00FFFF"/>
              </a:solidFill>
              <a:latin typeface="宋体" panose="0201060003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  <a:t>在一个代码段中，如果没有其它</a:t>
            </a:r>
            <a:r>
              <a:rPr lang="en-US" altLang="zh-CN" dirty="0">
                <a:solidFill>
                  <a:srgbClr val="FFFF99"/>
                </a:solidFill>
                <a:latin typeface="宋体" panose="02010600030101010101" pitchFamily="2" charset="-122"/>
              </a:rPr>
              <a:t>Assume</a:t>
            </a:r>
            <a: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  <a:t>设置，原有</a:t>
            </a:r>
            <a:r>
              <a:rPr lang="en-US" altLang="zh-CN" dirty="0">
                <a:solidFill>
                  <a:srgbClr val="FFFF99"/>
                </a:solidFill>
                <a:latin typeface="宋体" panose="02010600030101010101" pitchFamily="2" charset="-122"/>
              </a:rPr>
              <a:t>Assume</a:t>
            </a:r>
            <a: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  <a:t>设置一直有效。可用</a:t>
            </a:r>
            <a:r>
              <a:rPr lang="en-US" altLang="zh-CN" dirty="0">
                <a:solidFill>
                  <a:srgbClr val="FFFF99"/>
                </a:solidFill>
                <a:latin typeface="宋体" panose="02010600030101010101" pitchFamily="2" charset="-122"/>
              </a:rPr>
              <a:t>Nothing</a:t>
            </a:r>
            <a: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  <a:t>取消设置。如：</a:t>
            </a:r>
            <a:b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FFFF99"/>
                </a:solidFill>
                <a:latin typeface="宋体" panose="02010600030101010101" pitchFamily="2" charset="-122"/>
              </a:rPr>
              <a:t>Assume   ES</a:t>
            </a:r>
            <a: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rgbClr val="FFFF99"/>
                </a:solidFill>
                <a:latin typeface="宋体" panose="02010600030101010101" pitchFamily="2" charset="-122"/>
              </a:rPr>
              <a:t>nothing</a:t>
            </a:r>
            <a: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  <a:t>；取消</a:t>
            </a:r>
            <a:r>
              <a:rPr lang="en-US" altLang="zh-CN" dirty="0">
                <a:solidFill>
                  <a:srgbClr val="FFFF99"/>
                </a:solidFill>
                <a:latin typeface="宋体" panose="02010600030101010101" pitchFamily="2" charset="-122"/>
              </a:rPr>
              <a:t>ES</a:t>
            </a:r>
            <a: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  <a:t>设置</a:t>
            </a:r>
            <a:b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FFFF99"/>
                </a:solidFill>
                <a:latin typeface="宋体" panose="02010600030101010101" pitchFamily="2" charset="-122"/>
              </a:rPr>
              <a:t>Assume   nothing  ;</a:t>
            </a:r>
            <a: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  <a:t>取消</a:t>
            </a:r>
            <a:r>
              <a:rPr lang="en-US" altLang="zh-CN" dirty="0">
                <a:solidFill>
                  <a:srgbClr val="FFFF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  <a:t>个段寄存器设置</a:t>
            </a:r>
            <a:endParaRPr lang="zh-CN" altLang="en-US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48132" name="Rectangle 5"/>
          <p:cNvSpPr/>
          <p:nvPr/>
        </p:nvSpPr>
        <p:spPr>
          <a:xfrm>
            <a:off x="457200" y="274638"/>
            <a:ext cx="8075613" cy="561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5.4.3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段定义伪指令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/>
          <p:nvPr/>
        </p:nvSpPr>
        <p:spPr>
          <a:xfrm>
            <a:off x="304800" y="304800"/>
            <a:ext cx="8686800" cy="6299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1333500" algn="just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DS_DATA	   SEGMENT</a:t>
            </a:r>
            <a:endParaRPr lang="en-US" altLang="zh-CN" sz="2400" b="1" dirty="0"/>
          </a:p>
          <a:p>
            <a:pPr marL="0" lvl="0" indent="1333500" algn="just">
              <a:spcBef>
                <a:spcPct val="0"/>
              </a:spcBef>
              <a:buNone/>
            </a:pPr>
            <a:r>
              <a:rPr lang="en-US" altLang="zh-CN" sz="2400" b="1" dirty="0"/>
              <a:t>	VAR1	   DB    12H</a:t>
            </a:r>
            <a:endParaRPr lang="en-US" altLang="zh-CN" sz="2400" b="1" dirty="0"/>
          </a:p>
          <a:p>
            <a:pPr marL="0" lvl="0" indent="1333500" algn="just">
              <a:spcBef>
                <a:spcPct val="0"/>
              </a:spcBef>
              <a:buNone/>
            </a:pPr>
            <a:r>
              <a:rPr lang="en-US" altLang="zh-CN" sz="2400" b="1" dirty="0"/>
              <a:t>DS_DATA	   ENDS</a:t>
            </a:r>
            <a:endParaRPr lang="en-US" altLang="zh-CN" sz="2400" b="1" dirty="0"/>
          </a:p>
          <a:p>
            <a:pPr marL="0" lvl="0" indent="1333500" algn="just">
              <a:spcBef>
                <a:spcPct val="0"/>
              </a:spcBef>
              <a:buNone/>
            </a:pPr>
            <a:r>
              <a:rPr lang="en-US" altLang="zh-CN" sz="2400" b="1" dirty="0"/>
              <a:t>ES_DATA	   SEGMENT</a:t>
            </a:r>
            <a:endParaRPr lang="en-US" altLang="zh-CN" sz="2400" b="1" dirty="0"/>
          </a:p>
          <a:p>
            <a:pPr marL="0" lvl="0" indent="1333500" algn="just">
              <a:spcBef>
                <a:spcPct val="0"/>
              </a:spcBef>
              <a:buNone/>
            </a:pPr>
            <a:r>
              <a:rPr lang="en-US" altLang="zh-CN" sz="2400" b="1" dirty="0"/>
              <a:t>	VAR2	   DB    34H</a:t>
            </a:r>
            <a:endParaRPr lang="en-US" altLang="zh-CN" sz="2400" b="1" dirty="0"/>
          </a:p>
          <a:p>
            <a:pPr marL="0" lvl="0" indent="1333500" algn="just">
              <a:spcBef>
                <a:spcPct val="0"/>
              </a:spcBef>
              <a:buNone/>
            </a:pPr>
            <a:r>
              <a:rPr lang="en-US" altLang="zh-CN" sz="2400" b="1" dirty="0"/>
              <a:t>ES_DATA	   ENDS</a:t>
            </a:r>
            <a:endParaRPr lang="en-US" altLang="zh-CN" sz="2400" b="1" dirty="0"/>
          </a:p>
          <a:p>
            <a:pPr marL="0" lvl="0" indent="1333500" algn="just">
              <a:spcBef>
                <a:spcPct val="0"/>
              </a:spcBef>
              <a:buNone/>
            </a:pPr>
            <a:r>
              <a:rPr lang="en-US" altLang="zh-CN" sz="2400" b="1" dirty="0"/>
              <a:t>CODE	   SEGMENT</a:t>
            </a:r>
            <a:endParaRPr lang="en-US" altLang="zh-CN" sz="2400" b="1" dirty="0"/>
          </a:p>
          <a:p>
            <a:pPr marL="0" lvl="0" indent="1333500" algn="just">
              <a:spcBef>
                <a:spcPct val="0"/>
              </a:spcBef>
              <a:buNone/>
            </a:pPr>
            <a:r>
              <a:rPr lang="en-US" altLang="zh-CN" sz="2400" b="1" dirty="0"/>
              <a:t>	VAR3    DB     56H</a:t>
            </a:r>
            <a:endParaRPr lang="en-US" altLang="zh-CN" sz="2400" b="1" dirty="0"/>
          </a:p>
          <a:p>
            <a:pPr marL="0" lvl="0" indent="1333500" algn="just">
              <a:spcBef>
                <a:spcPct val="0"/>
              </a:spcBef>
              <a:buNone/>
            </a:pPr>
            <a:r>
              <a:rPr lang="en-US" altLang="zh-CN" sz="2400" b="1" dirty="0"/>
              <a:t>      </a:t>
            </a:r>
            <a:r>
              <a:rPr lang="en-US" altLang="zh-CN" sz="2400" b="1" dirty="0">
                <a:solidFill>
                  <a:srgbClr val="0000FF"/>
                </a:solidFill>
              </a:rPr>
              <a:t>ASSUME CS:CODE,DS:DS_DATA,ES:ES_DATA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marL="0" lvl="0" indent="1333500" algn="just">
              <a:spcBef>
                <a:spcPct val="0"/>
              </a:spcBef>
              <a:buNone/>
            </a:pPr>
            <a:r>
              <a:rPr lang="en-US" altLang="zh-CN" sz="2400" b="1" dirty="0"/>
              <a:t>START</a:t>
            </a:r>
            <a:r>
              <a:rPr lang="zh-CN" altLang="en-US" sz="2400" b="1" dirty="0"/>
              <a:t>： 	</a:t>
            </a:r>
            <a:r>
              <a:rPr lang="en-US" altLang="zh-CN" sz="2400" b="1" dirty="0"/>
              <a:t>……</a:t>
            </a:r>
            <a:endParaRPr lang="en-US" altLang="zh-CN" sz="2400" b="1" dirty="0"/>
          </a:p>
          <a:p>
            <a:pPr marL="0" lvl="0" indent="1333500" algn="just">
              <a:spcBef>
                <a:spcPct val="0"/>
              </a:spcBef>
              <a:buNone/>
            </a:pPr>
            <a:r>
              <a:rPr lang="en-US" altLang="zh-CN" sz="2400" b="1" dirty="0"/>
              <a:t>		┇</a:t>
            </a:r>
            <a:endParaRPr lang="en-US" altLang="zh-CN" sz="2400" b="1" dirty="0"/>
          </a:p>
          <a:p>
            <a:pPr marL="0" lvl="0" indent="1333500" algn="just">
              <a:spcBef>
                <a:spcPct val="0"/>
              </a:spcBef>
              <a:buNone/>
            </a:pPr>
            <a:r>
              <a:rPr lang="en-US" altLang="zh-CN" sz="2400" b="1" dirty="0"/>
              <a:t>		INC   VAR1</a:t>
            </a:r>
            <a:endParaRPr lang="en-US" altLang="zh-CN" sz="2400" b="1" dirty="0"/>
          </a:p>
          <a:p>
            <a:pPr marL="0" lvl="0" indent="1333500" algn="just">
              <a:spcBef>
                <a:spcPct val="0"/>
              </a:spcBef>
              <a:buNone/>
            </a:pPr>
            <a:r>
              <a:rPr lang="en-US" altLang="zh-CN" sz="2400" b="1" dirty="0"/>
              <a:t>		INC   VAR2</a:t>
            </a:r>
            <a:endParaRPr lang="en-US" altLang="zh-CN" sz="2400" b="1" dirty="0"/>
          </a:p>
          <a:p>
            <a:pPr marL="0" lvl="0" indent="1333500" algn="just">
              <a:spcBef>
                <a:spcPct val="0"/>
              </a:spcBef>
              <a:buNone/>
            </a:pPr>
            <a:r>
              <a:rPr lang="en-US" altLang="zh-CN" sz="2400" b="1" dirty="0"/>
              <a:t>		INC   VAR3</a:t>
            </a:r>
            <a:endParaRPr lang="en-US" altLang="zh-CN" sz="2400" b="1" dirty="0"/>
          </a:p>
          <a:p>
            <a:pPr marL="0" lvl="0" indent="1333500" algn="just">
              <a:spcBef>
                <a:spcPct val="0"/>
              </a:spcBef>
              <a:buNone/>
            </a:pPr>
            <a:r>
              <a:rPr lang="en-US" altLang="zh-CN" sz="2400" b="1" dirty="0"/>
              <a:t>		┇</a:t>
            </a:r>
            <a:endParaRPr lang="en-US" altLang="zh-CN" sz="2400" b="1" dirty="0"/>
          </a:p>
          <a:p>
            <a:pPr marL="0" lvl="0" indent="1333500" algn="just">
              <a:spcBef>
                <a:spcPct val="0"/>
              </a:spcBef>
              <a:buNone/>
            </a:pPr>
            <a:r>
              <a:rPr lang="en-US" altLang="zh-CN" sz="2400" b="1" dirty="0"/>
              <a:t>CODE	ENDS</a:t>
            </a:r>
            <a:endParaRPr lang="en-US" altLang="zh-CN" sz="2400" b="1" dirty="0"/>
          </a:p>
          <a:p>
            <a:pPr marL="0" lvl="0" indent="1333500" algn="just">
              <a:spcBef>
                <a:spcPct val="0"/>
              </a:spcBef>
              <a:buNone/>
            </a:pPr>
            <a:r>
              <a:rPr lang="en-US" altLang="zh-CN" sz="2400" b="1" dirty="0"/>
              <a:t>		END   START</a:t>
            </a:r>
            <a:endParaRPr lang="en-US" altLang="zh-CN" sz="2400" b="1" dirty="0"/>
          </a:p>
        </p:txBody>
      </p:sp>
      <p:sp>
        <p:nvSpPr>
          <p:cNvPr id="49156" name="Rectangle 3"/>
          <p:cNvSpPr/>
          <p:nvPr/>
        </p:nvSpPr>
        <p:spPr>
          <a:xfrm>
            <a:off x="609600" y="196850"/>
            <a:ext cx="11049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例：</a:t>
            </a:r>
            <a:endParaRPr lang="zh-CN" altLang="en-US" sz="36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0179" name="Rectangle 3"/>
          <p:cNvSpPr/>
          <p:nvPr/>
        </p:nvSpPr>
        <p:spPr>
          <a:xfrm>
            <a:off x="457200" y="274638"/>
            <a:ext cx="8075613" cy="561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5.4.3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段定义伪指令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0180" name="Text Box 4"/>
          <p:cNvSpPr txBox="1"/>
          <p:nvPr/>
        </p:nvSpPr>
        <p:spPr>
          <a:xfrm>
            <a:off x="0" y="981075"/>
            <a:ext cx="87487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三、段寄存器实际值的装入：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50181" name="Text Box 5"/>
          <p:cNvSpPr txBox="1"/>
          <p:nvPr/>
        </p:nvSpPr>
        <p:spPr>
          <a:xfrm>
            <a:off x="142875" y="1700213"/>
            <a:ext cx="9001125" cy="1798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DS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ES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的装入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：段名就是段地址</a:t>
            </a:r>
            <a:b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     </a:t>
            </a:r>
            <a:r>
              <a:rPr lang="en-US" altLang="zh-CN" dirty="0">
                <a:solidFill>
                  <a:srgbClr val="FF7C80"/>
                </a:solidFill>
                <a:ea typeface="黑体" panose="02010609060101010101" pitchFamily="2" charset="-122"/>
              </a:rPr>
              <a:t>MOV  DS, mydata;  </a:t>
            </a:r>
            <a:r>
              <a:rPr lang="en-US" altLang="zh-CN" sz="2800" b="1" dirty="0">
                <a:solidFill>
                  <a:srgbClr val="99FFCC"/>
                </a:solidFill>
                <a:latin typeface="楷体_GB2312" pitchFamily="49" charset="-122"/>
                <a:ea typeface="楷体_GB2312" pitchFamily="49" charset="-122"/>
              </a:rPr>
              <a:t>Mov</a:t>
            </a:r>
            <a:r>
              <a:rPr lang="zh-CN" altLang="en-US" sz="2800" b="1" dirty="0">
                <a:solidFill>
                  <a:srgbClr val="99FFCC"/>
                </a:solidFill>
                <a:latin typeface="楷体_GB2312" pitchFamily="49" charset="-122"/>
                <a:ea typeface="楷体_GB2312" pitchFamily="49" charset="-122"/>
              </a:rPr>
              <a:t>不允许</a:t>
            </a:r>
            <a:r>
              <a:rPr lang="en-US" altLang="zh-CN" sz="2800" b="1" dirty="0">
                <a:solidFill>
                  <a:srgbClr val="99FFCC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800" b="1" dirty="0">
                <a:solidFill>
                  <a:srgbClr val="99FFCC"/>
                </a:solidFill>
                <a:latin typeface="楷体_GB2312" pitchFamily="49" charset="-122"/>
                <a:ea typeface="楷体_GB2312" pitchFamily="49" charset="-122"/>
              </a:rPr>
              <a:t>位数送段寄存器</a:t>
            </a:r>
            <a:endParaRPr lang="zh-CN" altLang="en-US" sz="2800" b="1" dirty="0">
              <a:solidFill>
                <a:srgbClr val="99FFCC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改为：</a:t>
            </a:r>
            <a:r>
              <a:rPr lang="zh-CN" altLang="en-US" sz="2800" b="1" dirty="0">
                <a:solidFill>
                  <a:srgbClr val="99FF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800" b="1" dirty="0">
              <a:solidFill>
                <a:srgbClr val="99FF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0182" name="Rectangle 6"/>
          <p:cNvSpPr/>
          <p:nvPr/>
        </p:nvSpPr>
        <p:spPr>
          <a:xfrm>
            <a:off x="1908175" y="2997200"/>
            <a:ext cx="45720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mov ax, mydata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mov ds, ax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50183" name="Text Box 7"/>
          <p:cNvSpPr txBox="1"/>
          <p:nvPr/>
        </p:nvSpPr>
        <p:spPr>
          <a:xfrm>
            <a:off x="250825" y="4365625"/>
            <a:ext cx="85693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SS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的装入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：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50184" name="Text Box 8"/>
          <p:cNvSpPr txBox="1"/>
          <p:nvPr/>
        </p:nvSpPr>
        <p:spPr>
          <a:xfrm>
            <a:off x="684213" y="5013325"/>
            <a:ext cx="845978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(1) </a:t>
            </a:r>
            <a:r>
              <a:rPr lang="zh-CN" altLang="en-US" dirty="0">
                <a:solidFill>
                  <a:srgbClr val="00FFFF"/>
                </a:solidFill>
                <a:ea typeface="黑体" panose="02010609060101010101" pitchFamily="2" charset="-122"/>
              </a:rPr>
              <a:t>自动装入：段定义中，组合类型选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Stack</a:t>
            </a:r>
            <a:endParaRPr lang="en-US" altLang="zh-CN" dirty="0">
              <a:solidFill>
                <a:srgbClr val="00FFFF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1203" name="Rectangle 4"/>
          <p:cNvSpPr/>
          <p:nvPr/>
        </p:nvSpPr>
        <p:spPr>
          <a:xfrm>
            <a:off x="457200" y="274638"/>
            <a:ext cx="8075613" cy="561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5.4.3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段定义伪指令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204" name="Rectangle 5"/>
          <p:cNvSpPr/>
          <p:nvPr/>
        </p:nvSpPr>
        <p:spPr>
          <a:xfrm>
            <a:off x="1547813" y="1052513"/>
            <a:ext cx="7056437" cy="1554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mystack  segment  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 stack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   'stack‘</a:t>
            </a:r>
            <a:b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           </a:t>
            </a:r>
            <a:r>
              <a:rPr lang="en-US" altLang="zh-CN" i="1" dirty="0">
                <a:solidFill>
                  <a:srgbClr val="FFFF99"/>
                </a:solidFill>
                <a:ea typeface="黑体" panose="02010609060101010101" pitchFamily="2" charset="-122"/>
              </a:rPr>
              <a:t>DW 20H  DUP (?)</a:t>
            </a:r>
            <a:br>
              <a:rPr lang="en-US" altLang="zh-CN" i="1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mystack ends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51205" name="Text Box 7"/>
          <p:cNvSpPr txBox="1"/>
          <p:nvPr/>
        </p:nvSpPr>
        <p:spPr>
          <a:xfrm>
            <a:off x="827088" y="2708275"/>
            <a:ext cx="7921625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此时，段地址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mystack</a:t>
            </a:r>
            <a:r>
              <a:rPr lang="en-US" altLang="zh-CN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→SS</a:t>
            </a:r>
            <a:br>
              <a:rPr lang="en-US" altLang="zh-CN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SP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初值＝长度＝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20H×2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＝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40H</a:t>
            </a:r>
            <a:endParaRPr lang="en-US" altLang="zh-CN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206" name="Text Box 8"/>
          <p:cNvSpPr txBox="1"/>
          <p:nvPr/>
        </p:nvSpPr>
        <p:spPr>
          <a:xfrm>
            <a:off x="0" y="981075"/>
            <a:ext cx="15478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例如：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51207" name="Text Box 9"/>
          <p:cNvSpPr txBox="1"/>
          <p:nvPr/>
        </p:nvSpPr>
        <p:spPr>
          <a:xfrm>
            <a:off x="250825" y="3860800"/>
            <a:ext cx="84597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(2) </a:t>
            </a:r>
            <a:r>
              <a:rPr lang="zh-CN" altLang="en-US" dirty="0">
                <a:solidFill>
                  <a:srgbClr val="00FFFF"/>
                </a:solidFill>
                <a:ea typeface="黑体" panose="02010609060101010101" pitchFamily="2" charset="-122"/>
              </a:rPr>
              <a:t>类似于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DS</a:t>
            </a:r>
            <a:r>
              <a:rPr lang="zh-CN" altLang="en-US" dirty="0">
                <a:solidFill>
                  <a:srgbClr val="00FFFF"/>
                </a:solidFill>
                <a:ea typeface="黑体" panose="02010609060101010101" pitchFamily="2" charset="-122"/>
              </a:rPr>
              <a:t>的办法，对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SS</a:t>
            </a:r>
            <a:r>
              <a:rPr lang="zh-CN" altLang="en-US" dirty="0">
                <a:solidFill>
                  <a:srgbClr val="00FFFF"/>
                </a:solidFill>
                <a:ea typeface="黑体" panose="02010609060101010101" pitchFamily="2" charset="-122"/>
              </a:rPr>
              <a:t>和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SP</a:t>
            </a:r>
            <a:r>
              <a:rPr lang="zh-CN" altLang="en-US" dirty="0">
                <a:solidFill>
                  <a:srgbClr val="00FFFF"/>
                </a:solidFill>
                <a:ea typeface="黑体" panose="02010609060101010101" pitchFamily="2" charset="-122"/>
              </a:rPr>
              <a:t>进行修改</a:t>
            </a:r>
            <a:endParaRPr lang="zh-CN" altLang="en-US" dirty="0">
              <a:solidFill>
                <a:srgbClr val="00FFFF"/>
              </a:solidFill>
              <a:ea typeface="黑体" panose="02010609060101010101" pitchFamily="2" charset="-122"/>
            </a:endParaRPr>
          </a:p>
        </p:txBody>
      </p:sp>
      <p:sp>
        <p:nvSpPr>
          <p:cNvPr id="51208" name="Text Box 10"/>
          <p:cNvSpPr txBox="1"/>
          <p:nvPr/>
        </p:nvSpPr>
        <p:spPr>
          <a:xfrm>
            <a:off x="755650" y="4581525"/>
            <a:ext cx="3816350" cy="2043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mov   ax, mystack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mov  ss, ax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mov  sp, 40H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51209" name="Text Box 11"/>
          <p:cNvSpPr txBox="1"/>
          <p:nvPr/>
        </p:nvSpPr>
        <p:spPr>
          <a:xfrm>
            <a:off x="4716463" y="4797425"/>
            <a:ext cx="4427537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altLang="zh-CN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凡用此方法装入</a:t>
            </a:r>
            <a:r>
              <a:rPr lang="en-US" altLang="zh-CN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SS</a:t>
            </a:r>
            <a:r>
              <a:rPr lang="zh-CN" altLang="en-US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后，要求紧接着对</a:t>
            </a:r>
            <a:r>
              <a:rPr lang="en-US" altLang="zh-CN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SP</a:t>
            </a:r>
            <a:r>
              <a:rPr lang="zh-CN" altLang="en-US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赋初值，中间不要插任何指令</a:t>
            </a:r>
            <a:endParaRPr lang="zh-CN" altLang="en-US" sz="2800" b="1" dirty="0">
              <a:solidFill>
                <a:srgbClr val="FFCCC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Text Box 2"/>
          <p:cNvSpPr txBox="1"/>
          <p:nvPr/>
        </p:nvSpPr>
        <p:spPr>
          <a:xfrm>
            <a:off x="0" y="908050"/>
            <a:ext cx="87487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EAEAEA"/>
                </a:solidFill>
                <a:ea typeface="黑体" panose="02010609060101010101" pitchFamily="2" charset="-122"/>
              </a:rPr>
              <a:t>汇编语句的格式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：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6148" name="Rectangle 4"/>
          <p:cNvSpPr/>
          <p:nvPr/>
        </p:nvSpPr>
        <p:spPr>
          <a:xfrm>
            <a:off x="457200" y="274638"/>
            <a:ext cx="8075613" cy="561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5.2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汇编语言程序格式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49" name="Text Box 5"/>
          <p:cNvSpPr txBox="1"/>
          <p:nvPr/>
        </p:nvSpPr>
        <p:spPr>
          <a:xfrm>
            <a:off x="395288" y="1628775"/>
            <a:ext cx="83534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[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名字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]    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操作符   操作数 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[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；注释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]</a:t>
            </a:r>
            <a:endParaRPr lang="en-US" altLang="zh-CN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6150" name="Text Box 6"/>
          <p:cNvSpPr txBox="1"/>
          <p:nvPr/>
        </p:nvSpPr>
        <p:spPr>
          <a:xfrm>
            <a:off x="0" y="2276475"/>
            <a:ext cx="9144000" cy="3262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e.g.  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指令语句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  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LOP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：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MOV  AX, BX ;   (BX)</a:t>
            </a:r>
            <a:r>
              <a:rPr lang="en-US" altLang="zh-CN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→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(AX)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  <a:ea typeface="楷体_GB2312" pitchFamily="49" charset="-122"/>
              </a:rPr>
              <a:t>        </a:t>
            </a:r>
            <a:r>
              <a:rPr lang="zh-CN" altLang="en-US" b="1" dirty="0">
                <a:solidFill>
                  <a:srgbClr val="FFCCCC"/>
                </a:solidFill>
                <a:ea typeface="楷体_GB2312" pitchFamily="49" charset="-122"/>
              </a:rPr>
              <a:t>标号（后跟： ）代码段中</a:t>
            </a:r>
            <a:br>
              <a:rPr lang="zh-CN" altLang="en-US" b="1" dirty="0">
                <a:solidFill>
                  <a:srgbClr val="FFCCCC"/>
                </a:solidFill>
                <a:ea typeface="楷体_GB2312" pitchFamily="49" charset="-122"/>
              </a:rPr>
            </a:br>
            <a:endParaRPr lang="zh-CN" altLang="en-US" b="1" dirty="0">
              <a:solidFill>
                <a:srgbClr val="FFCCCC"/>
              </a:solidFill>
              <a:ea typeface="楷体_GB2312" pitchFamily="49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伪指令语句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  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DATA1    DB   10H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  </a:t>
            </a:r>
            <a:r>
              <a:rPr lang="zh-CN" altLang="en-US" sz="2800" b="1" dirty="0">
                <a:solidFill>
                  <a:srgbClr val="FFCCCC"/>
                </a:solidFill>
                <a:ea typeface="楷体_GB2312" pitchFamily="49" charset="-122"/>
              </a:rPr>
              <a:t>变量名、段名、过程名等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   </a:t>
            </a: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DB</a:t>
            </a:r>
            <a:r>
              <a:rPr lang="zh-CN" altLang="en-US" sz="2800" b="1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segment</a:t>
            </a:r>
            <a:r>
              <a:rPr lang="zh-CN" altLang="en-US" sz="2800" b="1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proc</a:t>
            </a:r>
            <a:r>
              <a:rPr lang="zh-CN" altLang="en-US" sz="2800" b="1" dirty="0">
                <a:solidFill>
                  <a:srgbClr val="FFFF99"/>
                </a:solidFill>
                <a:ea typeface="黑体" panose="02010609060101010101" pitchFamily="2" charset="-122"/>
              </a:rPr>
              <a:t>等</a:t>
            </a:r>
            <a:endParaRPr lang="zh-CN" altLang="en-US" sz="2800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6151" name="Line 7"/>
          <p:cNvSpPr/>
          <p:nvPr/>
        </p:nvSpPr>
        <p:spPr>
          <a:xfrm flipH="1">
            <a:off x="1547813" y="2781300"/>
            <a:ext cx="1511300" cy="360363"/>
          </a:xfrm>
          <a:prstGeom prst="line">
            <a:avLst/>
          </a:prstGeom>
          <a:ln w="9525" cap="flat" cmpd="sng">
            <a:solidFill>
              <a:srgbClr val="FFCC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2" name="Line 8"/>
          <p:cNvSpPr/>
          <p:nvPr/>
        </p:nvSpPr>
        <p:spPr>
          <a:xfrm flipH="1">
            <a:off x="2268538" y="4652963"/>
            <a:ext cx="576262" cy="358775"/>
          </a:xfrm>
          <a:prstGeom prst="line">
            <a:avLst/>
          </a:prstGeom>
          <a:ln w="9525" cap="flat" cmpd="sng">
            <a:solidFill>
              <a:srgbClr val="FFCC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3" name="Line 9"/>
          <p:cNvSpPr/>
          <p:nvPr/>
        </p:nvSpPr>
        <p:spPr>
          <a:xfrm>
            <a:off x="4284663" y="4652963"/>
            <a:ext cx="1655762" cy="576262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2227" name="Rectangle 4"/>
          <p:cNvSpPr/>
          <p:nvPr/>
        </p:nvSpPr>
        <p:spPr>
          <a:xfrm>
            <a:off x="457200" y="274638"/>
            <a:ext cx="8075613" cy="561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5.4.3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段定义伪指令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2228" name="Text Box 5"/>
          <p:cNvSpPr txBox="1"/>
          <p:nvPr/>
        </p:nvSpPr>
        <p:spPr>
          <a:xfrm>
            <a:off x="250825" y="1052513"/>
            <a:ext cx="85693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S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的装入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：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52229" name="Text Box 6"/>
          <p:cNvSpPr txBox="1"/>
          <p:nvPr/>
        </p:nvSpPr>
        <p:spPr>
          <a:xfrm>
            <a:off x="323850" y="1773238"/>
            <a:ext cx="845978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(1) </a:t>
            </a:r>
            <a:r>
              <a:rPr lang="zh-CN" altLang="en-US" dirty="0">
                <a:solidFill>
                  <a:srgbClr val="00FFFF"/>
                </a:solidFill>
                <a:ea typeface="黑体" panose="02010609060101010101" pitchFamily="2" charset="-122"/>
              </a:rPr>
              <a:t>用结束伪指令：    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END  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标号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52230" name="Text Box 7"/>
          <p:cNvSpPr txBox="1"/>
          <p:nvPr/>
        </p:nvSpPr>
        <p:spPr>
          <a:xfrm>
            <a:off x="971550" y="2349500"/>
            <a:ext cx="2879725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Start: …</a:t>
            </a:r>
            <a:b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	…</a:t>
            </a:r>
            <a:b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    End   start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52231" name="Text Box 8"/>
          <p:cNvSpPr txBox="1"/>
          <p:nvPr/>
        </p:nvSpPr>
        <p:spPr>
          <a:xfrm>
            <a:off x="3779838" y="2565400"/>
            <a:ext cx="5364162" cy="1587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源程序到此结束</a:t>
            </a:r>
            <a:endParaRPr lang="zh-CN" altLang="en-US" sz="2800" b="1" dirty="0">
              <a:solidFill>
                <a:srgbClr val="FFCCCC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Start</a:t>
            </a:r>
            <a:r>
              <a:rPr lang="zh-CN" altLang="en-US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的段地址→</a:t>
            </a:r>
            <a:r>
              <a:rPr lang="en-US" altLang="zh-CN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CS,</a:t>
            </a:r>
            <a:r>
              <a:rPr lang="zh-CN" altLang="en-US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偏移地址→</a:t>
            </a:r>
            <a:r>
              <a:rPr lang="en-US" altLang="zh-CN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IP(</a:t>
            </a:r>
            <a:r>
              <a:rPr lang="zh-CN" altLang="en-US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程序从</a:t>
            </a:r>
            <a:r>
              <a:rPr lang="en-US" altLang="zh-CN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Start</a:t>
            </a:r>
            <a:r>
              <a:rPr lang="zh-CN" altLang="en-US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处执行</a:t>
            </a:r>
            <a:r>
              <a:rPr lang="en-US" altLang="zh-CN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800" b="1" dirty="0">
              <a:solidFill>
                <a:srgbClr val="FFCC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232" name="Rectangle 9"/>
          <p:cNvSpPr/>
          <p:nvPr/>
        </p:nvSpPr>
        <p:spPr>
          <a:xfrm>
            <a:off x="1403350" y="3357563"/>
            <a:ext cx="2016125" cy="576262"/>
          </a:xfrm>
          <a:prstGeom prst="rect">
            <a:avLst/>
          </a:prstGeom>
          <a:noFill/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52233" name="Text Box 10"/>
          <p:cNvSpPr txBox="1"/>
          <p:nvPr/>
        </p:nvSpPr>
        <p:spPr>
          <a:xfrm>
            <a:off x="250825" y="4365625"/>
            <a:ext cx="8459788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(2) </a:t>
            </a:r>
            <a:r>
              <a:rPr lang="zh-CN" altLang="en-US" dirty="0">
                <a:solidFill>
                  <a:srgbClr val="00FFFF"/>
                </a:solidFill>
                <a:ea typeface="黑体" panose="02010609060101010101" pitchFamily="2" charset="-122"/>
              </a:rPr>
              <a:t>转移类指令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RET</a:t>
            </a:r>
            <a:r>
              <a:rPr lang="zh-CN" altLang="en-US" dirty="0">
                <a:solidFill>
                  <a:srgbClr val="00FFFF"/>
                </a:solidFill>
                <a:ea typeface="黑体" panose="02010609060101010101" pitchFamily="2" charset="-122"/>
              </a:rPr>
              <a:t>、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CALL</a:t>
            </a:r>
            <a:r>
              <a:rPr lang="zh-CN" altLang="en-US" dirty="0">
                <a:solidFill>
                  <a:srgbClr val="00FFFF"/>
                </a:solidFill>
                <a:ea typeface="黑体" panose="02010609060101010101" pitchFamily="2" charset="-122"/>
              </a:rPr>
              <a:t>、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JMP</a:t>
            </a:r>
            <a:endParaRPr lang="en-US" altLang="zh-CN" dirty="0">
              <a:solidFill>
                <a:srgbClr val="00FFFF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         </a:t>
            </a:r>
            <a:r>
              <a:rPr lang="zh-CN" altLang="en-US" dirty="0">
                <a:solidFill>
                  <a:srgbClr val="00FFFF"/>
                </a:solidFill>
                <a:ea typeface="黑体" panose="02010609060101010101" pitchFamily="2" charset="-122"/>
              </a:rPr>
              <a:t>会自动修改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CS</a:t>
            </a:r>
            <a:r>
              <a:rPr lang="zh-CN" altLang="en-US" dirty="0">
                <a:solidFill>
                  <a:srgbClr val="00FFFF"/>
                </a:solidFill>
                <a:ea typeface="黑体" panose="02010609060101010101" pitchFamily="2" charset="-122"/>
              </a:rPr>
              <a:t>和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IP</a:t>
            </a:r>
            <a:r>
              <a:rPr lang="zh-CN" altLang="en-US" dirty="0">
                <a:solidFill>
                  <a:srgbClr val="00FFFF"/>
                </a:solidFill>
                <a:ea typeface="黑体" panose="02010609060101010101" pitchFamily="2" charset="-122"/>
              </a:rPr>
              <a:t>的值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3251" name="Rectangle 7"/>
          <p:cNvSpPr/>
          <p:nvPr/>
        </p:nvSpPr>
        <p:spPr>
          <a:xfrm>
            <a:off x="900113" y="1052513"/>
            <a:ext cx="5873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把程序中不同段名的段组成一个段组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3252" name="Rectangle 8"/>
          <p:cNvSpPr/>
          <p:nvPr/>
        </p:nvSpPr>
        <p:spPr>
          <a:xfrm>
            <a:off x="1331913" y="2420938"/>
            <a:ext cx="7042150" cy="6413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&lt;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段组名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&gt; </a:t>
            </a:r>
            <a:r>
              <a:rPr lang="en-US" altLang="zh-CN" sz="2800" b="1" dirty="0">
                <a:solidFill>
                  <a:srgbClr val="CC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GROUP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&lt;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段名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，段名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sym typeface="Symbol" panose="05050102010706020507" pitchFamily="18" charset="2"/>
              </a:rPr>
              <a:t>……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&gt; </a:t>
            </a: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endParaRPr lang="en-US" altLang="zh-CN" sz="36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3253" name="Rectangle 9"/>
          <p:cNvSpPr/>
          <p:nvPr/>
        </p:nvSpPr>
        <p:spPr>
          <a:xfrm>
            <a:off x="1042988" y="3357563"/>
            <a:ext cx="47498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段组名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由程序设计人员设定</a:t>
            </a:r>
            <a:endParaRPr lang="zh-CN" altLang="en-US" sz="2800" b="1" dirty="0">
              <a:solidFill>
                <a:srgbClr val="FFCCCC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3254" name="Rectangle 10"/>
          <p:cNvSpPr/>
          <p:nvPr/>
        </p:nvSpPr>
        <p:spPr>
          <a:xfrm>
            <a:off x="1042988" y="4005263"/>
            <a:ext cx="77930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可直接引用段名，也可用</a:t>
            </a:r>
            <a:r>
              <a:rPr lang="en-US" altLang="zh-CN" sz="2800" b="1" dirty="0">
                <a:solidFill>
                  <a:srgbClr val="FFCC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SEG &lt;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变量名</a:t>
            </a:r>
            <a:r>
              <a:rPr lang="en-US" altLang="zh-CN" sz="2800" b="1" dirty="0">
                <a:solidFill>
                  <a:srgbClr val="FFCC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&gt;/&lt;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标号</a:t>
            </a:r>
            <a:r>
              <a:rPr lang="en-US" altLang="zh-CN" sz="2800" b="1" dirty="0">
                <a:solidFill>
                  <a:srgbClr val="FFCC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&gt;</a:t>
            </a:r>
            <a:endParaRPr lang="en-US" altLang="zh-CN" sz="2800" b="1" dirty="0">
              <a:solidFill>
                <a:srgbClr val="FFFF99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3255" name="Rectangle 11"/>
          <p:cNvSpPr/>
          <p:nvPr/>
        </p:nvSpPr>
        <p:spPr>
          <a:xfrm>
            <a:off x="971550" y="4724400"/>
            <a:ext cx="72501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段组内各段间的程序转移可按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段内转移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处理</a:t>
            </a:r>
            <a:endParaRPr lang="zh-CN" altLang="en-US" sz="2800" b="1" dirty="0">
              <a:solidFill>
                <a:srgbClr val="FFCCCC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3256" name="Rectangle 12"/>
          <p:cNvSpPr/>
          <p:nvPr/>
        </p:nvSpPr>
        <p:spPr>
          <a:xfrm>
            <a:off x="1000125" y="5445125"/>
            <a:ext cx="79644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段组内各段的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数据存取操作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可用同一个段寄存器</a:t>
            </a:r>
            <a:endParaRPr lang="zh-CN" altLang="en-US" sz="2800" b="1" dirty="0">
              <a:solidFill>
                <a:srgbClr val="FFCCCC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3257" name="Rectangle 13"/>
          <p:cNvSpPr/>
          <p:nvPr/>
        </p:nvSpPr>
        <p:spPr>
          <a:xfrm>
            <a:off x="457200" y="274638"/>
            <a:ext cx="8075613" cy="561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5.4.4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段组伪指令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GROUP</a:t>
            </a:r>
            <a:endParaRPr lang="en-US" altLang="zh-CN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3258" name="Rectangle 14"/>
          <p:cNvSpPr/>
          <p:nvPr/>
        </p:nvSpPr>
        <p:spPr>
          <a:xfrm>
            <a:off x="611188" y="1700213"/>
            <a:ext cx="14033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格式：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4275" name="Text Box 2"/>
          <p:cNvSpPr txBox="1"/>
          <p:nvPr/>
        </p:nvSpPr>
        <p:spPr>
          <a:xfrm>
            <a:off x="684213" y="260350"/>
            <a:ext cx="8001000" cy="5794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5.4.5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内存模式和简化段定义伪指令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4276" name="Text Box 3"/>
          <p:cNvSpPr txBox="1"/>
          <p:nvPr/>
        </p:nvSpPr>
        <p:spPr>
          <a:xfrm>
            <a:off x="250825" y="908050"/>
            <a:ext cx="5486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、内存模式伪指令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4277" name="Rectangle 4"/>
          <p:cNvSpPr/>
          <p:nvPr/>
        </p:nvSpPr>
        <p:spPr>
          <a:xfrm>
            <a:off x="990600" y="2157413"/>
            <a:ext cx="127793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格式：</a:t>
            </a:r>
            <a:endParaRPr lang="zh-CN" altLang="en-US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4278" name="Rectangle 5"/>
          <p:cNvSpPr/>
          <p:nvPr/>
        </p:nvSpPr>
        <p:spPr>
          <a:xfrm>
            <a:off x="996950" y="2743200"/>
            <a:ext cx="708025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</a:rPr>
              <a:t>6</a:t>
            </a:r>
            <a:r>
              <a:rPr lang="zh-CN" altLang="en-US" b="1" dirty="0">
                <a:solidFill>
                  <a:srgbClr val="FFCCCC"/>
                </a:solidFill>
              </a:rPr>
              <a:t>种模式：</a:t>
            </a:r>
            <a:r>
              <a:rPr lang="en-US" altLang="zh-CN" b="1" dirty="0">
                <a:solidFill>
                  <a:srgbClr val="FFCCCC"/>
                </a:solidFill>
              </a:rPr>
              <a:t>Tiny</a:t>
            </a:r>
            <a:r>
              <a:rPr lang="zh-CN" altLang="en-US" b="1" dirty="0">
                <a:solidFill>
                  <a:srgbClr val="FFCCCC"/>
                </a:solidFill>
              </a:rPr>
              <a:t>、</a:t>
            </a:r>
            <a:r>
              <a:rPr lang="en-US" altLang="zh-CN" b="1" dirty="0">
                <a:solidFill>
                  <a:srgbClr val="FFCCCC"/>
                </a:solidFill>
              </a:rPr>
              <a:t>Small</a:t>
            </a:r>
            <a:r>
              <a:rPr lang="zh-CN" altLang="en-US" b="1" dirty="0">
                <a:solidFill>
                  <a:srgbClr val="FFCCCC"/>
                </a:solidFill>
              </a:rPr>
              <a:t>、</a:t>
            </a:r>
            <a:r>
              <a:rPr lang="en-US" altLang="zh-CN" b="1" dirty="0">
                <a:solidFill>
                  <a:srgbClr val="FFCCCC"/>
                </a:solidFill>
              </a:rPr>
              <a:t>Medium</a:t>
            </a:r>
            <a:r>
              <a:rPr lang="zh-CN" altLang="en-US" b="1" dirty="0">
                <a:solidFill>
                  <a:srgbClr val="FFCCCC"/>
                </a:solidFill>
              </a:rPr>
              <a:t>、</a:t>
            </a:r>
            <a:endParaRPr lang="zh-CN" altLang="en-US" b="1" dirty="0">
              <a:solidFill>
                <a:srgbClr val="FFCCCC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</a:rPr>
              <a:t>                  </a:t>
            </a:r>
            <a:r>
              <a:rPr lang="en-US" altLang="zh-CN" b="1" dirty="0">
                <a:solidFill>
                  <a:srgbClr val="FFCCCC"/>
                </a:solidFill>
              </a:rPr>
              <a:t>Compact</a:t>
            </a:r>
            <a:r>
              <a:rPr lang="zh-CN" altLang="en-US" b="1" dirty="0">
                <a:solidFill>
                  <a:srgbClr val="FFCCCC"/>
                </a:solidFill>
              </a:rPr>
              <a:t>、</a:t>
            </a:r>
            <a:r>
              <a:rPr lang="en-US" altLang="zh-CN" b="1" dirty="0">
                <a:solidFill>
                  <a:srgbClr val="FFCCCC"/>
                </a:solidFill>
              </a:rPr>
              <a:t>Large</a:t>
            </a:r>
            <a:r>
              <a:rPr lang="zh-CN" altLang="en-US" b="1" dirty="0">
                <a:solidFill>
                  <a:srgbClr val="FFCCCC"/>
                </a:solidFill>
              </a:rPr>
              <a:t>、</a:t>
            </a:r>
            <a:r>
              <a:rPr lang="en-US" altLang="zh-CN" b="1" dirty="0">
                <a:solidFill>
                  <a:srgbClr val="FFCCCC"/>
                </a:solidFill>
              </a:rPr>
              <a:t>Huge</a:t>
            </a:r>
            <a:endParaRPr lang="en-US" altLang="zh-CN" b="1" dirty="0">
              <a:solidFill>
                <a:srgbClr val="FFCCCC"/>
              </a:solidFill>
            </a:endParaRPr>
          </a:p>
        </p:txBody>
      </p:sp>
      <p:sp>
        <p:nvSpPr>
          <p:cNvPr id="54279" name="Rectangle 6"/>
          <p:cNvSpPr/>
          <p:nvPr/>
        </p:nvSpPr>
        <p:spPr>
          <a:xfrm>
            <a:off x="827088" y="1666875"/>
            <a:ext cx="7651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  <a:ea typeface="华文楷体" pitchFamily="2" charset="-122"/>
                <a:sym typeface="Symbol" panose="05050102010706020507" pitchFamily="18" charset="2"/>
              </a:rPr>
              <a:t>确定用户程序中代码和数据在内存中的</a:t>
            </a:r>
            <a:r>
              <a:rPr lang="zh-CN" altLang="en-US" sz="2800" b="1" dirty="0">
                <a:solidFill>
                  <a:srgbClr val="00FFFF"/>
                </a:solidFill>
                <a:latin typeface="宋体" panose="02010600030101010101" pitchFamily="2" charset="-122"/>
                <a:ea typeface="华文楷体" pitchFamily="2" charset="-122"/>
                <a:sym typeface="Symbol" panose="05050102010706020507" pitchFamily="18" charset="2"/>
              </a:rPr>
              <a:t>存放方式</a:t>
            </a:r>
            <a:endParaRPr lang="zh-CN" altLang="en-US" sz="2800" b="1" dirty="0">
              <a:solidFill>
                <a:srgbClr val="FFFF99"/>
              </a:solidFill>
              <a:ea typeface="华文楷体" pitchFamily="2" charset="-122"/>
            </a:endParaRPr>
          </a:p>
        </p:txBody>
      </p:sp>
      <p:sp>
        <p:nvSpPr>
          <p:cNvPr id="54280" name="Text Box 7"/>
          <p:cNvSpPr txBox="1"/>
          <p:nvPr/>
        </p:nvSpPr>
        <p:spPr>
          <a:xfrm>
            <a:off x="250825" y="3789363"/>
            <a:ext cx="5486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、简化段定义伪指令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4281" name="Rectangle 8"/>
          <p:cNvSpPr/>
          <p:nvPr/>
        </p:nvSpPr>
        <p:spPr>
          <a:xfrm>
            <a:off x="971550" y="4433888"/>
            <a:ext cx="7345363" cy="5794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CC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.CODE [</a:t>
            </a:r>
            <a:r>
              <a:rPr lang="zh-CN" altLang="en-US" b="1" dirty="0">
                <a:solidFill>
                  <a:srgbClr val="CC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段名</a:t>
            </a:r>
            <a:r>
              <a:rPr lang="en-US" altLang="zh-CN" b="1" dirty="0">
                <a:solidFill>
                  <a:srgbClr val="CC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]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；代码段</a:t>
            </a:r>
            <a:endParaRPr lang="zh-CN" altLang="en-US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4282" name="Rectangle 9"/>
          <p:cNvSpPr/>
          <p:nvPr/>
        </p:nvSpPr>
        <p:spPr>
          <a:xfrm>
            <a:off x="971550" y="4975225"/>
            <a:ext cx="7345363" cy="5794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CC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.DATA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         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；数据段，已初始化数据             </a:t>
            </a:r>
            <a:endParaRPr lang="zh-CN" altLang="en-US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4283" name="Rectangle 10"/>
          <p:cNvSpPr/>
          <p:nvPr/>
        </p:nvSpPr>
        <p:spPr>
          <a:xfrm>
            <a:off x="971550" y="5508625"/>
            <a:ext cx="7345363" cy="5794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CC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.DATA</a:t>
            </a:r>
            <a:r>
              <a:rPr lang="zh-CN" altLang="en-US" b="1" dirty="0">
                <a:solidFill>
                  <a:srgbClr val="CC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？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        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；数据段，未初始化数据             </a:t>
            </a:r>
            <a:endParaRPr lang="zh-CN" altLang="en-US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4284" name="Rectangle 11"/>
          <p:cNvSpPr/>
          <p:nvPr/>
        </p:nvSpPr>
        <p:spPr>
          <a:xfrm>
            <a:off x="971550" y="6042025"/>
            <a:ext cx="7345363" cy="5794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CC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.CONST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       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；常数段</a:t>
            </a:r>
            <a:endParaRPr lang="zh-CN" altLang="en-US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4285" name="Rectangle 12"/>
          <p:cNvSpPr/>
          <p:nvPr/>
        </p:nvSpPr>
        <p:spPr>
          <a:xfrm>
            <a:off x="2555875" y="2205038"/>
            <a:ext cx="4121150" cy="5794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ea typeface="黑体" panose="02010609060101010101" pitchFamily="2" charset="-122"/>
                <a:sym typeface="Symbol" panose="05050102010706020507" pitchFamily="18" charset="2"/>
              </a:rPr>
              <a:t>.MODEL  &lt;</a:t>
            </a:r>
            <a:r>
              <a:rPr lang="zh-CN" altLang="en-US" b="1" dirty="0">
                <a:ea typeface="黑体" panose="02010609060101010101" pitchFamily="2" charset="-122"/>
                <a:sym typeface="Symbol" panose="05050102010706020507" pitchFamily="18" charset="2"/>
              </a:rPr>
              <a:t>内存模式</a:t>
            </a:r>
            <a:r>
              <a:rPr lang="en-US" altLang="zh-CN" b="1" dirty="0">
                <a:ea typeface="黑体" panose="02010609060101010101" pitchFamily="2" charset="-122"/>
                <a:sym typeface="Symbol" panose="05050102010706020507" pitchFamily="18" charset="2"/>
              </a:rPr>
              <a:t>&gt;</a:t>
            </a:r>
            <a:endParaRPr lang="en-US" altLang="zh-CN" b="1" dirty="0"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/>
          <p:nvPr/>
        </p:nvSpPr>
        <p:spPr>
          <a:xfrm>
            <a:off x="1130300" y="1981200"/>
            <a:ext cx="9953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例：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5300" name="Rectangle 3"/>
          <p:cNvSpPr/>
          <p:nvPr/>
        </p:nvSpPr>
        <p:spPr>
          <a:xfrm>
            <a:off x="533400" y="2057400"/>
            <a:ext cx="8229600" cy="4473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1200150" algn="just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CC3300"/>
                </a:solidFill>
              </a:rPr>
              <a:t>	</a:t>
            </a:r>
            <a:r>
              <a:rPr lang="en-US" altLang="zh-CN" sz="2400" b="1" dirty="0">
                <a:solidFill>
                  <a:srgbClr val="FFFF99"/>
                </a:solidFill>
              </a:rPr>
              <a:t>. MODEL  SMALL</a:t>
            </a:r>
            <a:endParaRPr lang="en-US" altLang="zh-CN" sz="2400" b="1" dirty="0">
              <a:solidFill>
                <a:srgbClr val="FFFF99"/>
              </a:solidFill>
            </a:endParaRPr>
          </a:p>
          <a:p>
            <a:pPr marL="0" lvl="0" indent="1200150"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</a:rPr>
              <a:t>	. STACK  20H	</a:t>
            </a:r>
            <a:r>
              <a:rPr lang="zh-CN" altLang="en-US" sz="2400" b="1" dirty="0">
                <a:solidFill>
                  <a:srgbClr val="FFFF99"/>
                </a:solidFill>
              </a:rPr>
              <a:t>；定义堆栈段</a:t>
            </a:r>
            <a:endParaRPr lang="zh-CN" altLang="en-US" sz="2400" b="1" dirty="0">
              <a:solidFill>
                <a:srgbClr val="FFFF99"/>
              </a:solidFill>
            </a:endParaRPr>
          </a:p>
          <a:p>
            <a:pPr marL="0" lvl="0" indent="1200150" algn="just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</a:rPr>
              <a:t>	</a:t>
            </a:r>
            <a:r>
              <a:rPr lang="en-US" altLang="zh-CN" sz="2400" b="1" dirty="0">
                <a:solidFill>
                  <a:srgbClr val="FFFF99"/>
                </a:solidFill>
              </a:rPr>
              <a:t>. DATA		</a:t>
            </a:r>
            <a:r>
              <a:rPr lang="zh-CN" altLang="en-US" sz="2400" b="1" dirty="0">
                <a:solidFill>
                  <a:srgbClr val="FFFF99"/>
                </a:solidFill>
              </a:rPr>
              <a:t>；定义数据段</a:t>
            </a:r>
            <a:endParaRPr lang="zh-CN" altLang="en-US" sz="2400" b="1" dirty="0">
              <a:solidFill>
                <a:srgbClr val="FFFF99"/>
              </a:solidFill>
            </a:endParaRPr>
          </a:p>
          <a:p>
            <a:pPr marL="0" lvl="0" indent="1200150" algn="just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</a:rPr>
              <a:t>      	     ┇</a:t>
            </a:r>
            <a:endParaRPr lang="zh-CN" altLang="en-US" sz="2400" b="1" dirty="0">
              <a:solidFill>
                <a:srgbClr val="FFFF99"/>
              </a:solidFill>
            </a:endParaRPr>
          </a:p>
          <a:p>
            <a:pPr marL="0" lvl="0" indent="1200150" algn="just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</a:rPr>
              <a:t>	     ┇ </a:t>
            </a:r>
            <a:endParaRPr lang="zh-CN" altLang="en-US" sz="2400" b="1" dirty="0">
              <a:solidFill>
                <a:srgbClr val="FFFF99"/>
              </a:solidFill>
            </a:endParaRPr>
          </a:p>
          <a:p>
            <a:pPr marL="0" lvl="0" indent="1200150" algn="just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</a:rPr>
              <a:t>	</a:t>
            </a:r>
            <a:r>
              <a:rPr lang="en-US" altLang="zh-CN" sz="2400" b="1" dirty="0">
                <a:solidFill>
                  <a:srgbClr val="FFFF99"/>
                </a:solidFill>
              </a:rPr>
              <a:t>.CODE			</a:t>
            </a:r>
            <a:r>
              <a:rPr lang="zh-CN" altLang="en-US" sz="2400" b="1" dirty="0">
                <a:solidFill>
                  <a:srgbClr val="FFFF99"/>
                </a:solidFill>
              </a:rPr>
              <a:t>；定义代码段</a:t>
            </a:r>
            <a:endParaRPr lang="zh-CN" altLang="en-US" sz="2400" b="1" dirty="0">
              <a:solidFill>
                <a:srgbClr val="FFFF99"/>
              </a:solidFill>
            </a:endParaRPr>
          </a:p>
          <a:p>
            <a:pPr marL="0" lvl="0" indent="1200150"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</a:rPr>
              <a:t>BEGIN</a:t>
            </a:r>
            <a:r>
              <a:rPr lang="zh-CN" altLang="en-US" sz="2400" b="1" dirty="0">
                <a:solidFill>
                  <a:srgbClr val="FFFF99"/>
                </a:solidFill>
              </a:rPr>
              <a:t>：</a:t>
            </a:r>
            <a:r>
              <a:rPr lang="en-US" altLang="zh-CN" sz="2400" b="1" dirty="0">
                <a:solidFill>
                  <a:srgbClr val="FFFF99"/>
                </a:solidFill>
              </a:rPr>
              <a:t>……</a:t>
            </a:r>
            <a:endParaRPr lang="en-US" altLang="zh-CN" sz="2400" b="1" dirty="0">
              <a:solidFill>
                <a:srgbClr val="FFFF99"/>
              </a:solidFill>
            </a:endParaRPr>
          </a:p>
          <a:p>
            <a:pPr marL="0" lvl="0" indent="1200150"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</a:rPr>
              <a:t>	     ┇</a:t>
            </a:r>
            <a:endParaRPr lang="en-US" altLang="zh-CN" sz="2400" b="1" dirty="0">
              <a:solidFill>
                <a:srgbClr val="FFFF99"/>
              </a:solidFill>
            </a:endParaRPr>
          </a:p>
          <a:p>
            <a:pPr marL="0" lvl="0" indent="1200150"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</a:rPr>
              <a:t>	     ┇</a:t>
            </a:r>
            <a:endParaRPr lang="en-US" altLang="zh-CN" sz="2400" b="1" dirty="0">
              <a:solidFill>
                <a:srgbClr val="FFFF99"/>
              </a:solidFill>
            </a:endParaRPr>
          </a:p>
          <a:p>
            <a:pPr marL="0" lvl="0" indent="1200150"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</a:rPr>
              <a:t>	MOV  AH </a:t>
            </a:r>
            <a:r>
              <a:rPr lang="zh-CN" altLang="en-US" sz="2400" b="1" dirty="0">
                <a:solidFill>
                  <a:srgbClr val="FFFF99"/>
                </a:solidFill>
              </a:rPr>
              <a:t>，</a:t>
            </a:r>
            <a:r>
              <a:rPr lang="en-US" altLang="zh-CN" sz="2400" b="1" dirty="0">
                <a:solidFill>
                  <a:srgbClr val="FFFF99"/>
                </a:solidFill>
              </a:rPr>
              <a:t>4CH</a:t>
            </a:r>
            <a:endParaRPr lang="en-US" altLang="zh-CN" sz="2400" b="1" dirty="0">
              <a:solidFill>
                <a:srgbClr val="FFFF99"/>
              </a:solidFill>
            </a:endParaRPr>
          </a:p>
          <a:p>
            <a:pPr marL="0" lvl="0" indent="1200150"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</a:rPr>
              <a:t>	INT    21H</a:t>
            </a:r>
            <a:endParaRPr lang="en-US" altLang="zh-CN" sz="2400" b="1" dirty="0">
              <a:solidFill>
                <a:srgbClr val="FFFF99"/>
              </a:solidFill>
            </a:endParaRPr>
          </a:p>
          <a:p>
            <a:pPr marL="0" lvl="0" indent="120015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</a:rPr>
              <a:t>	END   BEGIN</a:t>
            </a:r>
            <a:endParaRPr lang="en-US" altLang="zh-CN" sz="2400" b="1" dirty="0">
              <a:solidFill>
                <a:srgbClr val="FFFF99"/>
              </a:solidFill>
            </a:endParaRPr>
          </a:p>
        </p:txBody>
      </p:sp>
      <p:sp>
        <p:nvSpPr>
          <p:cNvPr id="55301" name="Rectangle 4"/>
          <p:cNvSpPr/>
          <p:nvPr/>
        </p:nvSpPr>
        <p:spPr>
          <a:xfrm>
            <a:off x="900113" y="152400"/>
            <a:ext cx="7993062" cy="5794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CC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.FARDATA [</a:t>
            </a:r>
            <a:r>
              <a:rPr lang="zh-CN" altLang="en-US" b="1" dirty="0">
                <a:solidFill>
                  <a:srgbClr val="CC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段名</a:t>
            </a:r>
            <a:r>
              <a:rPr lang="en-US" altLang="zh-CN" b="1" dirty="0">
                <a:solidFill>
                  <a:srgbClr val="CC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]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；远数据段，已初始化数据             </a:t>
            </a: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5302" name="Rectangle 5"/>
          <p:cNvSpPr/>
          <p:nvPr/>
        </p:nvSpPr>
        <p:spPr>
          <a:xfrm>
            <a:off x="900113" y="715963"/>
            <a:ext cx="8001000" cy="5794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CC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.FARDATA? [</a:t>
            </a:r>
            <a:r>
              <a:rPr lang="zh-CN" altLang="en-US" b="1" dirty="0">
                <a:solidFill>
                  <a:srgbClr val="CC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段名</a:t>
            </a:r>
            <a:r>
              <a:rPr lang="en-US" altLang="zh-CN" b="1" dirty="0">
                <a:solidFill>
                  <a:srgbClr val="CC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]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；远数据段，未初始化数据 </a:t>
            </a:r>
            <a:endParaRPr lang="zh-CN" altLang="en-US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5303" name="Rectangle 6"/>
          <p:cNvSpPr/>
          <p:nvPr/>
        </p:nvSpPr>
        <p:spPr>
          <a:xfrm>
            <a:off x="900113" y="1295400"/>
            <a:ext cx="7993062" cy="5794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CC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.STACK[</a:t>
            </a:r>
            <a:r>
              <a:rPr lang="zh-CN" altLang="en-US" b="1" dirty="0">
                <a:solidFill>
                  <a:srgbClr val="CC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长度</a:t>
            </a:r>
            <a:r>
              <a:rPr lang="en-US" altLang="zh-CN" b="1" dirty="0">
                <a:solidFill>
                  <a:srgbClr val="CC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]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；堆栈段        </a:t>
            </a:r>
            <a:endParaRPr lang="zh-CN" altLang="en-US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6323" name="Text Box 2"/>
          <p:cNvSpPr txBox="1"/>
          <p:nvPr/>
        </p:nvSpPr>
        <p:spPr>
          <a:xfrm>
            <a:off x="250825" y="981075"/>
            <a:ext cx="5486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、预定义符号</a:t>
            </a:r>
            <a:endParaRPr lang="zh-CN" altLang="en-US" dirty="0">
              <a:solidFill>
                <a:srgbClr val="FFFF99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6324" name="Rectangle 3"/>
          <p:cNvSpPr/>
          <p:nvPr/>
        </p:nvSpPr>
        <p:spPr>
          <a:xfrm>
            <a:off x="900113" y="1700213"/>
            <a:ext cx="7620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类似于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EQU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伪指令定义的等价符号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6325" name="Rectangle 4"/>
          <p:cNvSpPr/>
          <p:nvPr/>
        </p:nvSpPr>
        <p:spPr>
          <a:xfrm>
            <a:off x="900113" y="2924175"/>
            <a:ext cx="74168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</a:rPr>
              <a:t>@Model</a:t>
            </a:r>
            <a:r>
              <a:rPr lang="zh-CN" altLang="en-US" b="1" dirty="0">
                <a:solidFill>
                  <a:srgbClr val="FFCCCC"/>
                </a:solidFill>
              </a:rPr>
              <a:t>、</a:t>
            </a:r>
            <a:r>
              <a:rPr lang="en-US" altLang="zh-CN" b="1" dirty="0">
                <a:solidFill>
                  <a:srgbClr val="FFCCCC"/>
                </a:solidFill>
              </a:rPr>
              <a:t>@ Code</a:t>
            </a:r>
            <a:r>
              <a:rPr lang="zh-CN" altLang="en-US" b="1" dirty="0">
                <a:solidFill>
                  <a:srgbClr val="FFCCCC"/>
                </a:solidFill>
              </a:rPr>
              <a:t>、</a:t>
            </a:r>
            <a:r>
              <a:rPr lang="en-US" altLang="zh-CN" b="1" dirty="0">
                <a:solidFill>
                  <a:srgbClr val="FFCCCC"/>
                </a:solidFill>
              </a:rPr>
              <a:t>@Data</a:t>
            </a:r>
            <a:r>
              <a:rPr lang="zh-CN" altLang="en-US" b="1" dirty="0">
                <a:solidFill>
                  <a:srgbClr val="FFCCCC"/>
                </a:solidFill>
              </a:rPr>
              <a:t>、</a:t>
            </a:r>
            <a:r>
              <a:rPr lang="en-US" altLang="zh-CN" b="1" dirty="0">
                <a:solidFill>
                  <a:srgbClr val="FFCCCC"/>
                </a:solidFill>
              </a:rPr>
              <a:t>@Fardata</a:t>
            </a:r>
            <a:r>
              <a:rPr lang="zh-CN" altLang="en-US" b="1" dirty="0">
                <a:solidFill>
                  <a:srgbClr val="FFCCCC"/>
                </a:solidFill>
              </a:rPr>
              <a:t>、</a:t>
            </a:r>
            <a:r>
              <a:rPr lang="en-US" altLang="zh-CN" b="1" dirty="0">
                <a:solidFill>
                  <a:srgbClr val="FFCCCC"/>
                </a:solidFill>
              </a:rPr>
              <a:t>@Stack</a:t>
            </a:r>
            <a:r>
              <a:rPr lang="zh-CN" altLang="en-US" b="1" dirty="0">
                <a:solidFill>
                  <a:srgbClr val="FFCCCC"/>
                </a:solidFill>
              </a:rPr>
              <a:t>、 </a:t>
            </a:r>
            <a:r>
              <a:rPr lang="en-US" altLang="zh-CN" b="1" dirty="0">
                <a:solidFill>
                  <a:srgbClr val="FFCCCC"/>
                </a:solidFill>
              </a:rPr>
              <a:t>@ Codesize</a:t>
            </a:r>
            <a:r>
              <a:rPr lang="zh-CN" altLang="en-US" b="1" dirty="0">
                <a:solidFill>
                  <a:srgbClr val="FFCCCC"/>
                </a:solidFill>
              </a:rPr>
              <a:t>、 </a:t>
            </a:r>
            <a:r>
              <a:rPr lang="en-US" altLang="zh-CN" b="1" dirty="0">
                <a:solidFill>
                  <a:srgbClr val="FFCCCC"/>
                </a:solidFill>
              </a:rPr>
              <a:t>@Datasize</a:t>
            </a:r>
            <a:endParaRPr lang="en-US" altLang="zh-CN" b="1" dirty="0">
              <a:solidFill>
                <a:srgbClr val="FFCCCC"/>
              </a:solidFill>
            </a:endParaRPr>
          </a:p>
        </p:txBody>
      </p:sp>
      <p:sp>
        <p:nvSpPr>
          <p:cNvPr id="56326" name="Rectangle 12"/>
          <p:cNvSpPr/>
          <p:nvPr/>
        </p:nvSpPr>
        <p:spPr>
          <a:xfrm>
            <a:off x="468313" y="2276475"/>
            <a:ext cx="1408112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例如：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56327" name="Text Box 13"/>
          <p:cNvSpPr txBox="1"/>
          <p:nvPr/>
        </p:nvSpPr>
        <p:spPr>
          <a:xfrm>
            <a:off x="539750" y="4365625"/>
            <a:ext cx="8604250" cy="2043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ea typeface="华文楷体" pitchFamily="2" charset="-122"/>
              </a:rPr>
              <a:t>@code: </a:t>
            </a:r>
            <a:r>
              <a:rPr lang="zh-CN" altLang="en-US" b="1" dirty="0">
                <a:solidFill>
                  <a:srgbClr val="FFFF99"/>
                </a:solidFill>
                <a:ea typeface="华文楷体" pitchFamily="2" charset="-122"/>
              </a:rPr>
              <a:t>简化段</a:t>
            </a:r>
            <a:r>
              <a:rPr lang="en-US" altLang="zh-CN" b="1" dirty="0">
                <a:solidFill>
                  <a:srgbClr val="FFFF99"/>
                </a:solidFill>
                <a:ea typeface="华文楷体" pitchFamily="2" charset="-122"/>
              </a:rPr>
              <a:t>.code</a:t>
            </a:r>
            <a:r>
              <a:rPr lang="zh-CN" altLang="en-US" b="1" dirty="0">
                <a:solidFill>
                  <a:srgbClr val="FFFF99"/>
                </a:solidFill>
                <a:ea typeface="华文楷体" pitchFamily="2" charset="-122"/>
              </a:rPr>
              <a:t>的等价别名，即代码段名</a:t>
            </a:r>
            <a:endParaRPr lang="zh-CN" altLang="en-US" b="1" dirty="0">
              <a:solidFill>
                <a:srgbClr val="FFFF99"/>
              </a:solidFill>
              <a:ea typeface="华文楷体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ea typeface="华文楷体" pitchFamily="2" charset="-122"/>
              </a:rPr>
              <a:t>@data: </a:t>
            </a:r>
            <a:r>
              <a:rPr lang="zh-CN" altLang="en-US" b="1" dirty="0">
                <a:solidFill>
                  <a:srgbClr val="FFFF99"/>
                </a:solidFill>
                <a:ea typeface="华文楷体" pitchFamily="2" charset="-122"/>
              </a:rPr>
              <a:t>数据段名</a:t>
            </a:r>
            <a:endParaRPr lang="zh-CN" altLang="en-US" b="1" dirty="0">
              <a:solidFill>
                <a:srgbClr val="FFFF99"/>
              </a:solidFill>
              <a:ea typeface="华文楷体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ea typeface="华文楷体" pitchFamily="2" charset="-122"/>
              </a:rPr>
              <a:t>@stack: </a:t>
            </a:r>
            <a:r>
              <a:rPr lang="zh-CN" altLang="en-US" b="1" dirty="0">
                <a:solidFill>
                  <a:srgbClr val="FFFF99"/>
                </a:solidFill>
                <a:ea typeface="华文楷体" pitchFamily="2" charset="-122"/>
              </a:rPr>
              <a:t>堆栈段名</a:t>
            </a:r>
            <a:endParaRPr lang="zh-CN" altLang="en-US" b="1" dirty="0">
              <a:solidFill>
                <a:srgbClr val="FFFF99"/>
              </a:solidFill>
              <a:ea typeface="华文楷体" pitchFamily="2" charset="-122"/>
            </a:endParaRPr>
          </a:p>
        </p:txBody>
      </p:sp>
      <p:sp>
        <p:nvSpPr>
          <p:cNvPr id="56328" name="Text Box 14"/>
          <p:cNvSpPr txBox="1"/>
          <p:nvPr/>
        </p:nvSpPr>
        <p:spPr>
          <a:xfrm>
            <a:off x="684213" y="260350"/>
            <a:ext cx="8001000" cy="5794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5.4.5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内存模式和简化段定义伪指令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613" cy="561975"/>
          </a:xfrm>
          <a:noFill/>
          <a:ln>
            <a:noFill/>
          </a:ln>
        </p:spPr>
        <p:txBody>
          <a:bodyPr/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5.4.6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地址计数器与对准伪指令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7348" name="Text Box 3"/>
          <p:cNvSpPr txBox="1"/>
          <p:nvPr/>
        </p:nvSpPr>
        <p:spPr>
          <a:xfrm>
            <a:off x="0" y="1052513"/>
            <a:ext cx="80645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ORG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伪指令：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57349" name="Rectangle 5"/>
          <p:cNvSpPr/>
          <p:nvPr/>
        </p:nvSpPr>
        <p:spPr>
          <a:xfrm>
            <a:off x="3708400" y="1125538"/>
            <a:ext cx="437197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格式    	</a:t>
            </a:r>
            <a:r>
              <a:rPr lang="en-US" altLang="zh-CN" i="1" dirty="0">
                <a:solidFill>
                  <a:srgbClr val="EAEAEA"/>
                </a:solidFill>
                <a:ea typeface="黑体" panose="02010609060101010101" pitchFamily="2" charset="-122"/>
              </a:rPr>
              <a:t>ORG   </a:t>
            </a:r>
            <a:r>
              <a:rPr lang="zh-CN" altLang="en-US" i="1" dirty="0">
                <a:solidFill>
                  <a:srgbClr val="EAEAEA"/>
                </a:solidFill>
                <a:ea typeface="黑体" panose="02010609060101010101" pitchFamily="2" charset="-122"/>
              </a:rPr>
              <a:t>表达式</a:t>
            </a:r>
            <a:endParaRPr lang="zh-CN" altLang="en-US" i="1" dirty="0">
              <a:solidFill>
                <a:srgbClr val="EAEAEA"/>
              </a:solidFill>
              <a:ea typeface="黑体" panose="02010609060101010101" pitchFamily="2" charset="-122"/>
            </a:endParaRPr>
          </a:p>
        </p:txBody>
      </p:sp>
      <p:sp>
        <p:nvSpPr>
          <p:cNvPr id="57350" name="Text Box 6"/>
          <p:cNvSpPr txBox="1"/>
          <p:nvPr/>
        </p:nvSpPr>
        <p:spPr>
          <a:xfrm>
            <a:off x="611188" y="1700213"/>
            <a:ext cx="80645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00FFFF"/>
                </a:solidFill>
                <a:ea typeface="黑体" panose="02010609060101010101" pitchFamily="2" charset="-122"/>
              </a:rPr>
              <a:t>表达式的值是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16</a:t>
            </a:r>
            <a:r>
              <a:rPr lang="zh-CN" altLang="en-US" dirty="0">
                <a:solidFill>
                  <a:srgbClr val="00FFFF"/>
                </a:solidFill>
                <a:ea typeface="黑体" panose="02010609060101010101" pitchFamily="2" charset="-122"/>
              </a:rPr>
              <a:t>位无符号数（模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65536</a:t>
            </a:r>
            <a:r>
              <a:rPr lang="zh-CN" altLang="en-US" dirty="0">
                <a:solidFill>
                  <a:srgbClr val="00FFFF"/>
                </a:solidFill>
                <a:ea typeface="黑体" panose="02010609060101010101" pitchFamily="2" charset="-122"/>
              </a:rPr>
              <a:t>）</a:t>
            </a:r>
            <a:endParaRPr lang="zh-CN" altLang="en-US" dirty="0">
              <a:solidFill>
                <a:srgbClr val="00FFFF"/>
              </a:solidFill>
              <a:ea typeface="黑体" panose="02010609060101010101" pitchFamily="2" charset="-122"/>
            </a:endParaRPr>
          </a:p>
        </p:txBody>
      </p:sp>
      <p:sp>
        <p:nvSpPr>
          <p:cNvPr id="57351" name="Text Box 7"/>
          <p:cNvSpPr txBox="1"/>
          <p:nvPr/>
        </p:nvSpPr>
        <p:spPr>
          <a:xfrm>
            <a:off x="250825" y="2349500"/>
            <a:ext cx="8893175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作用：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把接下来语句定义的数据或程序代码从表达式值指定的地址（偏移地址）继续存放，直到遇到新的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ORG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指令</a:t>
            </a:r>
            <a:endParaRPr lang="zh-CN" altLang="en-US" dirty="0">
              <a:solidFill>
                <a:srgbClr val="FFCCCC"/>
              </a:solidFill>
              <a:ea typeface="黑体" panose="02010609060101010101" pitchFamily="2" charset="-122"/>
            </a:endParaRPr>
          </a:p>
        </p:txBody>
      </p:sp>
      <p:sp>
        <p:nvSpPr>
          <p:cNvPr id="57352" name="Rectangle 8"/>
          <p:cNvSpPr/>
          <p:nvPr/>
        </p:nvSpPr>
        <p:spPr>
          <a:xfrm>
            <a:off x="323850" y="3860800"/>
            <a:ext cx="4392613" cy="2647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DATA    SEGMENT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	DA1    DB    30H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	     ORG  20H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	DA2    DB    12H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DATA    ENDS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57353" name="Text Box 9"/>
          <p:cNvSpPr txBox="1"/>
          <p:nvPr/>
        </p:nvSpPr>
        <p:spPr>
          <a:xfrm>
            <a:off x="4356100" y="4941888"/>
            <a:ext cx="4787900" cy="1160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EAEAEA"/>
                </a:solidFill>
                <a:ea typeface="黑体" panose="02010609060101010101" pitchFamily="2" charset="-122"/>
              </a:rPr>
              <a:t>OFFSET  DA1-------0000H</a:t>
            </a:r>
            <a:endParaRPr lang="en-US" altLang="zh-CN" sz="2800" dirty="0">
              <a:solidFill>
                <a:srgbClr val="EAEAEA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EAEAEA"/>
                </a:solidFill>
                <a:ea typeface="黑体" panose="02010609060101010101" pitchFamily="2" charset="-122"/>
              </a:rPr>
              <a:t>OFFSET   DA2-------0020H</a:t>
            </a:r>
            <a:endParaRPr lang="en-US" altLang="zh-CN" sz="2800" dirty="0">
              <a:solidFill>
                <a:srgbClr val="EAEAEA"/>
              </a:solidFill>
              <a:ea typeface="黑体" panose="02010609060101010101" pitchFamily="2" charset="-122"/>
            </a:endParaRPr>
          </a:p>
        </p:txBody>
      </p:sp>
      <p:sp>
        <p:nvSpPr>
          <p:cNvPr id="156682" name="Text Box 10"/>
          <p:cNvSpPr txBox="1"/>
          <p:nvPr/>
        </p:nvSpPr>
        <p:spPr>
          <a:xfrm>
            <a:off x="4343400" y="3733800"/>
            <a:ext cx="4495800" cy="608013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FF7C8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习题：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P250  5-1,5-5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613" cy="561975"/>
          </a:xfrm>
          <a:noFill/>
          <a:ln>
            <a:noFill/>
          </a:ln>
        </p:spPr>
        <p:txBody>
          <a:bodyPr/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5.4.6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地址计数器与对准伪指令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8372" name="Text Box 3"/>
          <p:cNvSpPr txBox="1"/>
          <p:nvPr/>
        </p:nvSpPr>
        <p:spPr>
          <a:xfrm>
            <a:off x="0" y="1052513"/>
            <a:ext cx="80645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、地址计数器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$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：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58373" name="Text Box 4"/>
          <p:cNvSpPr txBox="1"/>
          <p:nvPr/>
        </p:nvSpPr>
        <p:spPr>
          <a:xfrm>
            <a:off x="250825" y="1700213"/>
            <a:ext cx="9145588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</a:pPr>
            <a:r>
              <a:rPr lang="en-US" altLang="zh-CN" dirty="0">
                <a:solidFill>
                  <a:srgbClr val="99FFCC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99FFCC"/>
                </a:solidFill>
                <a:ea typeface="黑体" panose="02010609060101010101" pitchFamily="2" charset="-122"/>
              </a:rPr>
              <a:t>在数据定义中，表示现行的偏移地址</a:t>
            </a:r>
            <a:endParaRPr lang="zh-CN" altLang="en-US" dirty="0">
              <a:solidFill>
                <a:srgbClr val="99FFCC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</a:pPr>
            <a:r>
              <a:rPr lang="zh-CN" altLang="en-US" dirty="0">
                <a:solidFill>
                  <a:srgbClr val="99FFCC"/>
                </a:solidFill>
                <a:ea typeface="黑体" panose="02010609060101010101" pitchFamily="2" charset="-122"/>
              </a:rPr>
              <a:t> 在指令中，表示当前指令代码的首字节地址</a:t>
            </a:r>
            <a:endParaRPr lang="zh-CN" altLang="en-US" dirty="0">
              <a:solidFill>
                <a:srgbClr val="99FFCC"/>
              </a:solidFill>
              <a:ea typeface="黑体" panose="02010609060101010101" pitchFamily="2" charset="-122"/>
            </a:endParaRPr>
          </a:p>
        </p:txBody>
      </p:sp>
      <p:sp>
        <p:nvSpPr>
          <p:cNvPr id="58374" name="Rectangle 11"/>
          <p:cNvSpPr/>
          <p:nvPr/>
        </p:nvSpPr>
        <p:spPr>
          <a:xfrm>
            <a:off x="323850" y="3141663"/>
            <a:ext cx="4968875" cy="27416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DATA    SEGMENT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     DA1    DB    30H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	     ORG  20H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     </a:t>
            </a:r>
            <a:r>
              <a:rPr lang="en-US" altLang="zh-CN" sz="2800" b="1" dirty="0">
                <a:solidFill>
                  <a:srgbClr val="FFFF99"/>
                </a:solidFill>
                <a:ea typeface="黑体" panose="02010609060101010101" pitchFamily="2" charset="-122"/>
              </a:rPr>
              <a:t>DA2    DW   1, $+4, 3, $+4</a:t>
            </a:r>
            <a:endParaRPr lang="en-US" altLang="zh-CN" sz="28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DATA    ENDS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grpSp>
        <p:nvGrpSpPr>
          <p:cNvPr id="58375" name="Group 25"/>
          <p:cNvGrpSpPr/>
          <p:nvPr/>
        </p:nvGrpSpPr>
        <p:grpSpPr>
          <a:xfrm>
            <a:off x="5724525" y="3141663"/>
            <a:ext cx="2425700" cy="3355975"/>
            <a:chOff x="3606" y="1979"/>
            <a:chExt cx="1528" cy="2114"/>
          </a:xfrm>
        </p:grpSpPr>
        <p:sp>
          <p:nvSpPr>
            <p:cNvPr id="58378" name="Rectangle 13"/>
            <p:cNvSpPr/>
            <p:nvPr/>
          </p:nvSpPr>
          <p:spPr>
            <a:xfrm>
              <a:off x="4286" y="1979"/>
              <a:ext cx="848" cy="2086"/>
            </a:xfrm>
            <a:prstGeom prst="rect">
              <a:avLst/>
            </a:prstGeom>
            <a:noFill/>
            <a:ln w="9525" cap="flat" cmpd="sng">
              <a:solidFill>
                <a:srgbClr val="FFCC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58379" name="Line 14"/>
            <p:cNvSpPr/>
            <p:nvPr/>
          </p:nvSpPr>
          <p:spPr>
            <a:xfrm>
              <a:off x="4286" y="2219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80" name="Line 15"/>
            <p:cNvSpPr/>
            <p:nvPr/>
          </p:nvSpPr>
          <p:spPr>
            <a:xfrm>
              <a:off x="4286" y="2459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81" name="Line 16"/>
            <p:cNvSpPr/>
            <p:nvPr/>
          </p:nvSpPr>
          <p:spPr>
            <a:xfrm>
              <a:off x="4286" y="3567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82" name="Line 17"/>
            <p:cNvSpPr/>
            <p:nvPr/>
          </p:nvSpPr>
          <p:spPr>
            <a:xfrm>
              <a:off x="4286" y="2977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83" name="Text Box 18"/>
            <p:cNvSpPr txBox="1"/>
            <p:nvPr/>
          </p:nvSpPr>
          <p:spPr>
            <a:xfrm>
              <a:off x="4331" y="1979"/>
              <a:ext cx="771" cy="211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01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00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26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00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03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00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2A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FFFF99"/>
                  </a:solidFill>
                  <a:ea typeface="黑体" panose="02010609060101010101" pitchFamily="2" charset="-122"/>
                </a:rPr>
                <a:t>00</a:t>
              </a:r>
              <a:endParaRPr lang="en-US" altLang="zh-CN" sz="2000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58384" name="Line 19"/>
            <p:cNvSpPr/>
            <p:nvPr/>
          </p:nvSpPr>
          <p:spPr>
            <a:xfrm>
              <a:off x="4286" y="2750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85" name="Line 20"/>
            <p:cNvSpPr/>
            <p:nvPr/>
          </p:nvSpPr>
          <p:spPr>
            <a:xfrm>
              <a:off x="4286" y="3295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86" name="Text Box 21"/>
            <p:cNvSpPr txBox="1"/>
            <p:nvPr/>
          </p:nvSpPr>
          <p:spPr>
            <a:xfrm>
              <a:off x="3606" y="1979"/>
              <a:ext cx="681" cy="184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FF7C80"/>
                  </a:solidFill>
                  <a:ea typeface="黑体" panose="02010609060101010101" pitchFamily="2" charset="-122"/>
                </a:rPr>
                <a:t>0020</a:t>
              </a:r>
              <a:endPara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endParaRPr>
            </a:p>
            <a:p>
              <a:pPr marL="0" lvl="0" indent="0" algn="r">
                <a:lnSpc>
                  <a:spcPct val="90000"/>
                </a:lnSpc>
                <a:spcBef>
                  <a:spcPct val="50000"/>
                </a:spcBef>
                <a:buNone/>
              </a:pPr>
              <a:endPara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endParaRPr>
            </a:p>
            <a:p>
              <a:pPr marL="0" lvl="0" indent="0" algn="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FF7C80"/>
                  </a:solidFill>
                  <a:ea typeface="黑体" panose="02010609060101010101" pitchFamily="2" charset="-122"/>
                </a:rPr>
                <a:t>0022</a:t>
              </a:r>
              <a:endPara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endParaRPr>
            </a:p>
            <a:p>
              <a:pPr marL="0" lvl="0" indent="0" algn="r">
                <a:lnSpc>
                  <a:spcPct val="90000"/>
                </a:lnSpc>
                <a:spcBef>
                  <a:spcPct val="50000"/>
                </a:spcBef>
                <a:buNone/>
              </a:pPr>
              <a:endPara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endParaRPr>
            </a:p>
            <a:p>
              <a:pPr marL="0" lvl="0" indent="0" algn="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FF7C80"/>
                  </a:solidFill>
                  <a:ea typeface="黑体" panose="02010609060101010101" pitchFamily="2" charset="-122"/>
                </a:rPr>
                <a:t>0024</a:t>
              </a:r>
              <a:endPara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endParaRPr>
            </a:p>
            <a:p>
              <a:pPr marL="0" lvl="0" indent="0" algn="r">
                <a:lnSpc>
                  <a:spcPct val="90000"/>
                </a:lnSpc>
                <a:spcBef>
                  <a:spcPct val="50000"/>
                </a:spcBef>
                <a:buNone/>
              </a:pPr>
              <a:endPara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endParaRPr>
            </a:p>
            <a:p>
              <a:pPr marL="0" lvl="0" indent="0" algn="r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FF7C80"/>
                  </a:solidFill>
                  <a:ea typeface="黑体" panose="02010609060101010101" pitchFamily="2" charset="-122"/>
                </a:rPr>
                <a:t>0026</a:t>
              </a:r>
              <a:endParaRPr lang="en-US" altLang="zh-CN" sz="2000" b="1" dirty="0">
                <a:solidFill>
                  <a:srgbClr val="FF7C8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58387" name="Line 22"/>
            <p:cNvSpPr/>
            <p:nvPr/>
          </p:nvSpPr>
          <p:spPr>
            <a:xfrm>
              <a:off x="4286" y="3838"/>
              <a:ext cx="848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8376" name="Line 23"/>
          <p:cNvSpPr/>
          <p:nvPr/>
        </p:nvSpPr>
        <p:spPr>
          <a:xfrm flipV="1">
            <a:off x="3203575" y="4221163"/>
            <a:ext cx="2952750" cy="792162"/>
          </a:xfrm>
          <a:prstGeom prst="line">
            <a:avLst/>
          </a:prstGeom>
          <a:ln w="9525" cap="flat" cmpd="sng">
            <a:solidFill>
              <a:srgbClr val="FF7C8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377" name="Line 24"/>
          <p:cNvSpPr/>
          <p:nvPr/>
        </p:nvSpPr>
        <p:spPr>
          <a:xfrm>
            <a:off x="4284663" y="5229225"/>
            <a:ext cx="1800225" cy="647700"/>
          </a:xfrm>
          <a:prstGeom prst="line">
            <a:avLst/>
          </a:prstGeom>
          <a:ln w="9525" cap="flat" cmpd="sng">
            <a:solidFill>
              <a:srgbClr val="FF7C8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613" cy="561975"/>
          </a:xfrm>
          <a:noFill/>
          <a:ln>
            <a:noFill/>
          </a:ln>
        </p:spPr>
        <p:txBody>
          <a:bodyPr/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5.4.6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地址计数器与对准伪指令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9396" name="Text Box 3"/>
          <p:cNvSpPr txBox="1"/>
          <p:nvPr/>
        </p:nvSpPr>
        <p:spPr>
          <a:xfrm>
            <a:off x="0" y="4221163"/>
            <a:ext cx="80645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、偶地址伪指令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EVEN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：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59397" name="Rectangle 5"/>
          <p:cNvSpPr/>
          <p:nvPr/>
        </p:nvSpPr>
        <p:spPr>
          <a:xfrm>
            <a:off x="250825" y="981075"/>
            <a:ext cx="5327650" cy="3195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CODE    SEGMENT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	     ORG  20H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     MOV  AX,  OFFSET  $;   </a:t>
            </a:r>
            <a:r>
              <a:rPr lang="en-US" altLang="zh-CN" sz="2400" dirty="0">
                <a:solidFill>
                  <a:schemeClr val="bg1"/>
                </a:solidFill>
                <a:ea typeface="黑体" panose="02010609060101010101" pitchFamily="2" charset="-12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ea typeface="黑体" panose="02010609060101010101" pitchFamily="2" charset="-122"/>
              </a:rPr>
              <a:t>字节指令</a:t>
            </a:r>
            <a:endParaRPr lang="zh-CN" altLang="en-US" sz="2400" dirty="0">
              <a:solidFill>
                <a:schemeClr val="bg1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  <a:ea typeface="黑体" panose="02010609060101010101" pitchFamily="2" charset="-122"/>
              </a:rPr>
              <a:t>     </a:t>
            </a: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MOV   BX</a:t>
            </a:r>
            <a:r>
              <a:rPr lang="zh-CN" altLang="en-US" sz="2400" b="1" dirty="0">
                <a:solidFill>
                  <a:srgbClr val="FFFF99"/>
                </a:solidFill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OFFSET  $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	…</a:t>
            </a:r>
            <a:endParaRPr lang="en-US" altLang="zh-CN" sz="28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CODE    ENDS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59398" name="Text Box 18"/>
          <p:cNvSpPr txBox="1"/>
          <p:nvPr/>
        </p:nvSpPr>
        <p:spPr>
          <a:xfrm>
            <a:off x="5795963" y="1989138"/>
            <a:ext cx="2447925" cy="1160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EAEAEA"/>
                </a:solidFill>
                <a:ea typeface="黑体" panose="02010609060101010101" pitchFamily="2" charset="-122"/>
              </a:rPr>
              <a:t>(AX)=0020H</a:t>
            </a:r>
            <a:endParaRPr lang="en-US" altLang="zh-CN" sz="2800" dirty="0">
              <a:solidFill>
                <a:srgbClr val="EAEAEA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EAEAEA"/>
                </a:solidFill>
                <a:ea typeface="黑体" panose="02010609060101010101" pitchFamily="2" charset="-122"/>
              </a:rPr>
              <a:t>(BX)=0023H</a:t>
            </a:r>
            <a:endParaRPr lang="en-US" altLang="zh-CN" sz="2800" dirty="0">
              <a:solidFill>
                <a:srgbClr val="EAEAEA"/>
              </a:solidFill>
              <a:ea typeface="黑体" panose="02010609060101010101" pitchFamily="2" charset="-122"/>
            </a:endParaRPr>
          </a:p>
        </p:txBody>
      </p:sp>
      <p:sp>
        <p:nvSpPr>
          <p:cNvPr id="59399" name="Text Box 20"/>
          <p:cNvSpPr txBox="1"/>
          <p:nvPr/>
        </p:nvSpPr>
        <p:spPr>
          <a:xfrm>
            <a:off x="250825" y="4797425"/>
            <a:ext cx="8893175" cy="1798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作用：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将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$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值调整为偶数。</a:t>
            </a:r>
            <a:endParaRPr lang="zh-CN" altLang="en-US" dirty="0">
              <a:solidFill>
                <a:srgbClr val="FFCCCC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由于对准字（偶地址）存取速度快，故用于定义字数据前</a:t>
            </a:r>
            <a:endParaRPr lang="zh-CN" altLang="en-US" dirty="0">
              <a:solidFill>
                <a:srgbClr val="FFCCCC"/>
              </a:solidFill>
              <a:ea typeface="黑体" panose="02010609060101010101" pitchFamily="2" charset="-122"/>
            </a:endParaRPr>
          </a:p>
        </p:txBody>
      </p:sp>
      <p:sp>
        <p:nvSpPr>
          <p:cNvPr id="59400" name="Text Box 22"/>
          <p:cNvSpPr txBox="1"/>
          <p:nvPr/>
        </p:nvSpPr>
        <p:spPr>
          <a:xfrm>
            <a:off x="4859338" y="3573463"/>
            <a:ext cx="3673475" cy="5842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CC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ea typeface="黑体" panose="02010609060101010101" pitchFamily="2" charset="-122"/>
              </a:rPr>
              <a:t>习题： </a:t>
            </a:r>
            <a:r>
              <a:rPr lang="en-US" altLang="zh-CN" dirty="0">
                <a:ea typeface="黑体" panose="02010609060101010101" pitchFamily="2" charset="-122"/>
              </a:rPr>
              <a:t>P250   5-7</a:t>
            </a:r>
            <a:endParaRPr lang="en-US" altLang="zh-CN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0419" name="Rectangle 6"/>
          <p:cNvSpPr/>
          <p:nvPr/>
        </p:nvSpPr>
        <p:spPr>
          <a:xfrm>
            <a:off x="1908175" y="1268413"/>
            <a:ext cx="4876800" cy="2227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99"/>
                </a:solidFill>
              </a:rPr>
              <a:t>过程名   </a:t>
            </a:r>
            <a:r>
              <a:rPr lang="en-US" altLang="zh-CN" sz="2800" dirty="0">
                <a:solidFill>
                  <a:srgbClr val="00FFFF"/>
                </a:solidFill>
              </a:rPr>
              <a:t>PROC</a:t>
            </a:r>
            <a:r>
              <a:rPr lang="en-US" altLang="zh-CN" sz="2800" dirty="0">
                <a:solidFill>
                  <a:srgbClr val="FFFF99"/>
                </a:solidFill>
              </a:rPr>
              <a:t>   NEAR/FAR    	       ┇                                	       </a:t>
            </a:r>
            <a:r>
              <a:rPr lang="en-US" altLang="zh-CN" sz="2800" dirty="0">
                <a:solidFill>
                  <a:srgbClr val="00FFFF"/>
                </a:solidFill>
              </a:rPr>
              <a:t>RET</a:t>
            </a:r>
            <a:r>
              <a:rPr lang="en-US" altLang="zh-CN" sz="2800" dirty="0">
                <a:solidFill>
                  <a:srgbClr val="FFFF99"/>
                </a:solidFill>
              </a:rPr>
              <a:t>                       	                            	       ┇                              </a:t>
            </a:r>
            <a:r>
              <a:rPr lang="zh-CN" altLang="en-US" sz="2800" dirty="0">
                <a:solidFill>
                  <a:srgbClr val="FFFF99"/>
                </a:solidFill>
              </a:rPr>
              <a:t>过程名   </a:t>
            </a:r>
            <a:r>
              <a:rPr lang="en-US" altLang="zh-CN" sz="2800" dirty="0">
                <a:solidFill>
                  <a:srgbClr val="00FFFF"/>
                </a:solidFill>
              </a:rPr>
              <a:t>ENDP</a:t>
            </a:r>
            <a:endParaRPr lang="en-US" altLang="zh-CN" sz="2800" dirty="0">
              <a:solidFill>
                <a:srgbClr val="00FFFF"/>
              </a:solidFill>
            </a:endParaRPr>
          </a:p>
        </p:txBody>
      </p:sp>
      <p:sp>
        <p:nvSpPr>
          <p:cNvPr id="60420" name="AutoShape 8"/>
          <p:cNvSpPr/>
          <p:nvPr/>
        </p:nvSpPr>
        <p:spPr>
          <a:xfrm>
            <a:off x="4643438" y="1916113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60421" name="Rectangle 9"/>
          <p:cNvSpPr/>
          <p:nvPr/>
        </p:nvSpPr>
        <p:spPr>
          <a:xfrm>
            <a:off x="4795838" y="2144713"/>
            <a:ext cx="16129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</a:rPr>
              <a:t>指令序列</a:t>
            </a:r>
            <a:endParaRPr lang="zh-CN" altLang="en-US" sz="2800" b="1" dirty="0">
              <a:solidFill>
                <a:srgbClr val="FFFF99"/>
              </a:solidFill>
            </a:endParaRPr>
          </a:p>
        </p:txBody>
      </p:sp>
      <p:sp>
        <p:nvSpPr>
          <p:cNvPr id="60422" name="Rectangle 10"/>
          <p:cNvSpPr/>
          <p:nvPr/>
        </p:nvSpPr>
        <p:spPr>
          <a:xfrm>
            <a:off x="971550" y="4310063"/>
            <a:ext cx="41243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rgbClr val="FFFF99"/>
                </a:solidFill>
              </a:rPr>
              <a:t> </a:t>
            </a:r>
            <a:r>
              <a:rPr lang="zh-CN" altLang="en-US" sz="2800" b="1" dirty="0">
                <a:solidFill>
                  <a:srgbClr val="FFFF99"/>
                </a:solidFill>
              </a:rPr>
              <a:t>过程定义在逻辑段内；</a:t>
            </a:r>
            <a:endParaRPr lang="zh-CN" altLang="en-US" sz="2800" b="1" dirty="0">
              <a:solidFill>
                <a:srgbClr val="FFFF99"/>
              </a:solidFill>
            </a:endParaRPr>
          </a:p>
        </p:txBody>
      </p:sp>
      <p:sp>
        <p:nvSpPr>
          <p:cNvPr id="60423" name="Rectangle 11"/>
          <p:cNvSpPr/>
          <p:nvPr/>
        </p:nvSpPr>
        <p:spPr>
          <a:xfrm>
            <a:off x="971550" y="3738563"/>
            <a:ext cx="3409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rgbClr val="FFFF99"/>
                </a:solidFill>
              </a:rPr>
              <a:t> </a:t>
            </a:r>
            <a:r>
              <a:rPr lang="zh-CN" altLang="en-US" sz="2800" b="1" dirty="0">
                <a:solidFill>
                  <a:srgbClr val="FFFF99"/>
                </a:solidFill>
              </a:rPr>
              <a:t>过程名是必须的；</a:t>
            </a:r>
            <a:endParaRPr lang="zh-CN" altLang="en-US" sz="2800" b="1" dirty="0">
              <a:solidFill>
                <a:srgbClr val="FFFF99"/>
              </a:solidFill>
            </a:endParaRPr>
          </a:p>
        </p:txBody>
      </p:sp>
      <p:sp>
        <p:nvSpPr>
          <p:cNvPr id="60424" name="Rectangle 12"/>
          <p:cNvSpPr/>
          <p:nvPr/>
        </p:nvSpPr>
        <p:spPr>
          <a:xfrm>
            <a:off x="958850" y="5430838"/>
            <a:ext cx="44973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rgbClr val="FFFF99"/>
                </a:solidFill>
              </a:rPr>
              <a:t> </a:t>
            </a:r>
            <a:r>
              <a:rPr lang="zh-CN" altLang="en-US" sz="2800" b="1" dirty="0">
                <a:solidFill>
                  <a:srgbClr val="FFFF99"/>
                </a:solidFill>
              </a:rPr>
              <a:t>至少有一条返回指令</a:t>
            </a:r>
            <a:r>
              <a:rPr lang="en-US" altLang="zh-CN" sz="2800" b="1" dirty="0">
                <a:solidFill>
                  <a:srgbClr val="FFFF99"/>
                </a:solidFill>
              </a:rPr>
              <a:t>RET</a:t>
            </a:r>
            <a:endParaRPr lang="en-US" altLang="zh-CN" sz="2800" b="1" dirty="0">
              <a:solidFill>
                <a:srgbClr val="FFFF99"/>
              </a:solidFill>
            </a:endParaRPr>
          </a:p>
        </p:txBody>
      </p:sp>
      <p:sp>
        <p:nvSpPr>
          <p:cNvPr id="60425" name="Rectangle 13"/>
          <p:cNvSpPr/>
          <p:nvPr/>
        </p:nvSpPr>
        <p:spPr>
          <a:xfrm>
            <a:off x="395288" y="1125538"/>
            <a:ext cx="14033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格式：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0426" name="Rectangle 14"/>
          <p:cNvSpPr/>
          <p:nvPr/>
        </p:nvSpPr>
        <p:spPr>
          <a:xfrm>
            <a:off x="998538" y="4883150"/>
            <a:ext cx="653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rgbClr val="FFFF99"/>
                </a:solidFill>
              </a:rPr>
              <a:t> 3 </a:t>
            </a:r>
            <a:r>
              <a:rPr lang="zh-CN" altLang="en-US" sz="2800" b="1" dirty="0">
                <a:solidFill>
                  <a:srgbClr val="FFFF99"/>
                </a:solidFill>
              </a:rPr>
              <a:t>个属性：段、偏移地址、类型属性；</a:t>
            </a:r>
            <a:endParaRPr lang="zh-CN" altLang="en-US" sz="2800" b="1" dirty="0">
              <a:solidFill>
                <a:srgbClr val="FFFF99"/>
              </a:solidFill>
            </a:endParaRPr>
          </a:p>
        </p:txBody>
      </p:sp>
      <p:sp>
        <p:nvSpPr>
          <p:cNvPr id="60427" name="Rectangle 1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613" cy="561975"/>
          </a:xfrm>
          <a:noFill/>
          <a:ln>
            <a:noFill/>
          </a:ln>
        </p:spPr>
        <p:txBody>
          <a:bodyPr/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5.4.7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过程定义伪指令 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PROC/ENDP</a:t>
            </a:r>
            <a:endParaRPr lang="en-US" altLang="zh-CN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1443" name="Text Box 2"/>
          <p:cNvSpPr txBox="1"/>
          <p:nvPr/>
        </p:nvSpPr>
        <p:spPr>
          <a:xfrm>
            <a:off x="250825" y="260350"/>
            <a:ext cx="6781800" cy="5794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5.4.8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包含伪指令 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INCLUDE</a:t>
            </a:r>
            <a:endParaRPr lang="en-US" altLang="zh-CN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444" name="Rectangle 3"/>
          <p:cNvSpPr/>
          <p:nvPr/>
        </p:nvSpPr>
        <p:spPr>
          <a:xfrm>
            <a:off x="1066800" y="1447800"/>
            <a:ext cx="5181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格式：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b="1" dirty="0">
                <a:solidFill>
                  <a:srgbClr val="00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INCLUDE &lt;</a:t>
            </a:r>
            <a:r>
              <a:rPr lang="zh-CN" altLang="en-US" b="1" dirty="0">
                <a:solidFill>
                  <a:srgbClr val="00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文件名</a:t>
            </a:r>
            <a:r>
              <a:rPr lang="en-US" altLang="zh-CN" b="1" dirty="0">
                <a:solidFill>
                  <a:srgbClr val="00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&gt;</a:t>
            </a:r>
            <a:endParaRPr lang="en-US" altLang="zh-CN" b="1" dirty="0">
              <a:solidFill>
                <a:srgbClr val="00FF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1445" name="Rectangle 4"/>
          <p:cNvSpPr/>
          <p:nvPr/>
        </p:nvSpPr>
        <p:spPr>
          <a:xfrm>
            <a:off x="1066800" y="852488"/>
            <a:ext cx="73279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</a:rPr>
              <a:t>功能：将指定文件插入到正在汇编的源程序中</a:t>
            </a:r>
            <a:endParaRPr lang="zh-CN" altLang="en-US" sz="2800" b="1" dirty="0"/>
          </a:p>
        </p:txBody>
      </p:sp>
      <p:sp>
        <p:nvSpPr>
          <p:cNvPr id="61446" name="Text Box 5"/>
          <p:cNvSpPr txBox="1"/>
          <p:nvPr/>
        </p:nvSpPr>
        <p:spPr>
          <a:xfrm>
            <a:off x="250825" y="2276475"/>
            <a:ext cx="6781800" cy="5794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5.4.9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标题伪指令 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TITLE</a:t>
            </a:r>
            <a:endParaRPr lang="en-US" altLang="zh-CN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447" name="Rectangle 6"/>
          <p:cNvSpPr/>
          <p:nvPr/>
        </p:nvSpPr>
        <p:spPr>
          <a:xfrm>
            <a:off x="1066800" y="3459163"/>
            <a:ext cx="5181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格式：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b="1" dirty="0">
                <a:solidFill>
                  <a:srgbClr val="00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TITLE &lt;</a:t>
            </a:r>
            <a:r>
              <a:rPr lang="zh-CN" altLang="en-US" b="1" dirty="0">
                <a:solidFill>
                  <a:srgbClr val="00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文本</a:t>
            </a:r>
            <a:r>
              <a:rPr lang="en-US" altLang="zh-CN" b="1" dirty="0">
                <a:solidFill>
                  <a:srgbClr val="00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&gt;</a:t>
            </a:r>
            <a:endParaRPr lang="en-US" altLang="zh-CN" b="1" dirty="0">
              <a:solidFill>
                <a:srgbClr val="00FF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1448" name="Rectangle 7"/>
          <p:cNvSpPr/>
          <p:nvPr/>
        </p:nvSpPr>
        <p:spPr>
          <a:xfrm>
            <a:off x="1066800" y="2895600"/>
            <a:ext cx="37560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</a:rPr>
              <a:t>功能：为程序指定标题</a:t>
            </a:r>
            <a:endParaRPr lang="zh-CN" altLang="en-US" sz="2800" b="1" dirty="0"/>
          </a:p>
        </p:txBody>
      </p:sp>
      <p:sp>
        <p:nvSpPr>
          <p:cNvPr id="61449" name="Rectangle 8"/>
          <p:cNvSpPr/>
          <p:nvPr/>
        </p:nvSpPr>
        <p:spPr>
          <a:xfrm>
            <a:off x="1093788" y="4738688"/>
            <a:ext cx="29622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FFCCCC"/>
                </a:solidFill>
              </a:rPr>
              <a:t>不超过</a:t>
            </a:r>
            <a:r>
              <a:rPr lang="en-US" altLang="zh-CN" sz="2800" b="1" dirty="0">
                <a:solidFill>
                  <a:srgbClr val="FFCCCC"/>
                </a:solidFill>
              </a:rPr>
              <a:t>80</a:t>
            </a:r>
            <a:r>
              <a:rPr lang="zh-CN" altLang="en-US" sz="2800" b="1" dirty="0">
                <a:solidFill>
                  <a:srgbClr val="FFCCCC"/>
                </a:solidFill>
              </a:rPr>
              <a:t>个字符</a:t>
            </a:r>
            <a:endParaRPr lang="zh-CN" altLang="en-US" sz="2800" b="1" dirty="0">
              <a:solidFill>
                <a:srgbClr val="FFCCCC"/>
              </a:solidFill>
            </a:endParaRPr>
          </a:p>
        </p:txBody>
      </p:sp>
      <p:sp>
        <p:nvSpPr>
          <p:cNvPr id="61450" name="Rectangle 9"/>
          <p:cNvSpPr/>
          <p:nvPr/>
        </p:nvSpPr>
        <p:spPr>
          <a:xfrm>
            <a:off x="1076325" y="5348288"/>
            <a:ext cx="76073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FFCCCC"/>
                </a:solidFill>
              </a:rPr>
              <a:t>指定的标题在列表文件中每一页的第一行显示</a:t>
            </a:r>
            <a:endParaRPr lang="zh-CN" altLang="en-US" sz="2800" b="1" dirty="0">
              <a:solidFill>
                <a:srgbClr val="FFCCCC"/>
              </a:solidFill>
            </a:endParaRPr>
          </a:p>
        </p:txBody>
      </p:sp>
      <p:sp>
        <p:nvSpPr>
          <p:cNvPr id="61451" name="Rectangle 10"/>
          <p:cNvSpPr/>
          <p:nvPr/>
        </p:nvSpPr>
        <p:spPr>
          <a:xfrm>
            <a:off x="1093788" y="4129088"/>
            <a:ext cx="36782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FFCCCC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FFCCCC"/>
                </a:solidFill>
              </a:rPr>
              <a:t>在源程序开始处使用</a:t>
            </a:r>
            <a:endParaRPr lang="zh-CN" altLang="en-US" sz="2800" b="1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171" name="Text Box 4"/>
          <p:cNvSpPr txBox="1"/>
          <p:nvPr/>
        </p:nvSpPr>
        <p:spPr>
          <a:xfrm>
            <a:off x="0" y="1341438"/>
            <a:ext cx="83534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名字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(</a:t>
            </a:r>
            <a:r>
              <a:rPr lang="zh-CN" altLang="en-US" sz="2800" i="1" dirty="0">
                <a:solidFill>
                  <a:schemeClr val="bg1"/>
                </a:solidFill>
              </a:rPr>
              <a:t>标号、变量名等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命名规则：</a:t>
            </a:r>
            <a:endParaRPr lang="zh-CN" altLang="en-US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7172" name="Text Box 9"/>
          <p:cNvSpPr txBox="1"/>
          <p:nvPr/>
        </p:nvSpPr>
        <p:spPr>
          <a:xfrm>
            <a:off x="755650" y="2133600"/>
            <a:ext cx="7416800" cy="2774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1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～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31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个字母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字母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A~Z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、数字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0~9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?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@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_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字母、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?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 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@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_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字符开头 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不得使用保留字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7173" name="Rectangle 10"/>
          <p:cNvSpPr/>
          <p:nvPr/>
        </p:nvSpPr>
        <p:spPr>
          <a:xfrm>
            <a:off x="457200" y="274638"/>
            <a:ext cx="8075613" cy="561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5.2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汇编语言程序格式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2467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66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1750" name="AutoShape 6"/>
          <p:cNvSpPr/>
          <p:nvPr/>
        </p:nvSpPr>
        <p:spPr>
          <a:xfrm>
            <a:off x="2805113" y="2940050"/>
            <a:ext cx="3498850" cy="946150"/>
          </a:xfrm>
          <a:prstGeom prst="ribbon">
            <a:avLst>
              <a:gd name="adj1" fmla="val 28519"/>
              <a:gd name="adj2" fmla="val 61305"/>
            </a:avLst>
          </a:prstGeom>
          <a:gradFill rotWithShape="0">
            <a:gsLst>
              <a:gs pos="0">
                <a:srgbClr val="4A0025"/>
              </a:gs>
              <a:gs pos="50000">
                <a:srgbClr val="CC0066"/>
              </a:gs>
              <a:gs pos="100000">
                <a:srgbClr val="4A0025"/>
              </a:gs>
            </a:gsLst>
            <a:lin ang="2700000" scaled="1"/>
            <a:tileRect/>
          </a:gra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4000" b="1" dirty="0">
                <a:solidFill>
                  <a:srgbClr val="FFCCCC"/>
                </a:solidFill>
                <a:ea typeface="文鼎CS长宋" pitchFamily="49" charset="-122"/>
              </a:rPr>
              <a:t>本节结束</a:t>
            </a:r>
            <a:endParaRPr lang="zh-CN" altLang="en-US" sz="6000" dirty="0">
              <a:ea typeface="文鼎CS长宋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195" name="Text Box 2"/>
          <p:cNvSpPr txBox="1"/>
          <p:nvPr/>
        </p:nvSpPr>
        <p:spPr>
          <a:xfrm>
            <a:off x="1600200" y="228600"/>
            <a:ext cx="6477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5.3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数据、表达式和运算符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196" name="Text Box 3"/>
          <p:cNvSpPr txBox="1"/>
          <p:nvPr/>
        </p:nvSpPr>
        <p:spPr>
          <a:xfrm>
            <a:off x="250825" y="1112838"/>
            <a:ext cx="3124200" cy="5794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</a:rPr>
              <a:t>5.3.1  </a:t>
            </a:r>
            <a:r>
              <a:rPr lang="zh-CN" altLang="en-US" b="1" dirty="0">
                <a:solidFill>
                  <a:srgbClr val="FFFF99"/>
                </a:solidFill>
              </a:rPr>
              <a:t>常数</a:t>
            </a:r>
            <a:endParaRPr lang="zh-CN" altLang="en-US" b="1" dirty="0">
              <a:solidFill>
                <a:srgbClr val="FFFF99"/>
              </a:solidFill>
            </a:endParaRPr>
          </a:p>
        </p:txBody>
      </p:sp>
      <p:sp>
        <p:nvSpPr>
          <p:cNvPr id="8197" name="Text Box 4"/>
          <p:cNvSpPr txBox="1"/>
          <p:nvPr/>
        </p:nvSpPr>
        <p:spPr>
          <a:xfrm>
            <a:off x="1042988" y="1773238"/>
            <a:ext cx="7391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ea typeface="华文楷体" pitchFamily="2" charset="-122"/>
              </a:rPr>
              <a:t>纯数值数据、无属性、值不能改变</a:t>
            </a:r>
            <a:endParaRPr lang="zh-CN" altLang="en-US" b="1" dirty="0">
              <a:solidFill>
                <a:schemeClr val="bg1"/>
              </a:solidFill>
              <a:ea typeface="华文楷体" pitchFamily="2" charset="-122"/>
            </a:endParaRPr>
          </a:p>
        </p:txBody>
      </p:sp>
      <p:sp>
        <p:nvSpPr>
          <p:cNvPr id="8198" name="Text Box 5"/>
          <p:cNvSpPr txBox="1"/>
          <p:nvPr/>
        </p:nvSpPr>
        <p:spPr>
          <a:xfrm>
            <a:off x="323850" y="2420938"/>
            <a:ext cx="3124200" cy="6413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00FFFF"/>
                </a:solidFill>
              </a:rPr>
              <a:t>1. </a:t>
            </a:r>
            <a:r>
              <a:rPr lang="zh-CN" altLang="en-US" sz="3600" b="1" dirty="0">
                <a:solidFill>
                  <a:srgbClr val="00FFFF"/>
                </a:solidFill>
              </a:rPr>
              <a:t>数值常数</a:t>
            </a:r>
            <a:endParaRPr lang="zh-CN" altLang="en-US" sz="3600" b="1" dirty="0">
              <a:solidFill>
                <a:srgbClr val="00FFFF"/>
              </a:solidFill>
            </a:endParaRPr>
          </a:p>
        </p:txBody>
      </p:sp>
      <p:sp>
        <p:nvSpPr>
          <p:cNvPr id="8199" name="Text Box 6"/>
          <p:cNvSpPr txBox="1"/>
          <p:nvPr/>
        </p:nvSpPr>
        <p:spPr>
          <a:xfrm>
            <a:off x="971550" y="2997200"/>
            <a:ext cx="784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</a:rPr>
              <a:t> </a:t>
            </a:r>
            <a:r>
              <a:rPr lang="zh-CN" altLang="en-US" sz="2800" b="1" dirty="0">
                <a:solidFill>
                  <a:srgbClr val="FFFF99"/>
                </a:solidFill>
              </a:rPr>
              <a:t>可用二进制、八进制、十进制、十六进制数表示</a:t>
            </a:r>
            <a:endParaRPr lang="zh-CN" altLang="en-US" sz="2800" b="1" dirty="0">
              <a:solidFill>
                <a:srgbClr val="FFFF99"/>
              </a:solidFill>
            </a:endParaRPr>
          </a:p>
        </p:txBody>
      </p:sp>
      <p:sp>
        <p:nvSpPr>
          <p:cNvPr id="8200" name="Text Box 7"/>
          <p:cNvSpPr txBox="1"/>
          <p:nvPr/>
        </p:nvSpPr>
        <p:spPr>
          <a:xfrm>
            <a:off x="1042988" y="3644900"/>
            <a:ext cx="7620000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CC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如</a:t>
            </a:r>
            <a:r>
              <a:rPr lang="en-US" altLang="zh-CN" sz="2800" b="1" dirty="0">
                <a:solidFill>
                  <a:srgbClr val="CC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11001010B</a:t>
            </a:r>
            <a:r>
              <a:rPr lang="zh-CN" altLang="en-US" sz="2800" b="1" dirty="0">
                <a:solidFill>
                  <a:srgbClr val="CC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800" b="1" dirty="0">
                <a:solidFill>
                  <a:srgbClr val="CC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73Q</a:t>
            </a:r>
            <a:r>
              <a:rPr lang="zh-CN" altLang="en-US" sz="2800" b="1" dirty="0">
                <a:solidFill>
                  <a:srgbClr val="CC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800" b="1" dirty="0">
                <a:solidFill>
                  <a:srgbClr val="CC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345D</a:t>
            </a:r>
            <a:r>
              <a:rPr lang="zh-CN" altLang="en-US" sz="2800" b="1" dirty="0">
                <a:solidFill>
                  <a:srgbClr val="CC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800" b="1" dirty="0">
                <a:solidFill>
                  <a:srgbClr val="CC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4aEH</a:t>
            </a:r>
            <a:r>
              <a:rPr lang="zh-CN" altLang="en-US" sz="2800" b="1" dirty="0">
                <a:solidFill>
                  <a:srgbClr val="CC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800" b="1" dirty="0">
                <a:solidFill>
                  <a:srgbClr val="CC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0AH</a:t>
            </a:r>
            <a:endParaRPr lang="en-US" altLang="zh-CN" sz="2800" b="1" dirty="0">
              <a:solidFill>
                <a:srgbClr val="CC00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201" name="Text Box 8"/>
          <p:cNvSpPr txBox="1"/>
          <p:nvPr/>
        </p:nvSpPr>
        <p:spPr>
          <a:xfrm>
            <a:off x="250825" y="4221163"/>
            <a:ext cx="3124200" cy="6413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00FFFF"/>
                </a:solidFill>
              </a:rPr>
              <a:t>2. </a:t>
            </a:r>
            <a:r>
              <a:rPr lang="zh-CN" altLang="en-US" sz="3600" b="1" dirty="0">
                <a:solidFill>
                  <a:srgbClr val="00FFFF"/>
                </a:solidFill>
              </a:rPr>
              <a:t>字符常数</a:t>
            </a:r>
            <a:endParaRPr lang="zh-CN" altLang="en-US" sz="3600" b="1" dirty="0">
              <a:solidFill>
                <a:srgbClr val="00FFFF"/>
              </a:solidFill>
            </a:endParaRPr>
          </a:p>
        </p:txBody>
      </p:sp>
      <p:sp>
        <p:nvSpPr>
          <p:cNvPr id="8202" name="Text Box 9"/>
          <p:cNvSpPr txBox="1"/>
          <p:nvPr/>
        </p:nvSpPr>
        <p:spPr>
          <a:xfrm>
            <a:off x="827088" y="4868863"/>
            <a:ext cx="76962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</a:rPr>
              <a:t> </a:t>
            </a:r>
            <a:r>
              <a:rPr lang="zh-CN" altLang="en-US" sz="2800" b="1" dirty="0">
                <a:solidFill>
                  <a:srgbClr val="FFFF99"/>
                </a:solidFill>
              </a:rPr>
              <a:t>单引号或双引号扩起来的一个或多个字符，以</a:t>
            </a:r>
            <a:r>
              <a:rPr lang="en-US" altLang="zh-CN" sz="2800" b="1" dirty="0">
                <a:solidFill>
                  <a:srgbClr val="FFFF99"/>
                </a:solidFill>
              </a:rPr>
              <a:t>ASCII</a:t>
            </a:r>
            <a:r>
              <a:rPr lang="zh-CN" altLang="en-US" sz="2800" b="1" dirty="0">
                <a:solidFill>
                  <a:srgbClr val="FFFF99"/>
                </a:solidFill>
              </a:rPr>
              <a:t>码存储。</a:t>
            </a:r>
            <a:endParaRPr lang="zh-CN" altLang="en-US" sz="2800" b="1" dirty="0">
              <a:solidFill>
                <a:srgbClr val="FFFF99"/>
              </a:solidFill>
            </a:endParaRPr>
          </a:p>
        </p:txBody>
      </p:sp>
      <p:sp>
        <p:nvSpPr>
          <p:cNvPr id="8203" name="Text Box 10"/>
          <p:cNvSpPr txBox="1"/>
          <p:nvPr/>
        </p:nvSpPr>
        <p:spPr>
          <a:xfrm>
            <a:off x="1116013" y="5876925"/>
            <a:ext cx="7416800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如 </a:t>
            </a:r>
            <a:r>
              <a:rPr lang="zh-CN" altLang="en-US" sz="2800" b="1" dirty="0">
                <a:solidFill>
                  <a:srgbClr val="CC3300"/>
                </a:solidFill>
                <a:ea typeface="黑体" panose="02010609060101010101" pitchFamily="2" charset="-122"/>
              </a:rPr>
              <a:t>‘</a:t>
            </a:r>
            <a:r>
              <a:rPr lang="en-US" altLang="zh-CN" sz="2800" b="1" dirty="0">
                <a:solidFill>
                  <a:srgbClr val="CC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800" b="1" dirty="0">
                <a:solidFill>
                  <a:srgbClr val="CC3300"/>
                </a:solidFill>
                <a:ea typeface="黑体" panose="02010609060101010101" pitchFamily="2" charset="-122"/>
              </a:rPr>
              <a:t>’</a:t>
            </a:r>
            <a:r>
              <a:rPr lang="en-US" altLang="zh-CN" sz="2800" b="1" dirty="0">
                <a:solidFill>
                  <a:srgbClr val="CC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800" b="1" dirty="0">
                <a:solidFill>
                  <a:srgbClr val="CC3300"/>
                </a:solidFill>
                <a:ea typeface="黑体" panose="02010609060101010101" pitchFamily="2" charset="-122"/>
              </a:rPr>
              <a:t>——</a:t>
            </a:r>
            <a:r>
              <a:rPr lang="en-US" altLang="zh-CN" sz="2800" b="1" dirty="0">
                <a:solidFill>
                  <a:srgbClr val="CC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ASCII</a:t>
            </a: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码为</a:t>
            </a:r>
            <a:r>
              <a:rPr lang="en-US" altLang="zh-CN" sz="2800" b="1" dirty="0">
                <a:solidFill>
                  <a:srgbClr val="CC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41H</a:t>
            </a: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； </a:t>
            </a:r>
            <a:r>
              <a:rPr lang="zh-CN" altLang="en-US" sz="2800" b="1" dirty="0">
                <a:solidFill>
                  <a:srgbClr val="CC3300"/>
                </a:solidFill>
                <a:ea typeface="黑体" panose="02010609060101010101" pitchFamily="2" charset="-122"/>
              </a:rPr>
              <a:t>“</a:t>
            </a:r>
            <a:r>
              <a:rPr lang="en-US" altLang="zh-CN" sz="2800" b="1" dirty="0">
                <a:solidFill>
                  <a:srgbClr val="CC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HELLO</a:t>
            </a:r>
            <a:r>
              <a:rPr lang="en-US" altLang="zh-CN" sz="2800" b="1" dirty="0">
                <a:solidFill>
                  <a:srgbClr val="CC3300"/>
                </a:solidFill>
                <a:ea typeface="黑体" panose="02010609060101010101" pitchFamily="2" charset="-122"/>
              </a:rPr>
              <a:t>”</a:t>
            </a:r>
            <a:endParaRPr lang="en-US" altLang="zh-CN" sz="2800" b="1" dirty="0">
              <a:solidFill>
                <a:srgbClr val="CC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219" name="Text Box 2"/>
          <p:cNvSpPr txBox="1"/>
          <p:nvPr/>
        </p:nvSpPr>
        <p:spPr>
          <a:xfrm>
            <a:off x="79375" y="195263"/>
            <a:ext cx="3124200" cy="6413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FFFF99"/>
                </a:solidFill>
              </a:rPr>
              <a:t>5.3.2  </a:t>
            </a:r>
            <a:r>
              <a:rPr lang="zh-CN" altLang="en-US" sz="3600" b="1" dirty="0">
                <a:solidFill>
                  <a:srgbClr val="FFFF99"/>
                </a:solidFill>
              </a:rPr>
              <a:t>变量</a:t>
            </a:r>
            <a:endParaRPr lang="zh-CN" altLang="en-US" sz="3600" b="1" dirty="0">
              <a:solidFill>
                <a:srgbClr val="FFFF99"/>
              </a:solidFill>
            </a:endParaRPr>
          </a:p>
        </p:txBody>
      </p:sp>
      <p:sp>
        <p:nvSpPr>
          <p:cNvPr id="9220" name="Text Box 3"/>
          <p:cNvSpPr txBox="1"/>
          <p:nvPr/>
        </p:nvSpPr>
        <p:spPr>
          <a:xfrm>
            <a:off x="1143000" y="990600"/>
            <a:ext cx="7391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变量应先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  <a:r>
              <a:rPr lang="zh-CN" altLang="en-US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并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预置</a:t>
            </a:r>
            <a:r>
              <a:rPr lang="zh-CN" altLang="en-US" b="1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初值，才能被引用</a:t>
            </a:r>
            <a:endParaRPr lang="zh-CN" altLang="en-US" b="1" dirty="0">
              <a:solidFill>
                <a:srgbClr val="CC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221" name="Text Box 4"/>
          <p:cNvSpPr txBox="1"/>
          <p:nvPr/>
        </p:nvSpPr>
        <p:spPr>
          <a:xfrm>
            <a:off x="0" y="1628775"/>
            <a:ext cx="4114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00FFFF"/>
                </a:solidFill>
                <a:sym typeface="Symbol" panose="05050102010706020507" pitchFamily="18" charset="2"/>
              </a:rPr>
              <a:t>1</a:t>
            </a:r>
            <a:r>
              <a:rPr lang="zh-CN" altLang="en-US" sz="3600" b="1" dirty="0">
                <a:solidFill>
                  <a:srgbClr val="00FFFF"/>
                </a:solidFill>
                <a:sym typeface="Symbol" panose="05050102010706020507" pitchFamily="18" charset="2"/>
              </a:rPr>
              <a:t>、变量定义</a:t>
            </a:r>
            <a:endParaRPr lang="zh-CN" altLang="en-US" sz="3600" b="1" dirty="0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  <p:sp>
        <p:nvSpPr>
          <p:cNvPr id="9222" name="Text Box 5"/>
          <p:cNvSpPr txBox="1"/>
          <p:nvPr/>
        </p:nvSpPr>
        <p:spPr>
          <a:xfrm>
            <a:off x="1143000" y="2362200"/>
            <a:ext cx="7239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数据定义伪指令</a:t>
            </a:r>
            <a:r>
              <a:rPr lang="zh-CN" altLang="en-US" sz="2800" b="1" dirty="0">
                <a:solidFill>
                  <a:srgbClr val="FFFF99"/>
                </a:solidFill>
                <a:sym typeface="Symbol" panose="05050102010706020507" pitchFamily="18" charset="2"/>
              </a:rPr>
              <a:t>实现变量的定义，格式如下：</a:t>
            </a:r>
            <a:endParaRPr lang="zh-CN" altLang="en-US" sz="2800" b="1" dirty="0">
              <a:solidFill>
                <a:srgbClr val="FFFF99"/>
              </a:solidFill>
              <a:sym typeface="Symbol" panose="05050102010706020507" pitchFamily="18" charset="2"/>
            </a:endParaRPr>
          </a:p>
        </p:txBody>
      </p:sp>
      <p:sp>
        <p:nvSpPr>
          <p:cNvPr id="9223" name="Text Box 6"/>
          <p:cNvSpPr txBox="1"/>
          <p:nvPr/>
        </p:nvSpPr>
        <p:spPr>
          <a:xfrm>
            <a:off x="1143000" y="3033713"/>
            <a:ext cx="7239000" cy="519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变量名  数据定义伪指令  </a:t>
            </a:r>
            <a:r>
              <a:rPr lang="en-US" altLang="zh-CN" sz="2800" b="1" dirty="0">
                <a:solidFill>
                  <a:srgbClr val="CC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&lt;</a:t>
            </a: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表达式</a:t>
            </a:r>
            <a:r>
              <a:rPr lang="en-US" altLang="zh-CN" sz="2800" b="1" dirty="0">
                <a:solidFill>
                  <a:srgbClr val="CC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1&gt;</a:t>
            </a: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solidFill>
                  <a:srgbClr val="CC3300"/>
                </a:solidFill>
                <a:ea typeface="黑体" panose="02010609060101010101" pitchFamily="2" charset="-122"/>
              </a:rPr>
              <a:t>……</a:t>
            </a:r>
            <a:endParaRPr lang="en-US" altLang="zh-CN" sz="2800" b="1" dirty="0">
              <a:solidFill>
                <a:srgbClr val="CC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224" name="Rectangle 7"/>
          <p:cNvSpPr/>
          <p:nvPr/>
        </p:nvSpPr>
        <p:spPr>
          <a:xfrm>
            <a:off x="1035050" y="4419600"/>
            <a:ext cx="796925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可选</a:t>
            </a:r>
            <a:endParaRPr lang="zh-CN" altLang="en-US" sz="2400" b="1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9225" name="Line 8"/>
          <p:cNvSpPr/>
          <p:nvPr/>
        </p:nvSpPr>
        <p:spPr>
          <a:xfrm flipH="1">
            <a:off x="1476375" y="3500438"/>
            <a:ext cx="228600" cy="83820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226" name="AutoShape 9"/>
          <p:cNvSpPr/>
          <p:nvPr/>
        </p:nvSpPr>
        <p:spPr>
          <a:xfrm>
            <a:off x="2667000" y="3733800"/>
            <a:ext cx="304800" cy="1905000"/>
          </a:xfrm>
          <a:prstGeom prst="leftBrace">
            <a:avLst>
              <a:gd name="adj1" fmla="val 52083"/>
              <a:gd name="adj2" fmla="val 50000"/>
            </a:avLst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9227" name="Rectangle 10"/>
          <p:cNvSpPr/>
          <p:nvPr/>
        </p:nvSpPr>
        <p:spPr>
          <a:xfrm>
            <a:off x="3059113" y="3644900"/>
            <a:ext cx="2647950" cy="22272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DB  </a:t>
            </a:r>
            <a:r>
              <a:rPr lang="zh-CN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定义字节</a:t>
            </a:r>
            <a:endParaRPr lang="zh-CN" altLang="en-US" sz="2800" b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DW  </a:t>
            </a:r>
            <a:r>
              <a:rPr lang="zh-CN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定义字</a:t>
            </a:r>
            <a:endParaRPr lang="zh-CN" altLang="en-US" sz="2800" b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DD  </a:t>
            </a:r>
            <a:r>
              <a:rPr lang="zh-CN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定义双字</a:t>
            </a:r>
            <a:endParaRPr lang="zh-CN" altLang="en-US" sz="2800" b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DQ  </a:t>
            </a:r>
            <a:r>
              <a:rPr lang="zh-CN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定义</a:t>
            </a:r>
            <a:r>
              <a:rPr lang="en-US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8</a:t>
            </a:r>
            <a:r>
              <a:rPr lang="zh-CN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字节</a:t>
            </a:r>
            <a:endParaRPr lang="zh-CN" altLang="en-US" sz="2800" b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DT  </a:t>
            </a:r>
            <a:r>
              <a:rPr lang="zh-CN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定义</a:t>
            </a:r>
            <a:r>
              <a:rPr lang="en-US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10</a:t>
            </a:r>
            <a:r>
              <a:rPr lang="zh-CN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字节</a:t>
            </a:r>
            <a:endParaRPr lang="zh-CN" altLang="en-US" sz="2800" b="1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9228" name="Rectangle 11"/>
          <p:cNvSpPr/>
          <p:nvPr/>
        </p:nvSpPr>
        <p:spPr>
          <a:xfrm>
            <a:off x="971550" y="5949950"/>
            <a:ext cx="419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sym typeface="Symbol" panose="05050102010706020507" pitchFamily="18" charset="2"/>
              </a:rPr>
              <a:t>例：  </a:t>
            </a:r>
            <a:r>
              <a:rPr lang="en-US" altLang="zh-CN" sz="2800" b="1" dirty="0">
                <a:solidFill>
                  <a:srgbClr val="FFFF99"/>
                </a:solidFill>
                <a:sym typeface="Symbol" panose="05050102010706020507" pitchFamily="18" charset="2"/>
              </a:rPr>
              <a:t>DATA1   DB   10H</a:t>
            </a:r>
            <a:endParaRPr lang="en-US" altLang="zh-CN" sz="2800" b="1" dirty="0">
              <a:solidFill>
                <a:srgbClr val="FFFF99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613" cy="561975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定义变量语句中的表达式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244" name="Text Box 3"/>
          <p:cNvSpPr txBox="1"/>
          <p:nvPr/>
        </p:nvSpPr>
        <p:spPr>
          <a:xfrm>
            <a:off x="250825" y="1052513"/>
            <a:ext cx="5184775" cy="4838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Mydata segment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	A 	DB	 0dH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	X 	DW	 100,100H,-5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	Y 	DD 	 3*20H,0FFFDH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	ARY 	DB 	100  DUP  (?) 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	AT1 	DW 	ARY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	E 	DB 	‘hello’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	F 	DB       ?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Mydata ends</a:t>
            </a:r>
            <a:endParaRPr lang="en-US" altLang="zh-CN" sz="2400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0245" name="Text Box 4"/>
          <p:cNvSpPr txBox="1"/>
          <p:nvPr/>
        </p:nvSpPr>
        <p:spPr>
          <a:xfrm>
            <a:off x="5435600" y="1052513"/>
            <a:ext cx="33845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表达式可以是：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0246" name="Text Box 5"/>
          <p:cNvSpPr txBox="1"/>
          <p:nvPr/>
        </p:nvSpPr>
        <p:spPr>
          <a:xfrm>
            <a:off x="5364163" y="1628775"/>
            <a:ext cx="3779837" cy="4968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数值表达式 </a:t>
            </a:r>
            <a:b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	</a:t>
            </a:r>
            <a:r>
              <a:rPr lang="en-US" altLang="zh-CN" i="1" dirty="0">
                <a:solidFill>
                  <a:srgbClr val="99FFCC"/>
                </a:solidFill>
                <a:ea typeface="黑体" panose="02010609060101010101" pitchFamily="2" charset="-122"/>
              </a:rPr>
              <a:t>A</a:t>
            </a:r>
            <a:r>
              <a:rPr lang="zh-CN" altLang="en-US" i="1" dirty="0">
                <a:solidFill>
                  <a:srgbClr val="99FFCC"/>
                </a:solidFill>
                <a:ea typeface="黑体" panose="02010609060101010101" pitchFamily="2" charset="-122"/>
              </a:rPr>
              <a:t>，</a:t>
            </a:r>
            <a:r>
              <a:rPr lang="en-US" altLang="zh-CN" i="1" dirty="0">
                <a:solidFill>
                  <a:srgbClr val="99FFCC"/>
                </a:solidFill>
                <a:ea typeface="黑体" panose="02010609060101010101" pitchFamily="2" charset="-122"/>
              </a:rPr>
              <a:t>X</a:t>
            </a:r>
            <a:r>
              <a:rPr lang="zh-CN" altLang="en-US" i="1" dirty="0">
                <a:solidFill>
                  <a:srgbClr val="99FFCC"/>
                </a:solidFill>
                <a:ea typeface="黑体" panose="02010609060101010101" pitchFamily="2" charset="-122"/>
              </a:rPr>
              <a:t>，</a:t>
            </a:r>
            <a:r>
              <a:rPr lang="en-US" altLang="zh-CN" i="1" dirty="0">
                <a:solidFill>
                  <a:srgbClr val="99FFCC"/>
                </a:solidFill>
                <a:ea typeface="黑体" panose="02010609060101010101" pitchFamily="2" charset="-122"/>
              </a:rPr>
              <a:t>Y</a:t>
            </a:r>
            <a:endParaRPr lang="en-US" altLang="zh-CN" i="1" dirty="0">
              <a:solidFill>
                <a:srgbClr val="99FFCC"/>
              </a:solidFill>
              <a:ea typeface="黑体" panose="0201060906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字串表达式 </a:t>
            </a:r>
            <a:r>
              <a:rPr lang="zh-CN" altLang="en-US" i="1" dirty="0">
                <a:solidFill>
                  <a:srgbClr val="FFCCCC"/>
                </a:solidFill>
                <a:ea typeface="黑体" panose="02010609060101010101" pitchFamily="2" charset="-122"/>
              </a:rPr>
              <a:t> </a:t>
            </a:r>
            <a:r>
              <a:rPr lang="en-US" altLang="zh-CN" i="1" dirty="0">
                <a:solidFill>
                  <a:srgbClr val="99FFCC"/>
                </a:solidFill>
                <a:ea typeface="黑体" panose="02010609060101010101" pitchFamily="2" charset="-122"/>
              </a:rPr>
              <a:t>E</a:t>
            </a:r>
            <a:endParaRPr lang="en-US" altLang="zh-CN" i="1" dirty="0">
              <a:solidFill>
                <a:srgbClr val="99FFCC"/>
              </a:solidFill>
              <a:ea typeface="黑体" panose="0201060906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保留符号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?     </a:t>
            </a:r>
            <a:r>
              <a:rPr lang="en-US" altLang="zh-CN" i="1" dirty="0">
                <a:solidFill>
                  <a:srgbClr val="99FFCC"/>
                </a:solidFill>
                <a:ea typeface="黑体" panose="02010609060101010101" pitchFamily="2" charset="-122"/>
              </a:rPr>
              <a:t>F</a:t>
            </a:r>
            <a:endParaRPr lang="en-US" altLang="zh-CN" i="1" dirty="0">
              <a:solidFill>
                <a:srgbClr val="99FFCC"/>
              </a:solidFill>
              <a:ea typeface="黑体" panose="0201060906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带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DUP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的表达式   		</a:t>
            </a:r>
            <a:r>
              <a:rPr lang="en-US" altLang="zh-CN" i="1" dirty="0">
                <a:solidFill>
                  <a:srgbClr val="99FFCC"/>
                </a:solidFill>
                <a:ea typeface="黑体" panose="02010609060101010101" pitchFamily="2" charset="-122"/>
              </a:rPr>
              <a:t>ARY</a:t>
            </a:r>
            <a:endParaRPr lang="en-US" altLang="zh-CN" i="1" dirty="0">
              <a:solidFill>
                <a:srgbClr val="99FFCC"/>
              </a:solidFill>
              <a:ea typeface="黑体" panose="0201060906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偏移地址表达式   		</a:t>
            </a:r>
            <a:r>
              <a:rPr lang="en-US" altLang="zh-CN" i="1" dirty="0">
                <a:solidFill>
                  <a:srgbClr val="99FFCC"/>
                </a:solidFill>
                <a:ea typeface="黑体" panose="02010609060101010101" pitchFamily="2" charset="-122"/>
              </a:rPr>
              <a:t>AT1</a:t>
            </a:r>
            <a:endParaRPr lang="en-US" altLang="zh-CN" i="1" dirty="0">
              <a:solidFill>
                <a:srgbClr val="99FFCC"/>
              </a:solidFill>
              <a:ea typeface="黑体" panose="02010609060101010101" pitchFamily="2" charset="-122"/>
            </a:endParaRPr>
          </a:p>
        </p:txBody>
      </p:sp>
      <p:sp>
        <p:nvSpPr>
          <p:cNvPr id="10247" name="Line 6"/>
          <p:cNvSpPr/>
          <p:nvPr/>
        </p:nvSpPr>
        <p:spPr>
          <a:xfrm>
            <a:off x="5292725" y="1052513"/>
            <a:ext cx="0" cy="5545137"/>
          </a:xfrm>
          <a:prstGeom prst="line">
            <a:avLst/>
          </a:prstGeom>
          <a:ln w="9525" cap="flat" cmpd="sng">
            <a:solidFill>
              <a:srgbClr val="FF7C8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PP_MARK_KEY" val="547a0d2e-fdb3-42c9-89c4-ca252d1cde9f"/>
  <p:tag name="COMMONDATA" val="eyJoZGlkIjoiODI3MGI0NmEyMWY0Njg5OTM5ZWMzN2Y4MTQzYzQ2NDAifQ=="/>
</p:tagLst>
</file>

<file path=ppt/theme/theme1.xml><?xml version="1.0" encoding="utf-8"?>
<a:theme xmlns:a="http://schemas.openxmlformats.org/drawingml/2006/main" name="wonders1">
  <a:themeElements>
    <a:clrScheme name="wonders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wonders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wonders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nders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Office\Templates\wonders_1.pot</Template>
  <TotalTime>0</TotalTime>
  <Words>10790</Words>
  <Application>WPS 演示</Application>
  <PresentationFormat>全屏显示(4:3)</PresentationFormat>
  <Paragraphs>1152</Paragraphs>
  <Slides>60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7" baseType="lpstr">
      <vt:lpstr>Arial</vt:lpstr>
      <vt:lpstr>宋体</vt:lpstr>
      <vt:lpstr>Wingdings</vt:lpstr>
      <vt:lpstr>Times New Roman</vt:lpstr>
      <vt:lpstr>黑体</vt:lpstr>
      <vt:lpstr>文鼎CS长宋</vt:lpstr>
      <vt:lpstr>华文行楷</vt:lpstr>
      <vt:lpstr>Tahoma</vt:lpstr>
      <vt:lpstr>楷体_GB2312</vt:lpstr>
      <vt:lpstr>新宋体</vt:lpstr>
      <vt:lpstr>华文楷体</vt:lpstr>
      <vt:lpstr>微软雅黑</vt:lpstr>
      <vt:lpstr>Symbol</vt:lpstr>
      <vt:lpstr>Arial Unicode MS</vt:lpstr>
      <vt:lpstr>华文仿宋</vt:lpstr>
      <vt:lpstr>仿宋</vt:lpstr>
      <vt:lpstr>wonders1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定义变量语句中的表达式</vt:lpstr>
      <vt:lpstr>变量的属性</vt:lpstr>
      <vt:lpstr>PowerPoint 演示文稿</vt:lpstr>
      <vt:lpstr>表达式的几种情况</vt:lpstr>
      <vt:lpstr>PowerPoint 演示文稿</vt:lpstr>
      <vt:lpstr>表达式的几种情况</vt:lpstr>
      <vt:lpstr>PowerPoint 演示文稿</vt:lpstr>
      <vt:lpstr>表达式的几种情况</vt:lpstr>
      <vt:lpstr>PowerPoint 演示文稿</vt:lpstr>
      <vt:lpstr>表达式的几种情况</vt:lpstr>
      <vt:lpstr>PowerPoint 演示文稿</vt:lpstr>
      <vt:lpstr>2. 变量的使用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5.4.6 地址计数器与对准伪指令</vt:lpstr>
      <vt:lpstr>5.4.6 地址计数器与对准伪指令</vt:lpstr>
      <vt:lpstr>5.4.6 地址计数器与对准伪指令</vt:lpstr>
      <vt:lpstr>5.4.7  过程定义伪指令 PROC/ENDP</vt:lpstr>
      <vt:lpstr>PowerPoint 演示文稿</vt:lpstr>
      <vt:lpstr>PowerPoint 演示文稿</vt:lpstr>
    </vt:vector>
  </TitlesOfParts>
  <Company>SMU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汇编语言</dc:title>
  <dc:creator>张琳</dc:creator>
  <cp:lastModifiedBy>gaojun</cp:lastModifiedBy>
  <cp:revision>256</cp:revision>
  <cp:lastPrinted>2001-04-29T07:41:00Z</cp:lastPrinted>
  <dcterms:created xsi:type="dcterms:W3CDTF">2000-10-17T03:21:00Z</dcterms:created>
  <dcterms:modified xsi:type="dcterms:W3CDTF">2022-11-19T02:57:21Z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D4CEF8991E2D4F4D8C81E0C9808309A8</vt:lpwstr>
  </property>
  <property fmtid="{D5CDD505-2E9C-101B-9397-08002B2CF9AE}" pid="3" name="KSOProductBuildVer">
    <vt:lpwstr>2052-11.1.0.12763</vt:lpwstr>
  </property>
</Properties>
</file>