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74"/>
  </p:handoutMasterIdLst>
  <p:sldIdLst>
    <p:sldId id="375" r:id="rId3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8" r:id="rId14"/>
    <p:sldId id="389" r:id="rId15"/>
    <p:sldId id="390" r:id="rId16"/>
    <p:sldId id="391" r:id="rId17"/>
    <p:sldId id="392" r:id="rId18"/>
    <p:sldId id="393" r:id="rId19"/>
    <p:sldId id="395" r:id="rId20"/>
    <p:sldId id="396" r:id="rId21"/>
    <p:sldId id="385" r:id="rId22"/>
    <p:sldId id="414" r:id="rId23"/>
    <p:sldId id="415" r:id="rId24"/>
    <p:sldId id="416" r:id="rId25"/>
    <p:sldId id="386" r:id="rId26"/>
    <p:sldId id="387" r:id="rId27"/>
    <p:sldId id="403" r:id="rId28"/>
    <p:sldId id="404" r:id="rId29"/>
    <p:sldId id="410" r:id="rId30"/>
    <p:sldId id="411" r:id="rId31"/>
    <p:sldId id="412" r:id="rId32"/>
    <p:sldId id="413" r:id="rId33"/>
    <p:sldId id="406" r:id="rId34"/>
    <p:sldId id="407" r:id="rId35"/>
    <p:sldId id="408" r:id="rId36"/>
    <p:sldId id="417" r:id="rId37"/>
    <p:sldId id="418" r:id="rId38"/>
    <p:sldId id="419" r:id="rId39"/>
    <p:sldId id="420" r:id="rId40"/>
    <p:sldId id="421" r:id="rId41"/>
    <p:sldId id="422" r:id="rId42"/>
    <p:sldId id="423" r:id="rId43"/>
    <p:sldId id="424" r:id="rId44"/>
    <p:sldId id="409" r:id="rId45"/>
    <p:sldId id="397" r:id="rId46"/>
    <p:sldId id="398" r:id="rId47"/>
    <p:sldId id="399" r:id="rId48"/>
    <p:sldId id="400" r:id="rId49"/>
    <p:sldId id="401" r:id="rId50"/>
    <p:sldId id="402" r:id="rId51"/>
    <p:sldId id="429" r:id="rId52"/>
    <p:sldId id="428" r:id="rId53"/>
    <p:sldId id="425" r:id="rId54"/>
    <p:sldId id="427" r:id="rId55"/>
    <p:sldId id="430" r:id="rId56"/>
    <p:sldId id="439" r:id="rId57"/>
    <p:sldId id="440" r:id="rId58"/>
    <p:sldId id="441" r:id="rId59"/>
    <p:sldId id="431" r:id="rId60"/>
    <p:sldId id="432" r:id="rId61"/>
    <p:sldId id="433" r:id="rId62"/>
    <p:sldId id="434" r:id="rId63"/>
    <p:sldId id="435" r:id="rId64"/>
    <p:sldId id="436" r:id="rId65"/>
    <p:sldId id="437" r:id="rId66"/>
    <p:sldId id="443" r:id="rId67"/>
    <p:sldId id="444" r:id="rId68"/>
    <p:sldId id="445" r:id="rId69"/>
    <p:sldId id="446" r:id="rId70"/>
    <p:sldId id="447" r:id="rId71"/>
    <p:sldId id="448" r:id="rId72"/>
    <p:sldId id="270" r:id="rId73"/>
  </p:sldIdLst>
  <p:sldSz cx="9144000" cy="6858000" type="screen4x3"/>
  <p:notesSz cx="6797675" cy="9926955"/>
  <p:custDataLst>
    <p:tags r:id="rId78"/>
  </p:custDataLst>
  <p:defaultTextStyle>
    <a:defPPr>
      <a:defRPr lang="zh-CN"/>
    </a:defPPr>
    <a:lvl1pPr marL="0" lvl="0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1pPr>
    <a:lvl2pPr marL="457200" lvl="1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2pPr>
    <a:lvl3pPr marL="914400" lvl="2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3pPr>
    <a:lvl4pPr marL="1371600" lvl="3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4pPr>
    <a:lvl5pPr marL="1828800" lvl="4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5pPr>
    <a:lvl6pPr marL="2286000" lvl="5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6pPr>
    <a:lvl7pPr marL="2743200" lvl="6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7pPr>
    <a:lvl8pPr marL="3200400" lvl="7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8pPr>
    <a:lvl9pPr marL="3657600" lvl="8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2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CC"/>
    <a:srgbClr val="EAEAEA"/>
    <a:srgbClr val="CC0066"/>
    <a:srgbClr val="FFCCCC"/>
    <a:srgbClr val="99FFCC"/>
    <a:srgbClr val="FF7C8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269"/>
    <p:restoredTop sz="94660"/>
  </p:normalViewPr>
  <p:slideViewPr>
    <p:cSldViewPr showGuides="1">
      <p:cViewPr>
        <p:scale>
          <a:sx n="50" d="100"/>
          <a:sy n="50" d="100"/>
        </p:scale>
        <p:origin x="-2770" y="-883"/>
      </p:cViewPr>
      <p:guideLst>
        <p:guide orient="horz" pos="412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8" Type="http://schemas.openxmlformats.org/officeDocument/2006/relationships/tags" Target="tags/tag3.xml"/><Relationship Id="rId77" Type="http://schemas.openxmlformats.org/officeDocument/2006/relationships/tableStyles" Target="tableStyles.xml"/><Relationship Id="rId76" Type="http://schemas.openxmlformats.org/officeDocument/2006/relationships/viewProps" Target="viewProps.xml"/><Relationship Id="rId75" Type="http://schemas.openxmlformats.org/officeDocument/2006/relationships/presProps" Target="presProps.xml"/><Relationship Id="rId74" Type="http://schemas.openxmlformats.org/officeDocument/2006/relationships/handoutMaster" Target="handoutMasters/handoutMaster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32" name="Rectangle 4"/>
          <p:cNvSpPr/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单击以编辑母版文本样式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>
                <a:gamma/>
                <a:shade val="56078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56078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单击以编辑母版文本样式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400">
                <a:solidFill>
                  <a:schemeClr val="tx1"/>
                </a:solidFill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solidFill>
                  <a:schemeClr val="tx1"/>
                </a:solidFill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0" y="533400"/>
            <a:ext cx="8686800" cy="457200"/>
            <a:chOff x="0" y="864"/>
            <a:chExt cx="5472" cy="288"/>
          </a:xfrm>
        </p:grpSpPr>
        <p:sp>
          <p:nvSpPr>
            <p:cNvPr id="1031" name="Line 9"/>
            <p:cNvSpPr/>
            <p:nvPr/>
          </p:nvSpPr>
          <p:spPr>
            <a:xfrm>
              <a:off x="0" y="1056"/>
              <a:ext cx="5136" cy="0"/>
            </a:xfrm>
            <a:prstGeom prst="line">
              <a:avLst/>
            </a:prstGeom>
            <a:ln w="69850" cap="flat" cmpd="sng">
              <a:solidFill>
                <a:srgbClr val="33CC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32" name="Line 10"/>
            <p:cNvSpPr/>
            <p:nvPr/>
          </p:nvSpPr>
          <p:spPr>
            <a:xfrm>
              <a:off x="0" y="1008"/>
              <a:ext cx="5136" cy="0"/>
            </a:xfrm>
            <a:prstGeom prst="line">
              <a:avLst/>
            </a:prstGeom>
            <a:ln w="69850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pic>
          <p:nvPicPr>
            <p:cNvPr id="1033" name="Picture 12" descr="earth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184" y="864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051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34499" name="Group 3"/>
          <p:cNvGrpSpPr/>
          <p:nvPr/>
        </p:nvGrpSpPr>
        <p:grpSpPr>
          <a:xfrm>
            <a:off x="0" y="2133600"/>
            <a:ext cx="9144000" cy="3124200"/>
            <a:chOff x="0" y="1344"/>
            <a:chExt cx="5760" cy="1968"/>
          </a:xfrm>
        </p:grpSpPr>
        <p:sp>
          <p:nvSpPr>
            <p:cNvPr id="2055" name="Rectangle 4"/>
            <p:cNvSpPr/>
            <p:nvPr/>
          </p:nvSpPr>
          <p:spPr>
            <a:xfrm>
              <a:off x="0" y="1344"/>
              <a:ext cx="5760" cy="1968"/>
            </a:xfrm>
            <a:prstGeom prst="rect">
              <a:avLst/>
            </a:prstGeom>
            <a:solidFill>
              <a:srgbClr val="000066"/>
            </a:solidFill>
            <a:ln w="9525">
              <a:noFill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pic>
          <p:nvPicPr>
            <p:cNvPr id="2056" name="Picture 5" descr="007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08" y="1344"/>
              <a:ext cx="3744" cy="1968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34502" name="Text Box 6"/>
          <p:cNvSpPr txBox="1"/>
          <p:nvPr/>
        </p:nvSpPr>
        <p:spPr>
          <a:xfrm>
            <a:off x="684213" y="1557338"/>
            <a:ext cx="7559675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l" eaLnBrk="1" hangingPunct="1"/>
            <a:r>
              <a:rPr lang="zh-CN" altLang="en-US" sz="5400" b="1" dirty="0">
                <a:solidFill>
                  <a:schemeClr val="bg1"/>
                </a:solidFill>
                <a:latin typeface="Times New Roman" panose="02020603050405020304" pitchFamily="18" charset="0"/>
                <a:ea typeface="文鼎CS长宋" pitchFamily="49" charset="-122"/>
              </a:rPr>
              <a:t>计算机原理与汇编</a:t>
            </a:r>
            <a:endParaRPr lang="zh-CN" altLang="en-US" sz="4400" b="1" i="1" dirty="0">
              <a:solidFill>
                <a:srgbClr val="FFFF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4503" name="Text Box 7"/>
          <p:cNvSpPr txBox="1"/>
          <p:nvPr/>
        </p:nvSpPr>
        <p:spPr>
          <a:xfrm>
            <a:off x="1371600" y="5715000"/>
            <a:ext cx="7772400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4400" dirty="0">
                <a:solidFill>
                  <a:srgbClr val="FFFFCC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上海海事大学信息工程学院</a:t>
            </a:r>
            <a:endParaRPr lang="zh-CN" altLang="en-US" sz="4400" dirty="0">
              <a:solidFill>
                <a:srgbClr val="FFFFCC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000"/>
                                        <p:tgtEl>
                                          <p:spTgt spid="23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1000"/>
                                        <p:tgtEl>
                                          <p:spTgt spid="23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2" grpId="0"/>
      <p:bldP spid="23450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1267" name="Text Box 2"/>
          <p:cNvSpPr txBox="1"/>
          <p:nvPr/>
        </p:nvSpPr>
        <p:spPr>
          <a:xfrm>
            <a:off x="755650" y="260350"/>
            <a:ext cx="73088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5.6.3 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分支程序设计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11268" name="Text Box 3"/>
          <p:cNvSpPr txBox="1"/>
          <p:nvPr/>
        </p:nvSpPr>
        <p:spPr>
          <a:xfrm>
            <a:off x="0" y="908050"/>
            <a:ext cx="608488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一、结构形式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269" name="Line 4"/>
          <p:cNvSpPr/>
          <p:nvPr/>
        </p:nvSpPr>
        <p:spPr>
          <a:xfrm>
            <a:off x="6907213" y="1557338"/>
            <a:ext cx="0" cy="38100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lg" len="lg"/>
            <a:tailEnd type="stealth" w="med" len="med"/>
          </a:ln>
        </p:spPr>
      </p:sp>
      <p:sp>
        <p:nvSpPr>
          <p:cNvPr id="11270" name="Line 5"/>
          <p:cNvSpPr/>
          <p:nvPr/>
        </p:nvSpPr>
        <p:spPr>
          <a:xfrm flipH="1">
            <a:off x="6159500" y="1862138"/>
            <a:ext cx="747713" cy="381000"/>
          </a:xfrm>
          <a:prstGeom prst="line">
            <a:avLst/>
          </a:prstGeom>
          <a:ln w="12700" cap="flat" cmpd="sng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271" name="Line 6"/>
          <p:cNvSpPr/>
          <p:nvPr/>
        </p:nvSpPr>
        <p:spPr>
          <a:xfrm flipH="1">
            <a:off x="6907213" y="2243138"/>
            <a:ext cx="749300" cy="457200"/>
          </a:xfrm>
          <a:prstGeom prst="line">
            <a:avLst/>
          </a:prstGeom>
          <a:ln w="12700" cap="flat" cmpd="sng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272" name="Line 7"/>
          <p:cNvSpPr/>
          <p:nvPr/>
        </p:nvSpPr>
        <p:spPr>
          <a:xfrm>
            <a:off x="6907213" y="1862138"/>
            <a:ext cx="749300" cy="381000"/>
          </a:xfrm>
          <a:prstGeom prst="line">
            <a:avLst/>
          </a:prstGeom>
          <a:ln w="12700" cap="flat" cmpd="sng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273" name="Line 8"/>
          <p:cNvSpPr/>
          <p:nvPr/>
        </p:nvSpPr>
        <p:spPr>
          <a:xfrm>
            <a:off x="6159500" y="2243138"/>
            <a:ext cx="815975" cy="457200"/>
          </a:xfrm>
          <a:prstGeom prst="line">
            <a:avLst/>
          </a:prstGeom>
          <a:ln w="12700" cap="flat" cmpd="sng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274" name="Text Box 9"/>
          <p:cNvSpPr txBox="1"/>
          <p:nvPr/>
        </p:nvSpPr>
        <p:spPr>
          <a:xfrm>
            <a:off x="6443663" y="2060575"/>
            <a:ext cx="7937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l">
              <a:spcBef>
                <a:spcPct val="0"/>
              </a:spcBef>
            </a:pPr>
            <a:r>
              <a:rPr lang="zh-CN" altLang="en-US" sz="2400" dirty="0">
                <a:solidFill>
                  <a:schemeClr val="bg1"/>
                </a:solidFill>
                <a:latin typeface="Book Antiqua" pitchFamily="18" charset="0"/>
                <a:ea typeface="宋体" panose="02010600030101010101" pitchFamily="2" charset="-122"/>
              </a:rPr>
              <a:t>条件</a:t>
            </a:r>
            <a:endParaRPr lang="zh-CN" altLang="en-US" sz="2400" dirty="0">
              <a:solidFill>
                <a:schemeClr val="bg1"/>
              </a:solidFill>
              <a:latin typeface="Book Antiqua" pitchFamily="18" charset="0"/>
              <a:ea typeface="宋体" panose="02010600030101010101" pitchFamily="2" charset="-122"/>
            </a:endParaRPr>
          </a:p>
        </p:txBody>
      </p:sp>
      <p:sp>
        <p:nvSpPr>
          <p:cNvPr id="11275" name="Line 10"/>
          <p:cNvSpPr/>
          <p:nvPr/>
        </p:nvSpPr>
        <p:spPr>
          <a:xfrm>
            <a:off x="6804025" y="4868863"/>
            <a:ext cx="0" cy="457200"/>
          </a:xfrm>
          <a:prstGeom prst="line">
            <a:avLst/>
          </a:prstGeom>
          <a:ln w="12700" cap="flat" cmpd="sng">
            <a:solidFill>
              <a:schemeClr val="bg1"/>
            </a:solidFill>
            <a:prstDash val="solid"/>
            <a:headEnd type="none" w="sm" len="sm"/>
            <a:tailEnd type="stealth" w="lg" len="lg"/>
          </a:ln>
        </p:spPr>
      </p:sp>
      <p:grpSp>
        <p:nvGrpSpPr>
          <p:cNvPr id="11276" name="Group 11"/>
          <p:cNvGrpSpPr/>
          <p:nvPr/>
        </p:nvGrpSpPr>
        <p:grpSpPr>
          <a:xfrm>
            <a:off x="7667625" y="3429000"/>
            <a:ext cx="1008063" cy="822325"/>
            <a:chOff x="4286" y="2095"/>
            <a:chExt cx="635" cy="518"/>
          </a:xfrm>
        </p:grpSpPr>
        <p:sp>
          <p:nvSpPr>
            <p:cNvPr id="11314" name="Text Box 12"/>
            <p:cNvSpPr txBox="1"/>
            <p:nvPr/>
          </p:nvSpPr>
          <p:spPr>
            <a:xfrm>
              <a:off x="4296" y="2095"/>
              <a:ext cx="612" cy="5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pPr algn="l"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bg1"/>
                  </a:solidFill>
                  <a:latin typeface="Book Antiqua" pitchFamily="18" charset="0"/>
                  <a:ea typeface="宋体" panose="02010600030101010101" pitchFamily="2" charset="-122"/>
                </a:rPr>
                <a:t>命令</a:t>
              </a:r>
              <a:br>
                <a:rPr lang="zh-CN" altLang="en-US" sz="2400" dirty="0">
                  <a:solidFill>
                    <a:schemeClr val="bg1"/>
                  </a:solidFill>
                  <a:latin typeface="Book Antiqua" pitchFamily="18" charset="0"/>
                  <a:ea typeface="宋体" panose="02010600030101010101" pitchFamily="2" charset="-122"/>
                </a:rPr>
              </a:br>
              <a:r>
                <a:rPr lang="zh-CN" altLang="en-US" sz="2400" dirty="0">
                  <a:solidFill>
                    <a:schemeClr val="bg1"/>
                  </a:solidFill>
                  <a:latin typeface="Book Antiqua" pitchFamily="18" charset="0"/>
                  <a:ea typeface="宋体" panose="02010600030101010101" pitchFamily="2" charset="-122"/>
                </a:rPr>
                <a:t>序列</a:t>
              </a:r>
              <a:r>
                <a:rPr lang="en-US" altLang="zh-CN" sz="2400" dirty="0">
                  <a:solidFill>
                    <a:schemeClr val="bg1"/>
                  </a:solidFill>
                  <a:latin typeface="Book Antiqua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dirty="0">
                <a:solidFill>
                  <a:schemeClr val="bg1"/>
                </a:solidFill>
                <a:latin typeface="Book Antiqua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15" name="Rectangle 13"/>
            <p:cNvSpPr/>
            <p:nvPr/>
          </p:nvSpPr>
          <p:spPr>
            <a:xfrm>
              <a:off x="4286" y="2115"/>
              <a:ext cx="635" cy="453"/>
            </a:xfrm>
            <a:prstGeom prst="rect">
              <a:avLst/>
            </a:prstGeom>
            <a:noFill/>
            <a:ln w="12700" cap="flat" cmpd="sng">
              <a:solidFill>
                <a:schemeClr val="bg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1277" name="Text Box 14"/>
          <p:cNvSpPr txBox="1"/>
          <p:nvPr/>
        </p:nvSpPr>
        <p:spPr>
          <a:xfrm>
            <a:off x="250825" y="5589588"/>
            <a:ext cx="4103688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IF-THEN-ELSE</a:t>
            </a:r>
            <a:r>
              <a:rPr lang="zh-CN" altLang="en-US" dirty="0">
                <a:latin typeface="Times New Roman" panose="02020603050405020304" pitchFamily="18" charset="0"/>
              </a:rPr>
              <a:t>结构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1278" name="Group 15"/>
          <p:cNvGrpSpPr/>
          <p:nvPr/>
        </p:nvGrpSpPr>
        <p:grpSpPr>
          <a:xfrm>
            <a:off x="250825" y="2276475"/>
            <a:ext cx="3803650" cy="2819400"/>
            <a:chOff x="340" y="1162"/>
            <a:chExt cx="2685" cy="1776"/>
          </a:xfrm>
        </p:grpSpPr>
        <p:sp>
          <p:nvSpPr>
            <p:cNvPr id="11294" name="Line 16"/>
            <p:cNvSpPr/>
            <p:nvPr/>
          </p:nvSpPr>
          <p:spPr>
            <a:xfrm>
              <a:off x="1684" y="1162"/>
              <a:ext cx="0" cy="240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lg" len="lg"/>
              <a:tailEnd type="stealth" w="med" len="med"/>
            </a:ln>
          </p:spPr>
        </p:sp>
        <p:sp>
          <p:nvSpPr>
            <p:cNvPr id="11295" name="Line 17"/>
            <p:cNvSpPr/>
            <p:nvPr/>
          </p:nvSpPr>
          <p:spPr>
            <a:xfrm flipH="1">
              <a:off x="1156" y="1354"/>
              <a:ext cx="528" cy="240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296" name="Line 18"/>
            <p:cNvSpPr/>
            <p:nvPr/>
          </p:nvSpPr>
          <p:spPr>
            <a:xfrm flipH="1">
              <a:off x="1684" y="1594"/>
              <a:ext cx="528" cy="288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297" name="Line 19"/>
            <p:cNvSpPr/>
            <p:nvPr/>
          </p:nvSpPr>
          <p:spPr>
            <a:xfrm>
              <a:off x="1684" y="1354"/>
              <a:ext cx="528" cy="240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298" name="Line 20"/>
            <p:cNvSpPr/>
            <p:nvPr/>
          </p:nvSpPr>
          <p:spPr>
            <a:xfrm>
              <a:off x="1156" y="1594"/>
              <a:ext cx="576" cy="288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299" name="Line 21"/>
            <p:cNvSpPr/>
            <p:nvPr/>
          </p:nvSpPr>
          <p:spPr>
            <a:xfrm>
              <a:off x="868" y="1594"/>
              <a:ext cx="0" cy="336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headEnd type="none" w="sm" len="sm"/>
              <a:tailEnd type="stealth" w="lg" len="lg"/>
            </a:ln>
          </p:spPr>
        </p:sp>
        <p:sp>
          <p:nvSpPr>
            <p:cNvPr id="11300" name="Text Box 22"/>
            <p:cNvSpPr txBox="1"/>
            <p:nvPr/>
          </p:nvSpPr>
          <p:spPr>
            <a:xfrm>
              <a:off x="1472" y="1463"/>
              <a:ext cx="560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pPr algn="l"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bg1"/>
                  </a:solidFill>
                  <a:latin typeface="Book Antiqua" pitchFamily="18" charset="0"/>
                  <a:ea typeface="宋体" panose="02010600030101010101" pitchFamily="2" charset="-122"/>
                </a:rPr>
                <a:t>条件</a:t>
              </a:r>
              <a:endParaRPr lang="zh-CN" altLang="en-US" sz="2400" dirty="0">
                <a:solidFill>
                  <a:schemeClr val="bg1"/>
                </a:solidFill>
                <a:latin typeface="Book Antiqua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01" name="Text Box 23"/>
            <p:cNvSpPr txBox="1"/>
            <p:nvPr/>
          </p:nvSpPr>
          <p:spPr>
            <a:xfrm>
              <a:off x="388" y="2026"/>
              <a:ext cx="109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pPr algn="l"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bg1"/>
                  </a:solidFill>
                  <a:latin typeface="Book Antiqua" pitchFamily="18" charset="0"/>
                  <a:ea typeface="宋体" panose="02010600030101010101" pitchFamily="2" charset="-122"/>
                </a:rPr>
                <a:t>命令序列</a:t>
              </a:r>
              <a:r>
                <a:rPr lang="en-US" altLang="zh-CN" sz="2400" dirty="0">
                  <a:solidFill>
                    <a:schemeClr val="bg1"/>
                  </a:solidFill>
                  <a:latin typeface="Book Antiqua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dirty="0">
                <a:solidFill>
                  <a:schemeClr val="bg1"/>
                </a:solidFill>
                <a:latin typeface="Book Antiqua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02" name="Text Box 24"/>
            <p:cNvSpPr txBox="1"/>
            <p:nvPr/>
          </p:nvSpPr>
          <p:spPr>
            <a:xfrm>
              <a:off x="485" y="1498"/>
              <a:ext cx="273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pPr algn="l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  <a:latin typeface="Book Antiqua" pitchFamily="18" charset="0"/>
                  <a:ea typeface="宋体" panose="02010600030101010101" pitchFamily="2" charset="-122"/>
                </a:rPr>
                <a:t>Y</a:t>
              </a:r>
              <a:endParaRPr lang="en-US" altLang="zh-CN" sz="2400" dirty="0">
                <a:solidFill>
                  <a:schemeClr val="bg1"/>
                </a:solidFill>
                <a:latin typeface="Book Antiqua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03" name="Text Box 25"/>
            <p:cNvSpPr txBox="1"/>
            <p:nvPr/>
          </p:nvSpPr>
          <p:spPr>
            <a:xfrm>
              <a:off x="2501" y="1498"/>
              <a:ext cx="309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pPr algn="l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  <a:latin typeface="Book Antiqua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dirty="0">
                <a:solidFill>
                  <a:schemeClr val="bg1"/>
                </a:solidFill>
                <a:latin typeface="Book Antiqua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04" name="Line 26"/>
            <p:cNvSpPr/>
            <p:nvPr/>
          </p:nvSpPr>
          <p:spPr>
            <a:xfrm>
              <a:off x="1684" y="2650"/>
              <a:ext cx="0" cy="288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headEnd type="none" w="sm" len="sm"/>
              <a:tailEnd type="stealth" w="lg" len="lg"/>
            </a:ln>
          </p:spPr>
        </p:sp>
        <p:sp>
          <p:nvSpPr>
            <p:cNvPr id="11305" name="Line 27"/>
            <p:cNvSpPr/>
            <p:nvPr/>
          </p:nvSpPr>
          <p:spPr>
            <a:xfrm>
              <a:off x="2212" y="1594"/>
              <a:ext cx="240" cy="0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306" name="Rectangle 28"/>
            <p:cNvSpPr/>
            <p:nvPr/>
          </p:nvSpPr>
          <p:spPr>
            <a:xfrm>
              <a:off x="340" y="1965"/>
              <a:ext cx="1056" cy="384"/>
            </a:xfrm>
            <a:prstGeom prst="rect">
              <a:avLst/>
            </a:prstGeom>
            <a:noFill/>
            <a:ln w="12700" cap="flat" cmpd="sng">
              <a:solidFill>
                <a:schemeClr val="bg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307" name="Line 29"/>
            <p:cNvSpPr/>
            <p:nvPr/>
          </p:nvSpPr>
          <p:spPr>
            <a:xfrm>
              <a:off x="868" y="1594"/>
              <a:ext cx="288" cy="0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308" name="Line 30"/>
            <p:cNvSpPr/>
            <p:nvPr/>
          </p:nvSpPr>
          <p:spPr>
            <a:xfrm>
              <a:off x="2452" y="1594"/>
              <a:ext cx="0" cy="384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headEnd type="none" w="sm" len="sm"/>
              <a:tailEnd type="stealth" w="lg" len="lg"/>
            </a:ln>
          </p:spPr>
        </p:sp>
        <p:sp>
          <p:nvSpPr>
            <p:cNvPr id="11309" name="Text Box 31"/>
            <p:cNvSpPr txBox="1"/>
            <p:nvPr/>
          </p:nvSpPr>
          <p:spPr>
            <a:xfrm>
              <a:off x="1927" y="2024"/>
              <a:ext cx="109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pPr algn="l"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bg1"/>
                  </a:solidFill>
                  <a:latin typeface="Book Antiqua" pitchFamily="18" charset="0"/>
                  <a:ea typeface="宋体" panose="02010600030101010101" pitchFamily="2" charset="-122"/>
                </a:rPr>
                <a:t>命令序列</a:t>
              </a:r>
              <a:r>
                <a:rPr lang="en-US" altLang="zh-CN" sz="2400" dirty="0">
                  <a:solidFill>
                    <a:schemeClr val="bg1"/>
                  </a:solidFill>
                  <a:latin typeface="Book Antiqua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dirty="0">
                <a:solidFill>
                  <a:schemeClr val="bg1"/>
                </a:solidFill>
                <a:latin typeface="Book Antiqua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10" name="Rectangle 32"/>
            <p:cNvSpPr/>
            <p:nvPr/>
          </p:nvSpPr>
          <p:spPr>
            <a:xfrm>
              <a:off x="1876" y="1965"/>
              <a:ext cx="1056" cy="384"/>
            </a:xfrm>
            <a:prstGeom prst="rect">
              <a:avLst/>
            </a:prstGeom>
            <a:noFill/>
            <a:ln w="12700" cap="flat" cmpd="sng">
              <a:solidFill>
                <a:schemeClr val="bg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311" name="Line 33"/>
            <p:cNvSpPr/>
            <p:nvPr/>
          </p:nvSpPr>
          <p:spPr>
            <a:xfrm>
              <a:off x="2500" y="2362"/>
              <a:ext cx="0" cy="288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312" name="Line 34"/>
            <p:cNvSpPr/>
            <p:nvPr/>
          </p:nvSpPr>
          <p:spPr>
            <a:xfrm>
              <a:off x="868" y="2362"/>
              <a:ext cx="0" cy="288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313" name="Line 35"/>
            <p:cNvSpPr/>
            <p:nvPr/>
          </p:nvSpPr>
          <p:spPr>
            <a:xfrm flipV="1">
              <a:off x="868" y="2650"/>
              <a:ext cx="1632" cy="0"/>
            </a:xfrm>
            <a:prstGeom prst="line">
              <a:avLst/>
            </a:prstGeom>
            <a:ln w="12700" cap="flat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11279" name="Group 36"/>
          <p:cNvGrpSpPr/>
          <p:nvPr/>
        </p:nvGrpSpPr>
        <p:grpSpPr>
          <a:xfrm>
            <a:off x="4643438" y="3429000"/>
            <a:ext cx="1008062" cy="822325"/>
            <a:chOff x="4286" y="2095"/>
            <a:chExt cx="635" cy="518"/>
          </a:xfrm>
        </p:grpSpPr>
        <p:sp>
          <p:nvSpPr>
            <p:cNvPr id="11292" name="Text Box 37"/>
            <p:cNvSpPr txBox="1"/>
            <p:nvPr/>
          </p:nvSpPr>
          <p:spPr>
            <a:xfrm>
              <a:off x="4296" y="2095"/>
              <a:ext cx="596" cy="5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pPr algn="l"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bg1"/>
                  </a:solidFill>
                  <a:latin typeface="Book Antiqua" pitchFamily="18" charset="0"/>
                  <a:ea typeface="宋体" panose="02010600030101010101" pitchFamily="2" charset="-122"/>
                </a:rPr>
                <a:t>命令</a:t>
              </a:r>
              <a:br>
                <a:rPr lang="zh-CN" altLang="en-US" sz="2400" dirty="0">
                  <a:solidFill>
                    <a:schemeClr val="bg1"/>
                  </a:solidFill>
                  <a:latin typeface="Book Antiqua" pitchFamily="18" charset="0"/>
                  <a:ea typeface="宋体" panose="02010600030101010101" pitchFamily="2" charset="-122"/>
                </a:rPr>
              </a:br>
              <a:r>
                <a:rPr lang="zh-CN" altLang="en-US" sz="2400" dirty="0">
                  <a:solidFill>
                    <a:schemeClr val="bg1"/>
                  </a:solidFill>
                  <a:latin typeface="Book Antiqua" pitchFamily="18" charset="0"/>
                  <a:ea typeface="宋体" panose="02010600030101010101" pitchFamily="2" charset="-122"/>
                </a:rPr>
                <a:t>序列</a:t>
              </a:r>
              <a:r>
                <a:rPr lang="en-US" altLang="zh-CN" sz="2400" dirty="0">
                  <a:solidFill>
                    <a:schemeClr val="bg1"/>
                  </a:solidFill>
                  <a:latin typeface="Book Antiqua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dirty="0">
                <a:solidFill>
                  <a:schemeClr val="bg1"/>
                </a:solidFill>
                <a:latin typeface="Book Antiqua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93" name="Rectangle 38"/>
            <p:cNvSpPr/>
            <p:nvPr/>
          </p:nvSpPr>
          <p:spPr>
            <a:xfrm>
              <a:off x="4286" y="2115"/>
              <a:ext cx="635" cy="453"/>
            </a:xfrm>
            <a:prstGeom prst="rect">
              <a:avLst/>
            </a:prstGeom>
            <a:noFill/>
            <a:ln w="12700" cap="flat" cmpd="sng">
              <a:solidFill>
                <a:schemeClr val="bg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280" name="Group 39"/>
          <p:cNvGrpSpPr/>
          <p:nvPr/>
        </p:nvGrpSpPr>
        <p:grpSpPr>
          <a:xfrm>
            <a:off x="5940425" y="3429000"/>
            <a:ext cx="1008063" cy="822325"/>
            <a:chOff x="4286" y="2095"/>
            <a:chExt cx="635" cy="518"/>
          </a:xfrm>
        </p:grpSpPr>
        <p:sp>
          <p:nvSpPr>
            <p:cNvPr id="11290" name="Text Box 40"/>
            <p:cNvSpPr txBox="1"/>
            <p:nvPr/>
          </p:nvSpPr>
          <p:spPr>
            <a:xfrm>
              <a:off x="4296" y="2095"/>
              <a:ext cx="596" cy="5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pPr algn="l"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bg1"/>
                  </a:solidFill>
                  <a:latin typeface="Book Antiqua" pitchFamily="18" charset="0"/>
                  <a:ea typeface="宋体" panose="02010600030101010101" pitchFamily="2" charset="-122"/>
                </a:rPr>
                <a:t>命令</a:t>
              </a:r>
              <a:br>
                <a:rPr lang="zh-CN" altLang="en-US" sz="2400" dirty="0">
                  <a:solidFill>
                    <a:schemeClr val="bg1"/>
                  </a:solidFill>
                  <a:latin typeface="Book Antiqua" pitchFamily="18" charset="0"/>
                  <a:ea typeface="宋体" panose="02010600030101010101" pitchFamily="2" charset="-122"/>
                </a:rPr>
              </a:br>
              <a:r>
                <a:rPr lang="zh-CN" altLang="en-US" sz="2400" dirty="0">
                  <a:solidFill>
                    <a:schemeClr val="bg1"/>
                  </a:solidFill>
                  <a:latin typeface="Book Antiqua" pitchFamily="18" charset="0"/>
                  <a:ea typeface="宋体" panose="02010600030101010101" pitchFamily="2" charset="-122"/>
                </a:rPr>
                <a:t>序列</a:t>
              </a:r>
              <a:r>
                <a:rPr lang="en-US" altLang="zh-CN" sz="2400" dirty="0">
                  <a:solidFill>
                    <a:schemeClr val="bg1"/>
                  </a:solidFill>
                  <a:latin typeface="Book Antiqua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dirty="0">
                <a:solidFill>
                  <a:schemeClr val="bg1"/>
                </a:solidFill>
                <a:latin typeface="Book Antiqua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91" name="Rectangle 41"/>
            <p:cNvSpPr/>
            <p:nvPr/>
          </p:nvSpPr>
          <p:spPr>
            <a:xfrm>
              <a:off x="4286" y="2115"/>
              <a:ext cx="635" cy="453"/>
            </a:xfrm>
            <a:prstGeom prst="rect">
              <a:avLst/>
            </a:prstGeom>
            <a:noFill/>
            <a:ln w="12700" cap="flat" cmpd="sng">
              <a:solidFill>
                <a:schemeClr val="bg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1281" name="Line 42"/>
          <p:cNvSpPr/>
          <p:nvPr/>
        </p:nvSpPr>
        <p:spPr>
          <a:xfrm flipH="1">
            <a:off x="5076825" y="2636838"/>
            <a:ext cx="1871663" cy="792162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82" name="Line 43"/>
          <p:cNvSpPr/>
          <p:nvPr/>
        </p:nvSpPr>
        <p:spPr>
          <a:xfrm flipH="1">
            <a:off x="6443663" y="2636838"/>
            <a:ext cx="504825" cy="792162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83" name="Line 44"/>
          <p:cNvSpPr/>
          <p:nvPr/>
        </p:nvSpPr>
        <p:spPr>
          <a:xfrm>
            <a:off x="6948488" y="2636838"/>
            <a:ext cx="1223962" cy="792162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84" name="Line 45"/>
          <p:cNvSpPr/>
          <p:nvPr/>
        </p:nvSpPr>
        <p:spPr>
          <a:xfrm>
            <a:off x="5148263" y="4221163"/>
            <a:ext cx="1655762" cy="720725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85" name="Line 46"/>
          <p:cNvSpPr/>
          <p:nvPr/>
        </p:nvSpPr>
        <p:spPr>
          <a:xfrm>
            <a:off x="6443663" y="4149725"/>
            <a:ext cx="360362" cy="792163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86" name="Line 47"/>
          <p:cNvSpPr/>
          <p:nvPr/>
        </p:nvSpPr>
        <p:spPr>
          <a:xfrm flipH="1">
            <a:off x="6804025" y="4149725"/>
            <a:ext cx="1439863" cy="792163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87" name="Line 48"/>
          <p:cNvSpPr/>
          <p:nvPr/>
        </p:nvSpPr>
        <p:spPr>
          <a:xfrm>
            <a:off x="7164388" y="3860800"/>
            <a:ext cx="360362" cy="0"/>
          </a:xfrm>
          <a:prstGeom prst="line">
            <a:avLst/>
          </a:prstGeom>
          <a:ln w="38100" cap="rnd" cmpd="sng">
            <a:solidFill>
              <a:schemeClr val="bg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1288" name="Text Box 49"/>
          <p:cNvSpPr txBox="1"/>
          <p:nvPr/>
        </p:nvSpPr>
        <p:spPr>
          <a:xfrm>
            <a:off x="5364163" y="5445125"/>
            <a:ext cx="345598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CASE</a:t>
            </a:r>
            <a:r>
              <a:rPr lang="zh-CN" altLang="en-US" dirty="0">
                <a:latin typeface="Times New Roman" panose="02020603050405020304" pitchFamily="18" charset="0"/>
              </a:rPr>
              <a:t>结构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289" name="Line 50"/>
          <p:cNvSpPr/>
          <p:nvPr/>
        </p:nvSpPr>
        <p:spPr>
          <a:xfrm>
            <a:off x="4356100" y="1700213"/>
            <a:ext cx="0" cy="4176712"/>
          </a:xfrm>
          <a:prstGeom prst="line">
            <a:avLst/>
          </a:prstGeom>
          <a:ln w="9525" cap="flat" cmpd="sng">
            <a:solidFill>
              <a:srgbClr val="00FFFF"/>
            </a:solidFill>
            <a:prstDash val="sysDot"/>
            <a:headEnd type="none" w="med" len="med"/>
            <a:tailEnd type="none" w="med" len="med"/>
          </a:ln>
        </p:spPr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pPr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5.6.3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分支程序设计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4915" name="Text Box 3"/>
          <p:cNvSpPr txBox="1"/>
          <p:nvPr/>
        </p:nvSpPr>
        <p:spPr>
          <a:xfrm>
            <a:off x="0" y="1628775"/>
            <a:ext cx="9144000" cy="141128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CC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执行指令的地址由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CS:IP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决定，顺序执行时，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的值根据指令的长度依次递增；转移时，若在同一段中，改变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的值，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不变；若转向不同的段，改变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3" name="Text Box 4"/>
          <p:cNvSpPr txBox="1"/>
          <p:nvPr/>
        </p:nvSpPr>
        <p:spPr>
          <a:xfrm>
            <a:off x="0" y="3213100"/>
            <a:ext cx="91440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一、无条件转移：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rgbClr val="EAEAEA"/>
                </a:solidFill>
                <a:latin typeface="Times New Roman" panose="02020603050405020304" pitchFamily="18" charset="0"/>
              </a:rPr>
              <a:t>JMP  </a:t>
            </a:r>
            <a:r>
              <a:rPr lang="zh-CN" altLang="en-US" dirty="0">
                <a:solidFill>
                  <a:srgbClr val="EAEAEA"/>
                </a:solidFill>
                <a:latin typeface="Times New Roman" panose="02020603050405020304" pitchFamily="18" charset="0"/>
              </a:rPr>
              <a:t>目标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  <a:r>
              <a:rPr lang="zh-CN" altLang="en-US" sz="2800" dirty="0">
                <a:latin typeface="Times New Roman" panose="02020603050405020304" pitchFamily="18" charset="0"/>
              </a:rPr>
              <a:t>转到目标处执行程序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对标志位无影响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2294" name="Line 5"/>
          <p:cNvSpPr/>
          <p:nvPr/>
        </p:nvSpPr>
        <p:spPr>
          <a:xfrm flipH="1">
            <a:off x="1692275" y="4437063"/>
            <a:ext cx="792163" cy="64770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95" name="Text Box 6"/>
          <p:cNvSpPr txBox="1"/>
          <p:nvPr/>
        </p:nvSpPr>
        <p:spPr>
          <a:xfrm>
            <a:off x="468313" y="5013325"/>
            <a:ext cx="60483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u="sng" dirty="0">
                <a:latin typeface="Times New Roman" panose="02020603050405020304" pitchFamily="18" charset="0"/>
              </a:rPr>
              <a:t>标号</a:t>
            </a:r>
            <a:r>
              <a:rPr lang="en-US" altLang="zh-CN" u="sng" dirty="0">
                <a:latin typeface="Times New Roman" panose="02020603050405020304" pitchFamily="18" charset="0"/>
              </a:rPr>
              <a:t>/ </a:t>
            </a:r>
            <a:r>
              <a:rPr lang="zh-CN" altLang="en-US" u="sng" dirty="0">
                <a:latin typeface="Times New Roman" panose="02020603050405020304" pitchFamily="18" charset="0"/>
              </a:rPr>
              <a:t>标号＋常数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/ </a:t>
            </a:r>
            <a:r>
              <a:rPr lang="zh-CN" altLang="en-US" u="sng" dirty="0">
                <a:latin typeface="Times New Roman" panose="02020603050405020304" pitchFamily="18" charset="0"/>
              </a:rPr>
              <a:t>寄存器</a:t>
            </a:r>
            <a:endParaRPr lang="zh-CN" altLang="en-US" u="sng" dirty="0">
              <a:latin typeface="Times New Roman" panose="02020603050405020304" pitchFamily="18" charset="0"/>
            </a:endParaRPr>
          </a:p>
        </p:txBody>
      </p:sp>
      <p:sp>
        <p:nvSpPr>
          <p:cNvPr id="12296" name="Text Box 7"/>
          <p:cNvSpPr txBox="1"/>
          <p:nvPr/>
        </p:nvSpPr>
        <p:spPr>
          <a:xfrm>
            <a:off x="1258888" y="5516563"/>
            <a:ext cx="27368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FFCCCC"/>
                </a:solidFill>
                <a:latin typeface="Times New Roman" panose="02020603050405020304" pitchFamily="18" charset="0"/>
              </a:rPr>
              <a:t>直接寻址</a:t>
            </a:r>
            <a:endParaRPr lang="zh-CN" altLang="en-US" dirty="0">
              <a:solidFill>
                <a:srgbClr val="FF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7" name="Text Box 8"/>
          <p:cNvSpPr txBox="1"/>
          <p:nvPr/>
        </p:nvSpPr>
        <p:spPr>
          <a:xfrm>
            <a:off x="4787900" y="5516563"/>
            <a:ext cx="27368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FFCCCC"/>
                </a:solidFill>
                <a:latin typeface="Times New Roman" panose="02020603050405020304" pitchFamily="18" charset="0"/>
              </a:rPr>
              <a:t>间接寻址</a:t>
            </a:r>
            <a:endParaRPr lang="zh-CN" altLang="en-US" dirty="0">
              <a:solidFill>
                <a:srgbClr val="FF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8" name="Text Box 9"/>
          <p:cNvSpPr txBox="1"/>
          <p:nvPr/>
        </p:nvSpPr>
        <p:spPr>
          <a:xfrm>
            <a:off x="0" y="90805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i="1" dirty="0">
                <a:latin typeface="Times New Roman" panose="02020603050405020304" pitchFamily="18" charset="0"/>
              </a:rPr>
              <a:t>分支程序</a:t>
            </a:r>
            <a:r>
              <a:rPr lang="zh-CN" altLang="en-US" dirty="0">
                <a:latin typeface="Times New Roman" panose="02020603050405020304" pitchFamily="18" charset="0"/>
              </a:rPr>
              <a:t>：指令的执行顺序和存储顺序不一致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95939" name="Group 3"/>
          <p:cNvGraphicFramePr>
            <a:graphicFrameLocks noGrp="1"/>
          </p:cNvGraphicFramePr>
          <p:nvPr>
            <p:ph idx="1"/>
          </p:nvPr>
        </p:nvGraphicFramePr>
        <p:xfrm>
          <a:off x="0" y="1052513"/>
          <a:ext cx="9144000" cy="5151438"/>
        </p:xfrm>
        <a:graphic>
          <a:graphicData uri="http://schemas.openxmlformats.org/drawingml/2006/table">
            <a:tbl>
              <a:tblPr/>
              <a:tblGrid>
                <a:gridCol w="1571625"/>
                <a:gridCol w="3914775"/>
                <a:gridCol w="3657600"/>
              </a:tblGrid>
              <a:tr h="7905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段内直接短转移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JMP SHORT OPR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(IP)+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由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OPR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决定的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位位移量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(IP)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8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段内直接近转移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JMP NEAR PTR OPR 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(IP)+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由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OPR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决定的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位位移量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(IP)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3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段内间接近转移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JMP WORD PTR OPR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由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OPR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寻址方式决定的有效地址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(IP)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3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段间直接远转移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JMP FAR PTR OPR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OPR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在段内的偏移量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(IP)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OPR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所在的段地址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(CS)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6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段间间接远转移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JMP DWORD PTR OPR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(EA)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→(IP)(EA+2)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→(CS)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EA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由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OPR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决定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41" name="Rectangle 34"/>
          <p:cNvSpPr/>
          <p:nvPr/>
        </p:nvSpPr>
        <p:spPr>
          <a:xfrm>
            <a:off x="323850" y="26035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5.6.3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分支程序设计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4339" name="Text Box 3"/>
          <p:cNvSpPr txBox="1"/>
          <p:nvPr/>
        </p:nvSpPr>
        <p:spPr>
          <a:xfrm>
            <a:off x="323850" y="1052513"/>
            <a:ext cx="8208963" cy="1798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、对直接寻址：</a:t>
            </a:r>
            <a:r>
              <a:rPr lang="en-US" altLang="zh-CN" dirty="0">
                <a:latin typeface="Times New Roman" panose="02020603050405020304" pitchFamily="18" charset="0"/>
              </a:rPr>
              <a:t>JMP</a:t>
            </a:r>
            <a:r>
              <a:rPr lang="zh-CN" altLang="en-US" dirty="0">
                <a:latin typeface="Times New Roman" panose="02020603050405020304" pitchFamily="18" charset="0"/>
              </a:rPr>
              <a:t>后直接给出目标地址，</a:t>
            </a:r>
            <a:r>
              <a:rPr lang="en-US" altLang="zh-CN" dirty="0">
                <a:latin typeface="Times New Roman" panose="02020603050405020304" pitchFamily="18" charset="0"/>
              </a:rPr>
              <a:t>OPR</a:t>
            </a:r>
            <a:r>
              <a:rPr lang="zh-CN" altLang="en-US" dirty="0">
                <a:latin typeface="Times New Roman" panose="02020603050405020304" pitchFamily="18" charset="0"/>
              </a:rPr>
              <a:t>是标号</a:t>
            </a:r>
            <a:r>
              <a:rPr lang="en-US" altLang="zh-CN" dirty="0">
                <a:latin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</a:rPr>
              <a:t>标号＋常数</a:t>
            </a:r>
            <a:endParaRPr lang="zh-CN" altLang="en-US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如：</a:t>
            </a:r>
            <a:r>
              <a:rPr lang="en-US" altLang="zh-CN" dirty="0">
                <a:latin typeface="Times New Roman" panose="02020603050405020304" pitchFamily="18" charset="0"/>
              </a:rPr>
              <a:t>JMP  START</a:t>
            </a:r>
            <a:r>
              <a:rPr lang="zh-CN" altLang="en-US" dirty="0">
                <a:latin typeface="Times New Roman" panose="02020603050405020304" pitchFamily="18" charset="0"/>
              </a:rPr>
              <a:t>＋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4340" name="Text Box 4"/>
          <p:cNvSpPr txBox="1"/>
          <p:nvPr/>
        </p:nvSpPr>
        <p:spPr>
          <a:xfrm>
            <a:off x="323850" y="2924175"/>
            <a:ext cx="8208963" cy="3749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、对间接寻址：目标地址在一个</a:t>
            </a:r>
            <a:r>
              <a:rPr lang="zh-CN" altLang="en-US" i="1" dirty="0">
                <a:solidFill>
                  <a:srgbClr val="FF7C80"/>
                </a:solidFill>
                <a:latin typeface="Times New Roman" panose="02020603050405020304" pitchFamily="18" charset="0"/>
              </a:rPr>
              <a:t>通用寄存器</a:t>
            </a:r>
            <a:r>
              <a:rPr lang="en-US" altLang="zh-CN" dirty="0">
                <a:latin typeface="Times New Roman" panose="02020603050405020304" pitchFamily="18" charset="0"/>
              </a:rPr>
              <a:t>/</a:t>
            </a:r>
            <a:r>
              <a:rPr lang="zh-CN" altLang="en-US" dirty="0">
                <a:solidFill>
                  <a:srgbClr val="FF7C80"/>
                </a:solidFill>
                <a:latin typeface="Times New Roman" panose="02020603050405020304" pitchFamily="18" charset="0"/>
              </a:rPr>
              <a:t>存储器字单元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段内转移</a:t>
            </a:r>
            <a:r>
              <a:rPr lang="en-US" altLang="zh-CN" dirty="0">
                <a:latin typeface="Times New Roman" panose="02020603050405020304" pitchFamily="18" charset="0"/>
              </a:rPr>
              <a:t>)/</a:t>
            </a:r>
            <a:r>
              <a:rPr lang="zh-CN" altLang="en-US" dirty="0">
                <a:solidFill>
                  <a:srgbClr val="FF7C80"/>
                </a:solidFill>
                <a:latin typeface="Times New Roman" panose="02020603050405020304" pitchFamily="18" charset="0"/>
              </a:rPr>
              <a:t>存储器双字单元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段间转移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中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如：	</a:t>
            </a:r>
            <a:r>
              <a:rPr lang="en-US" altLang="zh-CN" dirty="0">
                <a:latin typeface="Times New Roman" panose="02020603050405020304" pitchFamily="18" charset="0"/>
              </a:rPr>
              <a:t>JMP  CX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</a:rPr>
              <a:t>	JMP   [BX]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</a:rPr>
              <a:t>	JMP   DWORD  PTR  [BX]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4341" name="Rectangle 7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pPr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5.6.3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分支程序设计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5363" name="Text Box 3"/>
          <p:cNvSpPr txBox="1"/>
          <p:nvPr/>
        </p:nvSpPr>
        <p:spPr>
          <a:xfrm>
            <a:off x="0" y="1125538"/>
            <a:ext cx="9144000" cy="3203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二、条件转移：   	</a:t>
            </a:r>
            <a:r>
              <a:rPr lang="en-US" altLang="zh-CN" dirty="0">
                <a:solidFill>
                  <a:srgbClr val="EAEAEA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u="sng" dirty="0">
                <a:solidFill>
                  <a:srgbClr val="EAEAEA"/>
                </a:solidFill>
                <a:latin typeface="Times New Roman" panose="02020603050405020304" pitchFamily="18" charset="0"/>
              </a:rPr>
              <a:t>XX</a:t>
            </a:r>
            <a:r>
              <a:rPr lang="en-US" altLang="zh-CN" dirty="0">
                <a:solidFill>
                  <a:srgbClr val="EAEAEA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EAEAEA"/>
                </a:solidFill>
                <a:latin typeface="Times New Roman" panose="02020603050405020304" pitchFamily="18" charset="0"/>
              </a:rPr>
              <a:t>目标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  <a:br>
              <a:rPr lang="zh-CN" altLang="en-US" dirty="0">
                <a:latin typeface="Times New Roman" panose="02020603050405020304" pitchFamily="18" charset="0"/>
              </a:rPr>
            </a:b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sz="2800" dirty="0">
                <a:latin typeface="Times New Roman" panose="02020603050405020304" pitchFamily="18" charset="0"/>
              </a:rPr>
              <a:t>条件满足，转到目标处执行程序；</a:t>
            </a:r>
            <a:br>
              <a:rPr lang="zh-CN" altLang="en-US" sz="2800" dirty="0">
                <a:latin typeface="Times New Roman" panose="02020603050405020304" pitchFamily="18" charset="0"/>
              </a:rPr>
            </a:br>
            <a:r>
              <a:rPr lang="zh-CN" altLang="en-US" sz="2800" dirty="0">
                <a:latin typeface="Times New Roman" panose="02020603050405020304" pitchFamily="18" charset="0"/>
              </a:rPr>
              <a:t>条件不满足，顺序执行程序。              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algn="l"/>
            <a:r>
              <a:rPr lang="zh-CN" altLang="en-US" sz="2800" dirty="0">
                <a:latin typeface="Times New Roman" panose="02020603050405020304" pitchFamily="18" charset="0"/>
              </a:rPr>
              <a:t>	</a:t>
            </a:r>
            <a:r>
              <a:rPr lang="en-US" altLang="zh-CN" sz="2800" dirty="0">
                <a:latin typeface="Times New Roman" panose="02020603050405020304" pitchFamily="18" charset="0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</a:rPr>
              <a:t>段内相对转移，相对偏移量</a:t>
            </a:r>
            <a:r>
              <a:rPr lang="en-US" altLang="zh-CN" sz="2800" dirty="0">
                <a:latin typeface="Times New Roman" panose="02020603050405020304" pitchFamily="18" charset="0"/>
              </a:rPr>
              <a:t>8</a:t>
            </a:r>
            <a:r>
              <a:rPr lang="zh-CN" altLang="en-US" sz="2800" dirty="0">
                <a:latin typeface="Times New Roman" panose="02020603050405020304" pitchFamily="18" charset="0"/>
              </a:rPr>
              <a:t>位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</a:rPr>
              <a:t>－</a:t>
            </a:r>
            <a:r>
              <a:rPr lang="en-US" altLang="zh-CN" sz="2800" dirty="0">
                <a:latin typeface="Times New Roman" panose="02020603050405020304" pitchFamily="18" charset="0"/>
              </a:rPr>
              <a:t>128</a:t>
            </a:r>
            <a:r>
              <a:rPr lang="zh-CN" altLang="en-US" sz="2800" dirty="0">
                <a:latin typeface="Times New Roman" panose="02020603050405020304" pitchFamily="18" charset="0"/>
              </a:rPr>
              <a:t>～</a:t>
            </a:r>
            <a:r>
              <a:rPr lang="en-US" altLang="zh-CN" sz="2800" dirty="0">
                <a:latin typeface="Times New Roman" panose="02020603050405020304" pitchFamily="18" charset="0"/>
              </a:rPr>
              <a:t>+127)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dirty="0">
                <a:latin typeface="Times New Roman" panose="02020603050405020304" pitchFamily="18" charset="0"/>
              </a:rPr>
              <a:t>	(2)</a:t>
            </a:r>
            <a:r>
              <a:rPr lang="zh-CN" altLang="en-US" sz="2800" dirty="0">
                <a:latin typeface="Times New Roman" panose="02020603050405020304" pitchFamily="18" charset="0"/>
              </a:rPr>
              <a:t>对标志位无影响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5364" name="Line 4"/>
          <p:cNvSpPr/>
          <p:nvPr/>
        </p:nvSpPr>
        <p:spPr>
          <a:xfrm flipH="1">
            <a:off x="468313" y="1628775"/>
            <a:ext cx="3816350" cy="576263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65" name="Text Box 5"/>
          <p:cNvSpPr txBox="1"/>
          <p:nvPr/>
        </p:nvSpPr>
        <p:spPr>
          <a:xfrm>
            <a:off x="468313" y="4652963"/>
            <a:ext cx="7704137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根据</a:t>
            </a:r>
            <a:r>
              <a:rPr lang="en-US" altLang="zh-CN" dirty="0">
                <a:latin typeface="Times New Roman" panose="02020603050405020304" pitchFamily="18" charset="0"/>
              </a:rPr>
              <a:t>PSW</a:t>
            </a:r>
            <a:r>
              <a:rPr lang="zh-CN" altLang="en-US" dirty="0">
                <a:latin typeface="Times New Roman" panose="02020603050405020304" pitchFamily="18" charset="0"/>
              </a:rPr>
              <a:t>中的条件码测试：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              </a:t>
            </a:r>
            <a:r>
              <a:rPr lang="en-US" altLang="zh-CN" dirty="0">
                <a:latin typeface="Times New Roman" panose="02020603050405020304" pitchFamily="18" charset="0"/>
              </a:rPr>
              <a:t>ZF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SF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CF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PF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5366" name="Rectangle 7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pPr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5.6.3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分支程序设计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99011" name="Group 3"/>
          <p:cNvGraphicFramePr>
            <a:graphicFrameLocks noGrp="1"/>
          </p:cNvGraphicFramePr>
          <p:nvPr>
            <p:ph idx="1"/>
          </p:nvPr>
        </p:nvGraphicFramePr>
        <p:xfrm>
          <a:off x="250825" y="1052513"/>
          <a:ext cx="8675688" cy="5284788"/>
        </p:xfrm>
        <a:graphic>
          <a:graphicData uri="http://schemas.openxmlformats.org/drawingml/2006/table">
            <a:tbl>
              <a:tblPr/>
              <a:tblGrid>
                <a:gridCol w="1763713"/>
                <a:gridCol w="2232025"/>
                <a:gridCol w="2160587"/>
                <a:gridCol w="2519363"/>
              </a:tblGrid>
              <a:tr h="7905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名称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格式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等效助记符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测试条件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5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结果为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或相等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JZ OPR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JE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ZF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转移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8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结果为负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JS OPR 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SF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转移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3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溢出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JO OPR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OF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转移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3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有进位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JC OPR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JB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JNAE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CF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转移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6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奇数个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JP OPR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JPE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PF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转移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24" name="Rectangle 56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pPr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5.6.3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分支程序设计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00035" name="Group 3"/>
          <p:cNvGraphicFramePr>
            <a:graphicFrameLocks noGrp="1"/>
          </p:cNvGraphicFramePr>
          <p:nvPr>
            <p:ph idx="1"/>
          </p:nvPr>
        </p:nvGraphicFramePr>
        <p:xfrm>
          <a:off x="250825" y="1052513"/>
          <a:ext cx="8675688" cy="5253039"/>
        </p:xfrm>
        <a:graphic>
          <a:graphicData uri="http://schemas.openxmlformats.org/drawingml/2006/table">
            <a:tbl>
              <a:tblPr/>
              <a:tblGrid>
                <a:gridCol w="1763713"/>
                <a:gridCol w="2232025"/>
                <a:gridCol w="2160587"/>
                <a:gridCol w="2519363"/>
              </a:tblGrid>
              <a:tr h="7905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名称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格式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等效助记符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测试条件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5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非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或不等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JNZ OPR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JNE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ZF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转移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8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结果为正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JNS OPR 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SF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 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转移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3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非溢出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JNO OPR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OF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 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转移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3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无进位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JNC OPR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JNB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JAE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CF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 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转移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6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偶数个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JNP OPR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JPO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PF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 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转移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48" name="Rectangle 56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pPr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5.6.3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分支程序设计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8435" name="表格占位符 18434"/>
          <p:cNvGraphicFramePr/>
          <p:nvPr>
            <p:ph type="tbl" idx="1"/>
          </p:nvPr>
        </p:nvGraphicFramePr>
        <p:xfrm>
          <a:off x="250825" y="1844675"/>
          <a:ext cx="8675688" cy="4722813"/>
        </p:xfrm>
        <a:graphic>
          <a:graphicData uri="http://schemas.openxmlformats.org/drawingml/2006/table">
            <a:tbl>
              <a:tblPr/>
              <a:tblGrid>
                <a:gridCol w="2520950"/>
                <a:gridCol w="2232025"/>
                <a:gridCol w="1403350"/>
                <a:gridCol w="2519363"/>
              </a:tblGrid>
              <a:tr h="944563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800" dirty="0">
                          <a:solidFill>
                            <a:srgbClr val="FF7C8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名称</a:t>
                      </a:r>
                      <a:endParaRPr lang="zh-CN" altLang="en-US" sz="2800" dirty="0">
                        <a:solidFill>
                          <a:srgbClr val="FF7C8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800" dirty="0">
                          <a:solidFill>
                            <a:srgbClr val="FF7C8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格式</a:t>
                      </a:r>
                      <a:endParaRPr lang="zh-CN" altLang="en-US" sz="2800" dirty="0">
                        <a:solidFill>
                          <a:srgbClr val="FF7C8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800" dirty="0">
                          <a:solidFill>
                            <a:srgbClr val="FF7C8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等效助记符</a:t>
                      </a:r>
                      <a:endParaRPr lang="zh-CN" altLang="en-US" sz="2800" dirty="0">
                        <a:solidFill>
                          <a:srgbClr val="FF7C8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800" dirty="0">
                          <a:solidFill>
                            <a:srgbClr val="FF7C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测试条件</a:t>
                      </a:r>
                      <a:endParaRPr lang="zh-CN" altLang="en-US" sz="2800" dirty="0">
                        <a:solidFill>
                          <a:srgbClr val="FF7C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2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大于 或</a:t>
                      </a:r>
                      <a:br>
                        <a:rPr lang="zh-CN" altLang="en-US" sz="24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lang="zh-CN" altLang="en-US" sz="24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不小于且≠  转移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JA   OPR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JNBE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CF</a:t>
                      </a:r>
                      <a:r>
                        <a:rPr lang="zh-CN" altLang="en-US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altLang="en-US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且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ZF</a:t>
                      </a:r>
                      <a:r>
                        <a:rPr lang="zh-CN" altLang="en-US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8050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大于等于或</a:t>
                      </a:r>
                      <a:br>
                        <a:rPr lang="zh-CN" altLang="en-US" sz="24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lang="zh-CN" altLang="en-US" sz="24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不小于      转移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JAE  OPR 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JNB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CF</a:t>
                      </a:r>
                      <a:r>
                        <a:rPr lang="zh-CN" altLang="en-US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altLang="en-US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或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ZF</a:t>
                      </a:r>
                      <a:r>
                        <a:rPr lang="zh-CN" altLang="en-US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小于 或</a:t>
                      </a:r>
                      <a:br>
                        <a:rPr lang="zh-CN" altLang="en-US" sz="24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lang="zh-CN" altLang="en-US" sz="24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不大于且≠  转移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JB  OPR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JNAE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CF</a:t>
                      </a:r>
                      <a:r>
                        <a:rPr lang="zh-CN" altLang="en-US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且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ZF</a:t>
                      </a:r>
                      <a:r>
                        <a:rPr lang="zh-CN" altLang="en-US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3963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小于等于或</a:t>
                      </a:r>
                      <a:br>
                        <a:rPr lang="zh-CN" altLang="en-US" sz="24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lang="zh-CN" altLang="en-US" sz="24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不大于       转移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JBE  OPR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JNA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CF</a:t>
                      </a:r>
                      <a:r>
                        <a:rPr lang="zh-CN" altLang="en-US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或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ZF</a:t>
                      </a:r>
                      <a:r>
                        <a:rPr lang="zh-CN" altLang="en-US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67" name="Text Box 48"/>
          <p:cNvSpPr txBox="1"/>
          <p:nvPr/>
        </p:nvSpPr>
        <p:spPr>
          <a:xfrm>
            <a:off x="0" y="90805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比较两个无符号数，并根据结果转移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8468" name="Rectangle 50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pPr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5.6.3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分支程序设计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9459" name="表格占位符 19458"/>
          <p:cNvGraphicFramePr/>
          <p:nvPr>
            <p:ph type="tbl" idx="1"/>
          </p:nvPr>
        </p:nvGraphicFramePr>
        <p:xfrm>
          <a:off x="250825" y="1844675"/>
          <a:ext cx="8675688" cy="4630738"/>
        </p:xfrm>
        <a:graphic>
          <a:graphicData uri="http://schemas.openxmlformats.org/drawingml/2006/table">
            <a:tbl>
              <a:tblPr/>
              <a:tblGrid>
                <a:gridCol w="2160588"/>
                <a:gridCol w="1728787"/>
                <a:gridCol w="1439863"/>
                <a:gridCol w="3346450"/>
              </a:tblGrid>
              <a:tr h="944563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800" dirty="0">
                          <a:solidFill>
                            <a:srgbClr val="FF7C8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名称</a:t>
                      </a:r>
                      <a:endParaRPr lang="zh-CN" altLang="en-US" sz="2800" dirty="0">
                        <a:solidFill>
                          <a:srgbClr val="FF7C8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800" dirty="0">
                          <a:solidFill>
                            <a:srgbClr val="FF7C8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格式</a:t>
                      </a:r>
                      <a:endParaRPr lang="zh-CN" altLang="en-US" sz="2800" dirty="0">
                        <a:solidFill>
                          <a:srgbClr val="FF7C8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800" dirty="0">
                          <a:solidFill>
                            <a:srgbClr val="FF7C8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等效助记符</a:t>
                      </a:r>
                      <a:endParaRPr lang="zh-CN" altLang="en-US" sz="2800" dirty="0">
                        <a:solidFill>
                          <a:srgbClr val="FF7C8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800" dirty="0">
                          <a:solidFill>
                            <a:srgbClr val="FF7C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测试条件</a:t>
                      </a:r>
                      <a:endParaRPr lang="zh-CN" altLang="en-US" sz="2800" dirty="0">
                        <a:solidFill>
                          <a:srgbClr val="FF7C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575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大于 或</a:t>
                      </a:r>
                      <a:br>
                        <a:rPr lang="zh-CN" altLang="en-US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不小于且≠  转移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JG   OPR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JNLE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ZF</a:t>
                      </a:r>
                      <a:r>
                        <a:rPr lang="zh-CN" altLang="en-US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altLang="en-US" sz="2800" dirty="0">
                          <a:solidFill>
                            <a:srgbClr val="00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且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SF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⊕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OF</a:t>
                      </a:r>
                      <a:r>
                        <a:rPr lang="zh-CN" altLang="en-US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8050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大于等于或</a:t>
                      </a:r>
                      <a:br>
                        <a:rPr lang="zh-CN" altLang="en-US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不小于      转移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JGE  OPR 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JNL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ZF</a:t>
                      </a:r>
                      <a:r>
                        <a:rPr lang="zh-CN" altLang="en-US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2800" dirty="0">
                          <a:solidFill>
                            <a:srgbClr val="00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或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SF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⊕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OF</a:t>
                      </a:r>
                      <a:r>
                        <a:rPr lang="zh-CN" altLang="en-US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3587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小于 或</a:t>
                      </a:r>
                      <a:br>
                        <a:rPr lang="zh-CN" altLang="en-US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不大于且≠  转移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JL  OPR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JNGE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ZF</a:t>
                      </a:r>
                      <a:r>
                        <a:rPr lang="zh-CN" altLang="en-US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altLang="en-US" sz="2800" dirty="0">
                          <a:solidFill>
                            <a:srgbClr val="00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且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SF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⊕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OF</a:t>
                      </a:r>
                      <a:r>
                        <a:rPr lang="zh-CN" altLang="en-US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3963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小于等于或</a:t>
                      </a:r>
                      <a:br>
                        <a:rPr lang="zh-CN" altLang="en-US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不大于       转移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JLE  OPR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JNG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ZF</a:t>
                      </a:r>
                      <a:r>
                        <a:rPr lang="zh-CN" altLang="en-US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2800" dirty="0">
                          <a:solidFill>
                            <a:srgbClr val="00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或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SF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⊕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OF</a:t>
                      </a:r>
                      <a:r>
                        <a:rPr lang="zh-CN" altLang="en-US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91" name="Text Box 48"/>
          <p:cNvSpPr txBox="1"/>
          <p:nvPr/>
        </p:nvSpPr>
        <p:spPr>
          <a:xfrm>
            <a:off x="0" y="90805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比较两个带符号数，并根据结果转移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492" name="Rectangle 50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pPr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5.6.3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分支程序设计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0483" name="Text Box 2"/>
          <p:cNvSpPr txBox="1"/>
          <p:nvPr/>
        </p:nvSpPr>
        <p:spPr>
          <a:xfrm>
            <a:off x="755650" y="260350"/>
            <a:ext cx="73088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5.6.3 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分支程序设计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20484" name="Text Box 3"/>
          <p:cNvSpPr txBox="1"/>
          <p:nvPr/>
        </p:nvSpPr>
        <p:spPr>
          <a:xfrm>
            <a:off x="0" y="908050"/>
            <a:ext cx="802798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20485" name="Text Box 4"/>
          <p:cNvSpPr txBox="1"/>
          <p:nvPr/>
        </p:nvSpPr>
        <p:spPr>
          <a:xfrm>
            <a:off x="0" y="981075"/>
            <a:ext cx="88931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二、双分支结构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486" name="Text Box 5"/>
          <p:cNvSpPr txBox="1"/>
          <p:nvPr/>
        </p:nvSpPr>
        <p:spPr>
          <a:xfrm>
            <a:off x="0" y="1628775"/>
            <a:ext cx="95408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例：比较两个无符号数大小，将大数存入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MAX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单元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0487" name="Group 6"/>
          <p:cNvGrpSpPr/>
          <p:nvPr/>
        </p:nvGrpSpPr>
        <p:grpSpPr>
          <a:xfrm>
            <a:off x="395288" y="2636838"/>
            <a:ext cx="2989262" cy="3600450"/>
            <a:chOff x="0" y="1661"/>
            <a:chExt cx="1883" cy="2268"/>
          </a:xfrm>
        </p:grpSpPr>
        <p:sp>
          <p:nvSpPr>
            <p:cNvPr id="20489" name="AutoShape 7"/>
            <p:cNvSpPr/>
            <p:nvPr/>
          </p:nvSpPr>
          <p:spPr>
            <a:xfrm>
              <a:off x="45" y="1661"/>
              <a:ext cx="1179" cy="227"/>
            </a:xfrm>
            <a:prstGeom prst="flowChartProcess">
              <a:avLst/>
            </a:prstGeom>
            <a:noFill/>
            <a:ln w="9525" cap="flat" cmpd="sng">
              <a:solidFill>
                <a:srgbClr val="00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X1</a:t>
              </a:r>
              <a:r>
                <a:rPr lang="en-US" altLang="zh-CN" sz="2400" b="1" dirty="0">
                  <a:latin typeface="黑体" panose="02010609060101010101" pitchFamily="2" charset="-122"/>
                </a:rPr>
                <a:t>→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AL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490" name="AutoShape 8"/>
            <p:cNvSpPr/>
            <p:nvPr/>
          </p:nvSpPr>
          <p:spPr>
            <a:xfrm>
              <a:off x="0" y="2115"/>
              <a:ext cx="1315" cy="408"/>
            </a:xfrm>
            <a:prstGeom prst="flowChartDecision">
              <a:avLst/>
            </a:prstGeom>
            <a:noFill/>
            <a:ln w="9525" cap="flat" cmpd="sng">
              <a:solidFill>
                <a:srgbClr val="00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X1-X2&gt;0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491" name="AutoShape 9"/>
            <p:cNvSpPr/>
            <p:nvPr/>
          </p:nvSpPr>
          <p:spPr>
            <a:xfrm>
              <a:off x="91" y="2750"/>
              <a:ext cx="1043" cy="272"/>
            </a:xfrm>
            <a:prstGeom prst="flowChartProcess">
              <a:avLst/>
            </a:prstGeom>
            <a:noFill/>
            <a:ln w="9525" cap="flat" cmpd="sng">
              <a:solidFill>
                <a:srgbClr val="00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X2</a:t>
              </a:r>
              <a:r>
                <a:rPr lang="en-US" altLang="zh-CN" sz="2400" b="1" dirty="0">
                  <a:latin typeface="黑体" panose="02010609060101010101" pitchFamily="2" charset="-122"/>
                </a:rPr>
                <a:t>→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AL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492" name="AutoShape 10"/>
            <p:cNvSpPr/>
            <p:nvPr/>
          </p:nvSpPr>
          <p:spPr>
            <a:xfrm>
              <a:off x="45" y="3294"/>
              <a:ext cx="1179" cy="227"/>
            </a:xfrm>
            <a:prstGeom prst="flowChartProcess">
              <a:avLst/>
            </a:prstGeom>
            <a:noFill/>
            <a:ln w="9525" cap="flat" cmpd="sng">
              <a:solidFill>
                <a:srgbClr val="00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AL</a:t>
              </a:r>
              <a:r>
                <a:rPr lang="en-US" altLang="zh-CN" sz="2400" b="1" dirty="0">
                  <a:latin typeface="黑体" panose="02010609060101010101" pitchFamily="2" charset="-122"/>
                </a:rPr>
                <a:t>→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MAX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493" name="Line 11"/>
            <p:cNvSpPr/>
            <p:nvPr/>
          </p:nvSpPr>
          <p:spPr>
            <a:xfrm>
              <a:off x="635" y="1887"/>
              <a:ext cx="0" cy="227"/>
            </a:xfrm>
            <a:prstGeom prst="line">
              <a:avLst/>
            </a:prstGeom>
            <a:ln w="9525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494" name="Line 12"/>
            <p:cNvSpPr/>
            <p:nvPr/>
          </p:nvSpPr>
          <p:spPr>
            <a:xfrm>
              <a:off x="635" y="2523"/>
              <a:ext cx="0" cy="226"/>
            </a:xfrm>
            <a:prstGeom prst="line">
              <a:avLst/>
            </a:prstGeom>
            <a:ln w="9525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495" name="Line 13"/>
            <p:cNvSpPr/>
            <p:nvPr/>
          </p:nvSpPr>
          <p:spPr>
            <a:xfrm>
              <a:off x="635" y="3021"/>
              <a:ext cx="0" cy="227"/>
            </a:xfrm>
            <a:prstGeom prst="line">
              <a:avLst/>
            </a:prstGeom>
            <a:ln w="9525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496" name="Line 14"/>
            <p:cNvSpPr/>
            <p:nvPr/>
          </p:nvSpPr>
          <p:spPr>
            <a:xfrm>
              <a:off x="635" y="3520"/>
              <a:ext cx="0" cy="409"/>
            </a:xfrm>
            <a:prstGeom prst="line">
              <a:avLst/>
            </a:prstGeom>
            <a:ln w="9525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497" name="Line 15"/>
            <p:cNvSpPr/>
            <p:nvPr/>
          </p:nvSpPr>
          <p:spPr>
            <a:xfrm>
              <a:off x="1315" y="2296"/>
              <a:ext cx="340" cy="0"/>
            </a:xfrm>
            <a:prstGeom prst="line">
              <a:avLst/>
            </a:prstGeom>
            <a:ln w="9525" cap="flat" cmpd="sng">
              <a:solidFill>
                <a:srgbClr val="00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498" name="Line 16"/>
            <p:cNvSpPr/>
            <p:nvPr/>
          </p:nvSpPr>
          <p:spPr>
            <a:xfrm>
              <a:off x="1655" y="2296"/>
              <a:ext cx="0" cy="862"/>
            </a:xfrm>
            <a:prstGeom prst="line">
              <a:avLst/>
            </a:prstGeom>
            <a:ln w="9525" cap="flat" cmpd="sng">
              <a:solidFill>
                <a:srgbClr val="00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499" name="Line 17"/>
            <p:cNvSpPr/>
            <p:nvPr/>
          </p:nvSpPr>
          <p:spPr>
            <a:xfrm flipH="1">
              <a:off x="635" y="3158"/>
              <a:ext cx="1020" cy="0"/>
            </a:xfrm>
            <a:prstGeom prst="line">
              <a:avLst/>
            </a:prstGeom>
            <a:ln w="9525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00" name="Text Box 18"/>
            <p:cNvSpPr txBox="1"/>
            <p:nvPr/>
          </p:nvSpPr>
          <p:spPr>
            <a:xfrm>
              <a:off x="635" y="2523"/>
              <a:ext cx="3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N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501" name="Text Box 19"/>
            <p:cNvSpPr txBox="1"/>
            <p:nvPr/>
          </p:nvSpPr>
          <p:spPr>
            <a:xfrm>
              <a:off x="1565" y="2614"/>
              <a:ext cx="3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Y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pic>
        <p:nvPicPr>
          <p:cNvPr id="291860" name="Picture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8038" y="2133600"/>
            <a:ext cx="5795962" cy="4724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075" name="Text Box 2"/>
          <p:cNvSpPr txBox="1"/>
          <p:nvPr/>
        </p:nvSpPr>
        <p:spPr>
          <a:xfrm>
            <a:off x="304800" y="152400"/>
            <a:ext cx="8839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5.6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汇编语言程序设计基本技术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3076" name="Text Box 3"/>
          <p:cNvSpPr txBox="1"/>
          <p:nvPr/>
        </p:nvSpPr>
        <p:spPr>
          <a:xfrm>
            <a:off x="395288" y="1041400"/>
            <a:ext cx="4648200" cy="5794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l" eaLnBrk="1" hangingPunct="1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5.6.1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程序设计步骤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1604" name="Rectangle 4"/>
          <p:cNvSpPr/>
          <p:nvPr/>
        </p:nvSpPr>
        <p:spPr>
          <a:xfrm>
            <a:off x="1116013" y="1773238"/>
            <a:ext cx="5761037" cy="2528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AutoNum type="arabicPeriod"/>
            </a:pPr>
            <a:r>
              <a:rPr lang="zh-CN" altLang="en-US" b="1" dirty="0">
                <a:solidFill>
                  <a:schemeClr val="bg1"/>
                </a:solidFill>
                <a:ea typeface="华文仿宋" panose="02010600040101010101" pitchFamily="2" charset="-122"/>
              </a:rPr>
              <a:t>分析问题，建立数学模型</a:t>
            </a:r>
            <a:endParaRPr lang="zh-CN" altLang="en-US" b="1" dirty="0">
              <a:solidFill>
                <a:schemeClr val="bg1"/>
              </a:solidFill>
              <a:ea typeface="华文仿宋" panose="02010600040101010101" pitchFamily="2" charset="-122"/>
            </a:endParaRPr>
          </a:p>
          <a:p>
            <a:pPr marL="457200" lvl="0" indent="-457200" eaLnBrk="1" hangingPunct="1">
              <a:spcBef>
                <a:spcPct val="0"/>
              </a:spcBef>
              <a:buAutoNum type="arabicPeriod"/>
            </a:pPr>
            <a:r>
              <a:rPr lang="zh-CN" altLang="en-US" b="1" dirty="0">
                <a:solidFill>
                  <a:schemeClr val="bg1"/>
                </a:solidFill>
                <a:ea typeface="华文仿宋" panose="02010600040101010101" pitchFamily="2" charset="-122"/>
              </a:rPr>
              <a:t>确定算法</a:t>
            </a:r>
            <a:endParaRPr lang="zh-CN" altLang="en-US" b="1" dirty="0">
              <a:solidFill>
                <a:schemeClr val="bg1"/>
              </a:solidFill>
              <a:ea typeface="华文仿宋" panose="02010600040101010101" pitchFamily="2" charset="-122"/>
            </a:endParaRPr>
          </a:p>
          <a:p>
            <a:pPr marL="457200" lvl="0" indent="-457200" eaLnBrk="1" hangingPunct="1">
              <a:spcBef>
                <a:spcPct val="0"/>
              </a:spcBef>
              <a:buAutoNum type="arabicPeriod"/>
            </a:pPr>
            <a:r>
              <a:rPr lang="zh-CN" altLang="en-US" b="1" dirty="0">
                <a:solidFill>
                  <a:schemeClr val="bg1"/>
                </a:solidFill>
                <a:ea typeface="华文仿宋" panose="02010600040101010101" pitchFamily="2" charset="-122"/>
              </a:rPr>
              <a:t>编制程序流程图</a:t>
            </a:r>
            <a:endParaRPr lang="zh-CN" altLang="en-US" b="1" dirty="0">
              <a:solidFill>
                <a:schemeClr val="bg1"/>
              </a:solidFill>
              <a:ea typeface="华文仿宋" panose="02010600040101010101" pitchFamily="2" charset="-122"/>
            </a:endParaRPr>
          </a:p>
          <a:p>
            <a:pPr marL="457200" lvl="0" indent="-457200" eaLnBrk="1" hangingPunct="1">
              <a:spcBef>
                <a:spcPct val="0"/>
              </a:spcBef>
              <a:buAutoNum type="arabicPeriod"/>
            </a:pPr>
            <a:r>
              <a:rPr lang="zh-CN" altLang="en-US" b="1" dirty="0">
                <a:solidFill>
                  <a:schemeClr val="bg1"/>
                </a:solidFill>
                <a:ea typeface="华文仿宋" panose="02010600040101010101" pitchFamily="2" charset="-122"/>
              </a:rPr>
              <a:t>编制程序</a:t>
            </a:r>
            <a:endParaRPr lang="zh-CN" altLang="en-US" b="1" dirty="0">
              <a:solidFill>
                <a:schemeClr val="bg1"/>
              </a:solidFill>
              <a:ea typeface="华文仿宋" panose="02010600040101010101" pitchFamily="2" charset="-122"/>
            </a:endParaRPr>
          </a:p>
          <a:p>
            <a:pPr marL="457200" lvl="0" indent="-457200" eaLnBrk="1" hangingPunct="1">
              <a:spcBef>
                <a:spcPct val="0"/>
              </a:spcBef>
              <a:buAutoNum type="arabicPeriod"/>
            </a:pPr>
            <a:r>
              <a:rPr lang="zh-CN" altLang="en-US" b="1" dirty="0">
                <a:solidFill>
                  <a:schemeClr val="bg1"/>
                </a:solidFill>
                <a:ea typeface="华文仿宋" panose="02010600040101010101" pitchFamily="2" charset="-122"/>
              </a:rPr>
              <a:t>调试程序</a:t>
            </a:r>
            <a:endParaRPr lang="zh-CN" altLang="en-US" b="1" dirty="0">
              <a:solidFill>
                <a:schemeClr val="bg1"/>
              </a:solidFill>
              <a:ea typeface="华文仿宋" panose="02010600040101010101" pitchFamily="2" charset="-122"/>
            </a:endParaRPr>
          </a:p>
        </p:txBody>
      </p:sp>
      <p:sp>
        <p:nvSpPr>
          <p:cNvPr id="281609" name="Text Box 9"/>
          <p:cNvSpPr txBox="1"/>
          <p:nvPr/>
        </p:nvSpPr>
        <p:spPr>
          <a:xfrm>
            <a:off x="395288" y="4497388"/>
            <a:ext cx="4648200" cy="5794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l" eaLnBrk="1" hangingPunct="1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5.6.2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顺序程序设计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1610" name="Rectangle 10"/>
          <p:cNvSpPr/>
          <p:nvPr/>
        </p:nvSpPr>
        <p:spPr>
          <a:xfrm>
            <a:off x="395288" y="5229225"/>
            <a:ext cx="5472112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buFont typeface="Symbol" panose="05050102010706020507" pitchFamily="18" charset="2"/>
            </a:pPr>
            <a:r>
              <a:rPr lang="zh-CN" altLang="en-US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按编写指令的顺序执行，且每条指令只执行一次。</a:t>
            </a:r>
            <a:endParaRPr lang="zh-CN" altLang="en-US" b="1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pSp>
        <p:nvGrpSpPr>
          <p:cNvPr id="281625" name="Group 25"/>
          <p:cNvGrpSpPr/>
          <p:nvPr/>
        </p:nvGrpSpPr>
        <p:grpSpPr>
          <a:xfrm>
            <a:off x="5867400" y="2420938"/>
            <a:ext cx="3276600" cy="4238625"/>
            <a:chOff x="3696" y="1525"/>
            <a:chExt cx="2064" cy="2670"/>
          </a:xfrm>
        </p:grpSpPr>
        <p:sp>
          <p:nvSpPr>
            <p:cNvPr id="3081" name="Text Box 23"/>
            <p:cNvSpPr txBox="1"/>
            <p:nvPr/>
          </p:nvSpPr>
          <p:spPr>
            <a:xfrm>
              <a:off x="3696" y="1525"/>
              <a:ext cx="2064" cy="267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endParaRPr lang="en-US" altLang="zh-CN" dirty="0">
                <a:latin typeface="Times New Roman" panose="02020603050405020304" pitchFamily="18" charset="0"/>
              </a:endParaRPr>
            </a:p>
            <a:p>
              <a:endParaRPr lang="en-US" altLang="zh-CN" dirty="0">
                <a:latin typeface="Times New Roman" panose="02020603050405020304" pitchFamily="18" charset="0"/>
              </a:endParaRPr>
            </a:p>
            <a:p>
              <a:endParaRPr lang="en-US" altLang="zh-CN" dirty="0">
                <a:latin typeface="Times New Roman" panose="02020603050405020304" pitchFamily="18" charset="0"/>
              </a:endParaRPr>
            </a:p>
            <a:p>
              <a:endParaRPr lang="en-US" altLang="zh-CN" dirty="0">
                <a:latin typeface="Times New Roman" panose="02020603050405020304" pitchFamily="18" charset="0"/>
              </a:endParaRPr>
            </a:p>
            <a:p>
              <a:endParaRPr lang="en-US" altLang="zh-CN" dirty="0">
                <a:latin typeface="Times New Roman" panose="02020603050405020304" pitchFamily="18" charset="0"/>
              </a:endParaRPr>
            </a:p>
            <a:p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3082" name="Group 24"/>
            <p:cNvGrpSpPr/>
            <p:nvPr/>
          </p:nvGrpSpPr>
          <p:grpSpPr>
            <a:xfrm>
              <a:off x="3888" y="1632"/>
              <a:ext cx="1488" cy="2496"/>
              <a:chOff x="3888" y="1632"/>
              <a:chExt cx="1488" cy="2496"/>
            </a:xfrm>
          </p:grpSpPr>
          <p:sp>
            <p:nvSpPr>
              <p:cNvPr id="3083" name="Text Box 12"/>
              <p:cNvSpPr txBox="1"/>
              <p:nvPr/>
            </p:nvSpPr>
            <p:spPr>
              <a:xfrm>
                <a:off x="4161" y="1854"/>
                <a:ext cx="905" cy="223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>
                  <a:spcBef>
                    <a:spcPct val="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指令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84" name="Text Box 13"/>
              <p:cNvSpPr txBox="1"/>
              <p:nvPr/>
            </p:nvSpPr>
            <p:spPr>
              <a:xfrm>
                <a:off x="4163" y="2299"/>
                <a:ext cx="906" cy="223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>
                  <a:spcBef>
                    <a:spcPct val="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指令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85" name="Line 14"/>
              <p:cNvSpPr/>
              <p:nvPr/>
            </p:nvSpPr>
            <p:spPr>
              <a:xfrm>
                <a:off x="4616" y="1632"/>
                <a:ext cx="0" cy="22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sm" len="med"/>
              </a:ln>
            </p:spPr>
          </p:sp>
          <p:sp>
            <p:nvSpPr>
              <p:cNvPr id="3086" name="Line 15"/>
              <p:cNvSpPr/>
              <p:nvPr/>
            </p:nvSpPr>
            <p:spPr>
              <a:xfrm>
                <a:off x="4616" y="2077"/>
                <a:ext cx="0" cy="22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sm" len="med"/>
              </a:ln>
            </p:spPr>
          </p:sp>
          <p:sp>
            <p:nvSpPr>
              <p:cNvPr id="3087" name="Text Box 16"/>
              <p:cNvSpPr txBox="1"/>
              <p:nvPr/>
            </p:nvSpPr>
            <p:spPr>
              <a:xfrm>
                <a:off x="4163" y="2942"/>
                <a:ext cx="906" cy="222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>
                  <a:spcBef>
                    <a:spcPct val="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指令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n-1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88" name="Text Box 17"/>
              <p:cNvSpPr txBox="1"/>
              <p:nvPr/>
            </p:nvSpPr>
            <p:spPr>
              <a:xfrm>
                <a:off x="4165" y="3362"/>
                <a:ext cx="906" cy="222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>
                  <a:spcBef>
                    <a:spcPct val="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指令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89" name="Line 18"/>
              <p:cNvSpPr/>
              <p:nvPr/>
            </p:nvSpPr>
            <p:spPr>
              <a:xfrm>
                <a:off x="4618" y="2522"/>
                <a:ext cx="0" cy="22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sm" len="med"/>
              </a:ln>
            </p:spPr>
          </p:sp>
          <p:sp>
            <p:nvSpPr>
              <p:cNvPr id="3090" name="Line 19"/>
              <p:cNvSpPr/>
              <p:nvPr/>
            </p:nvSpPr>
            <p:spPr>
              <a:xfrm>
                <a:off x="4616" y="3164"/>
                <a:ext cx="0" cy="223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sm" len="med"/>
              </a:ln>
            </p:spPr>
          </p:sp>
          <p:sp>
            <p:nvSpPr>
              <p:cNvPr id="3091" name="Line 20"/>
              <p:cNvSpPr/>
              <p:nvPr/>
            </p:nvSpPr>
            <p:spPr>
              <a:xfrm>
                <a:off x="4616" y="3584"/>
                <a:ext cx="0" cy="223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sm" len="med"/>
              </a:ln>
            </p:spPr>
          </p:sp>
          <p:sp>
            <p:nvSpPr>
              <p:cNvPr id="3092" name="Text Box 21"/>
              <p:cNvSpPr txBox="1"/>
              <p:nvPr/>
            </p:nvSpPr>
            <p:spPr>
              <a:xfrm>
                <a:off x="4503" y="2794"/>
                <a:ext cx="275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 lIns="0" tIns="0" rIns="0" bIns="0"/>
              <a:p>
                <a:pPr>
                  <a:spcBef>
                    <a:spcPct val="0"/>
                  </a:spcBef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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93" name="Text Box 22"/>
              <p:cNvSpPr txBox="1"/>
              <p:nvPr/>
            </p:nvSpPr>
            <p:spPr>
              <a:xfrm>
                <a:off x="3888" y="3906"/>
                <a:ext cx="1488" cy="2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顺序程序结构图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8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8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4" grpId="0"/>
      <p:bldP spid="281609" grpId="0"/>
      <p:bldP spid="2816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/>
          <p:nvPr/>
        </p:nvSpPr>
        <p:spPr>
          <a:xfrm>
            <a:off x="1020763" y="242888"/>
            <a:ext cx="67945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例：编程序段，把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DA1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字节数据变为偶数。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1508" name="Rectangle 3"/>
          <p:cNvSpPr/>
          <p:nvPr/>
        </p:nvSpPr>
        <p:spPr>
          <a:xfrm>
            <a:off x="990600" y="776288"/>
            <a:ext cx="67929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FFCCCC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分析：若二进制数最低位为</a:t>
            </a:r>
            <a:r>
              <a:rPr lang="en-US" altLang="zh-CN" sz="2800" b="1" dirty="0">
                <a:solidFill>
                  <a:srgbClr val="FFCCCC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zh-CN" altLang="en-US" sz="2800" b="1" dirty="0">
                <a:solidFill>
                  <a:srgbClr val="FFCCCC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，则为偶数。</a:t>
            </a:r>
            <a:endParaRPr lang="zh-CN" altLang="en-US" sz="2800" b="1" dirty="0">
              <a:solidFill>
                <a:srgbClr val="FFCCCC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1509" name="Rectangle 4"/>
          <p:cNvSpPr/>
          <p:nvPr/>
        </p:nvSpPr>
        <p:spPr>
          <a:xfrm>
            <a:off x="3867150" y="26971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21510" name="Picture 5" descr="5x09"/>
          <p:cNvPicPr>
            <a:picLocks noChangeAspect="1"/>
          </p:cNvPicPr>
          <p:nvPr/>
        </p:nvPicPr>
        <p:blipFill>
          <a:blip r:embed="rId1">
            <a:lum contrast="48000"/>
          </a:blip>
          <a:stretch>
            <a:fillRect/>
          </a:stretch>
        </p:blipFill>
        <p:spPr>
          <a:xfrm>
            <a:off x="1143000" y="1371600"/>
            <a:ext cx="3657600" cy="3627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11" name="Rectangle 6"/>
          <p:cNvSpPr/>
          <p:nvPr/>
        </p:nvSpPr>
        <p:spPr>
          <a:xfrm>
            <a:off x="2057400" y="4953000"/>
            <a:ext cx="18288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程序段流程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1512" name="Rectangle 7"/>
          <p:cNvSpPr/>
          <p:nvPr/>
        </p:nvSpPr>
        <p:spPr>
          <a:xfrm>
            <a:off x="5443538" y="1447800"/>
            <a:ext cx="232886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99FFCC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程序段如下：</a:t>
            </a:r>
            <a:endParaRPr lang="zh-CN" altLang="en-US" sz="2800" b="1" dirty="0">
              <a:solidFill>
                <a:srgbClr val="99FFCC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21513" name="Rectangle 8"/>
          <p:cNvSpPr/>
          <p:nvPr/>
        </p:nvSpPr>
        <p:spPr>
          <a:xfrm>
            <a:off x="5181600" y="2133600"/>
            <a:ext cx="3430588" cy="24812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	 </a:t>
            </a:r>
            <a:r>
              <a:rPr lang="en-US" altLang="zh-CN" sz="2800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TEST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DA1,01H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	 </a:t>
            </a:r>
            <a:r>
              <a:rPr lang="en-US" altLang="zh-CN" sz="2800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JE   NEXT</a:t>
            </a:r>
            <a:endParaRPr lang="en-US" altLang="zh-CN" sz="2800" b="1" dirty="0">
              <a:solidFill>
                <a:srgbClr val="CC0066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     INC  DA1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NEXT: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……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22531" name="Group 19"/>
          <p:cNvGrpSpPr/>
          <p:nvPr/>
        </p:nvGrpSpPr>
        <p:grpSpPr>
          <a:xfrm>
            <a:off x="609600" y="1066800"/>
            <a:ext cx="7924800" cy="2895600"/>
            <a:chOff x="576" y="144"/>
            <a:chExt cx="4992" cy="1824"/>
          </a:xfrm>
        </p:grpSpPr>
        <p:sp>
          <p:nvSpPr>
            <p:cNvPr id="22547" name="Rectangle 2"/>
            <p:cNvSpPr/>
            <p:nvPr/>
          </p:nvSpPr>
          <p:spPr>
            <a:xfrm>
              <a:off x="624" y="144"/>
              <a:ext cx="4800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-190500" algn="just" defTabSz="914400" eaLnBrk="1" hangingPunct="1">
                <a:spcBef>
                  <a:spcPct val="0"/>
                </a:spcBef>
                <a:buNone/>
                <a:tabLst>
                  <a:tab pos="466725" algn="l"/>
                  <a:tab pos="498475" algn="l"/>
                </a:tabLst>
              </a:pPr>
              <a:r>
                <a:rPr lang="en-US" altLang="zh-CN" sz="28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 </a:t>
              </a:r>
              <a:r>
                <a:rPr lang="en-US" altLang="zh-CN" sz="2800" b="1" dirty="0">
                  <a:solidFill>
                    <a:schemeClr val="bg1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  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如两个数</a:t>
              </a:r>
              <a:r>
                <a:rPr lang="zh-CN" altLang="en-US" sz="2800" b="1" dirty="0">
                  <a:solidFill>
                    <a:srgbClr val="FFCCCC"/>
                  </a:solidFill>
                </a:rPr>
                <a:t>均是偶数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，两个数加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1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后分别送入</a:t>
              </a:r>
              <a:endParaRPr lang="zh-CN" altLang="en-US" sz="2800" b="1" dirty="0">
                <a:solidFill>
                  <a:schemeClr val="bg1"/>
                </a:solidFill>
              </a:endParaRPr>
            </a:p>
            <a:p>
              <a:pPr marL="0" lvl="0" indent="-190500" algn="just" defTabSz="914400" eaLnBrk="1" hangingPunct="1">
                <a:spcBef>
                  <a:spcPct val="0"/>
                </a:spcBef>
                <a:buNone/>
                <a:tabLst>
                  <a:tab pos="466725" algn="l"/>
                  <a:tab pos="498475" algn="l"/>
                </a:tabLst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     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DA1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、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DA2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字节单元中；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2548" name="Rectangle 3"/>
            <p:cNvSpPr/>
            <p:nvPr/>
          </p:nvSpPr>
          <p:spPr>
            <a:xfrm>
              <a:off x="576" y="768"/>
              <a:ext cx="4992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 eaLnBrk="1" hangingPunct="1">
                <a:buFont typeface="Symbol" panose="05050102010706020507" pitchFamily="18" charset="2"/>
                <a:buChar char="·"/>
              </a:pPr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如两个数</a:t>
              </a:r>
              <a:r>
                <a:rPr lang="zh-CN" altLang="en-US" sz="2800" b="1" dirty="0">
                  <a:solidFill>
                    <a:srgbClr val="FFCC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均是奇数</a:t>
              </a:r>
              <a:r>
                <a: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，两个数分别直接送入</a:t>
              </a:r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DA1</a:t>
              </a:r>
              <a:r>
                <a: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、       	</a:t>
              </a:r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DA2</a:t>
              </a:r>
              <a:r>
                <a: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字节单元中；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9" name="Rectangle 4"/>
            <p:cNvSpPr/>
            <p:nvPr/>
          </p:nvSpPr>
          <p:spPr>
            <a:xfrm>
              <a:off x="585" y="1372"/>
              <a:ext cx="4983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buFont typeface="Symbol" panose="05050102010706020507" pitchFamily="18" charset="2"/>
                <a:buChar char="·"/>
              </a:pPr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b="1" dirty="0">
                  <a:solidFill>
                    <a:srgbClr val="FFCC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如一个是奇数，一个是偶数</a:t>
              </a:r>
              <a:r>
                <a: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，则奇数直接送   	</a:t>
              </a:r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DA1</a:t>
              </a:r>
              <a:r>
                <a: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字节单元，偶数直接送</a:t>
              </a:r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DA2</a:t>
              </a:r>
              <a:r>
                <a: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字节单元。 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532" name="Rectangle 5"/>
          <p:cNvSpPr/>
          <p:nvPr/>
        </p:nvSpPr>
        <p:spPr>
          <a:xfrm>
            <a:off x="457200" y="4038600"/>
            <a:ext cx="78724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分析：依次测试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NUM1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NUM2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的奇偶性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有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种情况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22533" name="Group 18"/>
          <p:cNvGrpSpPr/>
          <p:nvPr/>
        </p:nvGrpSpPr>
        <p:grpSpPr>
          <a:xfrm>
            <a:off x="1524000" y="4495800"/>
            <a:ext cx="6229350" cy="2220913"/>
            <a:chOff x="960" y="2481"/>
            <a:chExt cx="3924" cy="1763"/>
          </a:xfrm>
        </p:grpSpPr>
        <p:sp>
          <p:nvSpPr>
            <p:cNvPr id="22535" name="Rectangle 6"/>
            <p:cNvSpPr/>
            <p:nvPr/>
          </p:nvSpPr>
          <p:spPr>
            <a:xfrm>
              <a:off x="960" y="2481"/>
              <a:ext cx="504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 eaLnBrk="1" hangingPunct="1">
                <a:spcBef>
                  <a:spcPct val="0"/>
                </a:spcBef>
              </a:pPr>
              <a:r>
                <a:rPr lang="en-US" altLang="zh-CN" sz="24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NUM1</a:t>
              </a:r>
              <a:endPara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2536" name="Rectangle 7"/>
            <p:cNvSpPr/>
            <p:nvPr/>
          </p:nvSpPr>
          <p:spPr>
            <a:xfrm>
              <a:off x="1050" y="2922"/>
              <a:ext cx="309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 eaLnBrk="1" hangingPunct="1"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00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奇</a:t>
              </a:r>
              <a:endParaRPr lang="zh-CN" altLang="en-US" sz="2400" b="1" dirty="0">
                <a:solidFill>
                  <a:srgbClr val="00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2537" name="Rectangle 8"/>
            <p:cNvSpPr/>
            <p:nvPr/>
          </p:nvSpPr>
          <p:spPr>
            <a:xfrm>
              <a:off x="1056" y="3633"/>
              <a:ext cx="309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 eaLnBrk="1" hangingPunct="1"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00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偶</a:t>
              </a:r>
              <a:endParaRPr lang="zh-CN" altLang="en-US" sz="2400" b="1" dirty="0">
                <a:solidFill>
                  <a:srgbClr val="00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2538" name="Rectangle 9"/>
            <p:cNvSpPr/>
            <p:nvPr/>
          </p:nvSpPr>
          <p:spPr>
            <a:xfrm>
              <a:off x="1632" y="2490"/>
              <a:ext cx="504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 eaLnBrk="1" hangingPunct="1">
                <a:spcBef>
                  <a:spcPct val="0"/>
                </a:spcBef>
              </a:pPr>
              <a:r>
                <a:rPr lang="en-US" altLang="zh-CN" sz="24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NUM2</a:t>
              </a:r>
              <a:endPara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2539" name="Rectangle 10"/>
            <p:cNvSpPr/>
            <p:nvPr/>
          </p:nvSpPr>
          <p:spPr>
            <a:xfrm>
              <a:off x="1722" y="3114"/>
              <a:ext cx="309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 eaLnBrk="1" hangingPunct="1"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偶</a:t>
              </a:r>
              <a:endPara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2540" name="Rectangle 11"/>
            <p:cNvSpPr/>
            <p:nvPr/>
          </p:nvSpPr>
          <p:spPr>
            <a:xfrm>
              <a:off x="2448" y="2777"/>
              <a:ext cx="2048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 eaLnBrk="1" hangingPunct="1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00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DA1</a:t>
              </a:r>
              <a:r>
                <a:rPr lang="en-US" altLang="zh-CN" sz="24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NUM1, </a:t>
              </a:r>
              <a:r>
                <a:rPr lang="en-US" altLang="zh-CN" sz="2400" b="1" dirty="0">
                  <a:solidFill>
                    <a:srgbClr val="00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DA2</a:t>
              </a:r>
              <a:r>
                <a:rPr lang="en-US" altLang="zh-CN" sz="24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NUM2</a:t>
              </a:r>
              <a:endPara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2541" name="Rectangle 12"/>
            <p:cNvSpPr/>
            <p:nvPr/>
          </p:nvSpPr>
          <p:spPr>
            <a:xfrm>
              <a:off x="2448" y="3162"/>
              <a:ext cx="2048" cy="3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 eaLnBrk="1" hangingPunct="1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00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DA1</a:t>
              </a:r>
              <a:r>
                <a:rPr lang="en-US" altLang="zh-CN" sz="24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NUM1, </a:t>
              </a:r>
              <a:r>
                <a:rPr lang="en-US" altLang="zh-CN" sz="2400" b="1" dirty="0">
                  <a:solidFill>
                    <a:srgbClr val="00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DA2</a:t>
              </a:r>
              <a:r>
                <a:rPr lang="en-US" altLang="zh-CN" sz="24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NUM2</a:t>
              </a:r>
              <a:endPara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2542" name="Rectangle 13"/>
            <p:cNvSpPr/>
            <p:nvPr/>
          </p:nvSpPr>
          <p:spPr>
            <a:xfrm>
              <a:off x="2448" y="3545"/>
              <a:ext cx="2048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 eaLnBrk="1" hangingPunct="1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00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DA1</a:t>
              </a:r>
              <a:r>
                <a:rPr lang="en-US" altLang="zh-CN" sz="24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NUM2, </a:t>
              </a:r>
              <a:r>
                <a:rPr lang="en-US" altLang="zh-CN" sz="2400" b="1" dirty="0">
                  <a:solidFill>
                    <a:srgbClr val="00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DA2</a:t>
              </a:r>
              <a:r>
                <a:rPr lang="en-US" altLang="zh-CN" sz="24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NUM1</a:t>
              </a:r>
              <a:endPara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2543" name="Rectangle 14"/>
            <p:cNvSpPr/>
            <p:nvPr/>
          </p:nvSpPr>
          <p:spPr>
            <a:xfrm>
              <a:off x="2448" y="3881"/>
              <a:ext cx="2436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 eaLnBrk="1" hangingPunct="1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00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DA1</a:t>
              </a:r>
              <a:r>
                <a:rPr lang="en-US" altLang="zh-CN" sz="24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NUM1+1, </a:t>
              </a:r>
              <a:r>
                <a:rPr lang="en-US" altLang="zh-CN" sz="2400" b="1" dirty="0">
                  <a:solidFill>
                    <a:srgbClr val="00FF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DA2</a:t>
              </a:r>
              <a:r>
                <a:rPr lang="en-US" altLang="zh-CN" sz="24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NUM2+1</a:t>
              </a:r>
              <a:endPara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2544" name="Rectangle 15"/>
            <p:cNvSpPr/>
            <p:nvPr/>
          </p:nvSpPr>
          <p:spPr>
            <a:xfrm>
              <a:off x="1722" y="2778"/>
              <a:ext cx="309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 eaLnBrk="1" hangingPunct="1"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奇</a:t>
              </a:r>
              <a:endPara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2545" name="Rectangle 16"/>
            <p:cNvSpPr/>
            <p:nvPr/>
          </p:nvSpPr>
          <p:spPr>
            <a:xfrm>
              <a:off x="1722" y="3873"/>
              <a:ext cx="309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 eaLnBrk="1" hangingPunct="1"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偶</a:t>
              </a:r>
              <a:endPara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2546" name="Rectangle 17"/>
            <p:cNvSpPr/>
            <p:nvPr/>
          </p:nvSpPr>
          <p:spPr>
            <a:xfrm>
              <a:off x="1722" y="3498"/>
              <a:ext cx="309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 eaLnBrk="1" hangingPunct="1"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奇</a:t>
              </a:r>
              <a:endPara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22534" name="Rectangle 20"/>
          <p:cNvSpPr/>
          <p:nvPr/>
        </p:nvSpPr>
        <p:spPr>
          <a:xfrm>
            <a:off x="838200" y="0"/>
            <a:ext cx="6829425" cy="9461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例：设数据段中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NUM1,NUM2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两字节单元中有 	无符号整数，编程完成下面的操作：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/>
          <p:nvPr/>
        </p:nvSpPr>
        <p:spPr>
          <a:xfrm>
            <a:off x="685800" y="228600"/>
            <a:ext cx="48275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根据分析，画出流程图如下：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23556" name="Rectangle 3"/>
          <p:cNvSpPr/>
          <p:nvPr/>
        </p:nvSpPr>
        <p:spPr>
          <a:xfrm>
            <a:off x="2522538" y="6254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23557" name="Picture 4" descr="5x10"/>
          <p:cNvPicPr>
            <a:picLocks noChangeAspect="1"/>
          </p:cNvPicPr>
          <p:nvPr/>
        </p:nvPicPr>
        <p:blipFill>
          <a:blip r:embed="rId1"/>
          <a:srcRect l="7436" t="51416" r="18294" b="2713"/>
          <a:stretch>
            <a:fillRect/>
          </a:stretch>
        </p:blipFill>
        <p:spPr>
          <a:xfrm>
            <a:off x="76200" y="990600"/>
            <a:ext cx="5943600" cy="5410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8" name="Rectangle 5"/>
          <p:cNvSpPr/>
          <p:nvPr/>
        </p:nvSpPr>
        <p:spPr>
          <a:xfrm>
            <a:off x="6365875" y="304800"/>
            <a:ext cx="2327275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程序段如下：</a:t>
            </a:r>
            <a:endParaRPr lang="zh-CN" altLang="en-US" sz="2800" b="1" dirty="0">
              <a:solidFill>
                <a:srgbClr val="CC3300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3559" name="Rectangle 6"/>
          <p:cNvSpPr/>
          <p:nvPr/>
        </p:nvSpPr>
        <p:spPr>
          <a:xfrm>
            <a:off x="5940425" y="1019493"/>
            <a:ext cx="3463925" cy="56435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0"/>
              </a:spcBef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	MOV  AL,NUM1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	MOV  AH,NUM2	</a:t>
            </a:r>
            <a:r>
              <a:rPr lang="en-US" altLang="zh-CN" sz="2800" b="1" dirty="0">
                <a:solidFill>
                  <a:srgbClr val="00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TEST AL,01H</a:t>
            </a:r>
            <a:endParaRPr lang="en-US" altLang="zh-CN" sz="2800" b="1" dirty="0">
              <a:solidFill>
                <a:srgbClr val="00FFFF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	JNE  </a:t>
            </a:r>
            <a:r>
              <a:rPr lang="en-US" altLang="zh-CN" sz="2800" b="1" dirty="0">
                <a:solidFill>
                  <a:srgbClr val="FFCCCC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END0</a:t>
            </a:r>
            <a:endParaRPr lang="en-US" altLang="zh-CN" sz="2800" b="1" dirty="0">
              <a:solidFill>
                <a:srgbClr val="FFCCCC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2800" b="1" dirty="0">
                <a:solidFill>
                  <a:srgbClr val="00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TEST AH,01H</a:t>
            </a:r>
            <a:endParaRPr lang="en-US" altLang="zh-CN" sz="2800" b="1" dirty="0">
              <a:solidFill>
                <a:srgbClr val="00FFFF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	JNE  </a:t>
            </a:r>
            <a:r>
              <a:rPr lang="en-US" altLang="zh-CN" sz="2800" b="1" dirty="0">
                <a:solidFill>
                  <a:srgbClr val="FF7C8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L1</a:t>
            </a:r>
            <a:endParaRPr lang="en-US" altLang="zh-CN" sz="2800" b="1" dirty="0">
              <a:solidFill>
                <a:srgbClr val="FF7C80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    INC  AL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	INC  AH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   	JMP END0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 dirty="0">
                <a:solidFill>
                  <a:srgbClr val="FF7C8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L1: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	XCHG AL,AH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 dirty="0">
                <a:solidFill>
                  <a:srgbClr val="FFCCCC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END0: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MOV DA1,AL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	MOV DA2,AH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……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3560" name="Rectangle 7"/>
          <p:cNvSpPr/>
          <p:nvPr/>
        </p:nvSpPr>
        <p:spPr>
          <a:xfrm>
            <a:off x="4572000" y="3581400"/>
            <a:ext cx="5429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L1</a:t>
            </a:r>
            <a:endParaRPr lang="en-US" altLang="zh-CN" sz="28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3561" name="Rectangle 8"/>
          <p:cNvSpPr/>
          <p:nvPr/>
        </p:nvSpPr>
        <p:spPr>
          <a:xfrm>
            <a:off x="1219200" y="4876800"/>
            <a:ext cx="9017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END0</a:t>
            </a:r>
            <a:endParaRPr lang="en-US" altLang="zh-CN" sz="28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4579" name="Text Box 2"/>
          <p:cNvSpPr txBox="1"/>
          <p:nvPr/>
        </p:nvSpPr>
        <p:spPr>
          <a:xfrm>
            <a:off x="755650" y="260350"/>
            <a:ext cx="73088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5.6.3 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分支程序设计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24580" name="Text Box 3"/>
          <p:cNvSpPr txBox="1"/>
          <p:nvPr/>
        </p:nvSpPr>
        <p:spPr>
          <a:xfrm>
            <a:off x="0" y="981075"/>
            <a:ext cx="88931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三、多分支结构：分支表结构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4581" name="Text Box 4"/>
          <p:cNvSpPr txBox="1"/>
          <p:nvPr/>
        </p:nvSpPr>
        <p:spPr>
          <a:xfrm>
            <a:off x="0" y="1628775"/>
            <a:ext cx="91440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例：有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个分支，分支程序的入口地址分别为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ADDR0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ADDR1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…,ADDRn</a:t>
            </a:r>
            <a:endParaRPr lang="en-US" altLang="zh-CN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82" name="Text Box 5"/>
          <p:cNvSpPr txBox="1"/>
          <p:nvPr/>
        </p:nvSpPr>
        <p:spPr>
          <a:xfrm>
            <a:off x="4787900" y="2852738"/>
            <a:ext cx="4356100" cy="2041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数据段定义一张入口地址表，每个入口地址占两个单元，则某个分支入口地址的表地址为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4583" name="Line 6"/>
          <p:cNvSpPr/>
          <p:nvPr/>
        </p:nvSpPr>
        <p:spPr>
          <a:xfrm>
            <a:off x="1619250" y="6958013"/>
            <a:ext cx="1346200" cy="0"/>
          </a:xfrm>
          <a:prstGeom prst="line">
            <a:avLst/>
          </a:prstGeom>
          <a:ln w="9525" cap="flat" cmpd="sng">
            <a:solidFill>
              <a:srgbClr val="FFCCCC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4584" name="Group 7"/>
          <p:cNvGrpSpPr/>
          <p:nvPr/>
        </p:nvGrpSpPr>
        <p:grpSpPr>
          <a:xfrm>
            <a:off x="0" y="2852738"/>
            <a:ext cx="4500563" cy="3455987"/>
            <a:chOff x="0" y="1752"/>
            <a:chExt cx="2835" cy="2177"/>
          </a:xfrm>
        </p:grpSpPr>
        <p:grpSp>
          <p:nvGrpSpPr>
            <p:cNvPr id="24586" name="Group 8"/>
            <p:cNvGrpSpPr/>
            <p:nvPr/>
          </p:nvGrpSpPr>
          <p:grpSpPr>
            <a:xfrm>
              <a:off x="0" y="1797"/>
              <a:ext cx="1678" cy="2132"/>
              <a:chOff x="295" y="1752"/>
              <a:chExt cx="1678" cy="2132"/>
            </a:xfrm>
          </p:grpSpPr>
          <p:sp>
            <p:nvSpPr>
              <p:cNvPr id="24594" name="Rectangle 9"/>
              <p:cNvSpPr/>
              <p:nvPr/>
            </p:nvSpPr>
            <p:spPr>
              <a:xfrm>
                <a:off x="1020" y="1753"/>
                <a:ext cx="848" cy="2131"/>
              </a:xfrm>
              <a:prstGeom prst="rect">
                <a:avLst/>
              </a:prstGeom>
              <a:noFill/>
              <a:ln w="9525" cap="flat" cmpd="sng">
                <a:solidFill>
                  <a:srgbClr val="FFCC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95" name="Line 10"/>
              <p:cNvSpPr/>
              <p:nvPr/>
            </p:nvSpPr>
            <p:spPr>
              <a:xfrm>
                <a:off x="1020" y="1992"/>
                <a:ext cx="848" cy="0"/>
              </a:xfrm>
              <a:prstGeom prst="line">
                <a:avLst/>
              </a:prstGeom>
              <a:ln w="9525" cap="flat" cmpd="sng">
                <a:solidFill>
                  <a:srgbClr val="FFCC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596" name="Line 11"/>
              <p:cNvSpPr/>
              <p:nvPr/>
            </p:nvSpPr>
            <p:spPr>
              <a:xfrm>
                <a:off x="1020" y="2251"/>
                <a:ext cx="848" cy="0"/>
              </a:xfrm>
              <a:prstGeom prst="line">
                <a:avLst/>
              </a:prstGeom>
              <a:ln w="9525" cap="flat" cmpd="sng">
                <a:solidFill>
                  <a:srgbClr val="FFCC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597" name="Line 12"/>
              <p:cNvSpPr/>
              <p:nvPr/>
            </p:nvSpPr>
            <p:spPr>
              <a:xfrm>
                <a:off x="1020" y="3340"/>
                <a:ext cx="848" cy="0"/>
              </a:xfrm>
              <a:prstGeom prst="line">
                <a:avLst/>
              </a:prstGeom>
              <a:ln w="9525" cap="flat" cmpd="sng">
                <a:solidFill>
                  <a:srgbClr val="FFCC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598" name="Line 13"/>
              <p:cNvSpPr/>
              <p:nvPr/>
            </p:nvSpPr>
            <p:spPr>
              <a:xfrm>
                <a:off x="1020" y="2750"/>
                <a:ext cx="848" cy="0"/>
              </a:xfrm>
              <a:prstGeom prst="line">
                <a:avLst/>
              </a:prstGeom>
              <a:ln w="9525" cap="flat" cmpd="sng">
                <a:solidFill>
                  <a:srgbClr val="FFCC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599" name="Text Box 14"/>
              <p:cNvSpPr txBox="1"/>
              <p:nvPr/>
            </p:nvSpPr>
            <p:spPr>
              <a:xfrm>
                <a:off x="1065" y="1752"/>
                <a:ext cx="771" cy="7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90000"/>
                  </a:lnSpc>
                </a:pPr>
                <a:endParaRPr lang="en-US" altLang="zh-CN" sz="2000" dirty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zh-CN" sz="2000" dirty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zh-CN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00" name="Line 15"/>
              <p:cNvSpPr/>
              <p:nvPr/>
            </p:nvSpPr>
            <p:spPr>
              <a:xfrm>
                <a:off x="1020" y="2523"/>
                <a:ext cx="848" cy="0"/>
              </a:xfrm>
              <a:prstGeom prst="line">
                <a:avLst/>
              </a:prstGeom>
              <a:ln w="9525" cap="flat" cmpd="sng">
                <a:solidFill>
                  <a:srgbClr val="FFCC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01" name="Line 16"/>
              <p:cNvSpPr/>
              <p:nvPr/>
            </p:nvSpPr>
            <p:spPr>
              <a:xfrm>
                <a:off x="1020" y="3068"/>
                <a:ext cx="848" cy="0"/>
              </a:xfrm>
              <a:prstGeom prst="line">
                <a:avLst/>
              </a:prstGeom>
              <a:ln w="9525" cap="flat" cmpd="sng">
                <a:solidFill>
                  <a:srgbClr val="FFCC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02" name="Text Box 17"/>
              <p:cNvSpPr txBox="1"/>
              <p:nvPr/>
            </p:nvSpPr>
            <p:spPr>
              <a:xfrm>
                <a:off x="295" y="1753"/>
                <a:ext cx="681" cy="10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r">
                  <a:lnSpc>
                    <a:spcPct val="90000"/>
                  </a:lnSpc>
                </a:pPr>
                <a:r>
                  <a:rPr lang="en-US" altLang="zh-CN" sz="2000" b="1" dirty="0">
                    <a:solidFill>
                      <a:srgbClr val="FF7C80"/>
                    </a:solidFill>
                    <a:latin typeface="Times New Roman" panose="02020603050405020304" pitchFamily="18" charset="0"/>
                  </a:rPr>
                  <a:t>TABLE</a:t>
                </a:r>
                <a:endParaRPr lang="en-US" altLang="zh-CN" sz="2000" b="1" dirty="0">
                  <a:solidFill>
                    <a:srgbClr val="FF7C80"/>
                  </a:solidFill>
                  <a:latin typeface="Times New Roman" panose="02020603050405020304" pitchFamily="18" charset="0"/>
                </a:endParaRPr>
              </a:p>
              <a:p>
                <a:pPr algn="r">
                  <a:lnSpc>
                    <a:spcPct val="90000"/>
                  </a:lnSpc>
                </a:pPr>
                <a:endParaRPr lang="en-US" altLang="zh-CN" sz="2000" b="1" dirty="0">
                  <a:solidFill>
                    <a:srgbClr val="FF7C80"/>
                  </a:solidFill>
                  <a:latin typeface="Times New Roman" panose="02020603050405020304" pitchFamily="18" charset="0"/>
                </a:endParaRPr>
              </a:p>
              <a:p>
                <a:pPr algn="r">
                  <a:lnSpc>
                    <a:spcPct val="90000"/>
                  </a:lnSpc>
                </a:pPr>
                <a:endParaRPr lang="en-US" altLang="zh-CN" sz="2000" b="1" dirty="0">
                  <a:solidFill>
                    <a:srgbClr val="FF7C80"/>
                  </a:solidFill>
                  <a:latin typeface="Times New Roman" panose="02020603050405020304" pitchFamily="18" charset="0"/>
                </a:endParaRPr>
              </a:p>
              <a:p>
                <a:pPr algn="r">
                  <a:lnSpc>
                    <a:spcPct val="90000"/>
                  </a:lnSpc>
                </a:pPr>
                <a:endParaRPr lang="en-US" altLang="zh-CN" sz="2000" b="1" dirty="0">
                  <a:solidFill>
                    <a:srgbClr val="FF7C8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03" name="Line 18"/>
              <p:cNvSpPr/>
              <p:nvPr/>
            </p:nvSpPr>
            <p:spPr>
              <a:xfrm>
                <a:off x="1020" y="3612"/>
                <a:ext cx="848" cy="0"/>
              </a:xfrm>
              <a:prstGeom prst="line">
                <a:avLst/>
              </a:prstGeom>
              <a:ln w="9525" cap="flat" cmpd="sng">
                <a:solidFill>
                  <a:srgbClr val="FFCC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04" name="Line 19"/>
              <p:cNvSpPr/>
              <p:nvPr/>
            </p:nvSpPr>
            <p:spPr>
              <a:xfrm>
                <a:off x="1020" y="3884"/>
                <a:ext cx="848" cy="0"/>
              </a:xfrm>
              <a:prstGeom prst="line">
                <a:avLst/>
              </a:prstGeom>
              <a:ln w="9525" cap="flat" cmpd="sng">
                <a:solidFill>
                  <a:srgbClr val="FFCC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05" name="Text Box 20"/>
              <p:cNvSpPr txBox="1"/>
              <p:nvPr/>
            </p:nvSpPr>
            <p:spPr>
              <a:xfrm>
                <a:off x="930" y="1842"/>
                <a:ext cx="1043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800" dirty="0">
                    <a:latin typeface="Times New Roman" panose="02020603050405020304" pitchFamily="18" charset="0"/>
                  </a:rPr>
                  <a:t>ADDR0</a:t>
                </a:r>
                <a:endParaRPr lang="en-US" altLang="zh-CN" sz="28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06" name="Text Box 21"/>
              <p:cNvSpPr txBox="1"/>
              <p:nvPr/>
            </p:nvSpPr>
            <p:spPr>
              <a:xfrm>
                <a:off x="930" y="2341"/>
                <a:ext cx="1043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800" dirty="0">
                    <a:latin typeface="Times New Roman" panose="02020603050405020304" pitchFamily="18" charset="0"/>
                  </a:rPr>
                  <a:t>ADDR1</a:t>
                </a:r>
                <a:endParaRPr lang="en-US" altLang="zh-CN" sz="28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07" name="Text Box 22"/>
              <p:cNvSpPr txBox="1"/>
              <p:nvPr/>
            </p:nvSpPr>
            <p:spPr>
              <a:xfrm>
                <a:off x="930" y="3430"/>
                <a:ext cx="1043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800" dirty="0">
                    <a:latin typeface="Times New Roman" panose="02020603050405020304" pitchFamily="18" charset="0"/>
                  </a:rPr>
                  <a:t>ADDRn</a:t>
                </a:r>
                <a:endParaRPr lang="en-US" altLang="zh-CN" sz="28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4587" name="AutoShape 23"/>
            <p:cNvSpPr/>
            <p:nvPr/>
          </p:nvSpPr>
          <p:spPr>
            <a:xfrm>
              <a:off x="1565" y="1797"/>
              <a:ext cx="181" cy="499"/>
            </a:xfrm>
            <a:prstGeom prst="rightBrace">
              <a:avLst>
                <a:gd name="adj1" fmla="val 22974"/>
                <a:gd name="adj2" fmla="val 50000"/>
              </a:avLst>
            </a:prstGeom>
            <a:noFill/>
            <a:ln w="9525" cap="flat" cmpd="sng">
              <a:solidFill>
                <a:srgbClr val="00FF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588" name="Text Box 24"/>
            <p:cNvSpPr txBox="1"/>
            <p:nvPr/>
          </p:nvSpPr>
          <p:spPr>
            <a:xfrm>
              <a:off x="1701" y="1752"/>
              <a:ext cx="1089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zh-CN" altLang="en-US" sz="2400" b="1" dirty="0">
                  <a:solidFill>
                    <a:srgbClr val="00FFFF"/>
                  </a:solidFill>
                  <a:latin typeface="楷体_GB2312" pitchFamily="49" charset="-122"/>
                  <a:ea typeface="楷体_GB2312" pitchFamily="49" charset="-122"/>
                </a:rPr>
                <a:t>分支程序</a:t>
              </a:r>
              <a:r>
                <a:rPr lang="en-US" altLang="zh-CN" sz="2400" b="1" dirty="0">
                  <a:solidFill>
                    <a:srgbClr val="00FFFF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r>
                <a:rPr lang="zh-CN" altLang="en-US" sz="2400" b="1" dirty="0">
                  <a:solidFill>
                    <a:srgbClr val="00FFFF"/>
                  </a:solidFill>
                  <a:latin typeface="楷体_GB2312" pitchFamily="49" charset="-122"/>
                  <a:ea typeface="楷体_GB2312" pitchFamily="49" charset="-122"/>
                </a:rPr>
                <a:t>入口地址</a:t>
              </a:r>
              <a:endParaRPr lang="zh-CN" altLang="en-US" sz="2400" b="1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4589" name="AutoShape 25"/>
            <p:cNvSpPr/>
            <p:nvPr/>
          </p:nvSpPr>
          <p:spPr>
            <a:xfrm>
              <a:off x="1565" y="2296"/>
              <a:ext cx="181" cy="499"/>
            </a:xfrm>
            <a:prstGeom prst="rightBrace">
              <a:avLst>
                <a:gd name="adj1" fmla="val 22974"/>
                <a:gd name="adj2" fmla="val 50000"/>
              </a:avLst>
            </a:prstGeom>
            <a:noFill/>
            <a:ln w="9525" cap="flat" cmpd="sng">
              <a:solidFill>
                <a:srgbClr val="00FF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590" name="Text Box 26"/>
            <p:cNvSpPr txBox="1"/>
            <p:nvPr/>
          </p:nvSpPr>
          <p:spPr>
            <a:xfrm>
              <a:off x="1701" y="2296"/>
              <a:ext cx="1089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zh-CN" altLang="en-US" sz="2400" b="1" dirty="0">
                  <a:solidFill>
                    <a:srgbClr val="00FFFF"/>
                  </a:solidFill>
                  <a:latin typeface="楷体_GB2312" pitchFamily="49" charset="-122"/>
                  <a:ea typeface="楷体_GB2312" pitchFamily="49" charset="-122"/>
                </a:rPr>
                <a:t>分支程序</a:t>
              </a:r>
              <a:r>
                <a:rPr lang="en-US" altLang="zh-CN" sz="2400" b="1" dirty="0">
                  <a:solidFill>
                    <a:srgbClr val="00FFFF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lang="zh-CN" altLang="en-US" sz="2400" b="1" dirty="0">
                  <a:solidFill>
                    <a:srgbClr val="00FFFF"/>
                  </a:solidFill>
                  <a:latin typeface="楷体_GB2312" pitchFamily="49" charset="-122"/>
                  <a:ea typeface="楷体_GB2312" pitchFamily="49" charset="-122"/>
                </a:rPr>
                <a:t>入口地址</a:t>
              </a:r>
              <a:endParaRPr lang="zh-CN" altLang="en-US" sz="2400" b="1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4591" name="Text Box 27"/>
            <p:cNvSpPr txBox="1"/>
            <p:nvPr/>
          </p:nvSpPr>
          <p:spPr>
            <a:xfrm>
              <a:off x="1746" y="3385"/>
              <a:ext cx="1089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zh-CN" altLang="en-US" sz="2400" b="1" dirty="0">
                  <a:solidFill>
                    <a:srgbClr val="00FFFF"/>
                  </a:solidFill>
                  <a:latin typeface="楷体_GB2312" pitchFamily="49" charset="-122"/>
                  <a:ea typeface="楷体_GB2312" pitchFamily="49" charset="-122"/>
                </a:rPr>
                <a:t>分支程序</a:t>
              </a:r>
              <a:r>
                <a:rPr lang="en-US" altLang="zh-CN" sz="2400" b="1" dirty="0">
                  <a:solidFill>
                    <a:srgbClr val="00FFFF"/>
                  </a:solidFill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zh-CN" altLang="en-US" sz="2400" b="1" dirty="0">
                  <a:solidFill>
                    <a:srgbClr val="00FFFF"/>
                  </a:solidFill>
                  <a:latin typeface="楷体_GB2312" pitchFamily="49" charset="-122"/>
                  <a:ea typeface="楷体_GB2312" pitchFamily="49" charset="-122"/>
                </a:rPr>
                <a:t>入口地址</a:t>
              </a:r>
              <a:endParaRPr lang="zh-CN" altLang="en-US" sz="2400" b="1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4592" name="AutoShape 28"/>
            <p:cNvSpPr/>
            <p:nvPr/>
          </p:nvSpPr>
          <p:spPr>
            <a:xfrm>
              <a:off x="1610" y="3430"/>
              <a:ext cx="181" cy="499"/>
            </a:xfrm>
            <a:prstGeom prst="rightBrace">
              <a:avLst>
                <a:gd name="adj1" fmla="val 22974"/>
                <a:gd name="adj2" fmla="val 50000"/>
              </a:avLst>
            </a:prstGeom>
            <a:noFill/>
            <a:ln w="9525" cap="flat" cmpd="sng">
              <a:solidFill>
                <a:srgbClr val="00FF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593" name="Text Box 29"/>
            <p:cNvSpPr txBox="1"/>
            <p:nvPr/>
          </p:nvSpPr>
          <p:spPr>
            <a:xfrm>
              <a:off x="1020" y="2840"/>
              <a:ext cx="423" cy="499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…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4585" name="Rectangle 30"/>
          <p:cNvSpPr/>
          <p:nvPr/>
        </p:nvSpPr>
        <p:spPr>
          <a:xfrm>
            <a:off x="4602163" y="5132388"/>
            <a:ext cx="4629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dirty="0">
                <a:solidFill>
                  <a:srgbClr val="EAEAEA"/>
                </a:solidFill>
                <a:latin typeface="Times New Roman" panose="02020603050405020304" pitchFamily="18" charset="0"/>
              </a:rPr>
              <a:t>表地址＝编号</a:t>
            </a:r>
            <a:r>
              <a:rPr lang="en-US" altLang="zh-CN" sz="2800" dirty="0">
                <a:solidFill>
                  <a:srgbClr val="EAEAEA"/>
                </a:solidFill>
                <a:latin typeface="Times New Roman" panose="02020603050405020304" pitchFamily="18" charset="0"/>
              </a:rPr>
              <a:t>×2</a:t>
            </a:r>
            <a:r>
              <a:rPr lang="zh-CN" altLang="en-US" sz="2800" dirty="0">
                <a:solidFill>
                  <a:srgbClr val="EAEAEA"/>
                </a:solidFill>
                <a:latin typeface="Times New Roman" panose="02020603050405020304" pitchFamily="18" charset="0"/>
              </a:rPr>
              <a:t>＋表首地址</a:t>
            </a:r>
            <a:endParaRPr lang="zh-CN" altLang="en-US" sz="2800" dirty="0">
              <a:solidFill>
                <a:srgbClr val="EAEAEA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2560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8888" y="0"/>
            <a:ext cx="601345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6627" name="Text Box 2"/>
          <p:cNvSpPr txBox="1"/>
          <p:nvPr/>
        </p:nvSpPr>
        <p:spPr>
          <a:xfrm>
            <a:off x="684213" y="228600"/>
            <a:ext cx="762158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5.6.4  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循环程序设计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26628" name="Text Box 3"/>
          <p:cNvSpPr txBox="1"/>
          <p:nvPr/>
        </p:nvSpPr>
        <p:spPr>
          <a:xfrm>
            <a:off x="0" y="981075"/>
            <a:ext cx="73088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solidFill>
                  <a:srgbClr val="00FFFF"/>
                </a:solidFill>
                <a:latin typeface="Times New Roman" panose="02020603050405020304" pitchFamily="18" charset="0"/>
              </a:rPr>
              <a:t>一、  循环程序结构形式</a:t>
            </a:r>
            <a:endParaRPr lang="zh-CN" altLang="en-US" dirty="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6629" name="Group 4"/>
          <p:cNvGrpSpPr/>
          <p:nvPr/>
        </p:nvGrpSpPr>
        <p:grpSpPr>
          <a:xfrm>
            <a:off x="684213" y="2276475"/>
            <a:ext cx="2771775" cy="3819525"/>
            <a:chOff x="0" y="1480"/>
            <a:chExt cx="1746" cy="2406"/>
          </a:xfrm>
        </p:grpSpPr>
        <p:sp>
          <p:nvSpPr>
            <p:cNvPr id="26641" name="AutoShape 5"/>
            <p:cNvSpPr/>
            <p:nvPr/>
          </p:nvSpPr>
          <p:spPr>
            <a:xfrm>
              <a:off x="567" y="2976"/>
              <a:ext cx="1179" cy="454"/>
            </a:xfrm>
            <a:prstGeom prst="flowChartDecision">
              <a:avLst/>
            </a:prstGeom>
            <a:noFill/>
            <a:ln w="9525" cap="flat" cmpd="sng">
              <a:solidFill>
                <a:srgbClr val="99FF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zh-CN" altLang="en-US" sz="2800" dirty="0">
                  <a:solidFill>
                    <a:srgbClr val="EAEAEA"/>
                  </a:solidFill>
                  <a:latin typeface="Times New Roman" panose="02020603050405020304" pitchFamily="18" charset="0"/>
                </a:rPr>
                <a:t>循环条件</a:t>
              </a:r>
              <a:endParaRPr lang="zh-CN" altLang="en-US" sz="2800" dirty="0">
                <a:solidFill>
                  <a:srgbClr val="EAEAEA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42" name="AutoShape 6"/>
            <p:cNvSpPr/>
            <p:nvPr/>
          </p:nvSpPr>
          <p:spPr>
            <a:xfrm>
              <a:off x="612" y="1480"/>
              <a:ext cx="1043" cy="317"/>
            </a:xfrm>
            <a:prstGeom prst="flowChartProcess">
              <a:avLst/>
            </a:prstGeom>
            <a:noFill/>
            <a:ln w="9525" cap="flat" cmpd="sng">
              <a:solidFill>
                <a:srgbClr val="99FF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zh-CN" altLang="en-US" sz="2800" dirty="0">
                  <a:solidFill>
                    <a:srgbClr val="EAEAEA"/>
                  </a:solidFill>
                  <a:latin typeface="Times New Roman" panose="02020603050405020304" pitchFamily="18" charset="0"/>
                </a:rPr>
                <a:t>初始化</a:t>
              </a:r>
              <a:endParaRPr lang="zh-CN" altLang="en-US" sz="2800" dirty="0">
                <a:solidFill>
                  <a:srgbClr val="EAEAEA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43" name="AutoShape 7"/>
            <p:cNvSpPr/>
            <p:nvPr/>
          </p:nvSpPr>
          <p:spPr>
            <a:xfrm>
              <a:off x="657" y="2160"/>
              <a:ext cx="953" cy="363"/>
            </a:xfrm>
            <a:prstGeom prst="flowChartProcess">
              <a:avLst/>
            </a:prstGeom>
            <a:noFill/>
            <a:ln w="9525" cap="flat" cmpd="sng">
              <a:solidFill>
                <a:srgbClr val="99FF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zh-CN" altLang="en-US" sz="2800" dirty="0">
                  <a:solidFill>
                    <a:srgbClr val="EAEAEA"/>
                  </a:solidFill>
                  <a:latin typeface="Times New Roman" panose="02020603050405020304" pitchFamily="18" charset="0"/>
                </a:rPr>
                <a:t>循环体</a:t>
              </a:r>
              <a:endParaRPr lang="zh-CN" altLang="en-US" sz="2800" dirty="0">
                <a:solidFill>
                  <a:srgbClr val="EAEAEA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26644" name="AutoShape 8"/>
            <p:cNvCxnSpPr>
              <a:stCxn id="26642" idx="2"/>
              <a:endCxn id="26643" idx="0"/>
            </p:cNvCxnSpPr>
            <p:nvPr/>
          </p:nvCxnSpPr>
          <p:spPr>
            <a:xfrm>
              <a:off x="1134" y="1797"/>
              <a:ext cx="0" cy="363"/>
            </a:xfrm>
            <a:prstGeom prst="straightConnector1">
              <a:avLst/>
            </a:prstGeom>
            <a:ln w="9525" cap="flat" cmpd="sng">
              <a:solidFill>
                <a:srgbClr val="EAEAEA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6645" name="AutoShape 9"/>
            <p:cNvCxnSpPr>
              <a:stCxn id="26643" idx="2"/>
              <a:endCxn id="26641" idx="0"/>
            </p:cNvCxnSpPr>
            <p:nvPr/>
          </p:nvCxnSpPr>
          <p:spPr>
            <a:xfrm>
              <a:off x="1134" y="2523"/>
              <a:ext cx="23" cy="453"/>
            </a:xfrm>
            <a:prstGeom prst="straightConnector1">
              <a:avLst/>
            </a:prstGeom>
            <a:ln w="9525" cap="flat" cmpd="sng">
              <a:solidFill>
                <a:srgbClr val="EAEAEA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6646" name="AutoShape 10"/>
            <p:cNvCxnSpPr>
              <a:stCxn id="26641" idx="1"/>
            </p:cNvCxnSpPr>
            <p:nvPr/>
          </p:nvCxnSpPr>
          <p:spPr>
            <a:xfrm rot="-10800000" flipH="1">
              <a:off x="567" y="1979"/>
              <a:ext cx="544" cy="1224"/>
            </a:xfrm>
            <a:prstGeom prst="bentConnector4">
              <a:avLst>
                <a:gd name="adj1" fmla="val -26657"/>
                <a:gd name="adj2" fmla="val 100407"/>
              </a:avLst>
            </a:prstGeom>
            <a:ln w="9525" cap="flat" cmpd="sng">
              <a:solidFill>
                <a:srgbClr val="EAEAEA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26647" name="AutoShape 11"/>
            <p:cNvCxnSpPr>
              <a:stCxn id="26641" idx="2"/>
            </p:cNvCxnSpPr>
            <p:nvPr/>
          </p:nvCxnSpPr>
          <p:spPr>
            <a:xfrm flipH="1">
              <a:off x="1156" y="3430"/>
              <a:ext cx="1" cy="408"/>
            </a:xfrm>
            <a:prstGeom prst="straightConnector1">
              <a:avLst/>
            </a:prstGeom>
            <a:ln w="9525" cap="flat" cmpd="sng">
              <a:solidFill>
                <a:srgbClr val="EAEAEA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26648" name="Text Box 12"/>
            <p:cNvSpPr txBox="1"/>
            <p:nvPr/>
          </p:nvSpPr>
          <p:spPr>
            <a:xfrm>
              <a:off x="0" y="2341"/>
              <a:ext cx="56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Y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6649" name="Text Box 13"/>
            <p:cNvSpPr txBox="1"/>
            <p:nvPr/>
          </p:nvSpPr>
          <p:spPr>
            <a:xfrm>
              <a:off x="703" y="3521"/>
              <a:ext cx="58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N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6630" name="Text Box 14"/>
          <p:cNvSpPr txBox="1"/>
          <p:nvPr/>
        </p:nvSpPr>
        <p:spPr>
          <a:xfrm>
            <a:off x="0" y="1484313"/>
            <a:ext cx="4211638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solidFill>
                  <a:srgbClr val="EAEAEA"/>
                </a:solidFill>
                <a:latin typeface="Times New Roman" panose="02020603050405020304" pitchFamily="18" charset="0"/>
              </a:rPr>
              <a:t>1.  DO—UNTIL</a:t>
            </a:r>
            <a:r>
              <a:rPr lang="zh-CN" altLang="en-US" dirty="0">
                <a:solidFill>
                  <a:srgbClr val="EAEAEA"/>
                </a:solidFill>
                <a:latin typeface="Times New Roman" panose="02020603050405020304" pitchFamily="18" charset="0"/>
              </a:rPr>
              <a:t>结构</a:t>
            </a:r>
            <a:endParaRPr lang="zh-CN" altLang="en-US" dirty="0">
              <a:solidFill>
                <a:srgbClr val="EAEAEA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1" name="Text Box 15"/>
          <p:cNvSpPr txBox="1"/>
          <p:nvPr/>
        </p:nvSpPr>
        <p:spPr>
          <a:xfrm>
            <a:off x="4716463" y="1484313"/>
            <a:ext cx="4211637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latin typeface="Times New Roman" panose="02020603050405020304" pitchFamily="18" charset="0"/>
              </a:rPr>
              <a:t>2.  DO—WHILE</a:t>
            </a:r>
            <a:r>
              <a:rPr lang="zh-CN" altLang="en-US" dirty="0">
                <a:latin typeface="Times New Roman" panose="02020603050405020304" pitchFamily="18" charset="0"/>
              </a:rPr>
              <a:t>结构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6632" name="AutoShape 16"/>
          <p:cNvSpPr/>
          <p:nvPr/>
        </p:nvSpPr>
        <p:spPr>
          <a:xfrm>
            <a:off x="5651500" y="3429000"/>
            <a:ext cx="1871663" cy="720725"/>
          </a:xfrm>
          <a:prstGeom prst="flowChartDecision">
            <a:avLst/>
          </a:prstGeom>
          <a:noFill/>
          <a:ln w="9525" cap="flat" cmpd="sng">
            <a:solidFill>
              <a:srgbClr val="FF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zh-CN" altLang="en-US" sz="2800" dirty="0">
                <a:latin typeface="Times New Roman" panose="02020603050405020304" pitchFamily="18" charset="0"/>
              </a:rPr>
              <a:t>循环条件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6633" name="AutoShape 17"/>
          <p:cNvSpPr/>
          <p:nvPr/>
        </p:nvSpPr>
        <p:spPr>
          <a:xfrm>
            <a:off x="5724525" y="2276475"/>
            <a:ext cx="1655763" cy="503238"/>
          </a:xfrm>
          <a:prstGeom prst="flowChartProcess">
            <a:avLst/>
          </a:prstGeom>
          <a:noFill/>
          <a:ln w="9525" cap="flat" cmpd="sng">
            <a:solidFill>
              <a:srgbClr val="FF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zh-CN" altLang="en-US" sz="2800" dirty="0">
                <a:latin typeface="Times New Roman" panose="02020603050405020304" pitchFamily="18" charset="0"/>
              </a:rPr>
              <a:t>初始化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6634" name="AutoShape 18"/>
          <p:cNvSpPr/>
          <p:nvPr/>
        </p:nvSpPr>
        <p:spPr>
          <a:xfrm>
            <a:off x="5795963" y="4797425"/>
            <a:ext cx="1512887" cy="576263"/>
          </a:xfrm>
          <a:prstGeom prst="flowChartProcess">
            <a:avLst/>
          </a:prstGeom>
          <a:noFill/>
          <a:ln w="9525" cap="flat" cmpd="sng">
            <a:solidFill>
              <a:srgbClr val="FF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zh-CN" altLang="en-US" sz="2800" dirty="0">
                <a:latin typeface="Times New Roman" panose="02020603050405020304" pitchFamily="18" charset="0"/>
              </a:rPr>
              <a:t>循环体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6635" name="Text Box 19"/>
          <p:cNvSpPr txBox="1"/>
          <p:nvPr/>
        </p:nvSpPr>
        <p:spPr>
          <a:xfrm>
            <a:off x="5940425" y="4149725"/>
            <a:ext cx="90011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Y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6636" name="Text Box 20"/>
          <p:cNvSpPr txBox="1"/>
          <p:nvPr/>
        </p:nvSpPr>
        <p:spPr>
          <a:xfrm>
            <a:off x="4716463" y="4508500"/>
            <a:ext cx="9350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N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6637" name="Line 21"/>
          <p:cNvSpPr/>
          <p:nvPr/>
        </p:nvSpPr>
        <p:spPr>
          <a:xfrm>
            <a:off x="6588125" y="2781300"/>
            <a:ext cx="0" cy="647700"/>
          </a:xfrm>
          <a:prstGeom prst="line">
            <a:avLst/>
          </a:prstGeom>
          <a:ln w="9525" cap="flat" cmpd="sng">
            <a:solidFill>
              <a:srgbClr val="FFCC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38" name="Line 22"/>
          <p:cNvSpPr/>
          <p:nvPr/>
        </p:nvSpPr>
        <p:spPr>
          <a:xfrm>
            <a:off x="6588125" y="4149725"/>
            <a:ext cx="0" cy="647700"/>
          </a:xfrm>
          <a:prstGeom prst="line">
            <a:avLst/>
          </a:prstGeom>
          <a:ln w="9525" cap="flat" cmpd="sng">
            <a:solidFill>
              <a:srgbClr val="FFCCCC"/>
            </a:solidFill>
            <a:prstDash val="solid"/>
            <a:headEnd type="none" w="med" len="med"/>
            <a:tailEnd type="triangle" w="med" len="med"/>
          </a:ln>
        </p:spPr>
      </p:sp>
      <p:cxnSp>
        <p:nvCxnSpPr>
          <p:cNvPr id="26639" name="AutoShape 23"/>
          <p:cNvCxnSpPr>
            <a:stCxn id="26632" idx="1"/>
          </p:cNvCxnSpPr>
          <p:nvPr/>
        </p:nvCxnSpPr>
        <p:spPr>
          <a:xfrm rot="10800000" flipH="1" flipV="1">
            <a:off x="5651500" y="3789363"/>
            <a:ext cx="1008063" cy="2592387"/>
          </a:xfrm>
          <a:prstGeom prst="bentConnector4">
            <a:avLst>
              <a:gd name="adj1" fmla="val -22676"/>
              <a:gd name="adj2" fmla="val 84074"/>
            </a:avLst>
          </a:prstGeom>
          <a:ln w="9525" cap="flat" cmpd="sng">
            <a:solidFill>
              <a:srgbClr val="FFCCCC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26640" name="AutoShape 24"/>
          <p:cNvCxnSpPr>
            <a:stCxn id="26634" idx="2"/>
            <a:endCxn id="26637" idx="1"/>
          </p:cNvCxnSpPr>
          <p:nvPr/>
        </p:nvCxnSpPr>
        <p:spPr>
          <a:xfrm rot="5400000" flipH="1" flipV="1">
            <a:off x="5597525" y="4383088"/>
            <a:ext cx="1944688" cy="34925"/>
          </a:xfrm>
          <a:prstGeom prst="bentConnector5">
            <a:avLst>
              <a:gd name="adj1" fmla="val -11755"/>
              <a:gd name="adj2" fmla="val 4654542"/>
              <a:gd name="adj3" fmla="val 118528"/>
            </a:avLst>
          </a:prstGeom>
          <a:ln w="9525" cap="flat" cmpd="sng">
            <a:solidFill>
              <a:srgbClr val="FFCCCC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7651" name="Text Box 2"/>
          <p:cNvSpPr txBox="1"/>
          <p:nvPr/>
        </p:nvSpPr>
        <p:spPr>
          <a:xfrm>
            <a:off x="755650" y="260350"/>
            <a:ext cx="73088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5.6.4 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循环程序结构形式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27652" name="Text Box 3"/>
          <p:cNvSpPr txBox="1"/>
          <p:nvPr/>
        </p:nvSpPr>
        <p:spPr>
          <a:xfrm>
            <a:off x="395288" y="1052513"/>
            <a:ext cx="8748712" cy="4479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初始化：</a:t>
            </a:r>
            <a:r>
              <a:rPr lang="zh-CN" altLang="en-US" dirty="0">
                <a:solidFill>
                  <a:srgbClr val="FFFF99"/>
                </a:solidFill>
                <a:ea typeface="楷体_GB2312" pitchFamily="49" charset="-122"/>
              </a:rPr>
              <a:t>设置循环次数、循环初始状态值等</a:t>
            </a:r>
            <a:endParaRPr lang="zh-CN" altLang="en-US" dirty="0">
              <a:solidFill>
                <a:srgbClr val="FFFF99"/>
              </a:solidFill>
              <a:ea typeface="楷体_GB2312" pitchFamily="49" charset="-122"/>
            </a:endParaRPr>
          </a:p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循环体：</a:t>
            </a:r>
            <a:r>
              <a:rPr lang="zh-CN" altLang="en-US" dirty="0">
                <a:solidFill>
                  <a:srgbClr val="FFFF99"/>
                </a:solidFill>
                <a:ea typeface="楷体_GB2312" pitchFamily="49" charset="-122"/>
              </a:rPr>
              <a:t>循环的主体部分，分两部分</a:t>
            </a:r>
            <a:b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zh-CN" altLang="en-US" i="1" dirty="0">
                <a:solidFill>
                  <a:srgbClr val="EAEAEA"/>
                </a:solidFill>
                <a:ea typeface="黑体" panose="02010609060101010101" pitchFamily="2" charset="-122"/>
              </a:rPr>
              <a:t>循环工作部分：</a:t>
            </a:r>
            <a:r>
              <a:rPr lang="zh-CN" altLang="en-US" dirty="0">
                <a:solidFill>
                  <a:srgbClr val="FFFF99"/>
                </a:solidFill>
                <a:latin typeface="宋体" panose="02010600030101010101" pitchFamily="2" charset="-122"/>
              </a:rPr>
              <a:t>为完成程序功能而完成的主要程序段</a:t>
            </a:r>
            <a:r>
              <a:rPr lang="en-US" altLang="zh-CN" dirty="0">
                <a:solidFill>
                  <a:srgbClr val="FFFF99"/>
                </a:solidFill>
                <a:latin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FFFF99"/>
                </a:solidFill>
                <a:latin typeface="宋体" panose="02010600030101010101" pitchFamily="2" charset="-122"/>
              </a:rPr>
              <a:t>顺序、分支、循环结构都有可能</a:t>
            </a:r>
            <a:r>
              <a:rPr lang="en-US" altLang="zh-CN" dirty="0">
                <a:solidFill>
                  <a:srgbClr val="FFFF99"/>
                </a:solidFill>
                <a:latin typeface="宋体" panose="02010600030101010101" pitchFamily="2" charset="-122"/>
              </a:rPr>
              <a:t>)</a:t>
            </a:r>
            <a:br>
              <a:rPr lang="en-US" altLang="zh-CN" dirty="0">
                <a:solidFill>
                  <a:srgbClr val="FFFF99"/>
                </a:solidFill>
                <a:latin typeface="宋体" panose="02010600030101010101" pitchFamily="2" charset="-122"/>
              </a:rPr>
            </a:br>
            <a:b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zh-CN" altLang="en-US" i="1" dirty="0">
                <a:solidFill>
                  <a:srgbClr val="EAEAEA"/>
                </a:solidFill>
                <a:ea typeface="黑体" panose="02010609060101010101" pitchFamily="2" charset="-122"/>
              </a:rPr>
              <a:t>循环调整部分：</a:t>
            </a:r>
            <a:r>
              <a:rPr lang="zh-CN" altLang="en-US" dirty="0">
                <a:solidFill>
                  <a:srgbClr val="FFFF99"/>
                </a:solidFill>
              </a:rPr>
              <a:t>更新用于判断循环出口的一个数值；为循环的重复提供恰当数据</a:t>
            </a:r>
            <a:endParaRPr lang="zh-CN" altLang="en-US" dirty="0">
              <a:solidFill>
                <a:srgbClr val="FFFF99"/>
              </a:solidFill>
            </a:endParaRPr>
          </a:p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 循环条件：判断循环是否结束。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pPr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5.6.4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循环程序设计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8676" name="Text Box 3"/>
          <p:cNvSpPr txBox="1"/>
          <p:nvPr/>
        </p:nvSpPr>
        <p:spPr>
          <a:xfrm>
            <a:off x="0" y="1125538"/>
            <a:ext cx="9144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三、循环指令：   	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8677" name="Text Box 4"/>
          <p:cNvSpPr txBox="1"/>
          <p:nvPr/>
        </p:nvSpPr>
        <p:spPr>
          <a:xfrm>
            <a:off x="611188" y="1700213"/>
            <a:ext cx="27368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LOOP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标号</a:t>
            </a:r>
            <a:r>
              <a:rPr lang="zh-CN" altLang="en-US" dirty="0">
                <a:latin typeface="Times New Roman" panose="02020603050405020304" pitchFamily="18" charset="0"/>
              </a:rPr>
              <a:t> 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8678" name="Text Box 5"/>
          <p:cNvSpPr txBox="1"/>
          <p:nvPr/>
        </p:nvSpPr>
        <p:spPr>
          <a:xfrm>
            <a:off x="2987675" y="1700213"/>
            <a:ext cx="6156325" cy="1798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en-US" altLang="zh-CN" dirty="0">
                <a:solidFill>
                  <a:srgbClr val="00FFFF"/>
                </a:solidFill>
                <a:ea typeface="黑体" panose="02010609060101010101" pitchFamily="2" charset="-122"/>
              </a:rPr>
              <a:t>(CX)</a:t>
            </a:r>
            <a:r>
              <a:rPr lang="zh-CN" altLang="en-US" dirty="0">
                <a:solidFill>
                  <a:srgbClr val="00FFFF"/>
                </a:solidFill>
                <a:ea typeface="黑体" panose="02010609060101010101" pitchFamily="2" charset="-122"/>
              </a:rPr>
              <a:t>－</a:t>
            </a:r>
            <a:r>
              <a:rPr lang="en-US" altLang="zh-CN" dirty="0">
                <a:solidFill>
                  <a:srgbClr val="00FFFF"/>
                </a:solidFill>
                <a:ea typeface="黑体" panose="02010609060101010101" pitchFamily="2" charset="-122"/>
              </a:rPr>
              <a:t>1</a:t>
            </a:r>
            <a:r>
              <a:rPr lang="en-US" altLang="zh-CN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→(</a:t>
            </a:r>
            <a:r>
              <a:rPr lang="en-US" altLang="zh-CN" dirty="0">
                <a:solidFill>
                  <a:srgbClr val="00FFFF"/>
                </a:solidFill>
                <a:ea typeface="黑体" panose="02010609060101010101" pitchFamily="2" charset="-122"/>
              </a:rPr>
              <a:t>CX</a:t>
            </a:r>
            <a:r>
              <a:rPr lang="en-US" altLang="zh-CN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en-US" altLang="zh-CN" dirty="0">
              <a:solidFill>
                <a:srgbClr val="00FF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zh-CN" altLang="en-US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若</a:t>
            </a:r>
            <a:r>
              <a:rPr lang="en-US" altLang="zh-CN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en-US" altLang="zh-CN" dirty="0">
                <a:solidFill>
                  <a:srgbClr val="00FFFF"/>
                </a:solidFill>
                <a:ea typeface="黑体" panose="02010609060101010101" pitchFamily="2" charset="-122"/>
              </a:rPr>
              <a:t>CX</a:t>
            </a:r>
            <a:r>
              <a:rPr lang="en-US" altLang="zh-CN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en-US" altLang="zh-CN" dirty="0">
                <a:solidFill>
                  <a:srgbClr val="00FFFF"/>
                </a:solidFill>
                <a:ea typeface="黑体" panose="02010609060101010101" pitchFamily="2" charset="-122"/>
              </a:rPr>
              <a:t>≠0 ,</a:t>
            </a:r>
            <a:r>
              <a:rPr lang="zh-CN" altLang="en-US" dirty="0">
                <a:solidFill>
                  <a:srgbClr val="00FFFF"/>
                </a:solidFill>
                <a:ea typeface="黑体" panose="02010609060101010101" pitchFamily="2" charset="-122"/>
              </a:rPr>
              <a:t>从标号处继续循环</a:t>
            </a:r>
            <a:br>
              <a:rPr lang="zh-CN" altLang="en-US" dirty="0">
                <a:solidFill>
                  <a:srgbClr val="00FFFF"/>
                </a:solidFill>
                <a:ea typeface="黑体" panose="02010609060101010101" pitchFamily="2" charset="-122"/>
              </a:rPr>
            </a:br>
            <a:r>
              <a:rPr lang="zh-CN" altLang="en-US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若</a:t>
            </a:r>
            <a:r>
              <a:rPr lang="en-US" altLang="zh-CN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en-US" altLang="zh-CN" dirty="0">
                <a:solidFill>
                  <a:srgbClr val="00FFFF"/>
                </a:solidFill>
                <a:ea typeface="黑体" panose="02010609060101010101" pitchFamily="2" charset="-122"/>
              </a:rPr>
              <a:t>CX</a:t>
            </a:r>
            <a:r>
              <a:rPr lang="en-US" altLang="zh-CN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＝</a:t>
            </a:r>
            <a:r>
              <a:rPr lang="en-US" altLang="zh-CN" dirty="0">
                <a:solidFill>
                  <a:srgbClr val="00FFFF"/>
                </a:solidFill>
                <a:ea typeface="黑体" panose="02010609060101010101" pitchFamily="2" charset="-122"/>
              </a:rPr>
              <a:t>0 , </a:t>
            </a:r>
            <a:r>
              <a:rPr lang="zh-CN" altLang="en-US" dirty="0">
                <a:solidFill>
                  <a:srgbClr val="00FFFF"/>
                </a:solidFill>
                <a:ea typeface="黑体" panose="02010609060101010101" pitchFamily="2" charset="-122"/>
              </a:rPr>
              <a:t>退出循环</a:t>
            </a:r>
            <a:endParaRPr lang="zh-CN" altLang="en-US" dirty="0">
              <a:solidFill>
                <a:srgbClr val="00FFFF"/>
              </a:solidFill>
              <a:ea typeface="黑体" panose="02010609060101010101" pitchFamily="2" charset="-122"/>
            </a:endParaRPr>
          </a:p>
        </p:txBody>
      </p:sp>
      <p:sp>
        <p:nvSpPr>
          <p:cNvPr id="28679" name="Text Box 6"/>
          <p:cNvSpPr txBox="1"/>
          <p:nvPr/>
        </p:nvSpPr>
        <p:spPr>
          <a:xfrm>
            <a:off x="468313" y="3789363"/>
            <a:ext cx="7704137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这条指令相当于：	</a:t>
            </a:r>
            <a:r>
              <a:rPr lang="en-US" altLang="zh-CN" dirty="0">
                <a:solidFill>
                  <a:srgbClr val="FFCCCC"/>
                </a:solidFill>
                <a:latin typeface="Times New Roman" panose="02020603050405020304" pitchFamily="18" charset="0"/>
              </a:rPr>
              <a:t>DEC  CX</a:t>
            </a:r>
            <a:endParaRPr lang="en-US" altLang="zh-CN" dirty="0">
              <a:solidFill>
                <a:srgbClr val="FFCCCC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rgbClr val="FFCCCC"/>
                </a:solidFill>
                <a:latin typeface="Times New Roman" panose="02020603050405020304" pitchFamily="18" charset="0"/>
              </a:rPr>
              <a:t>       				JNZ   </a:t>
            </a:r>
            <a:r>
              <a:rPr lang="zh-CN" altLang="en-US" dirty="0">
                <a:solidFill>
                  <a:srgbClr val="FFCCCC"/>
                </a:solidFill>
                <a:latin typeface="Times New Roman" panose="02020603050405020304" pitchFamily="18" charset="0"/>
              </a:rPr>
              <a:t>标号</a:t>
            </a:r>
            <a:endParaRPr lang="zh-CN" altLang="en-US" dirty="0">
              <a:solidFill>
                <a:srgbClr val="FFCCC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9699" name="Text Box 3"/>
          <p:cNvSpPr txBox="1"/>
          <p:nvPr/>
        </p:nvSpPr>
        <p:spPr>
          <a:xfrm>
            <a:off x="0" y="1268413"/>
            <a:ext cx="2736850" cy="14938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b="1" i="1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 i="1" dirty="0">
                <a:latin typeface="楷体_GB2312" pitchFamily="49" charset="-122"/>
                <a:ea typeface="楷体_GB2312" pitchFamily="49" charset="-122"/>
              </a:rPr>
              <a:t>0/</a:t>
            </a:r>
            <a:r>
              <a:rPr lang="zh-CN" altLang="en-US" sz="2800" b="1" i="1" dirty="0">
                <a:latin typeface="楷体_GB2312" pitchFamily="49" charset="-122"/>
                <a:ea typeface="楷体_GB2312" pitchFamily="49" charset="-122"/>
              </a:rPr>
              <a:t>相等时循环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LOOPE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标号</a:t>
            </a:r>
            <a:b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LOOPZ</a:t>
            </a: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9700" name="Text Box 4"/>
          <p:cNvSpPr txBox="1"/>
          <p:nvPr/>
        </p:nvSpPr>
        <p:spPr>
          <a:xfrm>
            <a:off x="2843213" y="1268413"/>
            <a:ext cx="6049962" cy="1843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lnSpc>
                <a:spcPct val="90000"/>
              </a:lnSpc>
              <a:spcBef>
                <a:spcPct val="50000"/>
              </a:spcBef>
              <a:buAutoNum type="arabicPeriod"/>
            </a:pPr>
            <a:r>
              <a:rPr lang="en-US" altLang="zh-CN" sz="2800" dirty="0">
                <a:solidFill>
                  <a:srgbClr val="00FFFF"/>
                </a:solidFill>
                <a:ea typeface="黑体" panose="02010609060101010101" pitchFamily="2" charset="-122"/>
              </a:rPr>
              <a:t>(CX)</a:t>
            </a:r>
            <a:r>
              <a:rPr lang="zh-CN" altLang="en-US" sz="2800" dirty="0">
                <a:solidFill>
                  <a:srgbClr val="00FFFF"/>
                </a:solidFill>
                <a:ea typeface="黑体" panose="02010609060101010101" pitchFamily="2" charset="-122"/>
              </a:rPr>
              <a:t>－</a:t>
            </a:r>
            <a:r>
              <a:rPr lang="en-US" altLang="zh-CN" sz="2800" dirty="0">
                <a:solidFill>
                  <a:srgbClr val="00FFFF"/>
                </a:solidFill>
                <a:ea typeface="黑体" panose="02010609060101010101" pitchFamily="2" charset="-122"/>
              </a:rPr>
              <a:t>1</a:t>
            </a:r>
            <a:r>
              <a:rPr lang="en-US" altLang="zh-CN" sz="2800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→(</a:t>
            </a:r>
            <a:r>
              <a:rPr lang="en-US" altLang="zh-CN" sz="2800" dirty="0">
                <a:solidFill>
                  <a:srgbClr val="00FFFF"/>
                </a:solidFill>
                <a:ea typeface="黑体" panose="02010609060101010101" pitchFamily="2" charset="-122"/>
              </a:rPr>
              <a:t>CX</a:t>
            </a:r>
            <a:r>
              <a:rPr lang="en-US" altLang="zh-CN" sz="2800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en-US" altLang="zh-CN" sz="2800" dirty="0">
              <a:solidFill>
                <a:srgbClr val="00FF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457200" lvl="0" indent="-457200">
              <a:lnSpc>
                <a:spcPct val="90000"/>
              </a:lnSpc>
              <a:spcBef>
                <a:spcPct val="50000"/>
              </a:spcBef>
              <a:buAutoNum type="arabicPeriod"/>
            </a:pPr>
            <a:r>
              <a:rPr lang="en-US" altLang="zh-CN" sz="2800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en-US" altLang="zh-CN" sz="2800" dirty="0">
                <a:solidFill>
                  <a:srgbClr val="00FFFF"/>
                </a:solidFill>
                <a:ea typeface="黑体" panose="02010609060101010101" pitchFamily="2" charset="-122"/>
              </a:rPr>
              <a:t>CX</a:t>
            </a:r>
            <a:r>
              <a:rPr lang="en-US" altLang="zh-CN" sz="2800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en-US" altLang="zh-CN" sz="2800" dirty="0">
                <a:solidFill>
                  <a:srgbClr val="00FFFF"/>
                </a:solidFill>
                <a:ea typeface="黑体" panose="02010609060101010101" pitchFamily="2" charset="-122"/>
              </a:rPr>
              <a:t>≠0</a:t>
            </a:r>
            <a:r>
              <a:rPr lang="zh-CN" altLang="en-US" sz="2800" dirty="0">
                <a:solidFill>
                  <a:srgbClr val="00FFFF"/>
                </a:solidFill>
                <a:ea typeface="黑体" panose="02010609060101010101" pitchFamily="2" charset="-122"/>
              </a:rPr>
              <a:t>且</a:t>
            </a:r>
            <a:r>
              <a:rPr lang="en-US" altLang="zh-CN" sz="2800" dirty="0">
                <a:solidFill>
                  <a:srgbClr val="00FFFF"/>
                </a:solidFill>
                <a:ea typeface="黑体" panose="02010609060101010101" pitchFamily="2" charset="-122"/>
              </a:rPr>
              <a:t>ZF</a:t>
            </a:r>
            <a:r>
              <a:rPr lang="zh-CN" altLang="en-US" sz="2800" dirty="0">
                <a:solidFill>
                  <a:srgbClr val="00FFFF"/>
                </a:solidFill>
                <a:ea typeface="黑体" panose="02010609060101010101" pitchFamily="2" charset="-122"/>
              </a:rPr>
              <a:t>＝</a:t>
            </a:r>
            <a:r>
              <a:rPr lang="en-US" altLang="zh-CN" sz="2800" dirty="0">
                <a:solidFill>
                  <a:srgbClr val="00FFFF"/>
                </a:solidFill>
                <a:ea typeface="黑体" panose="02010609060101010101" pitchFamily="2" charset="-122"/>
              </a:rPr>
              <a:t>1 ,</a:t>
            </a:r>
            <a:r>
              <a:rPr lang="zh-CN" altLang="en-US" sz="2800" dirty="0">
                <a:solidFill>
                  <a:srgbClr val="00FFFF"/>
                </a:solidFill>
                <a:ea typeface="黑体" panose="02010609060101010101" pitchFamily="2" charset="-122"/>
              </a:rPr>
              <a:t>转至标号处继续循环</a:t>
            </a:r>
            <a:br>
              <a:rPr lang="zh-CN" altLang="en-US" sz="2800" dirty="0">
                <a:solidFill>
                  <a:srgbClr val="00FFFF"/>
                </a:solidFill>
                <a:ea typeface="黑体" panose="02010609060101010101" pitchFamily="2" charset="-122"/>
              </a:rPr>
            </a:br>
            <a:r>
              <a:rPr lang="zh-CN" altLang="en-US" sz="2800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若</a:t>
            </a:r>
            <a:r>
              <a:rPr lang="en-US" altLang="zh-CN" sz="2800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en-US" altLang="zh-CN" sz="2800" dirty="0">
                <a:solidFill>
                  <a:srgbClr val="00FFFF"/>
                </a:solidFill>
                <a:ea typeface="黑体" panose="02010609060101010101" pitchFamily="2" charset="-122"/>
              </a:rPr>
              <a:t>CX</a:t>
            </a:r>
            <a:r>
              <a:rPr lang="en-US" altLang="zh-CN" sz="2800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sz="2800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＝</a:t>
            </a:r>
            <a:r>
              <a:rPr lang="en-US" altLang="zh-CN" sz="2800" dirty="0">
                <a:solidFill>
                  <a:srgbClr val="00FFFF"/>
                </a:solidFill>
                <a:ea typeface="黑体" panose="02010609060101010101" pitchFamily="2" charset="-122"/>
              </a:rPr>
              <a:t>0 </a:t>
            </a:r>
            <a:r>
              <a:rPr lang="zh-CN" altLang="en-US" sz="2800" dirty="0">
                <a:solidFill>
                  <a:srgbClr val="00FFFF"/>
                </a:solidFill>
                <a:ea typeface="黑体" panose="02010609060101010101" pitchFamily="2" charset="-122"/>
              </a:rPr>
              <a:t>或</a:t>
            </a:r>
            <a:r>
              <a:rPr lang="en-US" altLang="zh-CN" sz="2800" dirty="0">
                <a:solidFill>
                  <a:srgbClr val="00FFFF"/>
                </a:solidFill>
                <a:ea typeface="黑体" panose="02010609060101010101" pitchFamily="2" charset="-122"/>
              </a:rPr>
              <a:t>ZF</a:t>
            </a:r>
            <a:r>
              <a:rPr lang="zh-CN" altLang="en-US" sz="2800" dirty="0">
                <a:solidFill>
                  <a:srgbClr val="00FFFF"/>
                </a:solidFill>
                <a:ea typeface="黑体" panose="02010609060101010101" pitchFamily="2" charset="-122"/>
              </a:rPr>
              <a:t>＝</a:t>
            </a:r>
            <a:r>
              <a:rPr lang="en-US" altLang="zh-CN" sz="2800" dirty="0">
                <a:solidFill>
                  <a:srgbClr val="00FFFF"/>
                </a:solidFill>
                <a:ea typeface="黑体" panose="02010609060101010101" pitchFamily="2" charset="-122"/>
              </a:rPr>
              <a:t>0, </a:t>
            </a:r>
            <a:r>
              <a:rPr lang="zh-CN" altLang="en-US" sz="2800" dirty="0">
                <a:solidFill>
                  <a:srgbClr val="00FFFF"/>
                </a:solidFill>
                <a:ea typeface="黑体" panose="02010609060101010101" pitchFamily="2" charset="-122"/>
              </a:rPr>
              <a:t>顺序执行</a:t>
            </a:r>
            <a:endParaRPr lang="zh-CN" altLang="en-US" sz="2800" dirty="0">
              <a:solidFill>
                <a:srgbClr val="00FFFF"/>
              </a:solidFill>
              <a:ea typeface="黑体" panose="02010609060101010101" pitchFamily="2" charset="-122"/>
            </a:endParaRPr>
          </a:p>
        </p:txBody>
      </p:sp>
      <p:sp>
        <p:nvSpPr>
          <p:cNvPr id="29701" name="Text Box 5"/>
          <p:cNvSpPr txBox="1"/>
          <p:nvPr/>
        </p:nvSpPr>
        <p:spPr>
          <a:xfrm>
            <a:off x="0" y="3429000"/>
            <a:ext cx="3025775" cy="1493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b="1" i="1" dirty="0">
                <a:latin typeface="楷体_GB2312" pitchFamily="49" charset="-122"/>
                <a:ea typeface="楷体_GB2312" pitchFamily="49" charset="-122"/>
              </a:rPr>
              <a:t>非</a:t>
            </a:r>
            <a:r>
              <a:rPr lang="en-US" altLang="zh-CN" sz="2800" b="1" i="1" dirty="0">
                <a:latin typeface="楷体_GB2312" pitchFamily="49" charset="-122"/>
                <a:ea typeface="楷体_GB2312" pitchFamily="49" charset="-122"/>
              </a:rPr>
              <a:t>0/</a:t>
            </a:r>
            <a:r>
              <a:rPr lang="zh-CN" altLang="en-US" sz="2800" b="1" i="1" dirty="0">
                <a:latin typeface="楷体_GB2312" pitchFamily="49" charset="-122"/>
                <a:ea typeface="楷体_GB2312" pitchFamily="49" charset="-122"/>
              </a:rPr>
              <a:t>不等时循环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LOOPNE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标号</a:t>
            </a:r>
            <a:b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LOOPNZ</a:t>
            </a: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9702" name="Text Box 6"/>
          <p:cNvSpPr txBox="1"/>
          <p:nvPr/>
        </p:nvSpPr>
        <p:spPr>
          <a:xfrm>
            <a:off x="3059113" y="3500438"/>
            <a:ext cx="6084887" cy="1843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lnSpc>
                <a:spcPct val="90000"/>
              </a:lnSpc>
              <a:spcBef>
                <a:spcPct val="50000"/>
              </a:spcBef>
              <a:buAutoNum type="arabicPeriod"/>
            </a:pPr>
            <a:r>
              <a:rPr lang="en-US" altLang="zh-CN" sz="2800" dirty="0">
                <a:solidFill>
                  <a:srgbClr val="FFCCCC"/>
                </a:solidFill>
                <a:ea typeface="黑体" panose="02010609060101010101" pitchFamily="2" charset="-122"/>
              </a:rPr>
              <a:t>(CX)</a:t>
            </a:r>
            <a:r>
              <a:rPr lang="zh-CN" altLang="en-US" sz="2800" dirty="0">
                <a:solidFill>
                  <a:srgbClr val="FFCCCC"/>
                </a:solidFill>
                <a:ea typeface="黑体" panose="02010609060101010101" pitchFamily="2" charset="-122"/>
              </a:rPr>
              <a:t>－</a:t>
            </a:r>
            <a:r>
              <a:rPr lang="en-US" altLang="zh-CN" sz="2800" dirty="0">
                <a:solidFill>
                  <a:srgbClr val="FFCCCC"/>
                </a:solidFill>
                <a:ea typeface="黑体" panose="02010609060101010101" pitchFamily="2" charset="-122"/>
              </a:rPr>
              <a:t>1</a:t>
            </a:r>
            <a:r>
              <a:rPr lang="en-US" altLang="zh-CN" sz="2800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→(</a:t>
            </a:r>
            <a:r>
              <a:rPr lang="en-US" altLang="zh-CN" sz="2800" dirty="0">
                <a:solidFill>
                  <a:srgbClr val="FFCCCC"/>
                </a:solidFill>
                <a:ea typeface="黑体" panose="02010609060101010101" pitchFamily="2" charset="-122"/>
              </a:rPr>
              <a:t>CX</a:t>
            </a:r>
            <a:r>
              <a:rPr lang="en-US" altLang="zh-CN" sz="2800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en-US" altLang="zh-CN" sz="2800" dirty="0">
              <a:solidFill>
                <a:srgbClr val="FFCC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457200" lvl="0" indent="-457200">
              <a:lnSpc>
                <a:spcPct val="90000"/>
              </a:lnSpc>
              <a:spcBef>
                <a:spcPct val="50000"/>
              </a:spcBef>
              <a:buAutoNum type="arabicPeriod"/>
            </a:pPr>
            <a:r>
              <a:rPr lang="en-US" altLang="zh-CN" sz="2800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en-US" altLang="zh-CN" sz="2800" dirty="0">
                <a:solidFill>
                  <a:srgbClr val="FFCCCC"/>
                </a:solidFill>
                <a:ea typeface="黑体" panose="02010609060101010101" pitchFamily="2" charset="-122"/>
              </a:rPr>
              <a:t>CX</a:t>
            </a:r>
            <a:r>
              <a:rPr lang="en-US" altLang="zh-CN" sz="2800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en-US" altLang="zh-CN" sz="2800" dirty="0">
                <a:solidFill>
                  <a:srgbClr val="FFCCCC"/>
                </a:solidFill>
                <a:ea typeface="黑体" panose="02010609060101010101" pitchFamily="2" charset="-122"/>
              </a:rPr>
              <a:t>≠0</a:t>
            </a:r>
            <a:r>
              <a:rPr lang="zh-CN" altLang="en-US" sz="2800" dirty="0">
                <a:solidFill>
                  <a:srgbClr val="FFCCCC"/>
                </a:solidFill>
                <a:ea typeface="黑体" panose="02010609060101010101" pitchFamily="2" charset="-122"/>
              </a:rPr>
              <a:t>且</a:t>
            </a:r>
            <a:r>
              <a:rPr lang="en-US" altLang="zh-CN" sz="2800" dirty="0">
                <a:solidFill>
                  <a:srgbClr val="FFCCCC"/>
                </a:solidFill>
                <a:ea typeface="黑体" panose="02010609060101010101" pitchFamily="2" charset="-122"/>
              </a:rPr>
              <a:t>ZF</a:t>
            </a:r>
            <a:r>
              <a:rPr lang="zh-CN" altLang="en-US" sz="2800" dirty="0">
                <a:solidFill>
                  <a:srgbClr val="FFCCCC"/>
                </a:solidFill>
                <a:ea typeface="黑体" panose="02010609060101010101" pitchFamily="2" charset="-122"/>
              </a:rPr>
              <a:t>＝</a:t>
            </a:r>
            <a:r>
              <a:rPr lang="en-US" altLang="zh-CN" sz="2800" dirty="0">
                <a:solidFill>
                  <a:srgbClr val="FFCCCC"/>
                </a:solidFill>
                <a:ea typeface="黑体" panose="02010609060101010101" pitchFamily="2" charset="-122"/>
              </a:rPr>
              <a:t>0 ,</a:t>
            </a:r>
            <a:r>
              <a:rPr lang="zh-CN" altLang="en-US" sz="2800" dirty="0">
                <a:solidFill>
                  <a:srgbClr val="FFCCCC"/>
                </a:solidFill>
                <a:ea typeface="黑体" panose="02010609060101010101" pitchFamily="2" charset="-122"/>
              </a:rPr>
              <a:t>转至标号处继续循环</a:t>
            </a:r>
            <a:br>
              <a:rPr lang="zh-CN" altLang="en-US" sz="2800" dirty="0">
                <a:solidFill>
                  <a:srgbClr val="FFCCCC"/>
                </a:solidFill>
                <a:ea typeface="黑体" panose="02010609060101010101" pitchFamily="2" charset="-122"/>
              </a:rPr>
            </a:br>
            <a:r>
              <a:rPr lang="zh-CN" altLang="en-US" sz="2800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若</a:t>
            </a:r>
            <a:r>
              <a:rPr lang="en-US" altLang="zh-CN" sz="2800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en-US" altLang="zh-CN" sz="2800" dirty="0">
                <a:solidFill>
                  <a:srgbClr val="FFCCCC"/>
                </a:solidFill>
                <a:ea typeface="黑体" panose="02010609060101010101" pitchFamily="2" charset="-122"/>
              </a:rPr>
              <a:t>CX</a:t>
            </a:r>
            <a:r>
              <a:rPr lang="en-US" altLang="zh-CN" sz="2800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sz="2800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＝</a:t>
            </a:r>
            <a:r>
              <a:rPr lang="en-US" altLang="zh-CN" sz="2800" dirty="0">
                <a:solidFill>
                  <a:srgbClr val="FFCCCC"/>
                </a:solidFill>
                <a:ea typeface="黑体" panose="02010609060101010101" pitchFamily="2" charset="-122"/>
              </a:rPr>
              <a:t>0 </a:t>
            </a:r>
            <a:r>
              <a:rPr lang="zh-CN" altLang="en-US" sz="2800" dirty="0">
                <a:solidFill>
                  <a:srgbClr val="FFCCCC"/>
                </a:solidFill>
                <a:ea typeface="黑体" panose="02010609060101010101" pitchFamily="2" charset="-122"/>
              </a:rPr>
              <a:t>或</a:t>
            </a:r>
            <a:r>
              <a:rPr lang="en-US" altLang="zh-CN" sz="2800" dirty="0">
                <a:solidFill>
                  <a:srgbClr val="FFCCCC"/>
                </a:solidFill>
                <a:ea typeface="黑体" panose="02010609060101010101" pitchFamily="2" charset="-122"/>
              </a:rPr>
              <a:t>ZF</a:t>
            </a:r>
            <a:r>
              <a:rPr lang="zh-CN" altLang="en-US" sz="2800" dirty="0">
                <a:solidFill>
                  <a:srgbClr val="FFCCCC"/>
                </a:solidFill>
                <a:ea typeface="黑体" panose="02010609060101010101" pitchFamily="2" charset="-122"/>
              </a:rPr>
              <a:t>＝</a:t>
            </a:r>
            <a:r>
              <a:rPr lang="en-US" altLang="zh-CN" sz="2800" dirty="0">
                <a:solidFill>
                  <a:srgbClr val="FFCCCC"/>
                </a:solidFill>
                <a:ea typeface="黑体" panose="02010609060101010101" pitchFamily="2" charset="-122"/>
              </a:rPr>
              <a:t>1, </a:t>
            </a:r>
            <a:r>
              <a:rPr lang="zh-CN" altLang="en-US" sz="2800" dirty="0">
                <a:solidFill>
                  <a:srgbClr val="FFCCCC"/>
                </a:solidFill>
                <a:ea typeface="黑体" panose="02010609060101010101" pitchFamily="2" charset="-122"/>
              </a:rPr>
              <a:t>顺序执行</a:t>
            </a:r>
            <a:endParaRPr lang="zh-CN" altLang="en-US" sz="2800" dirty="0">
              <a:solidFill>
                <a:srgbClr val="FFCCCC"/>
              </a:solidFill>
              <a:ea typeface="黑体" panose="02010609060101010101" pitchFamily="2" charset="-122"/>
            </a:endParaRPr>
          </a:p>
        </p:txBody>
      </p:sp>
      <p:sp>
        <p:nvSpPr>
          <p:cNvPr id="29703" name="Text Box 7"/>
          <p:cNvSpPr txBox="1"/>
          <p:nvPr/>
        </p:nvSpPr>
        <p:spPr>
          <a:xfrm>
            <a:off x="250825" y="5373688"/>
            <a:ext cx="3025775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b="1" i="1" dirty="0">
                <a:latin typeface="楷体_GB2312" pitchFamily="49" charset="-122"/>
                <a:ea typeface="楷体_GB2312" pitchFamily="49" charset="-122"/>
              </a:rPr>
              <a:t>按</a:t>
            </a:r>
            <a:r>
              <a:rPr lang="en-US" altLang="zh-CN" sz="2800" b="1" i="1" dirty="0">
                <a:latin typeface="楷体_GB2312" pitchFamily="49" charset="-122"/>
                <a:ea typeface="楷体_GB2312" pitchFamily="49" charset="-122"/>
              </a:rPr>
              <a:t>CX</a:t>
            </a:r>
            <a:r>
              <a:rPr lang="zh-CN" altLang="en-US" sz="2800" b="1" i="1" dirty="0">
                <a:latin typeface="楷体_GB2312" pitchFamily="49" charset="-122"/>
                <a:ea typeface="楷体_GB2312" pitchFamily="49" charset="-122"/>
              </a:rPr>
              <a:t>循环</a:t>
            </a:r>
            <a:b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JCXZ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标号</a:t>
            </a:r>
            <a:r>
              <a:rPr lang="zh-CN" altLang="en-US" dirty="0">
                <a:latin typeface="Times New Roman" panose="02020603050405020304" pitchFamily="18" charset="0"/>
              </a:rPr>
              <a:t> 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9704" name="Text Box 8"/>
          <p:cNvSpPr txBox="1"/>
          <p:nvPr/>
        </p:nvSpPr>
        <p:spPr>
          <a:xfrm>
            <a:off x="2843213" y="5589588"/>
            <a:ext cx="6516687" cy="774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en-US" altLang="zh-CN" sz="2800" dirty="0">
                <a:solidFill>
                  <a:srgbClr val="00FFFF"/>
                </a:solidFill>
                <a:ea typeface="黑体" panose="02010609060101010101" pitchFamily="2" charset="-122"/>
              </a:rPr>
              <a:t>CX</a:t>
            </a:r>
            <a:r>
              <a:rPr lang="en-US" altLang="zh-CN" sz="2800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sz="2800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＝</a:t>
            </a:r>
            <a:r>
              <a:rPr lang="en-US" altLang="zh-CN" sz="2800" dirty="0">
                <a:solidFill>
                  <a:srgbClr val="00FFFF"/>
                </a:solidFill>
                <a:ea typeface="黑体" panose="02010609060101010101" pitchFamily="2" charset="-122"/>
              </a:rPr>
              <a:t>0 ,</a:t>
            </a:r>
            <a:r>
              <a:rPr lang="zh-CN" altLang="en-US" sz="2800" dirty="0">
                <a:solidFill>
                  <a:srgbClr val="00FFFF"/>
                </a:solidFill>
                <a:ea typeface="黑体" panose="02010609060101010101" pitchFamily="2" charset="-122"/>
              </a:rPr>
              <a:t>转至标号处继续循环</a:t>
            </a:r>
            <a:br>
              <a:rPr lang="zh-CN" altLang="en-US" sz="2800" dirty="0">
                <a:solidFill>
                  <a:srgbClr val="00FFFF"/>
                </a:solidFill>
                <a:ea typeface="黑体" panose="02010609060101010101" pitchFamily="2" charset="-122"/>
              </a:rPr>
            </a:br>
            <a:r>
              <a:rPr lang="zh-CN" altLang="en-US" sz="2800" dirty="0">
                <a:solidFill>
                  <a:srgbClr val="00FFFF"/>
                </a:solidFill>
                <a:ea typeface="黑体" panose="02010609060101010101" pitchFamily="2" charset="-122"/>
              </a:rPr>
              <a:t>否则</a:t>
            </a:r>
            <a:r>
              <a:rPr lang="en-US" altLang="zh-CN" sz="2800" dirty="0">
                <a:solidFill>
                  <a:srgbClr val="00FFFF"/>
                </a:solidFill>
                <a:ea typeface="黑体" panose="02010609060101010101" pitchFamily="2" charset="-122"/>
              </a:rPr>
              <a:t>, </a:t>
            </a:r>
            <a:r>
              <a:rPr lang="zh-CN" altLang="en-US" sz="2800" dirty="0">
                <a:solidFill>
                  <a:srgbClr val="00FFFF"/>
                </a:solidFill>
                <a:ea typeface="黑体" panose="02010609060101010101" pitchFamily="2" charset="-122"/>
              </a:rPr>
              <a:t>顺序执行</a:t>
            </a:r>
            <a:endParaRPr lang="zh-CN" altLang="en-US" sz="2800" dirty="0">
              <a:solidFill>
                <a:srgbClr val="00FFFF"/>
              </a:solidFill>
              <a:ea typeface="黑体" panose="02010609060101010101" pitchFamily="2" charset="-122"/>
            </a:endParaRPr>
          </a:p>
        </p:txBody>
      </p:sp>
      <p:sp>
        <p:nvSpPr>
          <p:cNvPr id="29705" name="Rectangle 10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pPr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5.6.4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循环程序设计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0723" name="Text Box 3"/>
          <p:cNvSpPr txBox="1"/>
          <p:nvPr/>
        </p:nvSpPr>
        <p:spPr>
          <a:xfrm>
            <a:off x="250825" y="1052513"/>
            <a:ext cx="8642350" cy="4724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说明：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、循环指令不影响标志位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、隐含</a:t>
            </a:r>
            <a:r>
              <a:rPr lang="en-US" altLang="zh-CN" dirty="0">
                <a:solidFill>
                  <a:srgbClr val="00FFFF"/>
                </a:solidFill>
                <a:latin typeface="Times New Roman" panose="02020603050405020304" pitchFamily="18" charset="0"/>
              </a:rPr>
              <a:t>(CX)</a:t>
            </a:r>
            <a:r>
              <a:rPr lang="zh-CN" altLang="en-US" dirty="0">
                <a:solidFill>
                  <a:srgbClr val="00FFFF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dirty="0">
                <a:solidFill>
                  <a:srgbClr val="00FF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操作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JCXZ</a:t>
            </a:r>
            <a:r>
              <a:rPr lang="zh-CN" altLang="en-US" dirty="0">
                <a:latin typeface="Times New Roman" panose="02020603050405020304" pitchFamily="18" charset="0"/>
              </a:rPr>
              <a:t>常用于循环初值为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而发生循环的情况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</a:rPr>
              <a:t>LOOP</a:t>
            </a:r>
            <a:r>
              <a:rPr lang="zh-CN" altLang="en-US" dirty="0">
                <a:latin typeface="Times New Roman" panose="02020603050405020304" pitchFamily="18" charset="0"/>
              </a:rPr>
              <a:t>指令按循环次数决定是否结束循环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</a:rPr>
              <a:t>LOOPZ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LOOPNZ</a:t>
            </a:r>
            <a:r>
              <a:rPr lang="zh-CN" altLang="en-US" dirty="0">
                <a:latin typeface="Times New Roman" panose="02020603050405020304" pitchFamily="18" charset="0"/>
              </a:rPr>
              <a:t>提供了提前结束循环的可能，常跟在比较指令之后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0724" name="Rectangle 4"/>
          <p:cNvSpPr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5.6.4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循环程序设计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099" name="Text Box 2"/>
          <p:cNvSpPr txBox="1"/>
          <p:nvPr/>
        </p:nvSpPr>
        <p:spPr>
          <a:xfrm>
            <a:off x="684213" y="228600"/>
            <a:ext cx="762158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顺序结构程序设计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4100" name="Text Box 3"/>
          <p:cNvSpPr txBox="1"/>
          <p:nvPr/>
        </p:nvSpPr>
        <p:spPr>
          <a:xfrm>
            <a:off x="0" y="1052513"/>
            <a:ext cx="91440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一、顺序结构形式：无分支、循环、转移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二、用到的指令：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01" name="Text Box 4"/>
          <p:cNvSpPr txBox="1"/>
          <p:nvPr/>
        </p:nvSpPr>
        <p:spPr>
          <a:xfrm>
            <a:off x="395288" y="2349500"/>
            <a:ext cx="8748712" cy="3505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i="1" dirty="0">
                <a:solidFill>
                  <a:srgbClr val="00FFFF"/>
                </a:solidFill>
                <a:latin typeface="Times New Roman" panose="02020603050405020304" pitchFamily="18" charset="0"/>
              </a:rPr>
              <a:t>数据传送类：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mov, xchg, push, pop, lea, lds, les, 	pushf, popf, lahf, sahf</a:t>
            </a:r>
            <a:endParaRPr lang="en-US" altLang="zh-CN" i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i="1" dirty="0">
                <a:solidFill>
                  <a:srgbClr val="00FFFF"/>
                </a:solidFill>
                <a:latin typeface="Times New Roman" panose="02020603050405020304" pitchFamily="18" charset="0"/>
              </a:rPr>
              <a:t>算术运算类：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add, adc, inc, sub, sbb, dec, neg, 	cmp, mul, imul, div, idiv, cbw, cwd</a:t>
            </a:r>
            <a:endParaRPr lang="en-US" altLang="zh-CN" i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i="1" dirty="0">
                <a:solidFill>
                  <a:srgbClr val="00FFFF"/>
                </a:solidFill>
                <a:latin typeface="Times New Roman" panose="02020603050405020304" pitchFamily="18" charset="0"/>
              </a:rPr>
              <a:t>逻辑运算类：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and, or, not, xor, test</a:t>
            </a:r>
            <a:b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	shl, sal, shr, sar, rol, ror, rcl, rcr</a:t>
            </a:r>
            <a:endParaRPr lang="en-US" altLang="zh-CN" i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1747" name="Text Box 3"/>
          <p:cNvSpPr txBox="1"/>
          <p:nvPr/>
        </p:nvSpPr>
        <p:spPr>
          <a:xfrm>
            <a:off x="0" y="981075"/>
            <a:ext cx="4319588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循环的基本结构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1748" name="Text Box 4"/>
          <p:cNvSpPr txBox="1"/>
          <p:nvPr/>
        </p:nvSpPr>
        <p:spPr>
          <a:xfrm>
            <a:off x="0" y="2276475"/>
            <a:ext cx="4932363" cy="3084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	MOV  CX, n ;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循环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次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AGAIN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…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/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	LOOP  AGAIN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9" name="AutoShape 5"/>
          <p:cNvSpPr/>
          <p:nvPr/>
        </p:nvSpPr>
        <p:spPr>
          <a:xfrm>
            <a:off x="2232025" y="3141663"/>
            <a:ext cx="431800" cy="1584325"/>
          </a:xfrm>
          <a:prstGeom prst="rightBrace">
            <a:avLst>
              <a:gd name="adj1" fmla="val 30575"/>
              <a:gd name="adj2" fmla="val 50000"/>
            </a:avLst>
          </a:prstGeom>
          <a:noFill/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1750" name="Text Box 6"/>
          <p:cNvSpPr txBox="1"/>
          <p:nvPr/>
        </p:nvSpPr>
        <p:spPr>
          <a:xfrm>
            <a:off x="2735263" y="3717925"/>
            <a:ext cx="15113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循环体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1751" name="Text Box 7"/>
          <p:cNvSpPr txBox="1"/>
          <p:nvPr/>
        </p:nvSpPr>
        <p:spPr>
          <a:xfrm>
            <a:off x="4643438" y="908050"/>
            <a:ext cx="4500562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用</a:t>
            </a:r>
            <a:r>
              <a:rPr lang="en-US" altLang="zh-CN" dirty="0">
                <a:latin typeface="Times New Roman" panose="02020603050405020304" pitchFamily="18" charset="0"/>
              </a:rPr>
              <a:t>LOOPNZ</a:t>
            </a:r>
            <a:r>
              <a:rPr lang="zh-CN" altLang="en-US" dirty="0">
                <a:latin typeface="Times New Roman" panose="02020603050405020304" pitchFamily="18" charset="0"/>
              </a:rPr>
              <a:t>进行搜索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1752" name="Text Box 8"/>
          <p:cNvSpPr txBox="1"/>
          <p:nvPr/>
        </p:nvSpPr>
        <p:spPr>
          <a:xfrm>
            <a:off x="4716463" y="1628775"/>
            <a:ext cx="4932362" cy="4510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90000"/>
              </a:lnSpc>
            </a:pPr>
            <a:r>
              <a:rPr lang="en-US" altLang="zh-CN" sz="24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	MOV  CX, L</a:t>
            </a:r>
            <a:endParaRPr lang="en-US" altLang="zh-CN" sz="2400" b="1" dirty="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4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	MOV  SI , -1</a:t>
            </a:r>
            <a:endParaRPr lang="en-US" altLang="zh-CN" sz="2400" b="1" dirty="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4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	MOV  AL , 20H</a:t>
            </a:r>
            <a:endParaRPr lang="en-US" altLang="zh-CN" sz="2400" b="1" dirty="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4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NEXT: INC  SI</a:t>
            </a:r>
            <a:endParaRPr lang="en-US" altLang="zh-CN" sz="2400" b="1" dirty="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4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	CMP  AL, ARR[SI]</a:t>
            </a:r>
            <a:endParaRPr lang="en-US" altLang="zh-CN" sz="2400" b="1" dirty="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4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	LOOPNZ   NEXT</a:t>
            </a:r>
            <a:endParaRPr lang="en-US" altLang="zh-CN" sz="2400" b="1" dirty="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4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	JNZ   NOT_FOUND</a:t>
            </a:r>
            <a:endParaRPr lang="en-US" altLang="zh-CN" sz="2400" b="1" dirty="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4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	…</a:t>
            </a:r>
            <a:endParaRPr lang="en-US" altLang="zh-CN" sz="2400" b="1" dirty="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4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NOT_FOUND:    …</a:t>
            </a:r>
            <a:endParaRPr lang="en-US" altLang="zh-CN" sz="2400" b="1" dirty="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3" name="Line 9"/>
          <p:cNvSpPr/>
          <p:nvPr/>
        </p:nvSpPr>
        <p:spPr>
          <a:xfrm>
            <a:off x="4500563" y="908050"/>
            <a:ext cx="0" cy="5949950"/>
          </a:xfrm>
          <a:prstGeom prst="line">
            <a:avLst/>
          </a:prstGeom>
          <a:ln w="9525" cap="flat" cmpd="sng">
            <a:solidFill>
              <a:srgbClr val="99FFCC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1754" name="Rectangle 10"/>
          <p:cNvSpPr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5.6.4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循环程序设计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2771" name="Text Box 2"/>
          <p:cNvSpPr txBox="1"/>
          <p:nvPr/>
        </p:nvSpPr>
        <p:spPr>
          <a:xfrm>
            <a:off x="755650" y="260350"/>
            <a:ext cx="73088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5.6.4 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循环程序结构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32772" name="Text Box 3"/>
          <p:cNvSpPr txBox="1"/>
          <p:nvPr/>
        </p:nvSpPr>
        <p:spPr>
          <a:xfrm>
            <a:off x="250825" y="1052513"/>
            <a:ext cx="8497888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循环的控制方法：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14372" name="Text Box 4"/>
          <p:cNvSpPr txBox="1">
            <a:spLocks noChangeArrowheads="1"/>
          </p:cNvSpPr>
          <p:nvPr/>
        </p:nvSpPr>
        <p:spPr bwMode="auto">
          <a:xfrm>
            <a:off x="395288" y="1700213"/>
            <a:ext cx="914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l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smtClean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zh-CN" altLang="en-US" kern="1200" cap="none" spc="0" normalizeH="0" baseline="0" noProof="0" smtClean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、</a:t>
            </a:r>
            <a:r>
              <a:rPr kumimoji="1" lang="zh-CN" altLang="en-US" kern="1200" cap="none" spc="0" normalizeH="0" baseline="0" noProof="0" smtClean="0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用计数控制循环</a:t>
            </a:r>
            <a:r>
              <a:rPr kumimoji="1" lang="zh-CN" altLang="en-US" kern="1200" cap="none" spc="0" normalizeH="0" baseline="0" noProof="0" smtClean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：</a:t>
            </a:r>
            <a:r>
              <a:rPr kumimoji="1" lang="zh-CN" altLang="en-US" kern="1200" cap="none" spc="0" normalizeH="0" baseline="0" noProof="0" smtClean="0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循环次数已知</a:t>
            </a:r>
            <a:endParaRPr kumimoji="1" lang="zh-CN" altLang="en-US" kern="1200" cap="none" spc="0" normalizeH="0" baseline="0" noProof="0" smtClean="0">
              <a:solidFill>
                <a:srgbClr val="FFFF99"/>
              </a:solidFill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2774" name="Text Box 5"/>
          <p:cNvSpPr txBox="1"/>
          <p:nvPr/>
        </p:nvSpPr>
        <p:spPr>
          <a:xfrm>
            <a:off x="827088" y="2276475"/>
            <a:ext cx="8316912" cy="228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EAEAE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若选</a:t>
            </a:r>
            <a:r>
              <a:rPr lang="en-US" altLang="zh-CN" dirty="0">
                <a:solidFill>
                  <a:srgbClr val="EAEAE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CX</a:t>
            </a:r>
            <a:r>
              <a:rPr lang="zh-CN" altLang="en-US" dirty="0">
                <a:solidFill>
                  <a:srgbClr val="EAEAE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作计数器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，递减，可用</a:t>
            </a:r>
            <a:r>
              <a:rPr lang="en-US" altLang="zh-CN" i="1" dirty="0">
                <a:solidFill>
                  <a:srgbClr val="00FFFF"/>
                </a:solidFill>
                <a:latin typeface="Times New Roman" panose="02020603050405020304" pitchFamily="18" charset="0"/>
              </a:rPr>
              <a:t>LOOP</a:t>
            </a:r>
            <a:r>
              <a:rPr lang="zh-CN" altLang="en-US" i="1" dirty="0">
                <a:solidFill>
                  <a:srgbClr val="00FF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i="1" dirty="0">
                <a:solidFill>
                  <a:srgbClr val="00FFFF"/>
                </a:solidFill>
                <a:latin typeface="Times New Roman" panose="02020603050405020304" pitchFamily="18" charset="0"/>
              </a:rPr>
              <a:t>LOOPE</a:t>
            </a:r>
            <a:r>
              <a:rPr lang="zh-CN" altLang="en-US" i="1" dirty="0">
                <a:solidFill>
                  <a:srgbClr val="00FF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i="1" dirty="0">
                <a:solidFill>
                  <a:srgbClr val="00FFFF"/>
                </a:solidFill>
                <a:latin typeface="Times New Roman" panose="02020603050405020304" pitchFamily="18" charset="0"/>
              </a:rPr>
              <a:t>LOOPNE</a:t>
            </a:r>
            <a:r>
              <a:rPr lang="zh-CN" altLang="en-US" dirty="0">
                <a:solidFill>
                  <a:srgbClr val="EAEAE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等</a:t>
            </a:r>
            <a:endParaRPr lang="zh-CN" altLang="en-US" dirty="0">
              <a:solidFill>
                <a:srgbClr val="EAEAEA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EAEAE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若选其他寄存器或存储单元作计数器，可用</a:t>
            </a:r>
            <a:r>
              <a:rPr lang="en-US" altLang="zh-CN" i="1" dirty="0">
                <a:solidFill>
                  <a:srgbClr val="00FFFF"/>
                </a:solidFill>
                <a:latin typeface="Times New Roman" panose="02020603050405020304" pitchFamily="18" charset="0"/>
              </a:rPr>
              <a:t>INC/DEC</a:t>
            </a:r>
            <a:r>
              <a:rPr lang="zh-CN" altLang="en-US" dirty="0">
                <a:solidFill>
                  <a:srgbClr val="EAEAE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指令和条件转移指令</a:t>
            </a:r>
            <a:r>
              <a:rPr lang="en-US" altLang="zh-CN" i="1" dirty="0">
                <a:solidFill>
                  <a:srgbClr val="00FFFF"/>
                </a:solidFill>
                <a:latin typeface="Times New Roman" panose="02020603050405020304" pitchFamily="18" charset="0"/>
              </a:rPr>
              <a:t>JNZ</a:t>
            </a:r>
            <a:r>
              <a:rPr lang="zh-CN" altLang="en-US" dirty="0">
                <a:solidFill>
                  <a:srgbClr val="EAEAE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等配合</a:t>
            </a:r>
            <a:endParaRPr lang="zh-CN" altLang="en-US" dirty="0">
              <a:solidFill>
                <a:srgbClr val="EAEAEA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14374" name="Text Box 6"/>
          <p:cNvSpPr txBox="1">
            <a:spLocks noChangeArrowheads="1"/>
          </p:cNvSpPr>
          <p:nvPr/>
        </p:nvSpPr>
        <p:spPr bwMode="auto">
          <a:xfrm>
            <a:off x="323850" y="4581525"/>
            <a:ext cx="8569325" cy="179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l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smtClean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kern="1200" cap="none" spc="0" normalizeH="0" baseline="0" noProof="0" smtClean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、</a:t>
            </a:r>
            <a:r>
              <a:rPr kumimoji="1" lang="zh-CN" altLang="en-US" kern="1200" cap="none" spc="0" normalizeH="0" baseline="0" noProof="0" smtClean="0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用条件控制循环</a:t>
            </a:r>
            <a:r>
              <a:rPr kumimoji="1" lang="zh-CN" altLang="en-US" kern="1200" cap="none" spc="0" normalizeH="0" baseline="0" noProof="0" smtClean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：</a:t>
            </a:r>
            <a:r>
              <a:rPr kumimoji="1" lang="zh-CN" altLang="en-US" kern="1200" cap="none" spc="0" normalizeH="0" baseline="0" noProof="0" smtClean="0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循环次数不确定</a:t>
            </a:r>
            <a:endParaRPr kumimoji="1" lang="zh-CN" altLang="en-US" kern="1200" cap="none" spc="0" normalizeH="0" baseline="0" noProof="0" smtClean="0">
              <a:solidFill>
                <a:srgbClr val="FFFF99"/>
              </a:solidFill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algn="l" defTabSz="914400">
              <a:buClrTx/>
              <a:buSzTx/>
              <a:buFontTx/>
              <a:buNone/>
              <a:defRPr/>
            </a:pPr>
            <a:r>
              <a:rPr kumimoji="1" lang="zh-CN" altLang="en-US" kern="1200" cap="none" spc="0" normalizeH="0" baseline="0" noProof="0" smtClean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</a:t>
            </a:r>
            <a:r>
              <a:rPr kumimoji="1" lang="zh-CN" altLang="en-US" kern="1200" cap="none" spc="0" normalizeH="0" baseline="0" noProof="0" smtClean="0">
                <a:solidFill>
                  <a:srgbClr val="EAEAE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找出一个终止循环的条件，通常用条件转移指令来控制循环</a:t>
            </a:r>
            <a:r>
              <a:rPr kumimoji="1" lang="zh-CN" altLang="en-US" kern="1200" cap="none" spc="0" normalizeH="0" baseline="0" noProof="0" smtClean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   </a:t>
            </a:r>
            <a:r>
              <a:rPr kumimoji="1" lang="zh-CN" altLang="en-US" u="sng" kern="1200" cap="none" spc="0" normalizeH="0" baseline="0" noProof="0" smtClean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避免出现“死循环”</a:t>
            </a:r>
            <a:endParaRPr kumimoji="1" lang="zh-CN" altLang="en-US" u="sng" kern="1200" cap="none" spc="0" normalizeH="0" baseline="0" noProof="0" smtClean="0">
              <a:solidFill>
                <a:srgbClr val="FFFF99"/>
              </a:solidFill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3795" name="Text Box 2"/>
          <p:cNvSpPr txBox="1"/>
          <p:nvPr/>
        </p:nvSpPr>
        <p:spPr>
          <a:xfrm>
            <a:off x="755650" y="260350"/>
            <a:ext cx="73088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5.6.4 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循环程序结构形式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33796" name="Text Box 3"/>
          <p:cNvSpPr txBox="1"/>
          <p:nvPr/>
        </p:nvSpPr>
        <p:spPr>
          <a:xfrm>
            <a:off x="0" y="908050"/>
            <a:ext cx="88931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例：求 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＋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＋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＋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</a:rPr>
              <a:t>＋</a:t>
            </a:r>
            <a:r>
              <a:rPr lang="en-US" altLang="zh-CN" dirty="0">
                <a:latin typeface="Times New Roman" panose="02020603050405020304" pitchFamily="18" charset="0"/>
              </a:rPr>
              <a:t>100</a:t>
            </a:r>
            <a:r>
              <a:rPr lang="zh-CN" altLang="en-US" dirty="0">
                <a:latin typeface="Times New Roman" panose="02020603050405020304" pitchFamily="18" charset="0"/>
              </a:rPr>
              <a:t>＝？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3797" name="Text Box 4"/>
          <p:cNvSpPr txBox="1"/>
          <p:nvPr/>
        </p:nvSpPr>
        <p:spPr>
          <a:xfrm>
            <a:off x="827088" y="1484313"/>
            <a:ext cx="7058025" cy="3816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800" dirty="0">
                <a:latin typeface="Times New Roman" panose="02020603050405020304" pitchFamily="18" charset="0"/>
              </a:rPr>
              <a:t>	mov bx, 0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dirty="0">
                <a:latin typeface="Times New Roman" panose="02020603050405020304" pitchFamily="18" charset="0"/>
              </a:rPr>
              <a:t>	mov ax, 0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dirty="0">
                <a:latin typeface="Times New Roman" panose="02020603050405020304" pitchFamily="18" charset="0"/>
              </a:rPr>
              <a:t>	mov cx, 100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dirty="0">
                <a:latin typeface="Times New Roman" panose="02020603050405020304" pitchFamily="18" charset="0"/>
              </a:rPr>
              <a:t>Lop1: </a:t>
            </a:r>
            <a:r>
              <a:rPr lang="en-US" altLang="zh-CN" dirty="0">
                <a:latin typeface="Times New Roman" panose="02020603050405020304" pitchFamily="18" charset="0"/>
              </a:rPr>
              <a:t>inc ax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dirty="0">
                <a:latin typeface="Times New Roman" panose="02020603050405020304" pitchFamily="18" charset="0"/>
              </a:rPr>
              <a:t>	add  bx, ax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dirty="0">
                <a:latin typeface="Times New Roman" panose="02020603050405020304" pitchFamily="18" charset="0"/>
              </a:rPr>
              <a:t>	loop lop1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4819" name="Text Box 2"/>
          <p:cNvSpPr txBox="1"/>
          <p:nvPr/>
        </p:nvSpPr>
        <p:spPr>
          <a:xfrm>
            <a:off x="755650" y="260350"/>
            <a:ext cx="73088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5.6.4 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循环程序结构形式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34820" name="Text Box 3"/>
          <p:cNvSpPr txBox="1"/>
          <p:nvPr/>
        </p:nvSpPr>
        <p:spPr>
          <a:xfrm>
            <a:off x="0" y="908050"/>
            <a:ext cx="87487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dirty="0">
                <a:latin typeface="Times New Roman" panose="02020603050405020304" pitchFamily="18" charset="0"/>
              </a:rPr>
              <a:t>两个存储区之间的数据传送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pic>
        <p:nvPicPr>
          <p:cNvPr id="3482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213" y="1412875"/>
            <a:ext cx="7632700" cy="5445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5843" name="Rectangle 7"/>
          <p:cNvSpPr/>
          <p:nvPr/>
        </p:nvSpPr>
        <p:spPr>
          <a:xfrm>
            <a:off x="381000" y="1447800"/>
            <a:ext cx="75072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例：编制程序，产生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个数据的裴波纳契数列。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5844" name="Rectangle 8"/>
          <p:cNvSpPr/>
          <p:nvPr/>
        </p:nvSpPr>
        <p:spPr>
          <a:xfrm>
            <a:off x="1371600" y="2590800"/>
            <a:ext cx="591185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裴波纳契数列中，</a:t>
            </a:r>
            <a:r>
              <a:rPr lang="en-US" altLang="zh-CN" sz="2800" b="1" dirty="0">
                <a:solidFill>
                  <a:srgbClr val="00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baseline="-30000" dirty="0">
                <a:solidFill>
                  <a:srgbClr val="00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rgbClr val="00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=0, a</a:t>
            </a:r>
            <a:r>
              <a:rPr lang="en-US" altLang="zh-CN" sz="2800" b="1" baseline="-30000" dirty="0">
                <a:solidFill>
                  <a:srgbClr val="00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00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=1,</a:t>
            </a:r>
            <a:endParaRPr lang="en-US" altLang="zh-CN" sz="2800" b="1" dirty="0">
              <a:solidFill>
                <a:srgbClr val="00FFFF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00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从第</a:t>
            </a:r>
            <a:r>
              <a:rPr lang="en-US" altLang="zh-CN" sz="2800" b="1" dirty="0">
                <a:solidFill>
                  <a:srgbClr val="00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2800" b="1" dirty="0">
                <a:solidFill>
                  <a:srgbClr val="00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个数开始， </a:t>
            </a:r>
            <a:r>
              <a:rPr lang="en-US" altLang="zh-CN" sz="2800" b="1" dirty="0">
                <a:solidFill>
                  <a:srgbClr val="00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baseline="-30000" dirty="0">
                <a:solidFill>
                  <a:srgbClr val="00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n = </a:t>
            </a:r>
            <a:r>
              <a:rPr lang="en-US" altLang="zh-CN" sz="2800" b="1" dirty="0">
                <a:solidFill>
                  <a:srgbClr val="00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baseline="-30000" dirty="0">
                <a:solidFill>
                  <a:srgbClr val="00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n-1</a:t>
            </a:r>
            <a:r>
              <a:rPr lang="en-US" altLang="zh-CN" sz="2800" b="1" dirty="0">
                <a:solidFill>
                  <a:srgbClr val="00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+ a</a:t>
            </a:r>
            <a:r>
              <a:rPr lang="en-US" altLang="zh-CN" sz="2800" b="1" baseline="-30000" dirty="0">
                <a:solidFill>
                  <a:srgbClr val="00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n-2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2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5845" name="Rectangle 9"/>
          <p:cNvSpPr/>
          <p:nvPr/>
        </p:nvSpPr>
        <p:spPr>
          <a:xfrm>
            <a:off x="304800" y="3886200"/>
            <a:ext cx="4113213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数据段中数据定义如下：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5846" name="Rectangle 10"/>
          <p:cNvSpPr/>
          <p:nvPr/>
        </p:nvSpPr>
        <p:spPr>
          <a:xfrm>
            <a:off x="1066800" y="4572000"/>
            <a:ext cx="7343775" cy="1066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FIBONA  DW  100  DUP(0)  ;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存放数列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NUM     DB  20H         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；数据个数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5847" name="Text Box 12"/>
          <p:cNvSpPr txBox="1"/>
          <p:nvPr/>
        </p:nvSpPr>
        <p:spPr>
          <a:xfrm>
            <a:off x="2971800" y="228600"/>
            <a:ext cx="2743200" cy="61753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CC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LOOP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举例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/>
          <p:nvPr/>
        </p:nvSpPr>
        <p:spPr>
          <a:xfrm>
            <a:off x="4572000" y="242888"/>
            <a:ext cx="4113213" cy="5191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产生数列的程序段如下：</a:t>
            </a:r>
            <a:endParaRPr lang="zh-CN" altLang="en-US" sz="2800" b="1" dirty="0">
              <a:solidFill>
                <a:srgbClr val="CC33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6868" name="Rectangle 3"/>
          <p:cNvSpPr/>
          <p:nvPr/>
        </p:nvSpPr>
        <p:spPr>
          <a:xfrm>
            <a:off x="3630613" y="17795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36869" name="Picture 4" descr="5x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228600"/>
            <a:ext cx="3986213" cy="6400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70" name="Rectangle 5"/>
          <p:cNvSpPr/>
          <p:nvPr/>
        </p:nvSpPr>
        <p:spPr>
          <a:xfrm>
            <a:off x="4191000" y="1036638"/>
            <a:ext cx="4962525" cy="4597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┇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XOR     CX,CX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MOV	  CL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LEA	  DI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FIBONA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MOV	  AX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MOV	  BX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LOP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	  [DI]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XCHG   AX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ADD	  AX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ADD	 DI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TYPE  FIBONA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LOOP	 LOP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┇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7891" name="Rectangle 4"/>
          <p:cNvSpPr/>
          <p:nvPr/>
        </p:nvSpPr>
        <p:spPr>
          <a:xfrm>
            <a:off x="381000" y="1143000"/>
            <a:ext cx="7848600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例： 编程，在字符串中查找第一个非空格字符，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并将其在字符串中序号（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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）送入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INDEX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单元。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若未找到非空格字符，则将全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送入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INDEX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单元。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892" name="Rectangle 5"/>
          <p:cNvSpPr/>
          <p:nvPr/>
        </p:nvSpPr>
        <p:spPr>
          <a:xfrm>
            <a:off x="533400" y="2819400"/>
            <a:ext cx="8229600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00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分析：逐个字符与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空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字符（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ASCII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码为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20H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）</a:t>
            </a:r>
            <a:r>
              <a:rPr lang="zh-CN" altLang="en-US" sz="2800" b="1" dirty="0">
                <a:solidFill>
                  <a:srgbClr val="00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进行比较，用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LOOPE</a:t>
            </a:r>
            <a:r>
              <a:rPr lang="en-US" altLang="zh-CN" sz="2800" b="1" dirty="0">
                <a:solidFill>
                  <a:srgbClr val="00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00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循环指令。</a:t>
            </a:r>
            <a:br>
              <a:rPr lang="zh-CN" altLang="en-US" sz="2800" b="1" dirty="0">
                <a:solidFill>
                  <a:srgbClr val="00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zh-CN" altLang="en-US" sz="2800" b="1" dirty="0">
                <a:solidFill>
                  <a:srgbClr val="00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循环结束有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两种情况：计数为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0 </a:t>
            </a:r>
            <a:r>
              <a:rPr lang="zh-CN" altLang="en-US" sz="2800" b="1" dirty="0">
                <a:solidFill>
                  <a:srgbClr val="00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或 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找到非空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字符</a:t>
            </a:r>
            <a:r>
              <a:rPr lang="zh-CN" altLang="en-US" sz="2800" b="1" dirty="0">
                <a:solidFill>
                  <a:srgbClr val="00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，再进一步分析。</a:t>
            </a:r>
            <a:endParaRPr lang="zh-CN" altLang="en-US" sz="2800" b="1" dirty="0">
              <a:solidFill>
                <a:srgbClr val="00FFFF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7893" name="Text Box 7"/>
          <p:cNvSpPr txBox="1"/>
          <p:nvPr/>
        </p:nvSpPr>
        <p:spPr>
          <a:xfrm>
            <a:off x="1600200" y="228600"/>
            <a:ext cx="4953000" cy="61753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CC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LOOPZ/LOOPE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举例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8915" name="Rectangle 1026"/>
          <p:cNvSpPr/>
          <p:nvPr/>
        </p:nvSpPr>
        <p:spPr>
          <a:xfrm>
            <a:off x="2252663" y="2590800"/>
            <a:ext cx="5614670" cy="396938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MOV  CX, COUNT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MOV  BX, -1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NEXT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INC   BX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CMP  STRING[BX], 20H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LOOPE  NEXT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 dirty="0">
                <a:solidFill>
                  <a:srgbClr val="00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JNE      OK</a:t>
            </a:r>
            <a:endParaRPr lang="en-US" altLang="zh-CN" sz="2800" b="1" dirty="0">
              <a:solidFill>
                <a:srgbClr val="CC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MOV  BL, 0FEH      ;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未找到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OK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   INC    BX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MOV  INDEX, BL   ;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存结果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6" name="Rectangle 1027"/>
          <p:cNvSpPr/>
          <p:nvPr/>
        </p:nvSpPr>
        <p:spPr>
          <a:xfrm>
            <a:off x="533400" y="2667000"/>
            <a:ext cx="14351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代码段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8917" name="Rectangle 1028"/>
          <p:cNvSpPr/>
          <p:nvPr/>
        </p:nvSpPr>
        <p:spPr>
          <a:xfrm>
            <a:off x="381000" y="304800"/>
            <a:ext cx="41132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数据段中数据定义如下：</a:t>
            </a:r>
            <a:endParaRPr lang="zh-CN" altLang="en-US" sz="2800" b="1" dirty="0">
              <a:solidFill>
                <a:srgbClr val="FFCCCC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8918" name="Rectangle 1029"/>
          <p:cNvSpPr/>
          <p:nvPr/>
        </p:nvSpPr>
        <p:spPr>
          <a:xfrm>
            <a:off x="1066800" y="838200"/>
            <a:ext cx="7137400" cy="15541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STRING DB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‘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CHECK STRING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COUNT  EQU  $-STRING ;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字符串的长度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INDEX  DB   ? 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；存结果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9939" name="Rectangle 4"/>
          <p:cNvSpPr/>
          <p:nvPr/>
        </p:nvSpPr>
        <p:spPr>
          <a:xfrm>
            <a:off x="457200" y="1219200"/>
            <a:ext cx="8305800" cy="265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设数据段中有一个以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ARRAY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为首地址的字节数组。  现要求编制一程序，对数组中每一数据除以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0FH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，用它的</a:t>
            </a:r>
            <a:r>
              <a:rPr lang="zh-CN" altLang="en-US" sz="2800" b="1" dirty="0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余数构造一个新数组</a:t>
            </a:r>
            <a:r>
              <a:rPr lang="en-US" altLang="zh-CN" sz="2800" b="1" dirty="0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YUSHU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。当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ARRAY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数组中</a:t>
            </a:r>
            <a:r>
              <a:rPr lang="zh-CN" altLang="en-US" sz="2800" b="1" dirty="0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数据处理完毕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某次相除时</a:t>
            </a:r>
            <a:r>
              <a:rPr lang="zh-CN" altLang="en-US" sz="2800" b="1" dirty="0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余数为</a:t>
            </a:r>
            <a:r>
              <a:rPr lang="en-US" altLang="zh-CN" sz="2800" b="1" dirty="0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，便停止构造新数组。程序最后将新数组的数据个数存放在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LEN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单元中。 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9734" name="Rectangle 6"/>
          <p:cNvSpPr/>
          <p:nvPr/>
        </p:nvSpPr>
        <p:spPr>
          <a:xfrm>
            <a:off x="609600" y="4191000"/>
            <a:ext cx="7870825" cy="159226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CC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CC3300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Symbol" panose="05050102010706020507" pitchFamily="18" charset="2"/>
              </a:rPr>
              <a:t>分析：</a:t>
            </a:r>
            <a:r>
              <a:rPr lang="zh-CN" altLang="en-US" b="1" dirty="0"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Symbol" panose="05050102010706020507" pitchFamily="18" charset="2"/>
              </a:rPr>
              <a:t>对数组元素依次作除法，</a:t>
            </a:r>
            <a:r>
              <a:rPr lang="zh-CN" altLang="en-US" b="1" dirty="0">
                <a:solidFill>
                  <a:srgbClr val="0000FF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Symbol" panose="05050102010706020507" pitchFamily="18" charset="2"/>
              </a:rPr>
              <a:t>判断余数是否为</a:t>
            </a:r>
            <a:r>
              <a:rPr lang="en-US" altLang="zh-CN" b="1" dirty="0">
                <a:solidFill>
                  <a:srgbClr val="0000FF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Symbol" panose="05050102010706020507" pitchFamily="18" charset="2"/>
              </a:rPr>
              <a:t>0</a:t>
            </a:r>
            <a:r>
              <a:rPr lang="zh-CN" altLang="en-US" b="1" dirty="0"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Symbol" panose="05050102010706020507" pitchFamily="18" charset="2"/>
              </a:rPr>
              <a:t>。用循环指令</a:t>
            </a:r>
            <a:r>
              <a:rPr lang="en-US" altLang="zh-CN" b="1" dirty="0">
                <a:solidFill>
                  <a:srgbClr val="0000FF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Symbol" panose="05050102010706020507" pitchFamily="18" charset="2"/>
              </a:rPr>
              <a:t>LOOPNZ</a:t>
            </a:r>
            <a:r>
              <a:rPr lang="zh-CN" altLang="en-US" b="1" dirty="0">
                <a:solidFill>
                  <a:srgbClr val="0000FF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Symbol" panose="05050102010706020507" pitchFamily="18" charset="2"/>
              </a:rPr>
              <a:t>控制循环</a:t>
            </a:r>
            <a:r>
              <a:rPr lang="zh-CN" altLang="en-US" b="1" dirty="0"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Symbol" panose="05050102010706020507" pitchFamily="18" charset="2"/>
              </a:rPr>
              <a:t>，结束循环后，再进一步分析。</a:t>
            </a:r>
            <a:endParaRPr lang="zh-CN" altLang="en-US" b="1" dirty="0">
              <a:solidFill>
                <a:schemeClr val="tx1"/>
              </a:solidFill>
              <a:latin typeface="华文隶书" panose="02010800040101010101" pitchFamily="2" charset="-122"/>
              <a:ea typeface="华文隶书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9941" name="Text Box 7"/>
          <p:cNvSpPr txBox="1"/>
          <p:nvPr/>
        </p:nvSpPr>
        <p:spPr>
          <a:xfrm>
            <a:off x="1600200" y="228600"/>
            <a:ext cx="4953000" cy="61753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CC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LOOPNZ/LOOPNE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举例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/>
          <p:nvPr/>
        </p:nvSpPr>
        <p:spPr>
          <a:xfrm>
            <a:off x="3810000" y="1066800"/>
            <a:ext cx="5100638" cy="52768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1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  MOV  CX, NUM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1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  XOR   BX, BX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1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  MOV  DL, 0FH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1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NO_ZERO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:MOV AL,ARRAY[BX]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1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  XOR  AH, AH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1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  DIV   DL       ;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除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0FH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1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	      MOV  YUSHU[BX], AH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1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  INC   BX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1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  CMP  AH, 0    ;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余数为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吗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1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  LOOPNE  NO_ZERO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10000"/>
              </a:spcBef>
            </a:pPr>
            <a:r>
              <a:rPr lang="en-US" altLang="zh-CN" sz="2400" b="1" dirty="0">
                <a:solidFill>
                  <a:srgbClr val="00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 </a:t>
            </a:r>
            <a:r>
              <a:rPr lang="en-US" altLang="zh-CN" sz="2400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JNE   END0  ;</a:t>
            </a:r>
            <a:r>
              <a:rPr lang="zh-CN" altLang="en-US" sz="2400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有余数为</a:t>
            </a:r>
            <a:r>
              <a:rPr lang="en-US" altLang="zh-CN" sz="2400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  <a:endParaRPr lang="zh-CN" altLang="en-US" sz="2400" b="1" dirty="0">
              <a:solidFill>
                <a:srgbClr val="CC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1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DEC  BL       ;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有余数为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10000"/>
              </a:spcBef>
            </a:pPr>
            <a:r>
              <a:rPr lang="en-US" altLang="zh-CN" sz="2400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END0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    MOV  LEN, BL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4" name="Rectangle 3"/>
          <p:cNvSpPr/>
          <p:nvPr/>
        </p:nvSpPr>
        <p:spPr>
          <a:xfrm>
            <a:off x="533400" y="304800"/>
            <a:ext cx="26844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数据定义如下：</a:t>
            </a:r>
            <a:endParaRPr lang="zh-CN" altLang="en-US" sz="2800" b="1" dirty="0">
              <a:solidFill>
                <a:srgbClr val="FFCCCC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40965" name="Rectangle 4"/>
          <p:cNvSpPr/>
          <p:nvPr/>
        </p:nvSpPr>
        <p:spPr>
          <a:xfrm>
            <a:off x="304800" y="1219200"/>
            <a:ext cx="3352800" cy="189928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3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ARRAY DB 12H,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……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 eaLnBrk="1" hangingPunct="1">
              <a:spcBef>
                <a:spcPct val="3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NUM   EQU $-ARRAY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 eaLnBrk="1" hangingPunct="1">
              <a:spcBef>
                <a:spcPct val="3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YUSHU DB NUM DUP(0)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 eaLnBrk="1" hangingPunct="1">
              <a:spcBef>
                <a:spcPct val="3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LEN   DB  ?  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0966" name="Rectangle 5"/>
          <p:cNvSpPr/>
          <p:nvPr/>
        </p:nvSpPr>
        <p:spPr>
          <a:xfrm>
            <a:off x="4572000" y="304800"/>
            <a:ext cx="14351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FFCCCC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程序段</a:t>
            </a:r>
            <a:r>
              <a:rPr lang="en-US" altLang="zh-CN" sz="2800" b="1" dirty="0">
                <a:solidFill>
                  <a:srgbClr val="FFCCCC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  <a:endParaRPr lang="en-US" altLang="zh-CN" sz="2800" b="1" dirty="0">
              <a:solidFill>
                <a:srgbClr val="FFCCCC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0967" name="Line 6"/>
          <p:cNvSpPr/>
          <p:nvPr/>
        </p:nvSpPr>
        <p:spPr>
          <a:xfrm>
            <a:off x="3810000" y="381000"/>
            <a:ext cx="0" cy="6248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Text Box 2"/>
          <p:cNvSpPr txBox="1"/>
          <p:nvPr/>
        </p:nvSpPr>
        <p:spPr>
          <a:xfrm>
            <a:off x="684213" y="228600"/>
            <a:ext cx="762158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顺序结构程序设计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5124" name="Text Box 3"/>
          <p:cNvSpPr txBox="1"/>
          <p:nvPr/>
        </p:nvSpPr>
        <p:spPr>
          <a:xfrm>
            <a:off x="0" y="1052513"/>
            <a:ext cx="9144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三、程序设计举例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125" name="Text Box 4"/>
          <p:cNvSpPr txBox="1"/>
          <p:nvPr/>
        </p:nvSpPr>
        <p:spPr>
          <a:xfrm>
            <a:off x="250825" y="1700213"/>
            <a:ext cx="3673475" cy="39957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、查表：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内存中自</a:t>
            </a:r>
            <a:r>
              <a:rPr lang="en-US" altLang="zh-CN" sz="2800" i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TABLE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开始的七个单元中连续存放着自然数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的立方值（立方值表），任一个数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0≤X≤6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）在</a:t>
            </a:r>
            <a:r>
              <a:rPr lang="en-US" altLang="zh-CN" sz="2800" i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FIRST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单元中，要求查表找出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的立方值，存</a:t>
            </a:r>
            <a:r>
              <a:rPr lang="en-US" altLang="zh-CN" sz="2800" i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SECOND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单元。</a:t>
            </a:r>
            <a:endParaRPr lang="zh-CN" altLang="en-US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6" name="AutoShape 5"/>
          <p:cNvSpPr/>
          <p:nvPr/>
        </p:nvSpPr>
        <p:spPr>
          <a:xfrm>
            <a:off x="6227763" y="981075"/>
            <a:ext cx="1512887" cy="431800"/>
          </a:xfrm>
          <a:prstGeom prst="flowChartProcess">
            <a:avLst/>
          </a:prstGeom>
          <a:noFill/>
          <a:ln w="9525" cap="flat" cmpd="sng">
            <a:solidFill>
              <a:srgbClr val="FF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开始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7" name="AutoShape 6"/>
          <p:cNvSpPr/>
          <p:nvPr/>
        </p:nvSpPr>
        <p:spPr>
          <a:xfrm>
            <a:off x="5076825" y="1700213"/>
            <a:ext cx="3635375" cy="647700"/>
          </a:xfrm>
          <a:prstGeom prst="flowChartProcess">
            <a:avLst/>
          </a:prstGeom>
          <a:noFill/>
          <a:ln w="9525" cap="flat" cmpd="sng">
            <a:solidFill>
              <a:srgbClr val="FF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TABLE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的偏移地址送入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BX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8" name="AutoShape 7"/>
          <p:cNvSpPr/>
          <p:nvPr/>
        </p:nvSpPr>
        <p:spPr>
          <a:xfrm>
            <a:off x="5508625" y="2781300"/>
            <a:ext cx="2865438" cy="503238"/>
          </a:xfrm>
          <a:prstGeom prst="flowChartProcess">
            <a:avLst/>
          </a:prstGeom>
          <a:noFill/>
          <a:ln w="9525" cap="flat" cmpd="sng">
            <a:solidFill>
              <a:srgbClr val="FF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2400" dirty="0">
                <a:latin typeface="Times New Roman" panose="02020603050405020304" pitchFamily="18" charset="0"/>
              </a:rPr>
              <a:t>BX</a:t>
            </a:r>
            <a:r>
              <a:rPr lang="zh-CN" altLang="en-US" sz="2400" dirty="0">
                <a:latin typeface="Times New Roman" panose="02020603050405020304" pitchFamily="18" charset="0"/>
              </a:rPr>
              <a:t>＋</a:t>
            </a:r>
            <a:r>
              <a:rPr lang="en-US" altLang="zh-CN" sz="2400" dirty="0">
                <a:latin typeface="Times New Roman" panose="02020603050405020304" pitchFamily="18" charset="0"/>
              </a:rPr>
              <a:t>(FIRST)</a:t>
            </a:r>
            <a:r>
              <a:rPr lang="en-US" altLang="zh-CN" sz="2400" dirty="0">
                <a:latin typeface="黑体" panose="02010609060101010101" pitchFamily="2" charset="-122"/>
              </a:rPr>
              <a:t>→</a:t>
            </a:r>
            <a:r>
              <a:rPr lang="en-US" altLang="zh-CN" sz="2400" dirty="0">
                <a:latin typeface="Times New Roman" panose="02020603050405020304" pitchFamily="18" charset="0"/>
              </a:rPr>
              <a:t>BX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5129" name="AutoShape 8"/>
          <p:cNvSpPr/>
          <p:nvPr/>
        </p:nvSpPr>
        <p:spPr>
          <a:xfrm>
            <a:off x="5435600" y="3644900"/>
            <a:ext cx="2951163" cy="863600"/>
          </a:xfrm>
          <a:prstGeom prst="flowChartProcess">
            <a:avLst/>
          </a:prstGeom>
          <a:noFill/>
          <a:ln w="9525" cap="flat" cmpd="sng">
            <a:solidFill>
              <a:srgbClr val="FF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BX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作间接寻址取出</a:t>
            </a:r>
            <a:b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立方值送入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AL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30" name="AutoShape 9"/>
          <p:cNvSpPr/>
          <p:nvPr/>
        </p:nvSpPr>
        <p:spPr>
          <a:xfrm>
            <a:off x="5580063" y="4941888"/>
            <a:ext cx="2665412" cy="503237"/>
          </a:xfrm>
          <a:prstGeom prst="flowChartProcess">
            <a:avLst/>
          </a:prstGeom>
          <a:noFill/>
          <a:ln w="9525" cap="flat" cmpd="sng">
            <a:solidFill>
              <a:srgbClr val="FF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2400" dirty="0">
                <a:latin typeface="Times New Roman" panose="02020603050405020304" pitchFamily="18" charset="0"/>
              </a:rPr>
              <a:t>AL</a:t>
            </a:r>
            <a:r>
              <a:rPr lang="en-US" altLang="zh-CN" sz="2400" dirty="0">
                <a:latin typeface="黑体" panose="02010609060101010101" pitchFamily="2" charset="-122"/>
              </a:rPr>
              <a:t>→(</a:t>
            </a:r>
            <a:r>
              <a:rPr lang="en-US" altLang="zh-CN" sz="2400" dirty="0">
                <a:latin typeface="Times New Roman" panose="02020603050405020304" pitchFamily="18" charset="0"/>
              </a:rPr>
              <a:t>SECOND)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5131" name="AutoShape 10"/>
          <p:cNvSpPr/>
          <p:nvPr/>
        </p:nvSpPr>
        <p:spPr>
          <a:xfrm>
            <a:off x="6011863" y="6021388"/>
            <a:ext cx="1800225" cy="431800"/>
          </a:xfrm>
          <a:prstGeom prst="flowChartProcess">
            <a:avLst/>
          </a:prstGeom>
          <a:noFill/>
          <a:ln w="9525" cap="flat" cmpd="sng">
            <a:solidFill>
              <a:srgbClr val="FF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结束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32" name="Line 11"/>
          <p:cNvSpPr/>
          <p:nvPr/>
        </p:nvSpPr>
        <p:spPr>
          <a:xfrm>
            <a:off x="6948488" y="1412875"/>
            <a:ext cx="0" cy="287338"/>
          </a:xfrm>
          <a:prstGeom prst="line">
            <a:avLst/>
          </a:prstGeom>
          <a:ln w="28575" cap="flat" cmpd="sng">
            <a:solidFill>
              <a:srgbClr val="FFCC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33" name="Line 12"/>
          <p:cNvSpPr/>
          <p:nvPr/>
        </p:nvSpPr>
        <p:spPr>
          <a:xfrm>
            <a:off x="6948488" y="2349500"/>
            <a:ext cx="0" cy="431800"/>
          </a:xfrm>
          <a:prstGeom prst="line">
            <a:avLst/>
          </a:prstGeom>
          <a:ln w="28575" cap="flat" cmpd="sng">
            <a:solidFill>
              <a:srgbClr val="FFCC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34" name="Line 13"/>
          <p:cNvSpPr/>
          <p:nvPr/>
        </p:nvSpPr>
        <p:spPr>
          <a:xfrm>
            <a:off x="6948488" y="3284538"/>
            <a:ext cx="0" cy="360362"/>
          </a:xfrm>
          <a:prstGeom prst="line">
            <a:avLst/>
          </a:prstGeom>
          <a:ln w="28575" cap="flat" cmpd="sng">
            <a:solidFill>
              <a:srgbClr val="FFCC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35" name="Line 14"/>
          <p:cNvSpPr/>
          <p:nvPr/>
        </p:nvSpPr>
        <p:spPr>
          <a:xfrm>
            <a:off x="6948488" y="4508500"/>
            <a:ext cx="0" cy="433388"/>
          </a:xfrm>
          <a:prstGeom prst="line">
            <a:avLst/>
          </a:prstGeom>
          <a:ln w="28575" cap="flat" cmpd="sng">
            <a:solidFill>
              <a:srgbClr val="FFCC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36" name="Line 15"/>
          <p:cNvSpPr/>
          <p:nvPr/>
        </p:nvSpPr>
        <p:spPr>
          <a:xfrm>
            <a:off x="6877050" y="5373688"/>
            <a:ext cx="0" cy="647700"/>
          </a:xfrm>
          <a:prstGeom prst="line">
            <a:avLst/>
          </a:prstGeom>
          <a:ln w="28575" cap="flat" cmpd="sng">
            <a:solidFill>
              <a:srgbClr val="FFCCCC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1987" name="Text Box 1026"/>
          <p:cNvSpPr txBox="1"/>
          <p:nvPr/>
        </p:nvSpPr>
        <p:spPr>
          <a:xfrm>
            <a:off x="228600" y="228600"/>
            <a:ext cx="5029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sym typeface="Symbol" panose="05050102010706020507" pitchFamily="18" charset="2"/>
              </a:rPr>
              <a:t>、循环控制方法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31779" name="Rectangle 1027"/>
          <p:cNvSpPr/>
          <p:nvPr/>
        </p:nvSpPr>
        <p:spPr>
          <a:xfrm>
            <a:off x="304800" y="914400"/>
            <a:ext cx="4572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）计数控制循环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1780" name="Rectangle 1028"/>
          <p:cNvSpPr/>
          <p:nvPr/>
        </p:nvSpPr>
        <p:spPr>
          <a:xfrm>
            <a:off x="381000" y="1524000"/>
            <a:ext cx="4724400" cy="9461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例：编程，统计数组中相邻两数之间的符号变化的次数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31782" name="Picture 1030" descr="5x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7800" y="152400"/>
            <a:ext cx="3810000" cy="6705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1783" name="Rectangle 1031"/>
          <p:cNvSpPr/>
          <p:nvPr/>
        </p:nvSpPr>
        <p:spPr>
          <a:xfrm>
            <a:off x="914400" y="3187700"/>
            <a:ext cx="3962400" cy="36703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1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CX, COUNT-1</a:t>
            </a:r>
            <a:endParaRPr lang="en-US" altLang="zh-CN" sz="2400" b="1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1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XOR  BL, BL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10000"/>
              </a:spcBef>
            </a:pP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EXCHANG :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MOV  AL, [SI]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1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XOR  AL, [SI+1]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1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TEST  AX, 80H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1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JE   NEXT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1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INC  BL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1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NEXT: INC  SI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1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LOOP  EXCHANG</a:t>
            </a:r>
            <a:endParaRPr lang="en-US" altLang="zh-CN" sz="2400" b="1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1784" name="Rectangle 1032"/>
          <p:cNvSpPr/>
          <p:nvPr/>
        </p:nvSpPr>
        <p:spPr>
          <a:xfrm>
            <a:off x="381000" y="2514600"/>
            <a:ext cx="14351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00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程序段</a:t>
            </a:r>
            <a:r>
              <a:rPr lang="en-US" altLang="zh-CN" sz="2800" b="1" dirty="0">
                <a:solidFill>
                  <a:srgbClr val="00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  <a:endParaRPr lang="en-US" altLang="zh-CN" sz="2800" b="1" dirty="0">
              <a:solidFill>
                <a:srgbClr val="00FFFF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331785" name="Group 1033"/>
          <p:cNvGrpSpPr/>
          <p:nvPr/>
        </p:nvGrpSpPr>
        <p:grpSpPr>
          <a:xfrm>
            <a:off x="2971800" y="2590800"/>
            <a:ext cx="1493838" cy="554038"/>
            <a:chOff x="1872" y="1715"/>
            <a:chExt cx="941" cy="349"/>
          </a:xfrm>
        </p:grpSpPr>
        <p:sp>
          <p:nvSpPr>
            <p:cNvPr id="41994" name="Line 1034"/>
            <p:cNvSpPr/>
            <p:nvPr/>
          </p:nvSpPr>
          <p:spPr>
            <a:xfrm flipV="1">
              <a:off x="1872" y="1968"/>
              <a:ext cx="240" cy="96"/>
            </a:xfrm>
            <a:prstGeom prst="line">
              <a:avLst/>
            </a:prstGeom>
            <a:ln w="28575" cap="flat" cmpd="sng">
              <a:solidFill>
                <a:srgbClr val="FFFF99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41995" name="Rectangle 1035"/>
            <p:cNvSpPr/>
            <p:nvPr/>
          </p:nvSpPr>
          <p:spPr>
            <a:xfrm>
              <a:off x="2112" y="1715"/>
              <a:ext cx="701" cy="294"/>
            </a:xfrm>
            <a:prstGeom prst="rect">
              <a:avLst/>
            </a:prstGeom>
            <a:noFill/>
            <a:ln w="9525" cap="flat" cmpd="sng">
              <a:solidFill>
                <a:srgbClr val="FFFF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p>
              <a:pPr algn="l" eaLnBrk="1" hangingPunct="1">
                <a:spcBef>
                  <a:spcPct val="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计数器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3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/>
      <p:bldP spid="331780" grpId="0" animBg="1"/>
      <p:bldP spid="331783" grpId="0" animBg="1"/>
      <p:bldP spid="33178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3011" name="Rectangle 1026"/>
          <p:cNvSpPr/>
          <p:nvPr/>
        </p:nvSpPr>
        <p:spPr>
          <a:xfrm>
            <a:off x="304800" y="304800"/>
            <a:ext cx="7315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）条件控制循环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2803" name="Rectangle 1027"/>
          <p:cNvSpPr/>
          <p:nvPr/>
        </p:nvSpPr>
        <p:spPr>
          <a:xfrm>
            <a:off x="685800" y="762000"/>
            <a:ext cx="76850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00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每循环一次，测试并判断循环终止条件是否成立</a:t>
            </a:r>
            <a:endParaRPr lang="zh-CN" altLang="en-US" sz="2800" b="1" dirty="0">
              <a:solidFill>
                <a:srgbClr val="00FFFF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32804" name="Rectangle 1028"/>
          <p:cNvSpPr/>
          <p:nvPr/>
        </p:nvSpPr>
        <p:spPr>
          <a:xfrm>
            <a:off x="304800" y="1295400"/>
            <a:ext cx="3962400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例：编程，产生给定数以内的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裴波纳契数列，并把数列的个数存入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LEN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单元中。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32805" name="Rectangle 1029"/>
          <p:cNvSpPr/>
          <p:nvPr/>
        </p:nvSpPr>
        <p:spPr>
          <a:xfrm>
            <a:off x="304800" y="3276600"/>
            <a:ext cx="3733800" cy="24082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分析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循环</a:t>
            </a:r>
            <a:r>
              <a:rPr lang="zh-CN" altLang="en-US" sz="2800" b="1" dirty="0">
                <a:solidFill>
                  <a:srgbClr val="00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次数未知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，只能用</a:t>
            </a:r>
            <a:r>
              <a:rPr lang="zh-CN" altLang="en-US" sz="2800" b="1" dirty="0">
                <a:solidFill>
                  <a:srgbClr val="00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条件控制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循环。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循环终止</a:t>
            </a:r>
            <a:r>
              <a:rPr lang="zh-CN" altLang="en-US" sz="2800" b="1" dirty="0">
                <a:solidFill>
                  <a:srgbClr val="00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条件：</a:t>
            </a:r>
            <a:r>
              <a:rPr lang="zh-CN" altLang="en-US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当新产生的数据大于给定数，则结束循环</a:t>
            </a:r>
            <a:endParaRPr lang="zh-CN" altLang="en-US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32806" name="Rectangle 1030"/>
          <p:cNvSpPr/>
          <p:nvPr/>
        </p:nvSpPr>
        <p:spPr>
          <a:xfrm>
            <a:off x="4648200" y="1295400"/>
            <a:ext cx="1435100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程序段</a:t>
            </a:r>
            <a:r>
              <a:rPr lang="en-US" altLang="zh-CN" sz="28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  <a:endParaRPr lang="en-US" altLang="zh-CN" sz="2800" b="1" dirty="0">
              <a:solidFill>
                <a:srgbClr val="CC3300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32807" name="Rectangle 1031"/>
          <p:cNvSpPr/>
          <p:nvPr/>
        </p:nvSpPr>
        <p:spPr>
          <a:xfrm>
            <a:off x="4322763" y="1752600"/>
            <a:ext cx="4821237" cy="48387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LEA     DI, FIBOINA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XOR    CL, CL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MOV   AX, 0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MOV    BX, 1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LOP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MOV    [DI], AX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XCHG  AX, BX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ADD    AX, BX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ADD  DI, TYPE FIBONA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INC    CL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CMP  AX, NUM      ;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测试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JA      END0     ;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大于，结束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JMP   LOP        ;</a:t>
            </a:r>
            <a:r>
              <a:rPr lang="zh-CN" altLang="en-US" sz="2400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小于，继续</a:t>
            </a:r>
            <a:endParaRPr lang="zh-CN" altLang="en-US" sz="2400" b="1" dirty="0">
              <a:solidFill>
                <a:srgbClr val="CC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END0: MOV  LEN, CL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2808" name="Line 1032"/>
          <p:cNvSpPr/>
          <p:nvPr/>
        </p:nvSpPr>
        <p:spPr>
          <a:xfrm>
            <a:off x="4191000" y="1371600"/>
            <a:ext cx="0" cy="5257800"/>
          </a:xfrm>
          <a:prstGeom prst="line">
            <a:avLst/>
          </a:prstGeom>
          <a:ln w="28575" cap="flat" cmpd="sng">
            <a:solidFill>
              <a:srgbClr val="FFFF99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/>
      <p:bldP spid="332804" grpId="0"/>
      <p:bldP spid="332805" grpId="0"/>
      <p:bldP spid="332806" grpId="0" animBg="1"/>
      <p:bldP spid="33280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4035" name="Text Box 2"/>
          <p:cNvSpPr txBox="1"/>
          <p:nvPr/>
        </p:nvSpPr>
        <p:spPr>
          <a:xfrm>
            <a:off x="755650" y="260350"/>
            <a:ext cx="73088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5.6.4 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多重循环程序设计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44036" name="Line 3"/>
          <p:cNvSpPr/>
          <p:nvPr/>
        </p:nvSpPr>
        <p:spPr>
          <a:xfrm>
            <a:off x="395288" y="836613"/>
            <a:ext cx="0" cy="0"/>
          </a:xfrm>
          <a:prstGeom prst="line">
            <a:avLst/>
          </a:prstGeom>
          <a:ln w="9525">
            <a:noFill/>
          </a:ln>
        </p:spPr>
      </p:sp>
      <p:grpSp>
        <p:nvGrpSpPr>
          <p:cNvPr id="44037" name="Group 4"/>
          <p:cNvGrpSpPr/>
          <p:nvPr/>
        </p:nvGrpSpPr>
        <p:grpSpPr>
          <a:xfrm>
            <a:off x="1547813" y="1052513"/>
            <a:ext cx="3311525" cy="5402262"/>
            <a:chOff x="249" y="663"/>
            <a:chExt cx="2086" cy="3403"/>
          </a:xfrm>
        </p:grpSpPr>
        <p:sp>
          <p:nvSpPr>
            <p:cNvPr id="44038" name="AutoShape 5"/>
            <p:cNvSpPr/>
            <p:nvPr/>
          </p:nvSpPr>
          <p:spPr>
            <a:xfrm>
              <a:off x="975" y="2341"/>
              <a:ext cx="1179" cy="454"/>
            </a:xfrm>
            <a:prstGeom prst="flowChartDecision">
              <a:avLst/>
            </a:prstGeom>
            <a:noFill/>
            <a:ln w="9525" cap="flat" cmpd="sng">
              <a:solidFill>
                <a:srgbClr val="99FF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zh-CN" altLang="en-US" sz="2800" dirty="0">
                  <a:solidFill>
                    <a:srgbClr val="EAEAEA"/>
                  </a:solidFill>
                  <a:latin typeface="Times New Roman" panose="02020603050405020304" pitchFamily="18" charset="0"/>
                </a:rPr>
                <a:t>内出口</a:t>
              </a:r>
              <a:endParaRPr lang="zh-CN" altLang="en-US" sz="2800" dirty="0">
                <a:solidFill>
                  <a:srgbClr val="EAEAEA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39" name="AutoShape 6"/>
            <p:cNvSpPr/>
            <p:nvPr/>
          </p:nvSpPr>
          <p:spPr>
            <a:xfrm>
              <a:off x="793" y="663"/>
              <a:ext cx="1542" cy="317"/>
            </a:xfrm>
            <a:prstGeom prst="flowChartProcess">
              <a:avLst/>
            </a:prstGeom>
            <a:noFill/>
            <a:ln w="9525" cap="flat" cmpd="sng">
              <a:solidFill>
                <a:srgbClr val="99FF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zh-CN" altLang="en-US" sz="2800" dirty="0">
                  <a:solidFill>
                    <a:srgbClr val="EAEAEA"/>
                  </a:solidFill>
                  <a:latin typeface="Times New Roman" panose="02020603050405020304" pitchFamily="18" charset="0"/>
                </a:rPr>
                <a:t>外循环初始化</a:t>
              </a:r>
              <a:endParaRPr lang="zh-CN" altLang="en-US" sz="2800" dirty="0">
                <a:solidFill>
                  <a:srgbClr val="EAEAEA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0" name="AutoShape 7"/>
            <p:cNvSpPr/>
            <p:nvPr/>
          </p:nvSpPr>
          <p:spPr>
            <a:xfrm>
              <a:off x="1066" y="1752"/>
              <a:ext cx="953" cy="363"/>
            </a:xfrm>
            <a:prstGeom prst="flowChartProcess">
              <a:avLst/>
            </a:prstGeom>
            <a:noFill/>
            <a:ln w="9525" cap="flat" cmpd="sng">
              <a:solidFill>
                <a:srgbClr val="99FF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zh-CN" altLang="en-US" sz="2800" dirty="0">
                  <a:solidFill>
                    <a:srgbClr val="EAEAEA"/>
                  </a:solidFill>
                  <a:latin typeface="Times New Roman" panose="02020603050405020304" pitchFamily="18" charset="0"/>
                </a:rPr>
                <a:t>内循环体</a:t>
              </a:r>
              <a:endParaRPr lang="zh-CN" altLang="en-US" sz="2800" dirty="0">
                <a:solidFill>
                  <a:srgbClr val="EAEAEA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1" name="Text Box 8"/>
            <p:cNvSpPr txBox="1"/>
            <p:nvPr/>
          </p:nvSpPr>
          <p:spPr>
            <a:xfrm>
              <a:off x="431" y="2295"/>
              <a:ext cx="56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N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44042" name="Text Box 9"/>
            <p:cNvSpPr txBox="1"/>
            <p:nvPr/>
          </p:nvSpPr>
          <p:spPr>
            <a:xfrm>
              <a:off x="476" y="3475"/>
              <a:ext cx="58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N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44043" name="AutoShape 10"/>
            <p:cNvSpPr/>
            <p:nvPr/>
          </p:nvSpPr>
          <p:spPr>
            <a:xfrm>
              <a:off x="793" y="1207"/>
              <a:ext cx="1542" cy="317"/>
            </a:xfrm>
            <a:prstGeom prst="flowChartProcess">
              <a:avLst/>
            </a:prstGeom>
            <a:noFill/>
            <a:ln w="9525" cap="flat" cmpd="sng">
              <a:solidFill>
                <a:srgbClr val="99FF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zh-CN" altLang="en-US" sz="2800" dirty="0">
                  <a:solidFill>
                    <a:srgbClr val="EAEAEA"/>
                  </a:solidFill>
                  <a:latin typeface="Times New Roman" panose="02020603050405020304" pitchFamily="18" charset="0"/>
                </a:rPr>
                <a:t>内循环初始化</a:t>
              </a:r>
              <a:endParaRPr lang="zh-CN" altLang="en-US" sz="2800" dirty="0">
                <a:solidFill>
                  <a:srgbClr val="EAEAEA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4" name="AutoShape 11"/>
            <p:cNvSpPr/>
            <p:nvPr/>
          </p:nvSpPr>
          <p:spPr>
            <a:xfrm>
              <a:off x="975" y="3612"/>
              <a:ext cx="1179" cy="454"/>
            </a:xfrm>
            <a:prstGeom prst="flowChartDecision">
              <a:avLst/>
            </a:prstGeom>
            <a:noFill/>
            <a:ln w="9525" cap="flat" cmpd="sng">
              <a:solidFill>
                <a:srgbClr val="99FF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zh-CN" altLang="en-US" sz="2800" dirty="0">
                  <a:solidFill>
                    <a:srgbClr val="EAEAEA"/>
                  </a:solidFill>
                  <a:latin typeface="Times New Roman" panose="02020603050405020304" pitchFamily="18" charset="0"/>
                </a:rPr>
                <a:t>外出口</a:t>
              </a:r>
              <a:endParaRPr lang="zh-CN" altLang="en-US" sz="2800" dirty="0">
                <a:solidFill>
                  <a:srgbClr val="EAEAEA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5" name="AutoShape 12"/>
            <p:cNvSpPr/>
            <p:nvPr/>
          </p:nvSpPr>
          <p:spPr>
            <a:xfrm>
              <a:off x="1066" y="3022"/>
              <a:ext cx="953" cy="363"/>
            </a:xfrm>
            <a:prstGeom prst="flowChartProcess">
              <a:avLst/>
            </a:prstGeom>
            <a:noFill/>
            <a:ln w="9525" cap="flat" cmpd="sng">
              <a:solidFill>
                <a:srgbClr val="99FF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zh-CN" altLang="en-US" sz="2800" dirty="0">
                  <a:solidFill>
                    <a:srgbClr val="EAEAEA"/>
                  </a:solidFill>
                  <a:latin typeface="Times New Roman" panose="02020603050405020304" pitchFamily="18" charset="0"/>
                </a:rPr>
                <a:t>外循环体</a:t>
              </a:r>
              <a:endParaRPr lang="zh-CN" altLang="en-US" sz="2800" dirty="0">
                <a:solidFill>
                  <a:srgbClr val="EAEAEA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6" name="Line 13"/>
            <p:cNvSpPr/>
            <p:nvPr/>
          </p:nvSpPr>
          <p:spPr>
            <a:xfrm>
              <a:off x="1565" y="981"/>
              <a:ext cx="0" cy="181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4047" name="Line 14"/>
            <p:cNvSpPr/>
            <p:nvPr/>
          </p:nvSpPr>
          <p:spPr>
            <a:xfrm flipH="1">
              <a:off x="521" y="2568"/>
              <a:ext cx="454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48" name="Line 15"/>
            <p:cNvSpPr/>
            <p:nvPr/>
          </p:nvSpPr>
          <p:spPr>
            <a:xfrm>
              <a:off x="1565" y="1570"/>
              <a:ext cx="0" cy="182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4049" name="Line 16"/>
            <p:cNvSpPr/>
            <p:nvPr/>
          </p:nvSpPr>
          <p:spPr>
            <a:xfrm>
              <a:off x="1565" y="2115"/>
              <a:ext cx="0" cy="226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4050" name="Line 17"/>
            <p:cNvSpPr/>
            <p:nvPr/>
          </p:nvSpPr>
          <p:spPr>
            <a:xfrm>
              <a:off x="1565" y="2795"/>
              <a:ext cx="0" cy="227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4051" name="Line 18"/>
            <p:cNvSpPr/>
            <p:nvPr/>
          </p:nvSpPr>
          <p:spPr>
            <a:xfrm>
              <a:off x="1565" y="3430"/>
              <a:ext cx="0" cy="182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4052" name="Line 19"/>
            <p:cNvSpPr/>
            <p:nvPr/>
          </p:nvSpPr>
          <p:spPr>
            <a:xfrm flipV="1">
              <a:off x="521" y="1661"/>
              <a:ext cx="0" cy="907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53" name="Line 20"/>
            <p:cNvSpPr/>
            <p:nvPr/>
          </p:nvSpPr>
          <p:spPr>
            <a:xfrm>
              <a:off x="521" y="1661"/>
              <a:ext cx="1044" cy="0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4054" name="Line 21"/>
            <p:cNvSpPr/>
            <p:nvPr/>
          </p:nvSpPr>
          <p:spPr>
            <a:xfrm flipH="1">
              <a:off x="249" y="3838"/>
              <a:ext cx="726" cy="0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55" name="Line 22"/>
            <p:cNvSpPr/>
            <p:nvPr/>
          </p:nvSpPr>
          <p:spPr>
            <a:xfrm flipV="1">
              <a:off x="249" y="1071"/>
              <a:ext cx="0" cy="2767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56" name="Line 23"/>
            <p:cNvSpPr/>
            <p:nvPr/>
          </p:nvSpPr>
          <p:spPr>
            <a:xfrm>
              <a:off x="249" y="1071"/>
              <a:ext cx="1316" cy="0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613" cy="561975"/>
          </a:xfrm>
          <a:noFill/>
          <a:ln>
            <a:noFill/>
          </a:ln>
        </p:spPr>
        <p:txBody>
          <a:bodyPr/>
          <a:p>
            <a:pPr eaLnBrk="1" hangingPunct="1"/>
            <a:r>
              <a:rPr lang="zh-CN" altLang="en-US" sz="2800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串处理指令    </a:t>
            </a:r>
            <a:r>
              <a:rPr lang="en-US" altLang="zh-CN" sz="2800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P174</a:t>
            </a:r>
            <a:endParaRPr lang="en-US" altLang="zh-CN" sz="2800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305195" name="Group 4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250825" y="1557338"/>
          <a:ext cx="8893175" cy="4005263"/>
        </p:xfrm>
        <a:graphic>
          <a:graphicData uri="http://schemas.openxmlformats.org/drawingml/2006/table">
            <a:tbl>
              <a:tblPr/>
              <a:tblGrid>
                <a:gridCol w="936625"/>
                <a:gridCol w="3024188"/>
                <a:gridCol w="4932362"/>
              </a:tblGrid>
              <a:tr h="5000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名称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格式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77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串传送</a:t>
                      </a:r>
                      <a:endParaRPr kumimoji="1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MOVS  DEST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SRC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MOVSB</a:t>
                      </a:r>
                      <a:b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已指明是字节</a:t>
                      </a: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MOVSW</a:t>
                      </a:r>
                      <a:b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已指明是字</a:t>
                      </a: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MOVSD</a:t>
                      </a:r>
                      <a:b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已指明是双字</a:t>
                      </a: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DEST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SRC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提供类型</a:t>
                      </a:r>
                      <a:b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双字）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源串首址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DS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→</a:t>
                      </a:r>
                      <a:b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目的首址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ES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DI</a:t>
                      </a:r>
                      <a:endParaRPr kumimoji="1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SI±1 →SI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DI±1 →DI</a:t>
                      </a:r>
                      <a:b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字节操作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+1;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字操作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+2;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双字操作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+4; DF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时用＋，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DF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用－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不影响标志位</a:t>
                      </a:r>
                      <a:endParaRPr kumimoji="1" lang="zh-CN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74" name="Text Box 23"/>
          <p:cNvSpPr txBox="1"/>
          <p:nvPr/>
        </p:nvSpPr>
        <p:spPr>
          <a:xfrm>
            <a:off x="0" y="90805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一、串操作指令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5075" name="Text Box 24"/>
          <p:cNvSpPr txBox="1"/>
          <p:nvPr/>
        </p:nvSpPr>
        <p:spPr>
          <a:xfrm>
            <a:off x="468313" y="5546725"/>
            <a:ext cx="8675687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latin typeface="Times New Roman" panose="02020603050405020304" pitchFamily="18" charset="0"/>
              </a:rPr>
              <a:t>CLD——</a:t>
            </a:r>
            <a:r>
              <a:rPr lang="zh-CN" altLang="en-US" dirty="0">
                <a:latin typeface="Times New Roman" panose="02020603050405020304" pitchFamily="18" charset="0"/>
              </a:rPr>
              <a:t>置</a:t>
            </a:r>
            <a:r>
              <a:rPr lang="en-US" altLang="zh-CN" dirty="0">
                <a:latin typeface="Times New Roman" panose="02020603050405020304" pitchFamily="18" charset="0"/>
              </a:rPr>
              <a:t>DF</a:t>
            </a:r>
            <a:r>
              <a:rPr lang="zh-CN" altLang="en-US" dirty="0">
                <a:latin typeface="Times New Roman" panose="02020603050405020304" pitchFamily="18" charset="0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</a:rPr>
              <a:t>STD——</a:t>
            </a:r>
            <a:r>
              <a:rPr lang="zh-CN" altLang="en-US" dirty="0">
                <a:latin typeface="Times New Roman" panose="02020603050405020304" pitchFamily="18" charset="0"/>
              </a:rPr>
              <a:t>置</a:t>
            </a:r>
            <a:r>
              <a:rPr lang="en-US" altLang="zh-CN" dirty="0">
                <a:latin typeface="Times New Roman" panose="02020603050405020304" pitchFamily="18" charset="0"/>
              </a:rPr>
              <a:t>DF</a:t>
            </a:r>
            <a:r>
              <a:rPr lang="zh-CN" altLang="en-US" dirty="0">
                <a:latin typeface="Times New Roman" panose="02020603050405020304" pitchFamily="18" charset="0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5076" name="Text Box 25"/>
          <p:cNvSpPr txBox="1"/>
          <p:nvPr/>
        </p:nvSpPr>
        <p:spPr>
          <a:xfrm>
            <a:off x="3851275" y="5876925"/>
            <a:ext cx="460851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用来改变串处理的方向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06211" name="Group 35"/>
          <p:cNvGraphicFramePr>
            <a:graphicFrameLocks noGrp="1"/>
          </p:cNvGraphicFramePr>
          <p:nvPr>
            <p:ph idx="1"/>
          </p:nvPr>
        </p:nvGraphicFramePr>
        <p:xfrm>
          <a:off x="0" y="765175"/>
          <a:ext cx="8893175" cy="5919788"/>
        </p:xfrm>
        <a:graphic>
          <a:graphicData uri="http://schemas.openxmlformats.org/drawingml/2006/table">
            <a:tbl>
              <a:tblPr/>
              <a:tblGrid>
                <a:gridCol w="865188"/>
                <a:gridCol w="2914650"/>
                <a:gridCol w="5113337"/>
              </a:tblGrid>
              <a:tr h="377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名称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格式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8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存入串</a:t>
                      </a:r>
                      <a:endParaRPr kumimoji="1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STOS   DEST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STOSB</a:t>
                      </a:r>
                      <a:r>
                        <a:rPr kumimoji="1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字节操作</a:t>
                      </a:r>
                      <a:r>
                        <a:rPr kumimoji="1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STOSW</a:t>
                      </a:r>
                      <a:r>
                        <a:rPr kumimoji="1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字操作</a:t>
                      </a:r>
                      <a:r>
                        <a:rPr kumimoji="1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STOSD</a:t>
                      </a:r>
                      <a:r>
                        <a:rPr kumimoji="1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双字操作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DEST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提供类型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or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or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双字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: (AL)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→ES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DI;</a:t>
                      </a:r>
                      <a:b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DI±1 →DI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双字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: (AX)/(EAX)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→ES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DI;</a:t>
                      </a:r>
                      <a:b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DI±2/4 →DI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(DF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时用＋，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DF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用－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不影响标志位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3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从串取</a:t>
                      </a:r>
                      <a:endParaRPr kumimoji="1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LODS  SRC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LODSB</a:t>
                      </a:r>
                      <a:r>
                        <a:rPr kumimoji="1" lang="zh-CN" alt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LODSW </a:t>
                      </a:r>
                      <a:r>
                        <a:rPr kumimoji="1" lang="zh-CN" alt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</a:t>
                      </a:r>
                      <a:endParaRPr kumimoji="1" lang="zh-CN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LODSD </a:t>
                      </a:r>
                      <a:r>
                        <a:rPr kumimoji="1" lang="zh-CN" alt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双字</a:t>
                      </a:r>
                      <a:endParaRPr kumimoji="1" lang="zh-CN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SRC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提供类型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or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: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SI→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(AL);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SI±1→SI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双字：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SI →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AX/EAX;</a:t>
                      </a:r>
                      <a:b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       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SI±2/4→SI 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(DF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时用＋，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DF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用－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不影响标志位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01" name="Rectangle 3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613" cy="561975"/>
          </a:xfrm>
          <a:noFill/>
          <a:ln>
            <a:noFill/>
          </a:ln>
        </p:spPr>
        <p:txBody>
          <a:bodyPr/>
          <a:p>
            <a:pPr eaLnBrk="1" hangingPunct="1"/>
            <a:r>
              <a:rPr lang="zh-CN" altLang="en-US" sz="2800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串处理指令    </a:t>
            </a:r>
            <a:r>
              <a:rPr lang="en-US" altLang="zh-CN" sz="2800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P174</a:t>
            </a:r>
            <a:endParaRPr lang="en-US" altLang="zh-CN" sz="2800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07233" name="Group 33"/>
          <p:cNvGraphicFramePr>
            <a:graphicFrameLocks noGrp="1"/>
          </p:cNvGraphicFramePr>
          <p:nvPr>
            <p:ph idx="1"/>
          </p:nvPr>
        </p:nvGraphicFramePr>
        <p:xfrm>
          <a:off x="0" y="765175"/>
          <a:ext cx="8893175" cy="5845175"/>
        </p:xfrm>
        <a:graphic>
          <a:graphicData uri="http://schemas.openxmlformats.org/drawingml/2006/table">
            <a:tbl>
              <a:tblPr/>
              <a:tblGrid>
                <a:gridCol w="865188"/>
                <a:gridCol w="2914650"/>
                <a:gridCol w="5113337"/>
              </a:tblGrid>
              <a:tr h="431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名称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格式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8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串比较</a:t>
                      </a:r>
                      <a:endParaRPr kumimoji="1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CMPS  DEST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SRC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CMPSB </a:t>
                      </a:r>
                      <a:r>
                        <a:rPr kumimoji="1" lang="zh-CN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字节操作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CMPSW</a:t>
                      </a:r>
                      <a:r>
                        <a:rPr kumimoji="1" lang="zh-CN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字操作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CMPSD</a:t>
                      </a:r>
                      <a:r>
                        <a:rPr kumimoji="1" lang="zh-CN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双字操作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DEST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SRC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提供类型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双字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(DS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SI)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－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ES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DI)</a:t>
                      </a:r>
                      <a:endParaRPr kumimoji="1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SI±1 →SI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DI±1 →DI</a:t>
                      </a:r>
                      <a:b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字节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+1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，字操作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+2;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双字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+4; </a:t>
                      </a:r>
                      <a:b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DF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时用＋，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DF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用－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影响标志位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OF/SF/ZF/CF/PF/AF</a:t>
                      </a:r>
                      <a:endParaRPr kumimoji="1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3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串扫描</a:t>
                      </a:r>
                      <a:endParaRPr kumimoji="1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SCAS  DEST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SCASB </a:t>
                      </a: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</a:t>
                      </a: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SCASW </a:t>
                      </a: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</a:t>
                      </a: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SCASD </a:t>
                      </a: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双字</a:t>
                      </a: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DEST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提供类型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or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操作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: (AL/AX/EAX)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－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(E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S:DI)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;</a:t>
                      </a:r>
                      <a:b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D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I±1/2/4→DI</a:t>
                      </a:r>
                      <a:endParaRPr kumimoji="1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(DF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时用＋，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DF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用－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影响标志位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OF/SF/ZF/CF/PF/AF</a:t>
                      </a:r>
                      <a:endParaRPr kumimoji="1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25" name="Rectangle 3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613" cy="561975"/>
          </a:xfrm>
          <a:noFill/>
          <a:ln>
            <a:noFill/>
          </a:ln>
        </p:spPr>
        <p:txBody>
          <a:bodyPr/>
          <a:p>
            <a:pPr eaLnBrk="1" hangingPunct="1"/>
            <a:r>
              <a:rPr lang="zh-CN" altLang="en-US" sz="2800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串处理指令    </a:t>
            </a:r>
            <a:r>
              <a:rPr lang="en-US" altLang="zh-CN" sz="2800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P174</a:t>
            </a:r>
            <a:endParaRPr lang="en-US" altLang="zh-CN" sz="2800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8131" name="Text Box 3"/>
          <p:cNvSpPr txBox="1"/>
          <p:nvPr/>
        </p:nvSpPr>
        <p:spPr>
          <a:xfrm>
            <a:off x="0" y="1052513"/>
            <a:ext cx="8893175" cy="16906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重复串操作前缀：</a:t>
            </a:r>
            <a:r>
              <a:rPr lang="en-US" altLang="zh-CN" dirty="0">
                <a:latin typeface="Times New Roman" panose="02020603050405020304" pitchFamily="18" charset="0"/>
              </a:rPr>
              <a:t>REP   </a:t>
            </a:r>
            <a:r>
              <a:rPr lang="zh-CN" altLang="en-US" dirty="0">
                <a:latin typeface="Times New Roman" panose="02020603050405020304" pitchFamily="18" charset="0"/>
              </a:rPr>
              <a:t>（串传送、存、取串）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</a:pPr>
            <a:r>
              <a:rPr lang="zh-CN" altLang="en-US" sz="2800" dirty="0">
                <a:solidFill>
                  <a:srgbClr val="FFCCCC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(CX)</a:t>
            </a:r>
            <a:r>
              <a:rPr lang="zh-CN" altLang="en-US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0   </a:t>
            </a:r>
            <a:r>
              <a:rPr lang="zh-CN" altLang="en-US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退出</a:t>
            </a:r>
            <a:r>
              <a:rPr lang="en-US" altLang="zh-CN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REP</a:t>
            </a:r>
            <a:endParaRPr lang="en-US" altLang="zh-CN" sz="2800" dirty="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</a:pPr>
            <a:r>
              <a:rPr lang="en-US" altLang="zh-CN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	(CX)</a:t>
            </a:r>
            <a:r>
              <a:rPr lang="en-US" altLang="zh-CN" sz="2800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≠0</a:t>
            </a:r>
            <a:r>
              <a:rPr lang="zh-CN" altLang="en-US" sz="2800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(CX)</a:t>
            </a:r>
            <a:r>
              <a:rPr lang="zh-CN" altLang="en-US" sz="2800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1→(CX)</a:t>
            </a:r>
            <a:r>
              <a:rPr lang="zh-CN" altLang="en-US" sz="2800" dirty="0">
                <a:solidFill>
                  <a:srgbClr val="00FFFF"/>
                </a:solidFill>
                <a:latin typeface="黑体" panose="0201060906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sz="2800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</a:t>
            </a:r>
            <a:r>
              <a:rPr lang="zh-CN" altLang="en-US" sz="2800" dirty="0">
                <a:solidFill>
                  <a:srgbClr val="00FFFF"/>
                </a:solidFill>
                <a:latin typeface="黑体" panose="02010609060101010101" pitchFamily="2" charset="-122"/>
                <a:cs typeface="Times New Roman" panose="02020603050405020304" pitchFamily="18" charset="0"/>
              </a:rPr>
              <a:t>后指令</a:t>
            </a:r>
            <a:r>
              <a:rPr lang="zh-CN" altLang="en-US" sz="2800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en-US" sz="2800" dirty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8132" name="Text Box 4"/>
          <p:cNvSpPr txBox="1"/>
          <p:nvPr/>
        </p:nvSpPr>
        <p:spPr>
          <a:xfrm>
            <a:off x="0" y="2852738"/>
            <a:ext cx="9467850" cy="16906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或相等重复前缀：</a:t>
            </a:r>
            <a:r>
              <a:rPr lang="en-US" altLang="zh-CN" dirty="0">
                <a:latin typeface="Times New Roman" panose="02020603050405020304" pitchFamily="18" charset="0"/>
              </a:rPr>
              <a:t>REPE/REPZ </a:t>
            </a:r>
            <a:r>
              <a:rPr lang="zh-CN" altLang="en-US" sz="2800" dirty="0">
                <a:latin typeface="Times New Roman" panose="02020603050405020304" pitchFamily="18" charset="0"/>
              </a:rPr>
              <a:t>（串比较、串扫描）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</a:pPr>
            <a:r>
              <a:rPr lang="zh-CN" altLang="en-US" sz="2800" dirty="0">
                <a:solidFill>
                  <a:srgbClr val="FFCCCC"/>
                </a:solidFill>
                <a:latin typeface="Times New Roman" panose="02020603050405020304" pitchFamily="18" charset="0"/>
              </a:rPr>
              <a:t>	</a:t>
            </a:r>
            <a:r>
              <a:rPr lang="zh-CN" altLang="en-US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(CX) </a:t>
            </a:r>
            <a:r>
              <a:rPr lang="en-US" altLang="zh-CN" sz="2800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 0</a:t>
            </a:r>
            <a:r>
              <a:rPr lang="zh-CN" altLang="en-US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ZF</a:t>
            </a:r>
            <a:r>
              <a:rPr lang="zh-CN" altLang="en-US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0   </a:t>
            </a:r>
            <a:r>
              <a:rPr lang="zh-CN" altLang="en-US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退出</a:t>
            </a:r>
            <a:r>
              <a:rPr lang="en-US" altLang="zh-CN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REPE</a:t>
            </a:r>
            <a:endParaRPr lang="en-US" altLang="zh-CN" sz="2800" dirty="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</a:pPr>
            <a:r>
              <a:rPr lang="en-US" altLang="zh-CN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	(CX)</a:t>
            </a:r>
            <a:r>
              <a:rPr lang="zh-CN" altLang="en-US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1→(CX)</a:t>
            </a:r>
            <a:r>
              <a:rPr lang="zh-CN" altLang="en-US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重复执行</a:t>
            </a:r>
            <a:r>
              <a:rPr lang="en-US" altLang="zh-CN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REPZ</a:t>
            </a:r>
            <a:r>
              <a:rPr lang="zh-CN" altLang="en-US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后指令  </a:t>
            </a:r>
            <a:endParaRPr lang="zh-CN" altLang="en-US" sz="2800" dirty="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3" name="Text Box 5"/>
          <p:cNvSpPr txBox="1"/>
          <p:nvPr/>
        </p:nvSpPr>
        <p:spPr>
          <a:xfrm>
            <a:off x="0" y="4600575"/>
            <a:ext cx="8893175" cy="2257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不为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或不相等重复前缀：</a:t>
            </a:r>
            <a:r>
              <a:rPr lang="en-US" altLang="zh-CN" dirty="0">
                <a:latin typeface="Times New Roman" panose="02020603050405020304" pitchFamily="18" charset="0"/>
              </a:rPr>
              <a:t>REPNE/REPNZ   </a:t>
            </a:r>
            <a:r>
              <a:rPr lang="zh-CN" altLang="en-US" dirty="0">
                <a:latin typeface="Times New Roman" panose="02020603050405020304" pitchFamily="18" charset="0"/>
              </a:rPr>
              <a:t>（串比较、串扫描）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</a:pPr>
            <a:r>
              <a:rPr lang="zh-CN" altLang="en-US" sz="2800" dirty="0">
                <a:solidFill>
                  <a:srgbClr val="FFCCCC"/>
                </a:solidFill>
                <a:latin typeface="Times New Roman" panose="02020603050405020304" pitchFamily="18" charset="0"/>
              </a:rPr>
              <a:t>	</a:t>
            </a:r>
            <a:r>
              <a:rPr lang="zh-CN" altLang="en-US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(CX) </a:t>
            </a:r>
            <a:r>
              <a:rPr lang="zh-CN" altLang="en-US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＝ </a:t>
            </a:r>
            <a:r>
              <a:rPr lang="en-US" altLang="zh-CN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ZF</a:t>
            </a:r>
            <a:r>
              <a:rPr lang="zh-CN" altLang="en-US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1   </a:t>
            </a:r>
            <a:r>
              <a:rPr lang="zh-CN" altLang="en-US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退出</a:t>
            </a:r>
            <a:r>
              <a:rPr lang="en-US" altLang="zh-CN" sz="2800" dirty="0">
                <a:solidFill>
                  <a:srgbClr val="00FFFF"/>
                </a:solidFill>
                <a:latin typeface="Times New Roman" panose="02020603050405020304" pitchFamily="18" charset="0"/>
              </a:rPr>
              <a:t>REPNE</a:t>
            </a:r>
            <a:endParaRPr lang="en-US" altLang="zh-CN" sz="2800" dirty="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</a:pPr>
            <a:r>
              <a:rPr lang="en-US" altLang="zh-CN" sz="2800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(CX)</a:t>
            </a:r>
            <a:r>
              <a:rPr lang="zh-CN" altLang="en-US" sz="2800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1→(CX)</a:t>
            </a:r>
            <a:r>
              <a:rPr lang="zh-CN" altLang="en-US" sz="2800" dirty="0">
                <a:solidFill>
                  <a:srgbClr val="00FFFF"/>
                </a:solidFill>
                <a:latin typeface="黑体" panose="02010609060101010101" pitchFamily="2" charset="-122"/>
                <a:cs typeface="Times New Roman" panose="02020603050405020304" pitchFamily="18" charset="0"/>
              </a:rPr>
              <a:t>重复执行</a:t>
            </a:r>
            <a:r>
              <a:rPr lang="en-US" altLang="zh-CN" sz="2800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REPNZ</a:t>
            </a:r>
            <a:r>
              <a:rPr lang="zh-CN" altLang="en-US" sz="2800" dirty="0">
                <a:solidFill>
                  <a:srgbClr val="00FFFF"/>
                </a:solidFill>
                <a:latin typeface="黑体" panose="02010609060101010101" pitchFamily="2" charset="-122"/>
                <a:cs typeface="Times New Roman" panose="02020603050405020304" pitchFamily="18" charset="0"/>
              </a:rPr>
              <a:t>后指令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8134" name="Rectangle 6"/>
          <p:cNvSpPr/>
          <p:nvPr/>
        </p:nvSpPr>
        <p:spPr>
          <a:xfrm>
            <a:off x="457200" y="274638"/>
            <a:ext cx="8075613" cy="561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串处理指令    </a:t>
            </a:r>
            <a:r>
              <a:rPr lang="en-US" altLang="zh-CN" sz="2800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P174</a:t>
            </a:r>
            <a:endParaRPr lang="en-US" altLang="zh-CN" sz="2800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9155" name="Text Box 3"/>
          <p:cNvSpPr txBox="1"/>
          <p:nvPr/>
        </p:nvSpPr>
        <p:spPr>
          <a:xfrm>
            <a:off x="0" y="981075"/>
            <a:ext cx="9144000" cy="54562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说明：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MOVS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STOS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LODS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不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影响标志位</a:t>
            </a:r>
            <a:b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CMPS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SCAS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影响标志位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rgbClr val="00FF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FF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00FFFF"/>
                </a:solidFill>
                <a:latin typeface="Times New Roman" panose="02020603050405020304" pitchFamily="18" charset="0"/>
              </a:rPr>
              <a:t>CLD——</a:t>
            </a:r>
            <a:r>
              <a:rPr lang="zh-CN" altLang="en-US" dirty="0">
                <a:solidFill>
                  <a:srgbClr val="00FFFF"/>
                </a:solidFill>
                <a:latin typeface="Times New Roman" panose="02020603050405020304" pitchFamily="18" charset="0"/>
              </a:rPr>
              <a:t>置</a:t>
            </a:r>
            <a:r>
              <a:rPr lang="en-US" altLang="zh-CN" dirty="0">
                <a:solidFill>
                  <a:srgbClr val="00FFFF"/>
                </a:solidFill>
                <a:latin typeface="Times New Roman" panose="02020603050405020304" pitchFamily="18" charset="0"/>
              </a:rPr>
              <a:t>DF</a:t>
            </a:r>
            <a:r>
              <a:rPr lang="zh-CN" altLang="en-US" dirty="0">
                <a:solidFill>
                  <a:srgbClr val="00FFFF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rgbClr val="00FFFF"/>
                </a:solidFill>
                <a:latin typeface="Times New Roman" panose="02020603050405020304" pitchFamily="18" charset="0"/>
              </a:rPr>
              <a:t>0 </a:t>
            </a:r>
            <a:r>
              <a:rPr lang="zh-CN" altLang="en-US" dirty="0">
                <a:solidFill>
                  <a:srgbClr val="00FFFF"/>
                </a:solidFill>
                <a:latin typeface="Times New Roman" panose="02020603050405020304" pitchFamily="18" charset="0"/>
              </a:rPr>
              <a:t>增量方向</a:t>
            </a:r>
            <a:br>
              <a:rPr lang="zh-CN" altLang="en-US" dirty="0">
                <a:solidFill>
                  <a:srgbClr val="00FFFF"/>
                </a:solidFill>
                <a:latin typeface="Times New Roman" panose="02020603050405020304" pitchFamily="18" charset="0"/>
              </a:rPr>
            </a:br>
            <a:r>
              <a:rPr lang="zh-CN" altLang="en-US" dirty="0">
                <a:solidFill>
                  <a:srgbClr val="00FFFF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dirty="0">
                <a:solidFill>
                  <a:srgbClr val="00FFFF"/>
                </a:solidFill>
                <a:latin typeface="Times New Roman" panose="02020603050405020304" pitchFamily="18" charset="0"/>
              </a:rPr>
              <a:t>STD——</a:t>
            </a:r>
            <a:r>
              <a:rPr lang="zh-CN" altLang="en-US" dirty="0">
                <a:solidFill>
                  <a:srgbClr val="00FFFF"/>
                </a:solidFill>
                <a:latin typeface="Times New Roman" panose="02020603050405020304" pitchFamily="18" charset="0"/>
              </a:rPr>
              <a:t>置</a:t>
            </a:r>
            <a:r>
              <a:rPr lang="en-US" altLang="zh-CN" dirty="0">
                <a:solidFill>
                  <a:srgbClr val="00FFFF"/>
                </a:solidFill>
                <a:latin typeface="Times New Roman" panose="02020603050405020304" pitchFamily="18" charset="0"/>
              </a:rPr>
              <a:t>DF</a:t>
            </a:r>
            <a:r>
              <a:rPr lang="zh-CN" altLang="en-US" dirty="0">
                <a:solidFill>
                  <a:srgbClr val="00FFFF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rgbClr val="00FFFF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dirty="0">
                <a:solidFill>
                  <a:srgbClr val="00FFFF"/>
                </a:solidFill>
                <a:latin typeface="Times New Roman" panose="02020603050405020304" pitchFamily="18" charset="0"/>
              </a:rPr>
              <a:t>减量方向</a:t>
            </a:r>
            <a:br>
              <a:rPr lang="zh-CN" altLang="en-US" dirty="0">
                <a:solidFill>
                  <a:srgbClr val="00FFFF"/>
                </a:solidFill>
                <a:latin typeface="Times New Roman" panose="02020603050405020304" pitchFamily="18" charset="0"/>
              </a:rPr>
            </a:br>
            <a:r>
              <a:rPr lang="zh-CN" altLang="en-US" dirty="0">
                <a:solidFill>
                  <a:srgbClr val="00FFFF"/>
                </a:solidFill>
                <a:latin typeface="Times New Roman" panose="02020603050405020304" pitchFamily="18" charset="0"/>
              </a:rPr>
              <a:t>       用来改变串处理的方向</a:t>
            </a:r>
            <a:endParaRPr lang="zh-CN" altLang="en-US" dirty="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SI</a:t>
            </a:r>
            <a:r>
              <a:rPr lang="zh-CN" altLang="en-US" dirty="0">
                <a:latin typeface="Times New Roman" panose="02020603050405020304" pitchFamily="18" charset="0"/>
              </a:rPr>
              <a:t>缺省</a:t>
            </a:r>
            <a:r>
              <a:rPr lang="en-US" altLang="zh-CN" dirty="0">
                <a:latin typeface="Times New Roman" panose="02020603050405020304" pitchFamily="18" charset="0"/>
              </a:rPr>
              <a:t>DS</a:t>
            </a:r>
            <a:r>
              <a:rPr lang="zh-CN" altLang="en-US" dirty="0">
                <a:latin typeface="Times New Roman" panose="02020603050405020304" pitchFamily="18" charset="0"/>
              </a:rPr>
              <a:t>段，</a:t>
            </a:r>
            <a:r>
              <a:rPr lang="en-US" altLang="zh-CN" dirty="0">
                <a:latin typeface="Times New Roman" panose="02020603050405020304" pitchFamily="18" charset="0"/>
              </a:rPr>
              <a:t>DI</a:t>
            </a:r>
            <a:r>
              <a:rPr lang="zh-CN" altLang="en-US" dirty="0">
                <a:latin typeface="Times New Roman" panose="02020603050405020304" pitchFamily="18" charset="0"/>
              </a:rPr>
              <a:t>缺省为</a:t>
            </a:r>
            <a:r>
              <a:rPr lang="en-US" altLang="zh-CN" dirty="0">
                <a:latin typeface="Times New Roman" panose="02020603050405020304" pitchFamily="18" charset="0"/>
              </a:rPr>
              <a:t>ES</a:t>
            </a:r>
            <a:r>
              <a:rPr lang="zh-CN" altLang="en-US" dirty="0">
                <a:latin typeface="Times New Roman" panose="02020603050405020304" pitchFamily="18" charset="0"/>
              </a:rPr>
              <a:t>段，源串允许使用段  跨越前缀来修改，而目的串必须在</a:t>
            </a:r>
            <a:r>
              <a:rPr lang="en-US" altLang="zh-CN" dirty="0">
                <a:latin typeface="Times New Roman" panose="02020603050405020304" pitchFamily="18" charset="0"/>
              </a:rPr>
              <a:t>ES</a:t>
            </a:r>
            <a:r>
              <a:rPr lang="zh-CN" altLang="en-US" dirty="0">
                <a:latin typeface="Times New Roman" panose="02020603050405020304" pitchFamily="18" charset="0"/>
              </a:rPr>
              <a:t>段中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例如：</a:t>
            </a:r>
            <a:r>
              <a:rPr lang="en-US" altLang="zh-CN" dirty="0">
                <a:latin typeface="Times New Roman" panose="02020603050405020304" pitchFamily="18" charset="0"/>
              </a:rPr>
              <a:t>MOVS   ES:BYTE   PTR  [DI],  ES:[SI] 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9156" name="Rectangle 4"/>
          <p:cNvSpPr/>
          <p:nvPr/>
        </p:nvSpPr>
        <p:spPr>
          <a:xfrm>
            <a:off x="457200" y="274638"/>
            <a:ext cx="8075613" cy="561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串处理指令    </a:t>
            </a:r>
            <a:r>
              <a:rPr lang="en-US" altLang="zh-CN" sz="2800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P174</a:t>
            </a:r>
            <a:endParaRPr lang="en-US" altLang="zh-CN" sz="2800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0179" name="Text Box 2"/>
          <p:cNvSpPr txBox="1"/>
          <p:nvPr/>
        </p:nvSpPr>
        <p:spPr>
          <a:xfrm>
            <a:off x="0" y="981075"/>
            <a:ext cx="88931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二、使用示例：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0180" name="Text Box 3"/>
          <p:cNvSpPr txBox="1"/>
          <p:nvPr/>
        </p:nvSpPr>
        <p:spPr>
          <a:xfrm>
            <a:off x="395605" y="1628775"/>
            <a:ext cx="2590800" cy="4892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en-US" altLang="zh-CN" sz="2400" b="1" dirty="0">
                <a:latin typeface="Times New Roman" panose="02020603050405020304" pitchFamily="18" charset="0"/>
              </a:rPr>
              <a:t>MOV  AX, 1000H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</a:rPr>
              <a:t>MOV  DS, AX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</a:rPr>
              <a:t>MOV  ES, AX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</a:rPr>
              <a:t>MOV  SI, 0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</a:rPr>
              <a:t>MOV  DI, 1050H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</a:rPr>
              <a:t>MOV  CX, 10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</a:rPr>
              <a:t>CLD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</a:rPr>
              <a:t>PB:   MOVSB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</a:rPr>
              <a:t>LOOP  PB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50181" name="Text Box 4"/>
          <p:cNvSpPr txBox="1"/>
          <p:nvPr/>
        </p:nvSpPr>
        <p:spPr>
          <a:xfrm>
            <a:off x="3203575" y="4653280"/>
            <a:ext cx="240601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en-US" altLang="zh-CN" sz="2400" b="1" dirty="0">
                <a:latin typeface="Times New Roman" panose="02020603050405020304" pitchFamily="18" charset="0"/>
              </a:rPr>
              <a:t>MOV  CX, 10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</a:rPr>
              <a:t>CLD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REP  MOVSB</a:t>
            </a:r>
            <a:endParaRPr lang="en-US" altLang="zh-CN" sz="2400" b="1" dirty="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2" name="Line 5"/>
          <p:cNvSpPr/>
          <p:nvPr/>
        </p:nvSpPr>
        <p:spPr>
          <a:xfrm>
            <a:off x="3059113" y="1557338"/>
            <a:ext cx="0" cy="4967287"/>
          </a:xfrm>
          <a:prstGeom prst="line">
            <a:avLst/>
          </a:prstGeom>
          <a:ln w="9525" cap="flat" cmpd="sng">
            <a:solidFill>
              <a:srgbClr val="FFCC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183" name="Text Box 6"/>
          <p:cNvSpPr txBox="1"/>
          <p:nvPr/>
        </p:nvSpPr>
        <p:spPr>
          <a:xfrm>
            <a:off x="3132138" y="3933825"/>
            <a:ext cx="27368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</a:rPr>
              <a:t>改为</a:t>
            </a:r>
            <a:r>
              <a:rPr lang="en-US" altLang="zh-CN" sz="2800" dirty="0">
                <a:latin typeface="Times New Roman" panose="02020603050405020304" pitchFamily="18" charset="0"/>
              </a:rPr>
              <a:t>REP</a:t>
            </a:r>
            <a:r>
              <a:rPr lang="zh-CN" altLang="en-US" sz="2800" dirty="0">
                <a:latin typeface="Times New Roman" panose="02020603050405020304" pitchFamily="18" charset="0"/>
              </a:rPr>
              <a:t>形式：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50184" name="Line 7"/>
          <p:cNvSpPr/>
          <p:nvPr/>
        </p:nvSpPr>
        <p:spPr>
          <a:xfrm>
            <a:off x="5724525" y="1557338"/>
            <a:ext cx="0" cy="4895850"/>
          </a:xfrm>
          <a:prstGeom prst="line">
            <a:avLst/>
          </a:prstGeom>
          <a:ln w="9525" cap="flat" cmpd="sng">
            <a:solidFill>
              <a:srgbClr val="FFCC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185" name="Text Box 8"/>
          <p:cNvSpPr txBox="1"/>
          <p:nvPr/>
        </p:nvSpPr>
        <p:spPr>
          <a:xfrm>
            <a:off x="5940425" y="2420938"/>
            <a:ext cx="27368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</a:rPr>
              <a:t>改为减量方式：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50186" name="Text Box 9"/>
          <p:cNvSpPr txBox="1"/>
          <p:nvPr/>
        </p:nvSpPr>
        <p:spPr>
          <a:xfrm>
            <a:off x="5940425" y="3284538"/>
            <a:ext cx="3527425" cy="2647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400" b="1" dirty="0">
                <a:latin typeface="Times New Roman" panose="02020603050405020304" pitchFamily="18" charset="0"/>
              </a:rPr>
              <a:t>MOV  SI,10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</a:rPr>
              <a:t>MOV  DI, 105AH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</a:rPr>
              <a:t>MOV  CX, 10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STD</a:t>
            </a:r>
            <a:endParaRPr lang="en-US" altLang="zh-CN" sz="2400" b="1" dirty="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</a:rPr>
              <a:t>REP  MOVSB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50187" name="Rectangle 11"/>
          <p:cNvSpPr/>
          <p:nvPr/>
        </p:nvSpPr>
        <p:spPr>
          <a:xfrm>
            <a:off x="457200" y="274638"/>
            <a:ext cx="8075613" cy="561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串处理指令    </a:t>
            </a:r>
            <a:r>
              <a:rPr lang="en-US" altLang="zh-CN" sz="2800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P174</a:t>
            </a:r>
            <a:endParaRPr lang="en-US" altLang="zh-CN" sz="2800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/>
          <p:nvPr/>
        </p:nvSpPr>
        <p:spPr>
          <a:xfrm>
            <a:off x="0" y="990600"/>
            <a:ext cx="8964613" cy="1917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53340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FF99"/>
                </a:solidFill>
              </a:rPr>
              <a:t>在执行这条指令之前，假设</a:t>
            </a:r>
            <a:r>
              <a:rPr lang="en-US" altLang="zh-CN" sz="2400" b="1" dirty="0">
                <a:solidFill>
                  <a:srgbClr val="FFFF99"/>
                </a:solidFill>
              </a:rPr>
              <a:t>DF </a:t>
            </a:r>
            <a:r>
              <a:rPr lang="en-US" altLang="zh-CN" sz="2400" b="1" dirty="0">
                <a:solidFill>
                  <a:srgbClr val="FFFF99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400" b="1" dirty="0">
                <a:solidFill>
                  <a:srgbClr val="FFFF99"/>
                </a:solidFill>
              </a:rPr>
              <a:t> 0</a:t>
            </a:r>
            <a:r>
              <a:rPr lang="zh-CN" altLang="en-US" sz="2400" b="1" dirty="0">
                <a:solidFill>
                  <a:srgbClr val="FFFF99"/>
                </a:solidFill>
                <a:sym typeface="Symbol" panose="05050102010706020507" pitchFamily="18" charset="2"/>
              </a:rPr>
              <a:t>，（</a:t>
            </a:r>
            <a:r>
              <a:rPr lang="en-US" altLang="zh-CN" sz="2400" b="1" dirty="0">
                <a:solidFill>
                  <a:srgbClr val="FFFF99"/>
                </a:solidFill>
                <a:sym typeface="Symbol" panose="05050102010706020507" pitchFamily="18" charset="2"/>
              </a:rPr>
              <a:t>SI</a:t>
            </a:r>
            <a:r>
              <a:rPr lang="zh-CN" altLang="en-US" sz="2400" b="1" dirty="0">
                <a:solidFill>
                  <a:srgbClr val="FFFF99"/>
                </a:solidFill>
                <a:sym typeface="Symbol" panose="05050102010706020507" pitchFamily="18" charset="2"/>
              </a:rPr>
              <a:t>）</a:t>
            </a:r>
            <a:r>
              <a:rPr lang="zh-CN" altLang="en-US" sz="2400" b="1" dirty="0">
                <a:solidFill>
                  <a:srgbClr val="FFFF99"/>
                </a:solidFill>
              </a:rPr>
              <a:t> </a:t>
            </a:r>
            <a:r>
              <a:rPr lang="en-US" altLang="zh-CN" sz="2400" b="1" dirty="0">
                <a:solidFill>
                  <a:srgbClr val="FFFF99"/>
                </a:solidFill>
              </a:rPr>
              <a:t>0020H</a:t>
            </a:r>
            <a:r>
              <a:rPr lang="zh-CN" altLang="en-US" sz="2400" b="1" dirty="0">
                <a:solidFill>
                  <a:srgbClr val="FFFF99"/>
                </a:solidFill>
                <a:sym typeface="Symbol" panose="05050102010706020507" pitchFamily="18" charset="2"/>
              </a:rPr>
              <a:t>，（</a:t>
            </a:r>
            <a:r>
              <a:rPr lang="en-US" altLang="zh-CN" sz="2400" b="1" dirty="0">
                <a:solidFill>
                  <a:srgbClr val="FFFF99"/>
                </a:solidFill>
                <a:sym typeface="Symbol" panose="05050102010706020507" pitchFamily="18" charset="2"/>
              </a:rPr>
              <a:t>DI</a:t>
            </a:r>
            <a:r>
              <a:rPr lang="zh-CN" altLang="en-US" sz="2400" b="1" dirty="0">
                <a:solidFill>
                  <a:srgbClr val="FFFF99"/>
                </a:solidFill>
                <a:sym typeface="Symbol" panose="05050102010706020507" pitchFamily="18" charset="2"/>
              </a:rPr>
              <a:t>）</a:t>
            </a:r>
            <a:r>
              <a:rPr lang="zh-CN" altLang="en-US" sz="2400" b="1" dirty="0">
                <a:solidFill>
                  <a:srgbClr val="FFFF99"/>
                </a:solidFill>
              </a:rPr>
              <a:t> </a:t>
            </a:r>
            <a:r>
              <a:rPr lang="en-US" altLang="zh-CN" sz="2400" b="1" dirty="0">
                <a:solidFill>
                  <a:srgbClr val="FFFF99"/>
                </a:solidFill>
              </a:rPr>
              <a:t>0100H</a:t>
            </a:r>
            <a:r>
              <a:rPr lang="zh-CN" altLang="en-US" sz="2400" b="1" dirty="0">
                <a:solidFill>
                  <a:srgbClr val="FFFF99"/>
                </a:solidFill>
                <a:sym typeface="Symbol" panose="05050102010706020507" pitchFamily="18" charset="2"/>
              </a:rPr>
              <a:t>，（</a:t>
            </a:r>
            <a:r>
              <a:rPr lang="en-US" altLang="zh-CN" sz="2400" b="1" dirty="0">
                <a:solidFill>
                  <a:srgbClr val="FFFF99"/>
                </a:solidFill>
                <a:sym typeface="Symbol" panose="05050102010706020507" pitchFamily="18" charset="2"/>
              </a:rPr>
              <a:t>CX</a:t>
            </a:r>
            <a:r>
              <a:rPr lang="zh-CN" altLang="en-US" sz="2400" b="1" dirty="0">
                <a:solidFill>
                  <a:srgbClr val="FFFF99"/>
                </a:solidFill>
                <a:sym typeface="Symbol" panose="05050102010706020507" pitchFamily="18" charset="2"/>
              </a:rPr>
              <a:t>）</a:t>
            </a:r>
            <a:r>
              <a:rPr lang="zh-CN" altLang="en-US" sz="2400" b="1" dirty="0">
                <a:solidFill>
                  <a:srgbClr val="FFFF99"/>
                </a:solidFill>
              </a:rPr>
              <a:t> </a:t>
            </a:r>
            <a:r>
              <a:rPr lang="en-US" altLang="zh-CN" sz="2400" b="1" dirty="0">
                <a:solidFill>
                  <a:srgbClr val="FFFF99"/>
                </a:solidFill>
              </a:rPr>
              <a:t>0030H</a:t>
            </a:r>
            <a:r>
              <a:rPr lang="zh-CN" altLang="en-US" sz="2400" b="1" dirty="0">
                <a:solidFill>
                  <a:srgbClr val="FFFF99"/>
                </a:solidFill>
                <a:sym typeface="Symbol" panose="05050102010706020507" pitchFamily="18" charset="2"/>
              </a:rPr>
              <a:t>。那么，这条带有重复前缀的串传送指令，将把数据段从</a:t>
            </a:r>
            <a:r>
              <a:rPr lang="en-US" altLang="zh-CN" sz="2400" b="1" dirty="0">
                <a:solidFill>
                  <a:srgbClr val="FFFF99"/>
                </a:solidFill>
                <a:sym typeface="Symbol" panose="05050102010706020507" pitchFamily="18" charset="2"/>
              </a:rPr>
              <a:t>0020H</a:t>
            </a:r>
            <a:r>
              <a:rPr lang="zh-CN" altLang="en-US" sz="2400" b="1" dirty="0">
                <a:solidFill>
                  <a:srgbClr val="FFFF99"/>
                </a:solidFill>
                <a:sym typeface="Symbol" panose="05050102010706020507" pitchFamily="18" charset="2"/>
              </a:rPr>
              <a:t>开始的</a:t>
            </a:r>
            <a:r>
              <a:rPr lang="en-US" altLang="zh-CN" sz="2400" b="1" dirty="0">
                <a:solidFill>
                  <a:srgbClr val="FFFF99"/>
                </a:solidFill>
                <a:sym typeface="Symbol" panose="05050102010706020507" pitchFamily="18" charset="2"/>
              </a:rPr>
              <a:t>30H</a:t>
            </a:r>
            <a:r>
              <a:rPr lang="zh-CN" altLang="en-US" sz="2400" b="1" dirty="0">
                <a:solidFill>
                  <a:srgbClr val="FFFF99"/>
                </a:solidFill>
                <a:sym typeface="Symbol" panose="05050102010706020507" pitchFamily="18" charset="2"/>
              </a:rPr>
              <a:t>个字节传送到当前附加段以</a:t>
            </a:r>
            <a:r>
              <a:rPr lang="en-US" altLang="zh-CN" sz="2400" b="1" dirty="0">
                <a:solidFill>
                  <a:srgbClr val="FFFF99"/>
                </a:solidFill>
                <a:sym typeface="Symbol" panose="05050102010706020507" pitchFamily="18" charset="2"/>
              </a:rPr>
              <a:t>0100H</a:t>
            </a:r>
            <a:r>
              <a:rPr lang="zh-CN" altLang="en-US" sz="2400" b="1" dirty="0">
                <a:solidFill>
                  <a:srgbClr val="FFFF99"/>
                </a:solidFill>
                <a:sym typeface="Symbol" panose="05050102010706020507" pitchFamily="18" charset="2"/>
              </a:rPr>
              <a:t>为起始地址的存储区中。如果不用串操作指令，上述传送操作就需编制如下程序段：</a:t>
            </a:r>
            <a:r>
              <a:rPr lang="zh-CN" altLang="en-US" sz="2400" b="1" dirty="0">
                <a:sym typeface="Symbol" panose="05050102010706020507" pitchFamily="18" charset="2"/>
              </a:rPr>
              <a:t>	</a:t>
            </a:r>
            <a:endParaRPr lang="zh-CN" altLang="en-US" sz="2400" b="1" dirty="0">
              <a:sym typeface="Symbol" panose="05050102010706020507" pitchFamily="18" charset="2"/>
            </a:endParaRPr>
          </a:p>
        </p:txBody>
      </p:sp>
      <p:sp>
        <p:nvSpPr>
          <p:cNvPr id="51204" name="Rectangle 5"/>
          <p:cNvSpPr/>
          <p:nvPr/>
        </p:nvSpPr>
        <p:spPr>
          <a:xfrm>
            <a:off x="381000" y="304800"/>
            <a:ext cx="29829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例如：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REP  MOVSB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1205" name="Group 6"/>
          <p:cNvGrpSpPr/>
          <p:nvPr/>
        </p:nvGrpSpPr>
        <p:grpSpPr>
          <a:xfrm>
            <a:off x="381000" y="3200400"/>
            <a:ext cx="7931150" cy="3013075"/>
            <a:chOff x="240" y="2016"/>
            <a:chExt cx="4996" cy="1898"/>
          </a:xfrm>
        </p:grpSpPr>
        <p:sp>
          <p:nvSpPr>
            <p:cNvPr id="51206" name="Rectangle 4"/>
            <p:cNvSpPr/>
            <p:nvPr/>
          </p:nvSpPr>
          <p:spPr>
            <a:xfrm>
              <a:off x="240" y="2016"/>
              <a:ext cx="4996" cy="189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533400">
                <a:spcBef>
                  <a:spcPct val="0"/>
                </a:spcBef>
                <a:buNone/>
              </a:pPr>
              <a:r>
                <a:rPr lang="en-US" altLang="zh-CN" sz="2400" b="1" dirty="0">
                  <a:sym typeface="Symbol" panose="05050102010706020507" pitchFamily="18" charset="2"/>
                </a:rPr>
                <a:t>	          MOV	SI</a:t>
              </a:r>
              <a:r>
                <a:rPr lang="zh-CN" altLang="en-US" sz="2400" b="1" dirty="0">
                  <a:sym typeface="Symbol" panose="05050102010706020507" pitchFamily="18" charset="2"/>
                </a:rPr>
                <a:t>，</a:t>
              </a:r>
              <a:r>
                <a:rPr lang="en-US" altLang="zh-CN" sz="2400" b="1" dirty="0">
                  <a:sym typeface="Symbol" panose="05050102010706020507" pitchFamily="18" charset="2"/>
                </a:rPr>
                <a:t>0020H</a:t>
              </a:r>
              <a:endParaRPr lang="en-US" altLang="zh-CN" sz="2400" b="1" dirty="0">
                <a:sym typeface="Symbol" panose="05050102010706020507" pitchFamily="18" charset="2"/>
              </a:endParaRPr>
            </a:p>
            <a:p>
              <a:pPr marL="0" lvl="0" indent="533400">
                <a:spcBef>
                  <a:spcPct val="0"/>
                </a:spcBef>
                <a:buNone/>
              </a:pPr>
              <a:r>
                <a:rPr lang="en-US" altLang="zh-CN" sz="2400" b="1" dirty="0">
                  <a:sym typeface="Symbol" panose="05050102010706020507" pitchFamily="18" charset="2"/>
                </a:rPr>
                <a:t>	          MOV	DI</a:t>
              </a:r>
              <a:r>
                <a:rPr lang="zh-CN" altLang="en-US" sz="2400" b="1" dirty="0">
                  <a:sym typeface="Symbol" panose="05050102010706020507" pitchFamily="18" charset="2"/>
                </a:rPr>
                <a:t>，</a:t>
              </a:r>
              <a:r>
                <a:rPr lang="en-US" altLang="zh-CN" sz="2400" b="1" dirty="0">
                  <a:sym typeface="Symbol" panose="05050102010706020507" pitchFamily="18" charset="2"/>
                </a:rPr>
                <a:t>0100H</a:t>
              </a:r>
              <a:endParaRPr lang="en-US" altLang="zh-CN" sz="2400" b="1" dirty="0">
                <a:sym typeface="Symbol" panose="05050102010706020507" pitchFamily="18" charset="2"/>
              </a:endParaRPr>
            </a:p>
            <a:p>
              <a:pPr marL="0" lvl="0" indent="533400">
                <a:spcBef>
                  <a:spcPct val="0"/>
                </a:spcBef>
                <a:buNone/>
              </a:pPr>
              <a:r>
                <a:rPr lang="en-US" altLang="zh-CN" sz="2400" b="1" dirty="0">
                  <a:sym typeface="Symbol" panose="05050102010706020507" pitchFamily="18" charset="2"/>
                </a:rPr>
                <a:t>	          MOV	CX</a:t>
              </a:r>
              <a:r>
                <a:rPr lang="zh-CN" altLang="en-US" sz="2400" b="1" dirty="0">
                  <a:sym typeface="Symbol" panose="05050102010706020507" pitchFamily="18" charset="2"/>
                </a:rPr>
                <a:t>，</a:t>
              </a:r>
              <a:r>
                <a:rPr lang="en-US" altLang="zh-CN" sz="2400" b="1" dirty="0">
                  <a:sym typeface="Symbol" panose="05050102010706020507" pitchFamily="18" charset="2"/>
                </a:rPr>
                <a:t>0030H</a:t>
              </a:r>
              <a:endParaRPr lang="en-US" altLang="zh-CN" sz="2400" b="1" dirty="0">
                <a:sym typeface="Symbol" panose="05050102010706020507" pitchFamily="18" charset="2"/>
              </a:endParaRPr>
            </a:p>
            <a:p>
              <a:pPr marL="0" lvl="0" indent="533400">
                <a:spcBef>
                  <a:spcPct val="0"/>
                </a:spcBef>
                <a:buNone/>
              </a:pPr>
              <a:r>
                <a:rPr lang="en-US" altLang="zh-CN" sz="2400" b="1" dirty="0"/>
                <a:t>LOP</a:t>
              </a:r>
              <a:r>
                <a:rPr lang="zh-CN" altLang="en-US" sz="2400" b="1" dirty="0"/>
                <a:t>：	</a:t>
              </a:r>
              <a:r>
                <a:rPr lang="en-US" altLang="zh-CN" sz="2400" b="1" dirty="0"/>
                <a:t>MOV	   AL</a:t>
              </a:r>
              <a:r>
                <a:rPr lang="zh-CN" altLang="en-US" sz="2400" b="1" dirty="0"/>
                <a:t>，</a:t>
              </a:r>
              <a:r>
                <a:rPr lang="en-US" altLang="zh-CN" sz="2400" b="1" dirty="0"/>
                <a:t>[SI]</a:t>
              </a:r>
              <a:endParaRPr lang="en-US" altLang="zh-CN" sz="2400" b="1" dirty="0"/>
            </a:p>
            <a:p>
              <a:pPr marL="0" lvl="0" indent="533400">
                <a:spcBef>
                  <a:spcPct val="0"/>
                </a:spcBef>
                <a:buNone/>
              </a:pPr>
              <a:r>
                <a:rPr lang="en-US" altLang="zh-CN" sz="2400" b="1" dirty="0"/>
                <a:t>		MOV	    ES</a:t>
              </a:r>
              <a:r>
                <a:rPr lang="zh-CN" altLang="en-US" sz="2400" b="1" dirty="0"/>
                <a:t>：</a:t>
              </a:r>
              <a:r>
                <a:rPr lang="en-US" altLang="zh-CN" sz="2400" b="1" dirty="0"/>
                <a:t>[DI]</a:t>
              </a:r>
              <a:r>
                <a:rPr lang="zh-CN" altLang="en-US" sz="2400" b="1" dirty="0"/>
                <a:t>，</a:t>
              </a:r>
              <a:r>
                <a:rPr lang="en-US" altLang="zh-CN" sz="2400" b="1" dirty="0"/>
                <a:t>AL</a:t>
              </a:r>
              <a:endParaRPr lang="en-US" altLang="zh-CN" sz="2400" b="1" dirty="0"/>
            </a:p>
            <a:p>
              <a:pPr marL="0" lvl="0" indent="533400">
                <a:spcBef>
                  <a:spcPct val="0"/>
                </a:spcBef>
                <a:buNone/>
              </a:pPr>
              <a:r>
                <a:rPr lang="en-US" altLang="zh-CN" sz="2400" b="1" dirty="0"/>
                <a:t>		INC	    SI			     REP  MOVSB</a:t>
              </a:r>
              <a:endParaRPr lang="en-US" altLang="zh-CN" sz="2400" b="1" dirty="0"/>
            </a:p>
            <a:p>
              <a:pPr marL="0" lvl="0" indent="533400">
                <a:spcBef>
                  <a:spcPct val="0"/>
                </a:spcBef>
                <a:buNone/>
              </a:pPr>
              <a:r>
                <a:rPr lang="en-US" altLang="zh-CN" sz="2400" b="1" dirty="0"/>
                <a:t>		INC	    DI</a:t>
              </a:r>
              <a:endParaRPr lang="en-US" altLang="zh-CN" sz="2400" b="1" dirty="0"/>
            </a:p>
            <a:p>
              <a:pPr marL="0" lvl="0" indent="533400">
                <a:spcBef>
                  <a:spcPct val="0"/>
                </a:spcBef>
                <a:buNone/>
              </a:pPr>
              <a:r>
                <a:rPr lang="en-US" altLang="zh-CN" sz="2400" b="1" dirty="0"/>
                <a:t>		LOOP	    LOP</a:t>
              </a:r>
              <a:endParaRPr lang="en-US" altLang="zh-CN" sz="2400" b="1" dirty="0"/>
            </a:p>
          </p:txBody>
        </p:sp>
        <p:sp>
          <p:nvSpPr>
            <p:cNvPr id="51207" name="Freeform 3"/>
            <p:cNvSpPr/>
            <p:nvPr/>
          </p:nvSpPr>
          <p:spPr>
            <a:xfrm>
              <a:off x="3408" y="2784"/>
              <a:ext cx="314" cy="10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1" y="114"/>
                </a:cxn>
                <a:cxn ang="0">
                  <a:pos x="171" y="399"/>
                </a:cxn>
                <a:cxn ang="0">
                  <a:pos x="314" y="475"/>
                </a:cxn>
                <a:cxn ang="0">
                  <a:pos x="171" y="550"/>
                </a:cxn>
                <a:cxn ang="0">
                  <a:pos x="171" y="892"/>
                </a:cxn>
                <a:cxn ang="0">
                  <a:pos x="29" y="1044"/>
                </a:cxn>
              </a:cxnLst>
              <a:pathLst>
                <a:path w="220" h="1100">
                  <a:moveTo>
                    <a:pt x="0" y="0"/>
                  </a:moveTo>
                  <a:cubicBezTo>
                    <a:pt x="50" y="25"/>
                    <a:pt x="100" y="50"/>
                    <a:pt x="120" y="120"/>
                  </a:cubicBezTo>
                  <a:cubicBezTo>
                    <a:pt x="140" y="190"/>
                    <a:pt x="103" y="357"/>
                    <a:pt x="120" y="420"/>
                  </a:cubicBezTo>
                  <a:cubicBezTo>
                    <a:pt x="137" y="483"/>
                    <a:pt x="220" y="473"/>
                    <a:pt x="220" y="500"/>
                  </a:cubicBezTo>
                  <a:cubicBezTo>
                    <a:pt x="220" y="527"/>
                    <a:pt x="137" y="507"/>
                    <a:pt x="120" y="580"/>
                  </a:cubicBezTo>
                  <a:cubicBezTo>
                    <a:pt x="103" y="653"/>
                    <a:pt x="137" y="853"/>
                    <a:pt x="120" y="940"/>
                  </a:cubicBezTo>
                  <a:cubicBezTo>
                    <a:pt x="103" y="1027"/>
                    <a:pt x="37" y="1073"/>
                    <a:pt x="20" y="1100"/>
                  </a:cubicBezTo>
                </a:path>
              </a:pathLst>
            </a:custGeom>
            <a:noFill/>
            <a:ln w="38100" cap="flat" cmpd="sng">
              <a:solidFill>
                <a:srgbClr val="CC0066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 spd="slow"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/>
          <p:nvPr/>
        </p:nvSpPr>
        <p:spPr>
          <a:xfrm>
            <a:off x="827088" y="0"/>
            <a:ext cx="7705725" cy="69240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5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mydata segment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algn="l">
              <a:lnSpc>
                <a:spcPct val="5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  	</a:t>
            </a:r>
            <a:r>
              <a:rPr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TABLE  DW   0</a:t>
            </a:r>
            <a:r>
              <a:rPr lang="zh-CN" altLang="en-US" sz="24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24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27</a:t>
            </a:r>
            <a:r>
              <a:rPr lang="zh-CN" altLang="en-US" sz="24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64</a:t>
            </a:r>
            <a:r>
              <a:rPr lang="zh-CN" altLang="en-US" sz="24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125</a:t>
            </a:r>
            <a:r>
              <a:rPr lang="zh-CN" altLang="en-US" sz="24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216</a:t>
            </a:r>
            <a:endParaRPr lang="en-US" altLang="zh-CN" sz="2400" b="1" i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50000"/>
              </a:lnSpc>
            </a:pPr>
            <a:r>
              <a:rPr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	FIRST   DB   X</a:t>
            </a:r>
            <a:endParaRPr lang="en-US" altLang="zh-CN" sz="2400" b="1" i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50000"/>
              </a:lnSpc>
            </a:pPr>
            <a:r>
              <a:rPr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	SECOND   DW   </a:t>
            </a:r>
            <a:r>
              <a:rPr lang="zh-CN" altLang="en-US" sz="24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？</a:t>
            </a:r>
            <a:endParaRPr lang="zh-CN" altLang="en-US" sz="2400" b="1" i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5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mydata ends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algn="l">
              <a:lnSpc>
                <a:spcPct val="5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code segment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algn="l">
              <a:lnSpc>
                <a:spcPct val="5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       assume cs:code,ds:mydata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algn="l">
              <a:lnSpc>
                <a:spcPct val="5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start:  mov ax,mydata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algn="l">
              <a:lnSpc>
                <a:spcPct val="5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         mov ds,ax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algn="l">
              <a:lnSpc>
                <a:spcPct val="5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                   </a:t>
            </a:r>
            <a:r>
              <a:rPr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MOV BX, OFFSET  TABLE;  lea  bx, TABLE</a:t>
            </a:r>
            <a:endParaRPr lang="en-US" altLang="zh-CN" sz="2400" b="1" i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50000"/>
              </a:lnSpc>
            </a:pPr>
            <a:r>
              <a:rPr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	        MOV  AH, 0</a:t>
            </a:r>
            <a:endParaRPr lang="en-US" altLang="zh-CN" sz="2400" b="1" i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50000"/>
              </a:lnSpc>
            </a:pPr>
            <a:r>
              <a:rPr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	        MOV  AL, FIRST</a:t>
            </a:r>
            <a:endParaRPr lang="en-US" altLang="zh-CN" sz="2400" b="1" i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50000"/>
              </a:lnSpc>
            </a:pPr>
            <a:r>
              <a:rPr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	       ADD  BX, AX</a:t>
            </a:r>
            <a:endParaRPr lang="en-US" altLang="zh-CN" sz="2400" b="1" i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50000"/>
              </a:lnSpc>
            </a:pPr>
            <a:r>
              <a:rPr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	       MOV   AX, [BX]</a:t>
            </a:r>
            <a:endParaRPr lang="en-US" altLang="zh-CN" sz="2400" b="1" i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50000"/>
              </a:lnSpc>
            </a:pPr>
            <a:r>
              <a:rPr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	       MOV   SECOND, AX</a:t>
            </a:r>
            <a:endParaRPr lang="en-US" altLang="zh-CN" sz="2400" b="1" i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5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        mov ah,4ch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algn="l">
              <a:lnSpc>
                <a:spcPct val="5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        int 21h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algn="l">
              <a:lnSpc>
                <a:spcPct val="5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code ends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algn="l">
              <a:lnSpc>
                <a:spcPct val="5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       end start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52227" name="Picture 2" descr="4x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3825" y="1500188"/>
            <a:ext cx="6480175" cy="53578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2228" name="Rectangle 3"/>
          <p:cNvSpPr/>
          <p:nvPr/>
        </p:nvSpPr>
        <p:spPr>
          <a:xfrm>
            <a:off x="0" y="0"/>
            <a:ext cx="9144000" cy="10064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4-49】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要求从一个字符串中查找一个指定的字符，可用指令</a:t>
            </a:r>
            <a:r>
              <a:rPr lang="en-US" altLang="zh-CN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REPNZ  SCASB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图表示了预置及找到后的情况。从图中可以看出，（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）中指定的字符为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space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（空格），其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ASCII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码为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20H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 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9" name="Rectangle 4"/>
          <p:cNvSpPr/>
          <p:nvPr/>
        </p:nvSpPr>
        <p:spPr>
          <a:xfrm>
            <a:off x="0" y="1565275"/>
            <a:ext cx="2732088" cy="43592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l">
              <a:spcBef>
                <a:spcPct val="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开始比较时，因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(DI)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指定的字符与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(AL)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不符合而不断往下比较，当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(DI)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1508H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时，比较结果相符，因此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ZF 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1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，在修改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(DI)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值后指令停止比较而提前结束，此时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(DI)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是相匹配字符的下一个地址；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(CX)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是剩下还未比较的字符个数。所以根据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(DI)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(CX)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的值可以很方便地找到所需查找的字符的位置。 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3251" name="Text Box 2"/>
          <p:cNvSpPr txBox="1"/>
          <p:nvPr/>
        </p:nvSpPr>
        <p:spPr>
          <a:xfrm>
            <a:off x="0" y="838200"/>
            <a:ext cx="88931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）标志位操作指令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3252" name="Rectangle 10"/>
          <p:cNvSpPr/>
          <p:nvPr/>
        </p:nvSpPr>
        <p:spPr>
          <a:xfrm>
            <a:off x="457200" y="274638"/>
            <a:ext cx="8075613" cy="561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处理机控制类指令    </a:t>
            </a:r>
            <a:r>
              <a:rPr lang="en-US" altLang="zh-CN" sz="2800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P178</a:t>
            </a:r>
            <a:endParaRPr lang="en-US" altLang="zh-CN" sz="2800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3253" name="Rectangle 11"/>
          <p:cNvSpPr/>
          <p:nvPr/>
        </p:nvSpPr>
        <p:spPr>
          <a:xfrm>
            <a:off x="533400" y="1371600"/>
            <a:ext cx="8229600" cy="1333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80x86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提供了一组设置或清除标志位的指令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它们只影响本指令指定的标志，而不影响其他标志位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能直接操作的标志位有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CF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IF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DF</a:t>
            </a:r>
            <a:endParaRPr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333988" name="Group 164"/>
          <p:cNvGraphicFramePr>
            <a:graphicFrameLocks noGrp="1"/>
          </p:cNvGraphicFramePr>
          <p:nvPr/>
        </p:nvGraphicFramePr>
        <p:xfrm>
          <a:off x="381000" y="2794000"/>
          <a:ext cx="8382000" cy="4071938"/>
        </p:xfrm>
        <a:graphic>
          <a:graphicData uri="http://schemas.openxmlformats.org/drawingml/2006/table">
            <a:tbl>
              <a:tblPr/>
              <a:tblGrid>
                <a:gridCol w="1047750"/>
                <a:gridCol w="6038850"/>
                <a:gridCol w="1295400"/>
              </a:tblGrid>
              <a:tr h="5810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CLC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CLear Carry flag 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置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CF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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影响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873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STC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SeT Carry flag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置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CF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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cPr/>
                </a:tc>
              </a:tr>
              <a:tr h="5810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CMC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CoMplement Carry flagCF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取反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cPr/>
                </a:tc>
              </a:tr>
              <a:tr h="5810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CLD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CC"/>
                        </a:gs>
                        <a:gs pos="100000">
                          <a:srgbClr val="FFCCCC">
                            <a:gamma/>
                            <a:tint val="5882"/>
                            <a:invGamma/>
                          </a:srgb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CLear Direction flag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置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DF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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CC"/>
                        </a:gs>
                        <a:gs pos="100000">
                          <a:srgbClr val="FFCCCC">
                            <a:gamma/>
                            <a:tint val="5882"/>
                            <a:invGamma/>
                          </a:srgbClr>
                        </a:gs>
                      </a:gsLst>
                      <a:lin ang="2700000" scaled="1"/>
                    </a:gradFill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影响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CC"/>
                        </a:gs>
                        <a:gs pos="100000">
                          <a:srgbClr val="FFCCCC">
                            <a:gamma/>
                            <a:tint val="5882"/>
                            <a:invGamma/>
                          </a:srgbClr>
                        </a:gs>
                      </a:gsLst>
                      <a:lin ang="2700000" scaled="1"/>
                    </a:gradFill>
                  </a:tcPr>
                </a:tc>
              </a:tr>
              <a:tr h="5810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STD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CC"/>
                        </a:gs>
                        <a:gs pos="100000">
                          <a:srgbClr val="FFCCCC">
                            <a:gamma/>
                            <a:tint val="5882"/>
                            <a:invGamma/>
                          </a:srgb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SeT Direction flag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置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DF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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CC"/>
                        </a:gs>
                        <a:gs pos="100000">
                          <a:srgbClr val="FFCCCC">
                            <a:gamma/>
                            <a:tint val="5882"/>
                            <a:invGamma/>
                          </a:srgbClr>
                        </a:gs>
                      </a:gsLst>
                      <a:lin ang="2700000" scaled="1"/>
                    </a:gradFill>
                  </a:tcPr>
                </a:tc>
                <a:tc vMerge="1">
                  <a:tcPr/>
                </a:tc>
              </a:tr>
              <a:tr h="579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CLI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FFCC"/>
                        </a:gs>
                        <a:gs pos="100000">
                          <a:srgbClr val="99FFCC">
                            <a:gamma/>
                            <a:tint val="15294"/>
                            <a:invGamma/>
                          </a:srgbClr>
                        </a:gs>
                      </a:gsLst>
                      <a:path path="rect">
                        <a:fillToRect r="100000" b="100000"/>
                      </a:path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CLear Interrupt-enable flag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置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IF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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FFCC"/>
                        </a:gs>
                        <a:gs pos="100000">
                          <a:srgbClr val="99FFCC">
                            <a:gamma/>
                            <a:tint val="15294"/>
                            <a:invGamma/>
                          </a:srgbClr>
                        </a:gs>
                      </a:gsLst>
                      <a:path path="rect">
                        <a:fillToRect r="100000" b="100000"/>
                      </a:path>
                    </a:gradFill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影响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FFCC"/>
                        </a:gs>
                        <a:gs pos="100000">
                          <a:srgbClr val="99FFCC">
                            <a:gamma/>
                            <a:tint val="15294"/>
                            <a:invGamma/>
                          </a:srgbClr>
                        </a:gs>
                      </a:gsLst>
                      <a:path path="rect">
                        <a:fillToRect r="100000" b="100000"/>
                      </a:path>
                    </a:gradFill>
                  </a:tcPr>
                </a:tc>
              </a:tr>
              <a:tr h="5810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STI 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FFCC"/>
                        </a:gs>
                        <a:gs pos="100000">
                          <a:srgbClr val="99FFCC">
                            <a:gamma/>
                            <a:tint val="15294"/>
                            <a:invGamma/>
                          </a:srgbClr>
                        </a:gs>
                      </a:gsLst>
                      <a:path path="rect">
                        <a:fillToRect r="100000" b="100000"/>
                      </a:path>
                    </a:gra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SeT Interrupt-enable flag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置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IF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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FFCC"/>
                        </a:gs>
                        <a:gs pos="100000">
                          <a:srgbClr val="99FFCC">
                            <a:gamma/>
                            <a:tint val="15294"/>
                            <a:invGamma/>
                          </a:srgbClr>
                        </a:gs>
                      </a:gsLst>
                      <a:path path="rect">
                        <a:fillToRect r="100000" b="100000"/>
                      </a:path>
                    </a:gradFill>
                  </a:tcPr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/>
          </p:cNvSpPr>
          <p:nvPr>
            <p:ph idx="1"/>
          </p:nvPr>
        </p:nvSpPr>
        <p:spPr>
          <a:xfrm>
            <a:off x="0" y="990600"/>
            <a:ext cx="7772400" cy="6096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r>
              <a:rPr lang="zh-CN" altLang="en-US" sz="3600" dirty="0">
                <a:solidFill>
                  <a:srgbClr val="FFFF99"/>
                </a:solidFill>
                <a:ea typeface="黑体" panose="02010609060101010101" pitchFamily="2" charset="-122"/>
              </a:rPr>
              <a:t>（</a:t>
            </a: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2</a:t>
            </a:r>
            <a:r>
              <a:rPr lang="zh-CN" altLang="en-US" sz="3600" dirty="0">
                <a:solidFill>
                  <a:srgbClr val="FFFF99"/>
                </a:solidFill>
                <a:ea typeface="黑体" panose="02010609060101010101" pitchFamily="2" charset="-122"/>
              </a:rPr>
              <a:t>）其他处理机控制指令</a:t>
            </a:r>
            <a:endParaRPr lang="zh-CN" altLang="en-US" sz="2800" b="1" dirty="0">
              <a:solidFill>
                <a:srgbClr val="0033CC"/>
              </a:solidFill>
            </a:endParaRPr>
          </a:p>
        </p:txBody>
      </p:sp>
      <p:sp>
        <p:nvSpPr>
          <p:cNvPr id="54276" name="Rectangle 3"/>
          <p:cNvSpPr/>
          <p:nvPr/>
        </p:nvSpPr>
        <p:spPr>
          <a:xfrm>
            <a:off x="457200" y="274638"/>
            <a:ext cx="8075613" cy="561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处理机控制类指令    </a:t>
            </a:r>
            <a:r>
              <a:rPr lang="en-US" altLang="zh-CN" sz="2800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P179</a:t>
            </a:r>
            <a:endParaRPr lang="en-US" altLang="zh-CN" sz="2800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335979" name="Group 107"/>
          <p:cNvGraphicFramePr>
            <a:graphicFrameLocks noGrp="1"/>
          </p:cNvGraphicFramePr>
          <p:nvPr/>
        </p:nvGraphicFramePr>
        <p:xfrm>
          <a:off x="914400" y="1676400"/>
          <a:ext cx="6324600" cy="4619628"/>
        </p:xfrm>
        <a:graphic>
          <a:graphicData uri="http://schemas.openxmlformats.org/drawingml/2006/table">
            <a:tbl>
              <a:tblPr/>
              <a:tblGrid>
                <a:gridCol w="3557588"/>
                <a:gridCol w="2767012"/>
              </a:tblGrid>
              <a:tr h="5810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NOP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NoOPeration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无操作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HLT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HmLT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停机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ESC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ESCape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换码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WAIT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WAIT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等待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LOCK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LOCK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封锁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BOUND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BOUND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界限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ENTER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ENTER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建立堆栈帧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LEAVE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LEAVE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释放堆栈帧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zoom dir="in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5299" name="Text Box 2"/>
          <p:cNvSpPr txBox="1"/>
          <p:nvPr/>
        </p:nvSpPr>
        <p:spPr>
          <a:xfrm>
            <a:off x="838200" y="212725"/>
            <a:ext cx="7118350" cy="5794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5.6.5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子程序设计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55300" name="Rectangle 3"/>
          <p:cNvSpPr/>
          <p:nvPr/>
        </p:nvSpPr>
        <p:spPr>
          <a:xfrm>
            <a:off x="395288" y="908050"/>
            <a:ext cx="4806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子程序用过程定义伪指令定义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5301" name="Rectangle 17"/>
          <p:cNvSpPr/>
          <p:nvPr/>
        </p:nvSpPr>
        <p:spPr>
          <a:xfrm>
            <a:off x="268288" y="1439863"/>
            <a:ext cx="3141662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FFFF"/>
                </a:solidFill>
                <a:latin typeface="Times New Roman" panose="02020603050405020304" pitchFamily="18" charset="0"/>
              </a:rPr>
              <a:t>过程定义伪指令</a:t>
            </a:r>
            <a:r>
              <a:rPr lang="en-US" altLang="zh-CN" dirty="0">
                <a:solidFill>
                  <a:srgbClr val="00FFFF"/>
                </a:solidFill>
                <a:latin typeface="Times New Roman" panose="02020603050405020304" pitchFamily="18" charset="0"/>
              </a:rPr>
              <a:t>:</a:t>
            </a:r>
            <a:endParaRPr lang="en-US" altLang="zh-CN" dirty="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2" name="Text Box 18"/>
          <p:cNvSpPr txBox="1"/>
          <p:nvPr/>
        </p:nvSpPr>
        <p:spPr>
          <a:xfrm>
            <a:off x="539750" y="2420938"/>
            <a:ext cx="8101013" cy="2784475"/>
          </a:xfrm>
          <a:prstGeom prst="rect">
            <a:avLst/>
          </a:prstGeom>
          <a:noFill/>
          <a:ln w="9525" cap="flat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过程名   </a:t>
            </a:r>
            <a:r>
              <a:rPr lang="en-US" altLang="zh-CN" dirty="0">
                <a:latin typeface="Times New Roman" panose="02020603050405020304" pitchFamily="18" charset="0"/>
              </a:rPr>
              <a:t>PROC   Near/Far   ;</a:t>
            </a:r>
            <a:r>
              <a:rPr lang="zh-CN" altLang="en-US" dirty="0">
                <a:latin typeface="Times New Roman" panose="02020603050405020304" pitchFamily="18" charset="0"/>
              </a:rPr>
              <a:t>缺省为</a:t>
            </a:r>
            <a:r>
              <a:rPr lang="en-US" altLang="zh-CN" dirty="0">
                <a:latin typeface="Times New Roman" panose="02020603050405020304" pitchFamily="18" charset="0"/>
              </a:rPr>
              <a:t>Near</a:t>
            </a:r>
            <a:r>
              <a:rPr lang="zh-CN" altLang="en-US" dirty="0">
                <a:latin typeface="Times New Roman" panose="02020603050405020304" pitchFamily="18" charset="0"/>
              </a:rPr>
              <a:t>属性 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		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</a:rPr>
              <a:t>		</a:t>
            </a:r>
            <a:r>
              <a:rPr lang="en-US" altLang="zh-CN" i="1" dirty="0">
                <a:solidFill>
                  <a:srgbClr val="FFCCCC"/>
                </a:solidFill>
                <a:latin typeface="Times New Roman" panose="02020603050405020304" pitchFamily="18" charset="0"/>
              </a:rPr>
              <a:t>RET</a:t>
            </a:r>
            <a:endParaRPr lang="en-US" altLang="zh-CN" i="1" dirty="0">
              <a:solidFill>
                <a:srgbClr val="FFCCCC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过程名   </a:t>
            </a:r>
            <a:r>
              <a:rPr lang="en-US" altLang="zh-CN" dirty="0">
                <a:latin typeface="Times New Roman" panose="02020603050405020304" pitchFamily="18" charset="0"/>
              </a:rPr>
              <a:t>ENDP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6323" name="Text Box 2"/>
          <p:cNvSpPr txBox="1"/>
          <p:nvPr/>
        </p:nvSpPr>
        <p:spPr>
          <a:xfrm>
            <a:off x="1116013" y="260350"/>
            <a:ext cx="77041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1 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子程序的调用及返回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56324" name="Text Box 3"/>
          <p:cNvSpPr txBox="1"/>
          <p:nvPr/>
        </p:nvSpPr>
        <p:spPr>
          <a:xfrm>
            <a:off x="323850" y="1052513"/>
            <a:ext cx="8208963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子程序的调用：</a:t>
            </a:r>
            <a:r>
              <a:rPr lang="en-US" altLang="zh-CN" dirty="0">
                <a:latin typeface="Times New Roman" panose="02020603050405020304" pitchFamily="18" charset="0"/>
              </a:rPr>
              <a:t>P232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6325" name="Text Box 4"/>
          <p:cNvSpPr txBox="1"/>
          <p:nvPr/>
        </p:nvSpPr>
        <p:spPr>
          <a:xfrm>
            <a:off x="1979613" y="1773238"/>
            <a:ext cx="6408737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CALL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过程名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48165" name="Group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1438" y="2349500"/>
          <a:ext cx="9072563" cy="4064000"/>
        </p:xfrm>
        <a:graphic>
          <a:graphicData uri="http://schemas.openxmlformats.org/drawingml/2006/table">
            <a:tbl>
              <a:tblPr/>
              <a:tblGrid>
                <a:gridCol w="1655762"/>
                <a:gridCol w="2560638"/>
                <a:gridCol w="4856162"/>
              </a:tblGrid>
              <a:tr h="1016000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段内调用</a:t>
                      </a:r>
                      <a:b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仅修改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IP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值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段内直接调用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CALL  (near ptr) 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过程名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 vMerge="1"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段内间接调用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CALL  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寄存器名   或  </a:t>
                      </a:r>
                      <a:b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CALL   word  ptr  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字存储单元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段间调用</a:t>
                      </a:r>
                      <a:b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修改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CS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IP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值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段间直接调用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CALL  (far ptr) 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过程名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 vMerge="1"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段间间接调用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CALL dword ptr 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双字存储单元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7347" name="Text Box 2"/>
          <p:cNvSpPr txBox="1"/>
          <p:nvPr/>
        </p:nvSpPr>
        <p:spPr>
          <a:xfrm>
            <a:off x="395288" y="2852738"/>
            <a:ext cx="8208962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子程序的返回：</a:t>
            </a:r>
            <a:r>
              <a:rPr lang="en-US" altLang="zh-CN" dirty="0">
                <a:latin typeface="Times New Roman" panose="02020603050405020304" pitchFamily="18" charset="0"/>
              </a:rPr>
              <a:t>P233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7348" name="Text Box 3"/>
          <p:cNvSpPr txBox="1"/>
          <p:nvPr/>
        </p:nvSpPr>
        <p:spPr>
          <a:xfrm>
            <a:off x="539750" y="3644900"/>
            <a:ext cx="16573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RET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9" name="Text Box 4"/>
          <p:cNvSpPr txBox="1"/>
          <p:nvPr/>
        </p:nvSpPr>
        <p:spPr>
          <a:xfrm>
            <a:off x="1763713" y="3644900"/>
            <a:ext cx="81359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从栈顶处弹出返回地址</a:t>
            </a:r>
            <a:r>
              <a:rPr lang="zh-CN" altLang="en-US" dirty="0">
                <a:latin typeface="黑体" panose="02010609060101010101" pitchFamily="2" charset="-122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</a:rPr>
              <a:t>IP</a:t>
            </a:r>
            <a:r>
              <a:rPr lang="zh-CN" altLang="en-US" dirty="0">
                <a:latin typeface="黑体" panose="02010609060101010101" pitchFamily="2" charset="-122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</a:rPr>
              <a:t>CS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IP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7350" name="Text Box 5"/>
          <p:cNvSpPr txBox="1"/>
          <p:nvPr/>
        </p:nvSpPr>
        <p:spPr>
          <a:xfrm>
            <a:off x="611188" y="4437063"/>
            <a:ext cx="5113337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RET  n: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51" name="Text Box 6"/>
          <p:cNvSpPr txBox="1"/>
          <p:nvPr/>
        </p:nvSpPr>
        <p:spPr>
          <a:xfrm>
            <a:off x="684213" y="5157788"/>
            <a:ext cx="8135937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除从栈顶处弹出返回地址</a:t>
            </a:r>
            <a:r>
              <a:rPr lang="zh-CN" altLang="en-US" dirty="0">
                <a:latin typeface="黑体" panose="02010609060101010101" pitchFamily="2" charset="-122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</a:rPr>
              <a:t>IP</a:t>
            </a:r>
            <a:r>
              <a:rPr lang="zh-CN" altLang="en-US" dirty="0">
                <a:latin typeface="黑体" panose="02010609060101010101" pitchFamily="2" charset="-122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</a:rPr>
              <a:t>CS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IP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再用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修改</a:t>
            </a:r>
            <a:r>
              <a:rPr lang="en-US" altLang="zh-CN" dirty="0">
                <a:latin typeface="Times New Roman" panose="02020603050405020304" pitchFamily="18" charset="0"/>
              </a:rPr>
              <a:t>SP</a:t>
            </a:r>
            <a:r>
              <a:rPr lang="zh-CN" altLang="en-US" dirty="0">
                <a:latin typeface="Times New Roman" panose="02020603050405020304" pitchFamily="18" charset="0"/>
              </a:rPr>
              <a:t>的值，即</a:t>
            </a:r>
            <a:r>
              <a:rPr lang="en-US" altLang="zh-CN" dirty="0">
                <a:latin typeface="Times New Roman" panose="02020603050405020304" pitchFamily="18" charset="0"/>
              </a:rPr>
              <a:t>(SP)+n</a:t>
            </a:r>
            <a:r>
              <a:rPr lang="en-US" altLang="zh-CN" dirty="0">
                <a:latin typeface="黑体" panose="02010609060101010101" pitchFamily="2" charset="-122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</a:rPr>
              <a:t>(SP)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7352" name="Text Box 7"/>
          <p:cNvSpPr txBox="1"/>
          <p:nvPr/>
        </p:nvSpPr>
        <p:spPr>
          <a:xfrm>
            <a:off x="250825" y="908050"/>
            <a:ext cx="8353425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latin typeface="Times New Roman" panose="02020603050405020304" pitchFamily="18" charset="0"/>
              </a:rPr>
              <a:t>CALL</a:t>
            </a:r>
            <a:r>
              <a:rPr lang="zh-CN" altLang="en-US" dirty="0">
                <a:latin typeface="Times New Roman" panose="02020603050405020304" pitchFamily="18" charset="0"/>
              </a:rPr>
              <a:t>命令执行的操作：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</a:rPr>
              <a:t>先将返回地址入栈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</a:rPr>
              <a:t>再转移到子程序的入口地址执行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7353" name="Text Box 8"/>
          <p:cNvSpPr txBox="1"/>
          <p:nvPr/>
        </p:nvSpPr>
        <p:spPr>
          <a:xfrm>
            <a:off x="1116013" y="260350"/>
            <a:ext cx="77041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1 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子程序的调用及返回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8371" name="Text Box 2"/>
          <p:cNvSpPr txBox="1"/>
          <p:nvPr/>
        </p:nvSpPr>
        <p:spPr>
          <a:xfrm>
            <a:off x="1116013" y="260350"/>
            <a:ext cx="77041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1 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子程序的调用及返回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58372" name="Rectangle 3"/>
          <p:cNvSpPr/>
          <p:nvPr/>
        </p:nvSpPr>
        <p:spPr>
          <a:xfrm>
            <a:off x="250825" y="981075"/>
            <a:ext cx="8893175" cy="20415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已知</a:t>
            </a:r>
            <a:r>
              <a:rPr lang="en-US" altLang="zh-CN" dirty="0">
                <a:latin typeface="Times New Roman" panose="02020603050405020304" pitchFamily="18" charset="0"/>
              </a:rPr>
              <a:t>(SP)=0020H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(SS)=0800H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(CS)=1570H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(DS)=4000H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(BX)=1200H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CALL</a:t>
            </a:r>
            <a:r>
              <a:rPr lang="zh-CN" altLang="en-US" dirty="0">
                <a:latin typeface="Times New Roman" panose="02020603050405020304" pitchFamily="18" charset="0"/>
              </a:rPr>
              <a:t>的下一条指令的首地址为</a:t>
            </a:r>
            <a:r>
              <a:rPr lang="en-US" altLang="zh-CN" dirty="0">
                <a:latin typeface="Times New Roman" panose="02020603050405020304" pitchFamily="18" charset="0"/>
              </a:rPr>
              <a:t>16200H</a:t>
            </a:r>
            <a:r>
              <a:rPr lang="zh-CN" altLang="en-US" dirty="0">
                <a:latin typeface="Times New Roman" panose="02020603050405020304" pitchFamily="18" charset="0"/>
              </a:rPr>
              <a:t>，则执行完下列三条指令后，堆栈段内各单元的内容是多少？ </a:t>
            </a:r>
            <a:r>
              <a:rPr lang="en-US" altLang="zh-CN" dirty="0">
                <a:latin typeface="Times New Roman" panose="02020603050405020304" pitchFamily="18" charset="0"/>
              </a:rPr>
              <a:t>(SP)</a:t>
            </a:r>
            <a:r>
              <a:rPr lang="zh-CN" altLang="en-US" dirty="0">
                <a:latin typeface="Times New Roman" panose="02020603050405020304" pitchFamily="18" charset="0"/>
              </a:rPr>
              <a:t>＝？	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8373" name="Rectangle 4"/>
          <p:cNvSpPr/>
          <p:nvPr/>
        </p:nvSpPr>
        <p:spPr>
          <a:xfrm>
            <a:off x="395288" y="3213100"/>
            <a:ext cx="4572000" cy="24612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PUSH  BX</a:t>
            </a:r>
            <a:endParaRPr lang="en-US" altLang="zh-CN" sz="2800" b="1" i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PUSH  DS</a:t>
            </a:r>
            <a:endParaRPr lang="en-US" altLang="zh-CN" sz="2800" b="1" i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CALL  NEAR  PTR  SPQ</a:t>
            </a:r>
            <a:endParaRPr lang="en-US" altLang="zh-CN" sz="2800" b="1" i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(16200H-15700H=0B00H)</a:t>
            </a:r>
            <a:endParaRPr lang="en-US" altLang="zh-CN" sz="2800" b="1" u="sng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50213" name="Group 5"/>
          <p:cNvGrpSpPr/>
          <p:nvPr/>
        </p:nvGrpSpPr>
        <p:grpSpPr>
          <a:xfrm>
            <a:off x="3708400" y="2997200"/>
            <a:ext cx="4248150" cy="3800475"/>
            <a:chOff x="2336" y="1888"/>
            <a:chExt cx="2676" cy="2394"/>
          </a:xfrm>
        </p:grpSpPr>
        <p:grpSp>
          <p:nvGrpSpPr>
            <p:cNvPr id="58375" name="Group 6"/>
            <p:cNvGrpSpPr/>
            <p:nvPr/>
          </p:nvGrpSpPr>
          <p:grpSpPr>
            <a:xfrm>
              <a:off x="3969" y="1888"/>
              <a:ext cx="1043" cy="2185"/>
              <a:chOff x="4014" y="1979"/>
              <a:chExt cx="1043" cy="2185"/>
            </a:xfrm>
          </p:grpSpPr>
          <p:sp>
            <p:nvSpPr>
              <p:cNvPr id="58385" name="Text Box 7"/>
              <p:cNvSpPr txBox="1"/>
              <p:nvPr/>
            </p:nvSpPr>
            <p:spPr>
              <a:xfrm>
                <a:off x="4014" y="1979"/>
                <a:ext cx="1043" cy="371"/>
              </a:xfrm>
              <a:prstGeom prst="rect">
                <a:avLst/>
              </a:prstGeom>
              <a:noFill/>
              <a:ln w="9525" cap="flat" cmpd="sng">
                <a:solidFill>
                  <a:srgbClr val="00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r>
                  <a:rPr lang="en-US" altLang="zh-CN" dirty="0">
                    <a:latin typeface="Times New Roman" panose="02020603050405020304" pitchFamily="18" charset="0"/>
                  </a:rPr>
                  <a:t>00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386" name="Text Box 8"/>
              <p:cNvSpPr txBox="1"/>
              <p:nvPr/>
            </p:nvSpPr>
            <p:spPr>
              <a:xfrm>
                <a:off x="4014" y="2341"/>
                <a:ext cx="1043" cy="371"/>
              </a:xfrm>
              <a:prstGeom prst="rect">
                <a:avLst/>
              </a:prstGeom>
              <a:noFill/>
              <a:ln w="9525" cap="flat" cmpd="sng">
                <a:solidFill>
                  <a:srgbClr val="00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r>
                  <a:rPr lang="en-US" altLang="zh-CN" dirty="0">
                    <a:latin typeface="Times New Roman" panose="02020603050405020304" pitchFamily="18" charset="0"/>
                  </a:rPr>
                  <a:t>0b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387" name="Text Box 9"/>
              <p:cNvSpPr txBox="1"/>
              <p:nvPr/>
            </p:nvSpPr>
            <p:spPr>
              <a:xfrm>
                <a:off x="4014" y="2704"/>
                <a:ext cx="1043" cy="371"/>
              </a:xfrm>
              <a:prstGeom prst="rect">
                <a:avLst/>
              </a:prstGeom>
              <a:noFill/>
              <a:ln w="9525" cap="flat" cmpd="sng">
                <a:solidFill>
                  <a:srgbClr val="00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r>
                  <a:rPr lang="en-US" altLang="zh-CN" dirty="0">
                    <a:latin typeface="Times New Roman" panose="02020603050405020304" pitchFamily="18" charset="0"/>
                  </a:rPr>
                  <a:t>00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388" name="Text Box 10"/>
              <p:cNvSpPr txBox="1"/>
              <p:nvPr/>
            </p:nvSpPr>
            <p:spPr>
              <a:xfrm>
                <a:off x="4014" y="3067"/>
                <a:ext cx="1043" cy="371"/>
              </a:xfrm>
              <a:prstGeom prst="rect">
                <a:avLst/>
              </a:prstGeom>
              <a:noFill/>
              <a:ln w="9525" cap="flat" cmpd="sng">
                <a:solidFill>
                  <a:srgbClr val="00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r>
                  <a:rPr lang="en-US" altLang="zh-CN" dirty="0">
                    <a:latin typeface="Times New Roman" panose="02020603050405020304" pitchFamily="18" charset="0"/>
                  </a:rPr>
                  <a:t>40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389" name="Text Box 11"/>
              <p:cNvSpPr txBox="1"/>
              <p:nvPr/>
            </p:nvSpPr>
            <p:spPr>
              <a:xfrm>
                <a:off x="4014" y="3430"/>
                <a:ext cx="1043" cy="371"/>
              </a:xfrm>
              <a:prstGeom prst="rect">
                <a:avLst/>
              </a:prstGeom>
              <a:noFill/>
              <a:ln w="9525" cap="flat" cmpd="sng">
                <a:solidFill>
                  <a:srgbClr val="00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r>
                  <a:rPr lang="en-US" altLang="zh-CN" dirty="0">
                    <a:latin typeface="Times New Roman" panose="02020603050405020304" pitchFamily="18" charset="0"/>
                  </a:rPr>
                  <a:t>00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390" name="Text Box 12"/>
              <p:cNvSpPr txBox="1"/>
              <p:nvPr/>
            </p:nvSpPr>
            <p:spPr>
              <a:xfrm>
                <a:off x="4014" y="3793"/>
                <a:ext cx="1043" cy="371"/>
              </a:xfrm>
              <a:prstGeom prst="rect">
                <a:avLst/>
              </a:prstGeom>
              <a:noFill/>
              <a:ln w="9525" cap="flat" cmpd="sng">
                <a:solidFill>
                  <a:srgbClr val="00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r>
                  <a:rPr lang="en-US" altLang="zh-CN" dirty="0">
                    <a:latin typeface="Times New Roman" panose="02020603050405020304" pitchFamily="18" charset="0"/>
                  </a:rPr>
                  <a:t>12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8376" name="Group 13"/>
            <p:cNvGrpSpPr/>
            <p:nvPr/>
          </p:nvGrpSpPr>
          <p:grpSpPr>
            <a:xfrm>
              <a:off x="2336" y="1888"/>
              <a:ext cx="1633" cy="2394"/>
              <a:chOff x="2336" y="1888"/>
              <a:chExt cx="1633" cy="2394"/>
            </a:xfrm>
          </p:grpSpPr>
          <p:sp>
            <p:nvSpPr>
              <p:cNvPr id="58377" name="Line 14"/>
              <p:cNvSpPr/>
              <p:nvPr/>
            </p:nvSpPr>
            <p:spPr>
              <a:xfrm>
                <a:off x="3424" y="4156"/>
                <a:ext cx="544" cy="0"/>
              </a:xfrm>
              <a:prstGeom prst="line">
                <a:avLst/>
              </a:prstGeom>
              <a:ln w="9525" cap="flat" cmpd="sng">
                <a:solidFill>
                  <a:srgbClr val="00FF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8378" name="Text Box 15"/>
              <p:cNvSpPr txBox="1"/>
              <p:nvPr/>
            </p:nvSpPr>
            <p:spPr>
              <a:xfrm>
                <a:off x="2336" y="3955"/>
                <a:ext cx="1361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800" b="1" i="1" dirty="0">
                    <a:solidFill>
                      <a:srgbClr val="FFCCCC"/>
                    </a:solidFill>
                    <a:latin typeface="Times New Roman" panose="02020603050405020304" pitchFamily="18" charset="0"/>
                  </a:rPr>
                  <a:t>0800:0020</a:t>
                </a:r>
                <a:endParaRPr lang="en-US" altLang="zh-CN" sz="2800" b="1" i="1" dirty="0">
                  <a:solidFill>
                    <a:srgbClr val="FFCC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379" name="Line 16"/>
              <p:cNvSpPr/>
              <p:nvPr/>
            </p:nvSpPr>
            <p:spPr>
              <a:xfrm>
                <a:off x="3515" y="3521"/>
                <a:ext cx="454" cy="0"/>
              </a:xfrm>
              <a:prstGeom prst="line">
                <a:avLst/>
              </a:prstGeom>
              <a:ln w="9525" cap="flat" cmpd="sng">
                <a:solidFill>
                  <a:srgbClr val="00FF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8380" name="Text Box 17"/>
              <p:cNvSpPr txBox="1"/>
              <p:nvPr/>
            </p:nvSpPr>
            <p:spPr>
              <a:xfrm>
                <a:off x="2835" y="3385"/>
                <a:ext cx="771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800" b="1" i="1" dirty="0">
                    <a:solidFill>
                      <a:srgbClr val="FFCCCC"/>
                    </a:solidFill>
                    <a:latin typeface="Times New Roman" panose="02020603050405020304" pitchFamily="18" charset="0"/>
                  </a:rPr>
                  <a:t>001E</a:t>
                </a:r>
                <a:endParaRPr lang="en-US" altLang="zh-CN" sz="2800" b="1" i="1" dirty="0">
                  <a:solidFill>
                    <a:srgbClr val="FFCC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381" name="Line 18"/>
              <p:cNvSpPr/>
              <p:nvPr/>
            </p:nvSpPr>
            <p:spPr>
              <a:xfrm>
                <a:off x="3560" y="2840"/>
                <a:ext cx="409" cy="0"/>
              </a:xfrm>
              <a:prstGeom prst="line">
                <a:avLst/>
              </a:prstGeom>
              <a:ln w="9525" cap="flat" cmpd="sng">
                <a:solidFill>
                  <a:srgbClr val="00FF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8382" name="Text Box 19"/>
              <p:cNvSpPr txBox="1"/>
              <p:nvPr/>
            </p:nvSpPr>
            <p:spPr>
              <a:xfrm>
                <a:off x="2880" y="2659"/>
                <a:ext cx="72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800" b="1" i="1" dirty="0">
                    <a:solidFill>
                      <a:srgbClr val="FFCCCC"/>
                    </a:solidFill>
                    <a:latin typeface="Times New Roman" panose="02020603050405020304" pitchFamily="18" charset="0"/>
                  </a:rPr>
                  <a:t>001C</a:t>
                </a:r>
                <a:endParaRPr lang="en-US" altLang="zh-CN" sz="2800" b="1" i="1" dirty="0">
                  <a:solidFill>
                    <a:srgbClr val="FFCC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383" name="Line 20"/>
              <p:cNvSpPr/>
              <p:nvPr/>
            </p:nvSpPr>
            <p:spPr>
              <a:xfrm>
                <a:off x="3606" y="2069"/>
                <a:ext cx="363" cy="0"/>
              </a:xfrm>
              <a:prstGeom prst="line">
                <a:avLst/>
              </a:prstGeom>
              <a:ln w="9525" cap="flat" cmpd="sng">
                <a:solidFill>
                  <a:srgbClr val="00FF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8384" name="Text Box 21"/>
              <p:cNvSpPr txBox="1"/>
              <p:nvPr/>
            </p:nvSpPr>
            <p:spPr>
              <a:xfrm>
                <a:off x="2925" y="1888"/>
                <a:ext cx="725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800" b="1" i="1" dirty="0">
                    <a:solidFill>
                      <a:srgbClr val="FFCCCC"/>
                    </a:solidFill>
                    <a:latin typeface="Times New Roman" panose="02020603050405020304" pitchFamily="18" charset="0"/>
                  </a:rPr>
                  <a:t>001A</a:t>
                </a:r>
                <a:endParaRPr lang="en-US" altLang="zh-CN" sz="2800" b="1" i="1" dirty="0">
                  <a:solidFill>
                    <a:srgbClr val="FFCCCC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9395" name="Text Box 10"/>
          <p:cNvSpPr txBox="1"/>
          <p:nvPr/>
        </p:nvSpPr>
        <p:spPr>
          <a:xfrm>
            <a:off x="395288" y="260350"/>
            <a:ext cx="74898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sym typeface="Symbol" panose="05050102010706020507" pitchFamily="18" charset="2"/>
              </a:rPr>
              <a:t>2 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sym typeface="Symbol" panose="05050102010706020507" pitchFamily="18" charset="2"/>
              </a:rPr>
              <a:t>子程序设计方法           </a:t>
            </a: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sym typeface="Symbol" panose="05050102010706020507" pitchFamily="18" charset="2"/>
              </a:rPr>
              <a:t>P234</a:t>
            </a:r>
            <a:endParaRPr lang="en-US" altLang="zh-CN" dirty="0">
              <a:solidFill>
                <a:srgbClr val="66CCFF"/>
              </a:solidFill>
              <a:latin typeface="黑体" panose="0201060906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9396" name="Rectangle 11"/>
          <p:cNvSpPr/>
          <p:nvPr/>
        </p:nvSpPr>
        <p:spPr>
          <a:xfrm>
            <a:off x="762000" y="1052513"/>
            <a:ext cx="7391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）适当地划分并确定子程序功能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397" name="Rectangle 12"/>
          <p:cNvSpPr/>
          <p:nvPr/>
        </p:nvSpPr>
        <p:spPr>
          <a:xfrm>
            <a:off x="762000" y="1616075"/>
            <a:ext cx="56705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）选择适当的参数传递方法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8" name="Rectangle 13"/>
          <p:cNvSpPr/>
          <p:nvPr/>
        </p:nvSpPr>
        <p:spPr>
          <a:xfrm>
            <a:off x="755650" y="2276475"/>
            <a:ext cx="7391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）信息的保存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399" name="Rectangle 14"/>
          <p:cNvSpPr/>
          <p:nvPr/>
        </p:nvSpPr>
        <p:spPr>
          <a:xfrm>
            <a:off x="755650" y="2840038"/>
            <a:ext cx="52641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）编写子程序的文字说明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9400" name="Group 15"/>
          <p:cNvGrpSpPr/>
          <p:nvPr/>
        </p:nvGrpSpPr>
        <p:grpSpPr>
          <a:xfrm>
            <a:off x="0" y="3500438"/>
            <a:ext cx="8653463" cy="3449637"/>
            <a:chOff x="196" y="148"/>
            <a:chExt cx="5451" cy="2696"/>
          </a:xfrm>
        </p:grpSpPr>
        <p:sp>
          <p:nvSpPr>
            <p:cNvPr id="59401" name="Rectangle 16"/>
            <p:cNvSpPr/>
            <p:nvPr/>
          </p:nvSpPr>
          <p:spPr>
            <a:xfrm>
              <a:off x="2500" y="148"/>
              <a:ext cx="1048" cy="424"/>
            </a:xfrm>
            <a:prstGeom prst="rect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402" name="Rectangle 17"/>
            <p:cNvSpPr/>
            <p:nvPr/>
          </p:nvSpPr>
          <p:spPr>
            <a:xfrm>
              <a:off x="2534" y="278"/>
              <a:ext cx="975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2075" tIns="46038" rIns="92075" bIns="46038">
              <a:spAutoFit/>
            </a:bodyPr>
            <a:p>
              <a:pPr algn="l"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EAEAEA"/>
                  </a:solidFill>
                  <a:latin typeface="Book Antiqua" pitchFamily="18" charset="0"/>
                  <a:ea typeface="宋体" panose="02010600030101010101" pitchFamily="2" charset="-122"/>
                </a:rPr>
                <a:t>主控模块</a:t>
              </a:r>
              <a:endParaRPr lang="zh-CN" altLang="en-US" sz="2400" b="1" dirty="0">
                <a:solidFill>
                  <a:srgbClr val="EAEAEA"/>
                </a:solidFill>
                <a:latin typeface="Book Antiqua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03" name="Line 18"/>
            <p:cNvSpPr/>
            <p:nvPr/>
          </p:nvSpPr>
          <p:spPr>
            <a:xfrm>
              <a:off x="2976" y="576"/>
              <a:ext cx="0" cy="336"/>
            </a:xfrm>
            <a:prstGeom prst="line">
              <a:avLst/>
            </a:prstGeom>
            <a:ln w="12700" cap="flat" cmpd="sng">
              <a:solidFill>
                <a:srgbClr val="FFFF99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9404" name="Rectangle 19"/>
            <p:cNvSpPr/>
            <p:nvPr/>
          </p:nvSpPr>
          <p:spPr>
            <a:xfrm>
              <a:off x="2500" y="916"/>
              <a:ext cx="1048" cy="424"/>
            </a:xfrm>
            <a:prstGeom prst="rect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9405" name="Rectangle 20"/>
            <p:cNvSpPr/>
            <p:nvPr/>
          </p:nvSpPr>
          <p:spPr>
            <a:xfrm>
              <a:off x="2678" y="1046"/>
              <a:ext cx="692" cy="3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algn="l"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EAEAEA"/>
                  </a:solidFill>
                  <a:latin typeface="Book Antiqua" pitchFamily="18" charset="0"/>
                  <a:ea typeface="宋体" panose="02010600030101010101" pitchFamily="2" charset="-122"/>
                </a:rPr>
                <a:t>模 块 </a:t>
              </a:r>
              <a:r>
                <a:rPr lang="en-US" altLang="zh-CN" sz="2400" b="1" dirty="0">
                  <a:solidFill>
                    <a:srgbClr val="EAEAEA"/>
                  </a:solidFill>
                  <a:latin typeface="Book Antiqua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b="1" dirty="0">
                <a:solidFill>
                  <a:srgbClr val="EAEAEA"/>
                </a:solidFill>
                <a:latin typeface="Book Antiqua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06" name="Rectangle 21"/>
            <p:cNvSpPr/>
            <p:nvPr/>
          </p:nvSpPr>
          <p:spPr>
            <a:xfrm>
              <a:off x="868" y="916"/>
              <a:ext cx="1048" cy="424"/>
            </a:xfrm>
            <a:prstGeom prst="rect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9407" name="Rectangle 22"/>
            <p:cNvSpPr/>
            <p:nvPr/>
          </p:nvSpPr>
          <p:spPr>
            <a:xfrm>
              <a:off x="1046" y="1046"/>
              <a:ext cx="692" cy="3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algn="l"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EAEAEA"/>
                  </a:solidFill>
                  <a:latin typeface="Book Antiqua" pitchFamily="18" charset="0"/>
                  <a:ea typeface="宋体" panose="02010600030101010101" pitchFamily="2" charset="-122"/>
                </a:rPr>
                <a:t>模 块 </a:t>
              </a:r>
              <a:r>
                <a:rPr lang="en-US" altLang="zh-CN" sz="2400" b="1" dirty="0">
                  <a:solidFill>
                    <a:srgbClr val="EAEAEA"/>
                  </a:solidFill>
                  <a:latin typeface="Book Antiqua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1" dirty="0">
                <a:solidFill>
                  <a:srgbClr val="EAEAEA"/>
                </a:solidFill>
                <a:latin typeface="Book Antiqua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08" name="Rectangle 23"/>
            <p:cNvSpPr/>
            <p:nvPr/>
          </p:nvSpPr>
          <p:spPr>
            <a:xfrm>
              <a:off x="4180" y="916"/>
              <a:ext cx="1048" cy="424"/>
            </a:xfrm>
            <a:prstGeom prst="rect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9409" name="Rectangle 24"/>
            <p:cNvSpPr/>
            <p:nvPr/>
          </p:nvSpPr>
          <p:spPr>
            <a:xfrm>
              <a:off x="4358" y="1046"/>
              <a:ext cx="713" cy="3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algn="l"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EAEAEA"/>
                  </a:solidFill>
                  <a:latin typeface="Book Antiqua" pitchFamily="18" charset="0"/>
                  <a:ea typeface="宋体" panose="02010600030101010101" pitchFamily="2" charset="-122"/>
                </a:rPr>
                <a:t>模 块 </a:t>
              </a:r>
              <a:r>
                <a:rPr lang="en-US" altLang="zh-CN" sz="2400" b="1" dirty="0">
                  <a:solidFill>
                    <a:srgbClr val="EAEAEA"/>
                  </a:solidFill>
                  <a:latin typeface="Book Antiqua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b="1" dirty="0">
                <a:solidFill>
                  <a:srgbClr val="EAEAEA"/>
                </a:solidFill>
                <a:latin typeface="Book Antiqua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10" name="Line 25"/>
            <p:cNvSpPr/>
            <p:nvPr/>
          </p:nvSpPr>
          <p:spPr>
            <a:xfrm>
              <a:off x="1872" y="1152"/>
              <a:ext cx="624" cy="0"/>
            </a:xfrm>
            <a:prstGeom prst="line">
              <a:avLst/>
            </a:prstGeom>
            <a:ln w="12700" cap="flat" cmpd="sng">
              <a:solidFill>
                <a:srgbClr val="FFFF99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9411" name="Line 26"/>
            <p:cNvSpPr/>
            <p:nvPr/>
          </p:nvSpPr>
          <p:spPr>
            <a:xfrm>
              <a:off x="3600" y="1104"/>
              <a:ext cx="624" cy="0"/>
            </a:xfrm>
            <a:prstGeom prst="line">
              <a:avLst/>
            </a:prstGeom>
            <a:ln w="12700" cap="flat" cmpd="sng">
              <a:solidFill>
                <a:srgbClr val="FFFF99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9412" name="Line 27"/>
            <p:cNvSpPr/>
            <p:nvPr/>
          </p:nvSpPr>
          <p:spPr>
            <a:xfrm>
              <a:off x="1392" y="1344"/>
              <a:ext cx="0" cy="336"/>
            </a:xfrm>
            <a:prstGeom prst="line">
              <a:avLst/>
            </a:prstGeom>
            <a:ln w="12700" cap="flat" cmpd="sng">
              <a:solidFill>
                <a:srgbClr val="FFFF99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9413" name="Line 28"/>
            <p:cNvSpPr/>
            <p:nvPr/>
          </p:nvSpPr>
          <p:spPr>
            <a:xfrm>
              <a:off x="624" y="1488"/>
              <a:ext cx="1488" cy="0"/>
            </a:xfrm>
            <a:prstGeom prst="line">
              <a:avLst/>
            </a:prstGeom>
            <a:ln w="12700" cap="flat" cmpd="sng">
              <a:solidFill>
                <a:srgbClr val="FFFF99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9414" name="Line 29"/>
            <p:cNvSpPr/>
            <p:nvPr/>
          </p:nvSpPr>
          <p:spPr>
            <a:xfrm>
              <a:off x="624" y="1488"/>
              <a:ext cx="0" cy="192"/>
            </a:xfrm>
            <a:prstGeom prst="line">
              <a:avLst/>
            </a:prstGeom>
            <a:ln w="12700" cap="flat" cmpd="sng">
              <a:solidFill>
                <a:srgbClr val="FFFF99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9415" name="Line 30"/>
            <p:cNvSpPr/>
            <p:nvPr/>
          </p:nvSpPr>
          <p:spPr>
            <a:xfrm>
              <a:off x="2112" y="1488"/>
              <a:ext cx="0" cy="192"/>
            </a:xfrm>
            <a:prstGeom prst="line">
              <a:avLst/>
            </a:prstGeom>
            <a:ln w="12700" cap="flat" cmpd="sng">
              <a:solidFill>
                <a:srgbClr val="FFFF99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9416" name="Rectangle 31"/>
            <p:cNvSpPr/>
            <p:nvPr/>
          </p:nvSpPr>
          <p:spPr>
            <a:xfrm>
              <a:off x="196" y="1684"/>
              <a:ext cx="760" cy="376"/>
            </a:xfrm>
            <a:prstGeom prst="rect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9417" name="Rectangle 32"/>
            <p:cNvSpPr/>
            <p:nvPr/>
          </p:nvSpPr>
          <p:spPr>
            <a:xfrm>
              <a:off x="278" y="1765"/>
              <a:ext cx="692" cy="3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algn="l"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EAEAEA"/>
                  </a:solidFill>
                  <a:latin typeface="Book Antiqua" pitchFamily="18" charset="0"/>
                  <a:ea typeface="宋体" panose="02010600030101010101" pitchFamily="2" charset="-122"/>
                </a:rPr>
                <a:t>模块</a:t>
              </a:r>
              <a:r>
                <a:rPr lang="en-US" altLang="zh-CN" sz="2400" b="1" dirty="0">
                  <a:solidFill>
                    <a:srgbClr val="EAEAEA"/>
                  </a:solidFill>
                  <a:latin typeface="Book Antiqua" pitchFamily="18" charset="0"/>
                  <a:ea typeface="宋体" panose="02010600030101010101" pitchFamily="2" charset="-122"/>
                </a:rPr>
                <a:t>11</a:t>
              </a:r>
              <a:endParaRPr lang="en-US" altLang="zh-CN" sz="2400" b="1" dirty="0">
                <a:solidFill>
                  <a:srgbClr val="EAEAEA"/>
                </a:solidFill>
                <a:latin typeface="Book Antiqua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18" name="Rectangle 33"/>
            <p:cNvSpPr/>
            <p:nvPr/>
          </p:nvSpPr>
          <p:spPr>
            <a:xfrm>
              <a:off x="1108" y="1684"/>
              <a:ext cx="760" cy="376"/>
            </a:xfrm>
            <a:prstGeom prst="rect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9419" name="Rectangle 34"/>
            <p:cNvSpPr/>
            <p:nvPr/>
          </p:nvSpPr>
          <p:spPr>
            <a:xfrm>
              <a:off x="1972" y="1684"/>
              <a:ext cx="760" cy="376"/>
            </a:xfrm>
            <a:prstGeom prst="rect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9420" name="Rectangle 35"/>
            <p:cNvSpPr/>
            <p:nvPr/>
          </p:nvSpPr>
          <p:spPr>
            <a:xfrm>
              <a:off x="1190" y="1765"/>
              <a:ext cx="692" cy="3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algn="l"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EAEAEA"/>
                  </a:solidFill>
                  <a:latin typeface="Book Antiqua" pitchFamily="18" charset="0"/>
                  <a:ea typeface="宋体" panose="02010600030101010101" pitchFamily="2" charset="-122"/>
                </a:rPr>
                <a:t>模块</a:t>
              </a:r>
              <a:r>
                <a:rPr lang="en-US" altLang="zh-CN" sz="2400" b="1" dirty="0">
                  <a:solidFill>
                    <a:srgbClr val="EAEAEA"/>
                  </a:solidFill>
                  <a:latin typeface="Book Antiqua" pitchFamily="18" charset="0"/>
                  <a:ea typeface="宋体" panose="02010600030101010101" pitchFamily="2" charset="-122"/>
                </a:rPr>
                <a:t>12</a:t>
              </a:r>
              <a:endParaRPr lang="en-US" altLang="zh-CN" sz="2400" b="1" dirty="0">
                <a:solidFill>
                  <a:srgbClr val="EAEAEA"/>
                </a:solidFill>
                <a:latin typeface="Book Antiqua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21" name="Rectangle 36"/>
            <p:cNvSpPr/>
            <p:nvPr/>
          </p:nvSpPr>
          <p:spPr>
            <a:xfrm>
              <a:off x="2006" y="1765"/>
              <a:ext cx="692" cy="3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algn="l"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EAEAEA"/>
                  </a:solidFill>
                  <a:latin typeface="Book Antiqua" pitchFamily="18" charset="0"/>
                  <a:ea typeface="宋体" panose="02010600030101010101" pitchFamily="2" charset="-122"/>
                </a:rPr>
                <a:t>模块</a:t>
              </a:r>
              <a:r>
                <a:rPr lang="en-US" altLang="zh-CN" sz="2400" b="1" dirty="0">
                  <a:solidFill>
                    <a:srgbClr val="EAEAEA"/>
                  </a:solidFill>
                  <a:latin typeface="Book Antiqua" pitchFamily="18" charset="0"/>
                  <a:ea typeface="宋体" panose="02010600030101010101" pitchFamily="2" charset="-122"/>
                </a:rPr>
                <a:t>13</a:t>
              </a:r>
              <a:endParaRPr lang="en-US" altLang="zh-CN" sz="2400" b="1" dirty="0">
                <a:solidFill>
                  <a:srgbClr val="EAEAEA"/>
                </a:solidFill>
                <a:latin typeface="Book Antiqua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22" name="Line 37"/>
            <p:cNvSpPr/>
            <p:nvPr/>
          </p:nvSpPr>
          <p:spPr>
            <a:xfrm>
              <a:off x="3120" y="1344"/>
              <a:ext cx="0" cy="288"/>
            </a:xfrm>
            <a:prstGeom prst="line">
              <a:avLst/>
            </a:prstGeom>
            <a:ln w="12700" cap="flat" cmpd="sng">
              <a:solidFill>
                <a:srgbClr val="FFFF99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9423" name="Rectangle 38"/>
            <p:cNvSpPr/>
            <p:nvPr/>
          </p:nvSpPr>
          <p:spPr>
            <a:xfrm>
              <a:off x="2932" y="1684"/>
              <a:ext cx="616" cy="376"/>
            </a:xfrm>
            <a:prstGeom prst="rect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9424" name="Rectangle 39"/>
            <p:cNvSpPr/>
            <p:nvPr/>
          </p:nvSpPr>
          <p:spPr>
            <a:xfrm>
              <a:off x="2918" y="1765"/>
              <a:ext cx="692" cy="3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algn="l"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EAEAEA"/>
                  </a:solidFill>
                  <a:latin typeface="Book Antiqua" pitchFamily="18" charset="0"/>
                  <a:ea typeface="宋体" panose="02010600030101010101" pitchFamily="2" charset="-122"/>
                </a:rPr>
                <a:t>模块</a:t>
              </a:r>
              <a:r>
                <a:rPr lang="en-US" altLang="zh-CN" sz="2400" b="1" dirty="0">
                  <a:solidFill>
                    <a:srgbClr val="EAEAEA"/>
                  </a:solidFill>
                  <a:latin typeface="Book Antiqua" pitchFamily="18" charset="0"/>
                  <a:ea typeface="宋体" panose="02010600030101010101" pitchFamily="2" charset="-122"/>
                </a:rPr>
                <a:t>21</a:t>
              </a:r>
              <a:endParaRPr lang="en-US" altLang="zh-CN" sz="2400" b="1" dirty="0">
                <a:solidFill>
                  <a:srgbClr val="EAEAEA"/>
                </a:solidFill>
                <a:latin typeface="Book Antiqua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25" name="Rectangle 40"/>
            <p:cNvSpPr/>
            <p:nvPr/>
          </p:nvSpPr>
          <p:spPr>
            <a:xfrm>
              <a:off x="3638" y="1284"/>
              <a:ext cx="260" cy="3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algn="l">
                <a:spcBef>
                  <a:spcPct val="0"/>
                </a:spcBef>
              </a:pPr>
              <a:r>
                <a:rPr lang="en-US" altLang="zh-CN" sz="2400" dirty="0">
                  <a:latin typeface="Book Antiqua" pitchFamily="18" charset="0"/>
                  <a:ea typeface="宋体" panose="02010600030101010101" pitchFamily="2" charset="-122"/>
                </a:rPr>
                <a:t>...</a:t>
              </a:r>
              <a:endParaRPr lang="en-US" altLang="zh-CN" sz="2400" dirty="0">
                <a:latin typeface="Book Antiqua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26" name="Line 41"/>
            <p:cNvSpPr/>
            <p:nvPr/>
          </p:nvSpPr>
          <p:spPr>
            <a:xfrm>
              <a:off x="1392" y="2064"/>
              <a:ext cx="0" cy="336"/>
            </a:xfrm>
            <a:prstGeom prst="line">
              <a:avLst/>
            </a:prstGeom>
            <a:ln w="12700" cap="flat" cmpd="sng">
              <a:solidFill>
                <a:srgbClr val="FFFF99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9427" name="Line 42"/>
            <p:cNvSpPr/>
            <p:nvPr/>
          </p:nvSpPr>
          <p:spPr>
            <a:xfrm>
              <a:off x="2352" y="2064"/>
              <a:ext cx="0" cy="336"/>
            </a:xfrm>
            <a:prstGeom prst="line">
              <a:avLst/>
            </a:prstGeom>
            <a:ln w="12700" cap="flat" cmpd="sng">
              <a:solidFill>
                <a:srgbClr val="FFFF99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9428" name="Line 43"/>
            <p:cNvSpPr/>
            <p:nvPr/>
          </p:nvSpPr>
          <p:spPr>
            <a:xfrm>
              <a:off x="3216" y="2064"/>
              <a:ext cx="0" cy="336"/>
            </a:xfrm>
            <a:prstGeom prst="line">
              <a:avLst/>
            </a:prstGeom>
            <a:ln w="12700" cap="flat" cmpd="sng">
              <a:solidFill>
                <a:srgbClr val="FFFF99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9429" name="Rectangle 44"/>
            <p:cNvSpPr/>
            <p:nvPr/>
          </p:nvSpPr>
          <p:spPr>
            <a:xfrm>
              <a:off x="1286" y="2390"/>
              <a:ext cx="260" cy="3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algn="l">
                <a:spcBef>
                  <a:spcPct val="0"/>
                </a:spcBef>
              </a:pPr>
              <a:r>
                <a:rPr lang="en-US" altLang="zh-CN" sz="2400" dirty="0">
                  <a:latin typeface="Book Antiqua" pitchFamily="18" charset="0"/>
                  <a:ea typeface="宋体" panose="02010600030101010101" pitchFamily="2" charset="-122"/>
                </a:rPr>
                <a:t>...</a:t>
              </a:r>
              <a:endParaRPr lang="en-US" altLang="zh-CN" sz="2400" dirty="0">
                <a:latin typeface="Book Antiqua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30" name="Rectangle 45"/>
            <p:cNvSpPr/>
            <p:nvPr/>
          </p:nvSpPr>
          <p:spPr>
            <a:xfrm>
              <a:off x="2198" y="2390"/>
              <a:ext cx="260" cy="3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algn="l">
                <a:spcBef>
                  <a:spcPct val="0"/>
                </a:spcBef>
              </a:pPr>
              <a:r>
                <a:rPr lang="en-US" altLang="zh-CN" sz="2400" dirty="0">
                  <a:latin typeface="Book Antiqua" pitchFamily="18" charset="0"/>
                  <a:ea typeface="宋体" panose="02010600030101010101" pitchFamily="2" charset="-122"/>
                </a:rPr>
                <a:t>...</a:t>
              </a:r>
              <a:endParaRPr lang="en-US" altLang="zh-CN" sz="2400" dirty="0">
                <a:latin typeface="Book Antiqua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31" name="Rectangle 46"/>
            <p:cNvSpPr/>
            <p:nvPr/>
          </p:nvSpPr>
          <p:spPr>
            <a:xfrm>
              <a:off x="3110" y="2438"/>
              <a:ext cx="260" cy="3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algn="l">
                <a:spcBef>
                  <a:spcPct val="0"/>
                </a:spcBef>
              </a:pPr>
              <a:r>
                <a:rPr lang="en-US" altLang="zh-CN" sz="2400" dirty="0">
                  <a:latin typeface="Book Antiqua" pitchFamily="18" charset="0"/>
                  <a:ea typeface="宋体" panose="02010600030101010101" pitchFamily="2" charset="-122"/>
                </a:rPr>
                <a:t>...</a:t>
              </a:r>
              <a:endParaRPr lang="en-US" altLang="zh-CN" sz="2400" dirty="0">
                <a:latin typeface="Book Antiqua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32" name="Line 47"/>
            <p:cNvSpPr/>
            <p:nvPr/>
          </p:nvSpPr>
          <p:spPr>
            <a:xfrm>
              <a:off x="4752" y="1344"/>
              <a:ext cx="0" cy="144"/>
            </a:xfrm>
            <a:prstGeom prst="line">
              <a:avLst/>
            </a:prstGeom>
            <a:ln w="12700" cap="flat" cmpd="sng">
              <a:solidFill>
                <a:srgbClr val="FFFF99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9433" name="Line 48"/>
            <p:cNvSpPr/>
            <p:nvPr/>
          </p:nvSpPr>
          <p:spPr>
            <a:xfrm>
              <a:off x="4176" y="1488"/>
              <a:ext cx="1056" cy="0"/>
            </a:xfrm>
            <a:prstGeom prst="line">
              <a:avLst/>
            </a:prstGeom>
            <a:ln w="12700" cap="flat" cmpd="sng">
              <a:solidFill>
                <a:srgbClr val="FFFF99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9434" name="Line 49"/>
            <p:cNvSpPr/>
            <p:nvPr/>
          </p:nvSpPr>
          <p:spPr>
            <a:xfrm>
              <a:off x="4176" y="1488"/>
              <a:ext cx="0" cy="144"/>
            </a:xfrm>
            <a:prstGeom prst="line">
              <a:avLst/>
            </a:prstGeom>
            <a:ln w="12700" cap="flat" cmpd="sng">
              <a:solidFill>
                <a:srgbClr val="FFFF99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9435" name="Line 50"/>
            <p:cNvSpPr/>
            <p:nvPr/>
          </p:nvSpPr>
          <p:spPr>
            <a:xfrm>
              <a:off x="5232" y="1488"/>
              <a:ext cx="0" cy="192"/>
            </a:xfrm>
            <a:prstGeom prst="line">
              <a:avLst/>
            </a:prstGeom>
            <a:ln w="12700" cap="flat" cmpd="sng">
              <a:solidFill>
                <a:srgbClr val="FFFF99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9436" name="Rectangle 51"/>
            <p:cNvSpPr/>
            <p:nvPr/>
          </p:nvSpPr>
          <p:spPr>
            <a:xfrm>
              <a:off x="3844" y="1636"/>
              <a:ext cx="616" cy="376"/>
            </a:xfrm>
            <a:prstGeom prst="rect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9437" name="Rectangle 52"/>
            <p:cNvSpPr/>
            <p:nvPr/>
          </p:nvSpPr>
          <p:spPr>
            <a:xfrm>
              <a:off x="4948" y="1636"/>
              <a:ext cx="616" cy="376"/>
            </a:xfrm>
            <a:prstGeom prst="rect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9438" name="Rectangle 53"/>
            <p:cNvSpPr/>
            <p:nvPr/>
          </p:nvSpPr>
          <p:spPr>
            <a:xfrm>
              <a:off x="3830" y="1765"/>
              <a:ext cx="713" cy="3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algn="l"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EAEAEA"/>
                  </a:solidFill>
                  <a:latin typeface="Book Antiqua" pitchFamily="18" charset="0"/>
                  <a:ea typeface="宋体" panose="02010600030101010101" pitchFamily="2" charset="-122"/>
                </a:rPr>
                <a:t>模块</a:t>
              </a:r>
              <a:r>
                <a:rPr lang="en-US" altLang="zh-CN" sz="2400" b="1" dirty="0">
                  <a:solidFill>
                    <a:srgbClr val="EAEAEA"/>
                  </a:solidFill>
                  <a:latin typeface="Book Antiqua" pitchFamily="18" charset="0"/>
                  <a:ea typeface="宋体" panose="02010600030101010101" pitchFamily="2" charset="-122"/>
                </a:rPr>
                <a:t>n1</a:t>
              </a:r>
              <a:endParaRPr lang="en-US" altLang="zh-CN" sz="2400" b="1" dirty="0">
                <a:solidFill>
                  <a:srgbClr val="EAEAEA"/>
                </a:solidFill>
                <a:latin typeface="Book Antiqua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39" name="Rectangle 54"/>
            <p:cNvSpPr/>
            <p:nvPr/>
          </p:nvSpPr>
          <p:spPr>
            <a:xfrm>
              <a:off x="4934" y="1765"/>
              <a:ext cx="713" cy="3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algn="l"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EAEAEA"/>
                  </a:solidFill>
                  <a:latin typeface="Book Antiqua" pitchFamily="18" charset="0"/>
                  <a:ea typeface="宋体" panose="02010600030101010101" pitchFamily="2" charset="-122"/>
                </a:rPr>
                <a:t>模块</a:t>
              </a:r>
              <a:r>
                <a:rPr lang="en-US" altLang="zh-CN" sz="2400" b="1" dirty="0">
                  <a:solidFill>
                    <a:srgbClr val="EAEAEA"/>
                  </a:solidFill>
                  <a:latin typeface="Book Antiqua" pitchFamily="18" charset="0"/>
                  <a:ea typeface="宋体" panose="02010600030101010101" pitchFamily="2" charset="-122"/>
                </a:rPr>
                <a:t>n2</a:t>
              </a:r>
              <a:endParaRPr lang="en-US" altLang="zh-CN" sz="2400" b="1" dirty="0">
                <a:solidFill>
                  <a:srgbClr val="EAEAEA"/>
                </a:solidFill>
                <a:latin typeface="Book Antiqua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40" name="Line 55"/>
            <p:cNvSpPr/>
            <p:nvPr/>
          </p:nvSpPr>
          <p:spPr>
            <a:xfrm>
              <a:off x="4176" y="2016"/>
              <a:ext cx="0" cy="336"/>
            </a:xfrm>
            <a:prstGeom prst="line">
              <a:avLst/>
            </a:prstGeom>
            <a:ln w="12700" cap="flat" cmpd="sng">
              <a:solidFill>
                <a:srgbClr val="FFFF99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9441" name="Line 56"/>
            <p:cNvSpPr/>
            <p:nvPr/>
          </p:nvSpPr>
          <p:spPr>
            <a:xfrm>
              <a:off x="5232" y="2016"/>
              <a:ext cx="0" cy="336"/>
            </a:xfrm>
            <a:prstGeom prst="line">
              <a:avLst/>
            </a:prstGeom>
            <a:ln w="12700" cap="flat" cmpd="sng">
              <a:solidFill>
                <a:srgbClr val="FFFF99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9442" name="Rectangle 57"/>
            <p:cNvSpPr/>
            <p:nvPr/>
          </p:nvSpPr>
          <p:spPr>
            <a:xfrm>
              <a:off x="3796" y="2356"/>
              <a:ext cx="712" cy="376"/>
            </a:xfrm>
            <a:prstGeom prst="rect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9443" name="Rectangle 58"/>
            <p:cNvSpPr/>
            <p:nvPr/>
          </p:nvSpPr>
          <p:spPr>
            <a:xfrm>
              <a:off x="3782" y="2487"/>
              <a:ext cx="809" cy="3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algn="l"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EAEAEA"/>
                  </a:solidFill>
                  <a:latin typeface="Book Antiqua" pitchFamily="18" charset="0"/>
                  <a:ea typeface="宋体" panose="02010600030101010101" pitchFamily="2" charset="-122"/>
                </a:rPr>
                <a:t>模块</a:t>
              </a:r>
              <a:r>
                <a:rPr lang="en-US" altLang="zh-CN" sz="2400" b="1" dirty="0">
                  <a:solidFill>
                    <a:srgbClr val="EAEAEA"/>
                  </a:solidFill>
                  <a:latin typeface="Book Antiqua" pitchFamily="18" charset="0"/>
                  <a:ea typeface="宋体" panose="02010600030101010101" pitchFamily="2" charset="-122"/>
                </a:rPr>
                <a:t>n11</a:t>
              </a:r>
              <a:endParaRPr lang="en-US" altLang="zh-CN" sz="2400" b="1" dirty="0">
                <a:solidFill>
                  <a:srgbClr val="EAEAEA"/>
                </a:solidFill>
                <a:latin typeface="Book Antiqua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44" name="Rectangle 59"/>
            <p:cNvSpPr/>
            <p:nvPr/>
          </p:nvSpPr>
          <p:spPr>
            <a:xfrm>
              <a:off x="5126" y="2391"/>
              <a:ext cx="260" cy="3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algn="l">
                <a:spcBef>
                  <a:spcPct val="0"/>
                </a:spcBef>
              </a:pPr>
              <a:r>
                <a:rPr lang="en-US" altLang="zh-CN" sz="2400" dirty="0">
                  <a:latin typeface="Book Antiqua" pitchFamily="18" charset="0"/>
                  <a:ea typeface="宋体" panose="02010600030101010101" pitchFamily="2" charset="-122"/>
                </a:rPr>
                <a:t>...</a:t>
              </a:r>
              <a:endParaRPr lang="en-US" altLang="zh-CN" sz="2400" dirty="0">
                <a:latin typeface="Book Antiqua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0419" name="Text Box 4"/>
          <p:cNvSpPr txBox="1"/>
          <p:nvPr/>
        </p:nvSpPr>
        <p:spPr>
          <a:xfrm>
            <a:off x="395288" y="260350"/>
            <a:ext cx="5029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sym typeface="Symbol" panose="05050102010706020507" pitchFamily="18" charset="2"/>
              </a:rPr>
              <a:t>3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sym typeface="Symbol" panose="05050102010706020507" pitchFamily="18" charset="2"/>
              </a:rPr>
              <a:t>子程序设计举例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0420" name="Rectangle 5"/>
          <p:cNvSpPr/>
          <p:nvPr/>
        </p:nvSpPr>
        <p:spPr>
          <a:xfrm>
            <a:off x="0" y="1052513"/>
            <a:ext cx="48577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）使用寄存器传递参量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1" name="Rectangle 6"/>
          <p:cNvSpPr/>
          <p:nvPr/>
        </p:nvSpPr>
        <p:spPr>
          <a:xfrm>
            <a:off x="323850" y="1700213"/>
            <a:ext cx="8496300" cy="97472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CC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例：编程，对数据段中一组字数据用减奇数法求平方根，结果（平方根）依次存入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PFG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的字节数组中。 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2" name="Rectangle 7"/>
          <p:cNvSpPr/>
          <p:nvPr/>
        </p:nvSpPr>
        <p:spPr>
          <a:xfrm>
            <a:off x="539750" y="2800350"/>
            <a:ext cx="77025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分析</a:t>
            </a:r>
            <a:r>
              <a:rPr lang="en-US" altLang="zh-CN" b="1" dirty="0">
                <a:solidFill>
                  <a:srgbClr val="FFCCCC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:  </a:t>
            </a: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把求平方根的运算作为一个子程序</a:t>
            </a:r>
            <a:endParaRPr lang="zh-CN" altLang="en-US" b="1" dirty="0">
              <a:solidFill>
                <a:srgbClr val="FFCCCC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0423" name="Rectangle 8"/>
          <p:cNvSpPr/>
          <p:nvPr/>
        </p:nvSpPr>
        <p:spPr>
          <a:xfrm>
            <a:off x="611188" y="3573463"/>
            <a:ext cx="8007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00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入口参量</a:t>
            </a:r>
            <a:r>
              <a:rPr lang="en-US" altLang="zh-CN" sz="2800" b="1" dirty="0">
                <a:solidFill>
                  <a:srgbClr val="00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(AX):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被开方数   </a:t>
            </a:r>
            <a:r>
              <a:rPr lang="zh-CN" altLang="en-US" sz="2800" b="1" dirty="0">
                <a:solidFill>
                  <a:srgbClr val="00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出口参量</a:t>
            </a:r>
            <a:r>
              <a:rPr lang="en-US" altLang="zh-CN" sz="2800" b="1" dirty="0">
                <a:solidFill>
                  <a:srgbClr val="00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(CL)</a:t>
            </a:r>
            <a:r>
              <a:rPr lang="zh-CN" altLang="en-US" sz="2800" b="1" dirty="0">
                <a:solidFill>
                  <a:srgbClr val="00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平方根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0424" name="Rectangle 9"/>
          <p:cNvSpPr/>
          <p:nvPr/>
        </p:nvSpPr>
        <p:spPr>
          <a:xfrm>
            <a:off x="611188" y="4292600"/>
            <a:ext cx="8001000" cy="1800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减奇数法开平方的算法</a:t>
            </a:r>
            <a:r>
              <a:rPr lang="en-US" altLang="zh-CN" sz="28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  <a:br>
              <a:rPr lang="en-US" altLang="zh-CN" sz="28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被开方数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逐个减去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开始的连续自然数的奇数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，直到相减结果等于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，或不够减下一个奇数为止。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够减的次数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就是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的近似平方根。</a:t>
            </a:r>
            <a:endParaRPr lang="zh-CN" altLang="en-US" sz="2800" b="1" dirty="0">
              <a:solidFill>
                <a:srgbClr val="CC3300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/>
          <p:nvPr/>
        </p:nvSpPr>
        <p:spPr>
          <a:xfrm>
            <a:off x="917575" y="166688"/>
            <a:ext cx="1962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主程序段：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1444" name="Rectangle 3"/>
          <p:cNvSpPr/>
          <p:nvPr/>
        </p:nvSpPr>
        <p:spPr>
          <a:xfrm>
            <a:off x="1692275" y="692150"/>
            <a:ext cx="6762750" cy="22828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LOP:	MOV  </a:t>
            </a:r>
            <a:r>
              <a:rPr lang="en-US" altLang="zh-CN" sz="2400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[SI]      	;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寄存器传递入口参数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	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PUSH  CX	   	;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保存信息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	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CALL  SQR_PROC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	MOV   [DI], </a:t>
            </a:r>
            <a:r>
              <a:rPr lang="en-US" altLang="zh-CN" sz="2400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	;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存结果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	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POP     CX	   	;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恢复信息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	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5" name="Rectangle 4"/>
          <p:cNvSpPr/>
          <p:nvPr/>
        </p:nvSpPr>
        <p:spPr>
          <a:xfrm>
            <a:off x="468313" y="2924175"/>
            <a:ext cx="1962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子程序段：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1446" name="Rectangle 5"/>
          <p:cNvSpPr/>
          <p:nvPr/>
        </p:nvSpPr>
        <p:spPr>
          <a:xfrm>
            <a:off x="2339975" y="3114675"/>
            <a:ext cx="6342063" cy="37433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SQR_PROC   PROC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XOR  CL, CL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MOV  DX,  1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SQR:		SUB   AX,  DX       ;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减奇数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		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JB       EXIT	        ;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够减？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    </a:t>
            </a:r>
            <a:r>
              <a:rPr lang="en-US" altLang="zh-CN" sz="2400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;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够减，计数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		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   DX, 2          ;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形成下一奇数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		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JMP    SQR            ;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继续循环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EXIT:		RET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SQR_PROC	ENDP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/>
          <p:nvPr/>
        </p:nvSpPr>
        <p:spPr>
          <a:xfrm>
            <a:off x="323850" y="152400"/>
            <a:ext cx="8424863" cy="3013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9875" algn="just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例：试编制程序，计算下列公式的值，并将结果存放 	在</a:t>
            </a:r>
            <a:r>
              <a:rPr lang="en-US" altLang="zh-CN" sz="2400" b="1" dirty="0">
                <a:solidFill>
                  <a:schemeClr val="bg1"/>
                </a:solidFill>
              </a:rPr>
              <a:t>FUN</a:t>
            </a:r>
            <a:r>
              <a:rPr lang="zh-CN" altLang="en-US" sz="2400" b="1" dirty="0">
                <a:solidFill>
                  <a:schemeClr val="bg1"/>
                </a:solidFill>
              </a:rPr>
              <a:t>存储单元中。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pPr marL="0" lvl="0" indent="269875" algn="just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		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pPr marL="0" lvl="0" indent="269875" algn="just" eaLnBrk="1" hangingPunct="1">
              <a:spcBef>
                <a:spcPct val="0"/>
              </a:spcBef>
              <a:buNone/>
            </a:pPr>
            <a:r>
              <a:rPr lang="zh-CN" altLang="en-US" sz="2400" b="1" i="1" dirty="0">
                <a:solidFill>
                  <a:schemeClr val="bg1"/>
                </a:solidFill>
              </a:rPr>
              <a:t>		</a:t>
            </a:r>
            <a:r>
              <a:rPr lang="en-US" altLang="zh-CN" sz="2400" b="1" i="1" dirty="0">
                <a:solidFill>
                  <a:schemeClr val="bg1"/>
                </a:solidFill>
              </a:rPr>
              <a:t>F </a:t>
            </a:r>
            <a:r>
              <a:rPr lang="en-US" altLang="zh-CN" sz="2400" b="1" dirty="0">
                <a:solidFill>
                  <a:schemeClr val="bg1"/>
                </a:solidFill>
                <a:sym typeface="Symbol" panose="05050102010706020507" pitchFamily="18" charset="2"/>
              </a:rPr>
              <a:t></a:t>
            </a:r>
            <a:endParaRPr lang="en-US" altLang="zh-CN" sz="2400" b="1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marL="0" lvl="0" indent="269875" algn="just" eaLnBrk="1" hangingPunct="1">
              <a:spcBef>
                <a:spcPct val="0"/>
              </a:spcBef>
              <a:buNone/>
            </a:pPr>
            <a:endParaRPr lang="en-US" altLang="zh-CN" sz="2400" b="1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marL="0" lvl="0" indent="269875" algn="just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sym typeface="Symbol" panose="05050102010706020507" pitchFamily="18" charset="2"/>
              </a:rPr>
              <a:t>其中</a:t>
            </a:r>
            <a:r>
              <a:rPr lang="en-US" altLang="zh-CN" sz="2400" b="1" i="1" dirty="0">
                <a:solidFill>
                  <a:schemeClr val="bg1"/>
                </a:solidFill>
                <a:sym typeface="Symbol" panose="05050102010706020507" pitchFamily="18" charset="2"/>
              </a:rPr>
              <a:t>X</a:t>
            </a:r>
            <a:r>
              <a:rPr lang="zh-CN" altLang="en-US" sz="2400" b="1" dirty="0">
                <a:solidFill>
                  <a:schemeClr val="bg1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2400" b="1" i="1" dirty="0">
                <a:solidFill>
                  <a:schemeClr val="bg1"/>
                </a:solidFill>
                <a:sym typeface="Symbol" panose="05050102010706020507" pitchFamily="18" charset="2"/>
              </a:rPr>
              <a:t>Y</a:t>
            </a:r>
            <a:r>
              <a:rPr lang="zh-CN" altLang="en-US" sz="2400" b="1" dirty="0">
                <a:solidFill>
                  <a:schemeClr val="bg1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2400" b="1" i="1" dirty="0">
                <a:solidFill>
                  <a:schemeClr val="bg1"/>
                </a:solidFill>
                <a:sym typeface="Symbol" panose="05050102010706020507" pitchFamily="18" charset="2"/>
              </a:rPr>
              <a:t>Z</a:t>
            </a:r>
            <a:r>
              <a:rPr lang="zh-CN" altLang="en-US" sz="2400" b="1" dirty="0">
                <a:solidFill>
                  <a:schemeClr val="bg1"/>
                </a:solidFill>
                <a:sym typeface="Symbol" panose="05050102010706020507" pitchFamily="18" charset="2"/>
              </a:rPr>
              <a:t>的值分别存放在</a:t>
            </a:r>
            <a:r>
              <a:rPr lang="en-US" altLang="zh-CN" sz="2400" b="1" dirty="0">
                <a:solidFill>
                  <a:schemeClr val="bg1"/>
                </a:solidFill>
                <a:sym typeface="Symbol" panose="05050102010706020507" pitchFamily="18" charset="2"/>
              </a:rPr>
              <a:t>VARX</a:t>
            </a:r>
            <a:r>
              <a:rPr lang="zh-CN" altLang="en-US" sz="2400" b="1" dirty="0">
                <a:solidFill>
                  <a:schemeClr val="bg1"/>
                </a:solidFill>
                <a:sym typeface="Symbol" panose="05050102010706020507" pitchFamily="18" charset="2"/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  <a:sym typeface="Symbol" panose="05050102010706020507" pitchFamily="18" charset="2"/>
              </a:rPr>
              <a:t>VARY</a:t>
            </a:r>
            <a:r>
              <a:rPr lang="zh-CN" altLang="en-US" sz="2400" b="1" dirty="0">
                <a:solidFill>
                  <a:schemeClr val="bg1"/>
                </a:solidFill>
                <a:sym typeface="Symbol" panose="05050102010706020507" pitchFamily="18" charset="2"/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  <a:sym typeface="Symbol" panose="05050102010706020507" pitchFamily="18" charset="2"/>
              </a:rPr>
              <a:t>VARZ</a:t>
            </a:r>
            <a:r>
              <a:rPr lang="zh-CN" altLang="en-US" sz="2400" b="1" dirty="0">
                <a:solidFill>
                  <a:schemeClr val="bg1"/>
                </a:solidFill>
                <a:sym typeface="Symbol" panose="05050102010706020507" pitchFamily="18" charset="2"/>
              </a:rPr>
              <a:t>三个字存储单元中，且计算过程的中间值和最后结果仍在</a:t>
            </a:r>
            <a:r>
              <a:rPr lang="en-US" altLang="zh-CN" sz="2400" b="1" dirty="0">
                <a:solidFill>
                  <a:schemeClr val="bg1"/>
                </a:solidFill>
                <a:sym typeface="Symbol" panose="05050102010706020507" pitchFamily="18" charset="2"/>
              </a:rPr>
              <a:t>16</a:t>
            </a:r>
            <a:r>
              <a:rPr lang="zh-CN" altLang="en-US" sz="2400" b="1" dirty="0">
                <a:solidFill>
                  <a:schemeClr val="bg1"/>
                </a:solidFill>
                <a:sym typeface="Symbol" panose="05050102010706020507" pitchFamily="18" charset="2"/>
              </a:rPr>
              <a:t>位二进制数的范围内。</a:t>
            </a:r>
            <a:endParaRPr lang="zh-CN" altLang="en-US" sz="2400" b="1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7172" name="Object 3"/>
          <p:cNvGraphicFramePr>
            <a:graphicFrameLocks noChangeAspect="1"/>
          </p:cNvGraphicFramePr>
          <p:nvPr/>
        </p:nvGraphicFramePr>
        <p:xfrm>
          <a:off x="3352800" y="1066800"/>
          <a:ext cx="3429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371600" imgH="355600" progId="Equation.3">
                  <p:embed/>
                </p:oleObj>
              </mc:Choice>
              <mc:Fallback>
                <p:oleObj name="" r:id="rId1" imgW="1371600" imgH="355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2800" y="1066800"/>
                        <a:ext cx="3429000" cy="76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Rectangle 4"/>
          <p:cNvSpPr/>
          <p:nvPr/>
        </p:nvSpPr>
        <p:spPr>
          <a:xfrm>
            <a:off x="457200" y="3276600"/>
            <a:ext cx="8305800" cy="34448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571500" algn="just" eaLnBrk="1" hangingPunct="1">
              <a:spcBef>
                <a:spcPct val="0"/>
              </a:spcBef>
              <a:buNone/>
            </a:pPr>
            <a:r>
              <a:rPr lang="en-US" altLang="zh-CN" sz="2000" b="1" dirty="0"/>
              <a:t>		TITLE    EXAMPLE  PROGRAM</a:t>
            </a:r>
            <a:endParaRPr lang="en-US" altLang="zh-CN" sz="2000" b="1" dirty="0"/>
          </a:p>
          <a:p>
            <a:pPr marL="0" lvl="0" indent="571500" algn="just" eaLnBrk="1" hangingPunct="1">
              <a:spcBef>
                <a:spcPct val="0"/>
              </a:spcBef>
              <a:buNone/>
            </a:pPr>
            <a:r>
              <a:rPr lang="en-US" altLang="zh-CN" sz="2000" b="1" dirty="0"/>
              <a:t>	   </a:t>
            </a:r>
            <a:r>
              <a:rPr lang="en-US" altLang="zh-CN" sz="2000" b="1" dirty="0">
                <a:solidFill>
                  <a:srgbClr val="0000FF"/>
                </a:solidFill>
              </a:rPr>
              <a:t> DATA     SEGMENT	</a:t>
            </a:r>
            <a:r>
              <a:rPr lang="zh-CN" altLang="en-US" sz="2000" b="1" dirty="0"/>
              <a:t>；设置数据段</a:t>
            </a:r>
            <a:endParaRPr lang="zh-CN" altLang="en-US" sz="2000" b="1" dirty="0"/>
          </a:p>
          <a:p>
            <a:pPr marL="0" lvl="0" indent="571500" algn="just">
              <a:spcBef>
                <a:spcPct val="0"/>
              </a:spcBef>
              <a:buNone/>
            </a:pPr>
            <a:r>
              <a:rPr lang="zh-CN" altLang="en-US" sz="2000" b="1" dirty="0"/>
              <a:t>	     	</a:t>
            </a:r>
            <a:r>
              <a:rPr lang="en-US" altLang="zh-CN" sz="2000" b="1" dirty="0"/>
              <a:t>VARX	DW    123H	</a:t>
            </a:r>
            <a:r>
              <a:rPr lang="zh-CN" altLang="en-US" sz="2000" b="1" dirty="0"/>
              <a:t>；变量</a:t>
            </a:r>
            <a:r>
              <a:rPr lang="en-US" altLang="zh-CN" sz="2000" b="1" dirty="0"/>
              <a:t>X</a:t>
            </a:r>
            <a:endParaRPr lang="en-US" altLang="zh-CN" sz="2000" b="1" dirty="0"/>
          </a:p>
          <a:p>
            <a:pPr marL="0" lvl="0" indent="571500" algn="just">
              <a:spcBef>
                <a:spcPct val="0"/>
              </a:spcBef>
              <a:buNone/>
            </a:pPr>
            <a:r>
              <a:rPr lang="en-US" altLang="zh-CN" sz="2000" b="1" dirty="0"/>
              <a:t>	     	VARY	DW    456H	</a:t>
            </a:r>
            <a:r>
              <a:rPr lang="zh-CN" altLang="en-US" sz="2000" b="1" dirty="0"/>
              <a:t>；变量</a:t>
            </a:r>
            <a:r>
              <a:rPr lang="en-US" altLang="zh-CN" sz="2000" b="1" dirty="0"/>
              <a:t>Y</a:t>
            </a:r>
            <a:endParaRPr lang="en-US" altLang="zh-CN" sz="2000" b="1" dirty="0"/>
          </a:p>
          <a:p>
            <a:pPr marL="0" lvl="0" indent="571500" algn="just" eaLnBrk="1" hangingPunct="1">
              <a:spcBef>
                <a:spcPct val="0"/>
              </a:spcBef>
              <a:buNone/>
            </a:pPr>
            <a:r>
              <a:rPr lang="en-US" altLang="zh-CN" sz="2000" b="1" dirty="0"/>
              <a:t>	     	VARZ	DW    789H	</a:t>
            </a:r>
            <a:r>
              <a:rPr lang="zh-CN" altLang="en-US" sz="2000" b="1" dirty="0"/>
              <a:t>；变量</a:t>
            </a:r>
            <a:r>
              <a:rPr lang="en-US" altLang="zh-CN" sz="2000" b="1" dirty="0"/>
              <a:t>Z</a:t>
            </a:r>
            <a:endParaRPr lang="en-US" altLang="zh-CN" sz="2000" b="1" dirty="0"/>
          </a:p>
          <a:p>
            <a:pPr marL="0" lvl="0" indent="571500" algn="just">
              <a:spcBef>
                <a:spcPct val="0"/>
              </a:spcBef>
              <a:buNone/>
            </a:pPr>
            <a:r>
              <a:rPr lang="en-US" altLang="zh-CN" sz="2000" b="1" dirty="0"/>
              <a:t>	     	FUN	DW    ?	</a:t>
            </a:r>
            <a:r>
              <a:rPr lang="zh-CN" altLang="en-US" sz="2000" b="1" dirty="0"/>
              <a:t>；结果单元</a:t>
            </a:r>
            <a:endParaRPr lang="zh-CN" altLang="en-US" sz="2000" b="1" dirty="0"/>
          </a:p>
          <a:p>
            <a:pPr marL="0" lvl="0" indent="571500" eaLnBrk="1" hangingPunct="1">
              <a:spcBef>
                <a:spcPct val="0"/>
              </a:spcBef>
              <a:buNone/>
            </a:pPr>
            <a:r>
              <a:rPr lang="zh-CN" altLang="en-US" sz="2000" b="1" dirty="0"/>
              <a:t>	    </a:t>
            </a:r>
            <a:r>
              <a:rPr lang="zh-CN" altLang="en-US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DATA     ENDS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marL="0" lvl="0" indent="571500" eaLnBrk="1" hangingPunct="1"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00FF"/>
              </a:solidFill>
            </a:endParaRPr>
          </a:p>
          <a:p>
            <a:pPr marL="0" lvl="0" indent="571500" algn="just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	     STACK1  SEGMENT   PARA  </a:t>
            </a:r>
            <a:r>
              <a:rPr lang="en-US" altLang="zh-CN" sz="2000" b="1" dirty="0">
                <a:solidFill>
                  <a:srgbClr val="CC3300"/>
                </a:solidFill>
              </a:rPr>
              <a:t>STACK</a:t>
            </a:r>
            <a:r>
              <a:rPr lang="zh-CN" altLang="en-US" sz="2000" b="1" dirty="0"/>
              <a:t>；设置堆栈段</a:t>
            </a:r>
            <a:endParaRPr lang="zh-CN" altLang="en-US" sz="2000" b="1" dirty="0"/>
          </a:p>
          <a:p>
            <a:pPr marL="0" lvl="0" indent="571500" algn="just">
              <a:spcBef>
                <a:spcPct val="0"/>
              </a:spcBef>
              <a:buNone/>
            </a:pPr>
            <a:r>
              <a:rPr lang="zh-CN" altLang="en-US" sz="2000" b="1" dirty="0"/>
              <a:t>		</a:t>
            </a:r>
            <a:r>
              <a:rPr lang="en-US" altLang="zh-CN" sz="2000" b="1" dirty="0"/>
              <a:t>DW   20H   DUP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）</a:t>
            </a:r>
            <a:endParaRPr lang="zh-CN" altLang="en-US" sz="2000" b="1" dirty="0"/>
          </a:p>
          <a:p>
            <a:pPr marL="0" lvl="0" indent="571500" algn="just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FF"/>
                </a:solidFill>
              </a:rPr>
              <a:t>	     </a:t>
            </a:r>
            <a:r>
              <a:rPr lang="en-US" altLang="zh-CN" sz="2000" b="1" dirty="0">
                <a:solidFill>
                  <a:srgbClr val="0000FF"/>
                </a:solidFill>
              </a:rPr>
              <a:t>STACK1  ENDS</a:t>
            </a:r>
            <a:endParaRPr lang="en-US" altLang="zh-CN" sz="20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/>
          <p:nvPr/>
        </p:nvSpPr>
        <p:spPr>
          <a:xfrm>
            <a:off x="395288" y="260350"/>
            <a:ext cx="52641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）使用存储单元传递参量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8" name="Rectangle 3"/>
          <p:cNvSpPr/>
          <p:nvPr/>
        </p:nvSpPr>
        <p:spPr>
          <a:xfrm>
            <a:off x="684213" y="765175"/>
            <a:ext cx="79248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对上一例，入口参量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被开方数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KFS)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和出口参量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平方根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SQRT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）</a:t>
            </a:r>
            <a:r>
              <a:rPr lang="zh-CN" altLang="en-US" sz="2800" b="1" dirty="0">
                <a:solidFill>
                  <a:srgbClr val="FFCCCC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用存储单元传递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，程序修改如下：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2469" name="Rectangle 4"/>
          <p:cNvSpPr/>
          <p:nvPr/>
        </p:nvSpPr>
        <p:spPr>
          <a:xfrm>
            <a:off x="323850" y="1773238"/>
            <a:ext cx="1962150" cy="5191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主程序段：</a:t>
            </a:r>
            <a:endParaRPr lang="zh-CN" altLang="en-US" sz="2800" b="1" dirty="0">
              <a:solidFill>
                <a:srgbClr val="CC3300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2470" name="Rectangle 5"/>
          <p:cNvSpPr/>
          <p:nvPr/>
        </p:nvSpPr>
        <p:spPr>
          <a:xfrm>
            <a:off x="611188" y="2420938"/>
            <a:ext cx="3436937" cy="24066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LOP:MOV  AX, [SI]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MOV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KFS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AX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CALL  SQR_PROC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MOV   AL,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SQRT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MOV   [DI], AL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……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71" name="Rectangle 6"/>
          <p:cNvSpPr/>
          <p:nvPr/>
        </p:nvSpPr>
        <p:spPr>
          <a:xfrm>
            <a:off x="4572000" y="1752600"/>
            <a:ext cx="1962150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子程序段：</a:t>
            </a:r>
            <a:endParaRPr lang="zh-CN" altLang="en-US" sz="2800" b="1" dirty="0">
              <a:solidFill>
                <a:srgbClr val="CC3300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2472" name="Rectangle 7"/>
          <p:cNvSpPr/>
          <p:nvPr/>
        </p:nvSpPr>
        <p:spPr>
          <a:xfrm>
            <a:off x="4578350" y="2362200"/>
            <a:ext cx="4195763" cy="39290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SQR_PROC   PROC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……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MOV  AX,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KFS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MOV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SQRT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0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MOV  DX,  1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SQR:		SUB   AX,  DX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JB       EXIT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INC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SQRT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		……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SQR_PROC	ENDP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73" name="Line 8"/>
          <p:cNvSpPr/>
          <p:nvPr/>
        </p:nvSpPr>
        <p:spPr>
          <a:xfrm>
            <a:off x="4343400" y="1905000"/>
            <a:ext cx="0" cy="464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/>
          <p:nvPr/>
        </p:nvSpPr>
        <p:spPr>
          <a:xfrm>
            <a:off x="685800" y="152400"/>
            <a:ext cx="48577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）使用地址表传递参量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2" name="Rectangle 3"/>
          <p:cNvSpPr/>
          <p:nvPr/>
        </p:nvSpPr>
        <p:spPr>
          <a:xfrm>
            <a:off x="323850" y="908050"/>
            <a:ext cx="882015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参量较多时，先把参量所在的地址组成一个地址表，将</a:t>
            </a:r>
            <a:r>
              <a:rPr lang="zh-CN" altLang="en-US" sz="2800" b="1" dirty="0">
                <a:solidFill>
                  <a:srgbClr val="00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地址表的首地址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传递给子程序。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3493" name="Rectangle 4"/>
          <p:cNvSpPr/>
          <p:nvPr/>
        </p:nvSpPr>
        <p:spPr>
          <a:xfrm>
            <a:off x="539750" y="1844675"/>
            <a:ext cx="8604250" cy="9461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编程，将两个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位和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位的二进制数分别转换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为相应二进制数的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ASCII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码。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4" name="Rectangle 5"/>
          <p:cNvSpPr/>
          <p:nvPr/>
        </p:nvSpPr>
        <p:spPr>
          <a:xfrm>
            <a:off x="0" y="2852738"/>
            <a:ext cx="9144000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zh-CN" altLang="en-US" sz="2800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分析：主程序提供待转换数据、数据位数和转换后存放</a:t>
            </a:r>
            <a:r>
              <a:rPr lang="en-US" altLang="zh-CN" sz="2800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ASCII</a:t>
            </a:r>
            <a:r>
              <a:rPr lang="zh-CN" altLang="en-US" sz="2800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码的首址等</a:t>
            </a:r>
            <a:r>
              <a:rPr lang="en-US" altLang="zh-CN" sz="2800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2800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个参数的地址，并组成一个地址表，传递地址表首地址给子程序</a:t>
            </a:r>
            <a:endParaRPr lang="zh-CN" altLang="en-US" sz="2800" b="1" dirty="0">
              <a:solidFill>
                <a:srgbClr val="FFCCCC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3495" name="Rectangle 6"/>
          <p:cNvSpPr/>
          <p:nvPr/>
        </p:nvSpPr>
        <p:spPr>
          <a:xfrm>
            <a:off x="3276600" y="4292600"/>
            <a:ext cx="4889500" cy="22272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BIN8      	DB     35H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BIN16    	DW    0AB48H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NUM      	DB     8, 16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ASCBUF   	DB     20H  DUP(0)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ADR_TAB	DW    3       DUP(0)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6" name="Rectangle 7"/>
          <p:cNvSpPr/>
          <p:nvPr/>
        </p:nvSpPr>
        <p:spPr>
          <a:xfrm>
            <a:off x="203200" y="4221163"/>
            <a:ext cx="30289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设数据定义如下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4515" name="Rectangle 2"/>
          <p:cNvSpPr/>
          <p:nvPr/>
        </p:nvSpPr>
        <p:spPr>
          <a:xfrm>
            <a:off x="468313" y="0"/>
            <a:ext cx="1970087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主程序段：</a:t>
            </a:r>
            <a:endParaRPr lang="zh-CN" altLang="en-US" sz="2800" b="1" dirty="0">
              <a:solidFill>
                <a:srgbClr val="CC3300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4516" name="Rectangle 3"/>
          <p:cNvSpPr/>
          <p:nvPr/>
        </p:nvSpPr>
        <p:spPr>
          <a:xfrm>
            <a:off x="1081088" y="533400"/>
            <a:ext cx="8023225" cy="26479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ADR_TAB,     OFFSET  BIN8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ADR_TAB+2, OFFSET  NUM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ADR_TAB+4, OFFSET  ASCBUF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BX, OFFSET  ADR_TAB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;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通过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传递地址表首址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CALL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……				;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子程序调用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7" name="Rectangle 4"/>
          <p:cNvSpPr/>
          <p:nvPr/>
        </p:nvSpPr>
        <p:spPr>
          <a:xfrm>
            <a:off x="684213" y="3284538"/>
            <a:ext cx="1970087" cy="5191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子程序段：</a:t>
            </a:r>
            <a:endParaRPr lang="zh-CN" altLang="en-US" sz="2800" b="1" dirty="0">
              <a:solidFill>
                <a:srgbClr val="CC3300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4518" name="Rectangle 5"/>
          <p:cNvSpPr/>
          <p:nvPr/>
        </p:nvSpPr>
        <p:spPr>
          <a:xfrm>
            <a:off x="2819400" y="3284538"/>
            <a:ext cx="5351463" cy="35639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DI,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[BX]  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取二进制数地址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DH, [DI]	 ;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取二进制数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DI,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[BX+2]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	 ;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转换位数的地址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CL, [DI]	 ;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转换位数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DI,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[BX+4]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	 ;ASCII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码首地址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/>
          <p:nvPr/>
        </p:nvSpPr>
        <p:spPr>
          <a:xfrm>
            <a:off x="250825" y="260350"/>
            <a:ext cx="44513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）使用堆栈传递参量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0" name="Rectangle 3"/>
          <p:cNvSpPr/>
          <p:nvPr/>
        </p:nvSpPr>
        <p:spPr>
          <a:xfrm>
            <a:off x="611188" y="908050"/>
            <a:ext cx="5334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将前一例该为用堆栈传递参量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5541" name="Rectangle 4"/>
          <p:cNvSpPr/>
          <p:nvPr/>
        </p:nvSpPr>
        <p:spPr>
          <a:xfrm>
            <a:off x="917575" y="1462088"/>
            <a:ext cx="1970088" cy="5191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主程序段：</a:t>
            </a:r>
            <a:endParaRPr lang="zh-CN" altLang="en-US" sz="2800" b="1" dirty="0">
              <a:solidFill>
                <a:srgbClr val="CC3300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5542" name="Rectangle 5"/>
          <p:cNvSpPr/>
          <p:nvPr/>
        </p:nvSpPr>
        <p:spPr>
          <a:xfrm>
            <a:off x="900113" y="2060575"/>
            <a:ext cx="2930525" cy="37433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AH,  BIN8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XOR    AL, AL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PUSH  AX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LEA    AX, ASCBUF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PUSH  AX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AX,  8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PUSH  AX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CALL  BINASC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3" name="Rectangle 6"/>
          <p:cNvSpPr/>
          <p:nvPr/>
        </p:nvSpPr>
        <p:spPr>
          <a:xfrm>
            <a:off x="5029200" y="1462088"/>
            <a:ext cx="1970088" cy="5191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子程序段：</a:t>
            </a:r>
            <a:endParaRPr lang="zh-CN" altLang="en-US" sz="2800" b="1" dirty="0">
              <a:solidFill>
                <a:srgbClr val="CC3300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5544" name="Rectangle 7"/>
          <p:cNvSpPr/>
          <p:nvPr/>
        </p:nvSpPr>
        <p:spPr>
          <a:xfrm>
            <a:off x="5003800" y="2060575"/>
            <a:ext cx="3841750" cy="28336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PUSH  BP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BP, SP 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DX,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[BP+14]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DI,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[BP+12]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	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CX,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[BP+10]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6563" name="Text Box 2"/>
          <p:cNvSpPr txBox="1"/>
          <p:nvPr/>
        </p:nvSpPr>
        <p:spPr>
          <a:xfrm>
            <a:off x="971550" y="260350"/>
            <a:ext cx="762158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solidFill>
                  <a:srgbClr val="66CCFF"/>
                </a:solidFill>
                <a:latin typeface="Times New Roman" panose="02020603050405020304" pitchFamily="18" charset="0"/>
              </a:rPr>
              <a:t>5.6.6  </a:t>
            </a:r>
            <a:r>
              <a:rPr lang="zh-CN" altLang="en-US" dirty="0">
                <a:solidFill>
                  <a:srgbClr val="66CCFF"/>
                </a:solidFill>
                <a:latin typeface="Times New Roman" panose="02020603050405020304" pitchFamily="18" charset="0"/>
              </a:rPr>
              <a:t>系统功能子程序调用    </a:t>
            </a:r>
            <a:r>
              <a:rPr lang="en-US" altLang="zh-CN" dirty="0">
                <a:solidFill>
                  <a:srgbClr val="66CCFF"/>
                </a:solidFill>
                <a:latin typeface="Times New Roman" panose="02020603050405020304" pitchFamily="18" charset="0"/>
              </a:rPr>
              <a:t>P242</a:t>
            </a:r>
            <a:endParaRPr lang="zh-CN" altLang="en-US" dirty="0">
              <a:solidFill>
                <a:srgbClr val="66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4" name="Text Box 3"/>
          <p:cNvSpPr txBox="1"/>
          <p:nvPr/>
        </p:nvSpPr>
        <p:spPr>
          <a:xfrm>
            <a:off x="0" y="1052513"/>
            <a:ext cx="9144000" cy="3505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latin typeface="Times New Roman" panose="02020603050405020304" pitchFamily="18" charset="0"/>
              </a:rPr>
              <a:t>BIOS——basic input/output system     </a:t>
            </a:r>
            <a:r>
              <a:rPr lang="zh-CN" altLang="en-US" dirty="0">
                <a:latin typeface="Times New Roman" panose="02020603050405020304" pitchFamily="18" charset="0"/>
              </a:rPr>
              <a:t>固化在</a:t>
            </a:r>
            <a:r>
              <a:rPr lang="en-US" altLang="zh-CN" dirty="0">
                <a:latin typeface="Times New Roman" panose="02020603050405020304" pitchFamily="18" charset="0"/>
              </a:rPr>
              <a:t>ROM</a:t>
            </a:r>
            <a:r>
              <a:rPr lang="zh-CN" altLang="en-US" dirty="0">
                <a:latin typeface="Times New Roman" panose="02020603050405020304" pitchFamily="18" charset="0"/>
              </a:rPr>
              <a:t>中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</a:rPr>
              <a:t>DOS——disk operating system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rgbClr val="FFCCCC"/>
                </a:solidFill>
                <a:latin typeface="Times New Roman" panose="02020603050405020304" pitchFamily="18" charset="0"/>
              </a:rPr>
              <a:t>8086/8088</a:t>
            </a:r>
            <a:r>
              <a:rPr lang="zh-CN" altLang="en-US" dirty="0">
                <a:solidFill>
                  <a:srgbClr val="FFCCCC"/>
                </a:solidFill>
                <a:latin typeface="Times New Roman" panose="02020603050405020304" pitchFamily="18" charset="0"/>
              </a:rPr>
              <a:t>向用户提供了十分有效的输入</a:t>
            </a:r>
            <a:r>
              <a:rPr lang="en-US" altLang="zh-CN" dirty="0">
                <a:solidFill>
                  <a:srgbClr val="FFCCCC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dirty="0">
                <a:solidFill>
                  <a:srgbClr val="FFCCCC"/>
                </a:solidFill>
                <a:latin typeface="Times New Roman" panose="02020603050405020304" pitchFamily="18" charset="0"/>
              </a:rPr>
              <a:t>输出基本子程序，这些子程序在</a:t>
            </a:r>
            <a:r>
              <a:rPr lang="en-US" altLang="zh-CN" dirty="0">
                <a:solidFill>
                  <a:srgbClr val="FFCCCC"/>
                </a:solidFill>
                <a:latin typeface="Times New Roman" panose="02020603050405020304" pitchFamily="18" charset="0"/>
              </a:rPr>
              <a:t>DOS</a:t>
            </a:r>
            <a:r>
              <a:rPr lang="zh-CN" altLang="en-US" dirty="0">
                <a:solidFill>
                  <a:srgbClr val="FFCCCC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FFCCCC"/>
                </a:solidFill>
                <a:latin typeface="Times New Roman" panose="02020603050405020304" pitchFamily="18" charset="0"/>
              </a:rPr>
              <a:t>BIOS</a:t>
            </a:r>
            <a:r>
              <a:rPr lang="zh-CN" altLang="en-US" dirty="0">
                <a:solidFill>
                  <a:srgbClr val="FFCCCC"/>
                </a:solidFill>
                <a:latin typeface="Times New Roman" panose="02020603050405020304" pitchFamily="18" charset="0"/>
              </a:rPr>
              <a:t>中，用户可以用</a:t>
            </a:r>
            <a:r>
              <a:rPr lang="en-US" altLang="zh-CN" u="sng" dirty="0">
                <a:solidFill>
                  <a:schemeClr val="bg1"/>
                </a:solidFill>
                <a:latin typeface="Times New Roman" panose="02020603050405020304" pitchFamily="18" charset="0"/>
              </a:rPr>
              <a:t>INT  n</a:t>
            </a:r>
            <a:r>
              <a:rPr lang="zh-CN" altLang="en-US" dirty="0">
                <a:solidFill>
                  <a:srgbClr val="FFCCCC"/>
                </a:solidFill>
                <a:latin typeface="Times New Roman" panose="02020603050405020304" pitchFamily="18" charset="0"/>
              </a:rPr>
              <a:t>指令调用这些程序，不必了解硬件操作的具体细节，提高效率。</a:t>
            </a:r>
            <a:endParaRPr lang="zh-CN" altLang="en-US" dirty="0">
              <a:solidFill>
                <a:srgbClr val="FF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5" name="Text Box 4"/>
          <p:cNvSpPr txBox="1"/>
          <p:nvPr/>
        </p:nvSpPr>
        <p:spPr>
          <a:xfrm>
            <a:off x="827088" y="4797425"/>
            <a:ext cx="6516687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latin typeface="Times New Roman" panose="02020603050405020304" pitchFamily="18" charset="0"/>
              </a:rPr>
              <a:t>n:  10H</a:t>
            </a:r>
            <a:r>
              <a:rPr lang="zh-CN" altLang="en-US" dirty="0">
                <a:latin typeface="Times New Roman" panose="02020603050405020304" pitchFamily="18" charset="0"/>
              </a:rPr>
              <a:t>～</a:t>
            </a:r>
            <a:r>
              <a:rPr lang="en-US" altLang="zh-CN" dirty="0">
                <a:latin typeface="Times New Roman" panose="02020603050405020304" pitchFamily="18" charset="0"/>
              </a:rPr>
              <a:t>1FH    BIOS</a:t>
            </a:r>
            <a:r>
              <a:rPr lang="zh-CN" altLang="en-US" dirty="0">
                <a:latin typeface="Times New Roman" panose="02020603050405020304" pitchFamily="18" charset="0"/>
              </a:rPr>
              <a:t>占用的类型号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      </a:t>
            </a:r>
            <a:r>
              <a:rPr lang="en-US" altLang="zh-CN" dirty="0">
                <a:latin typeface="Times New Roman" panose="02020603050405020304" pitchFamily="18" charset="0"/>
              </a:rPr>
              <a:t>20H</a:t>
            </a:r>
            <a:r>
              <a:rPr lang="zh-CN" altLang="en-US" dirty="0">
                <a:latin typeface="Times New Roman" panose="02020603050405020304" pitchFamily="18" charset="0"/>
              </a:rPr>
              <a:t>～</a:t>
            </a:r>
            <a:r>
              <a:rPr lang="en-US" altLang="zh-CN" dirty="0">
                <a:latin typeface="Times New Roman" panose="02020603050405020304" pitchFamily="18" charset="0"/>
              </a:rPr>
              <a:t>2FH   DOS</a:t>
            </a:r>
            <a:r>
              <a:rPr lang="zh-CN" altLang="en-US" dirty="0">
                <a:latin typeface="Times New Roman" panose="02020603050405020304" pitchFamily="18" charset="0"/>
              </a:rPr>
              <a:t>占用的类型号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7587" name="Text Box 2"/>
          <p:cNvSpPr txBox="1"/>
          <p:nvPr/>
        </p:nvSpPr>
        <p:spPr>
          <a:xfrm>
            <a:off x="971550" y="260350"/>
            <a:ext cx="762158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solidFill>
                  <a:srgbClr val="66CCFF"/>
                </a:solidFill>
                <a:latin typeface="Times New Roman" panose="02020603050405020304" pitchFamily="18" charset="0"/>
              </a:rPr>
              <a:t>5.6.6   </a:t>
            </a:r>
            <a:r>
              <a:rPr lang="zh-CN" altLang="en-US" dirty="0">
                <a:solidFill>
                  <a:srgbClr val="66CCFF"/>
                </a:solidFill>
                <a:latin typeface="Times New Roman" panose="02020603050405020304" pitchFamily="18" charset="0"/>
              </a:rPr>
              <a:t>系统功能子程序调用</a:t>
            </a:r>
            <a:endParaRPr lang="zh-CN" altLang="en-US" dirty="0">
              <a:solidFill>
                <a:srgbClr val="66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8" name="Text Box 3"/>
          <p:cNvSpPr txBox="1"/>
          <p:nvPr/>
        </p:nvSpPr>
        <p:spPr>
          <a:xfrm>
            <a:off x="539750" y="981075"/>
            <a:ext cx="86042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调用方法：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7589" name="Text Box 4"/>
          <p:cNvSpPr txBox="1"/>
          <p:nvPr/>
        </p:nvSpPr>
        <p:spPr>
          <a:xfrm>
            <a:off x="1798638" y="1628775"/>
            <a:ext cx="6842125" cy="2043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置入口参数</a:t>
            </a:r>
            <a:endParaRPr lang="zh-CN" altLang="en-US" dirty="0">
              <a:solidFill>
                <a:schemeClr val="bg1"/>
              </a:solidFill>
              <a:ea typeface="黑体" panose="02010609060101010101" pitchFamily="2" charset="-122"/>
            </a:endParaRPr>
          </a:p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 置功能号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→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AH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中</a:t>
            </a:r>
            <a:endParaRPr lang="zh-CN" altLang="en-US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INT  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XX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H</a:t>
            </a:r>
            <a:endParaRPr lang="en-US" altLang="zh-CN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67590" name="Text Box 5"/>
          <p:cNvSpPr txBox="1"/>
          <p:nvPr/>
        </p:nvSpPr>
        <p:spPr>
          <a:xfrm>
            <a:off x="539750" y="3716338"/>
            <a:ext cx="3708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出口参数：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7591" name="Text Box 6"/>
          <p:cNvSpPr txBox="1"/>
          <p:nvPr/>
        </p:nvSpPr>
        <p:spPr>
          <a:xfrm>
            <a:off x="1943100" y="4365625"/>
            <a:ext cx="67691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一般在通用寄存器中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8611" name="Text Box 2"/>
          <p:cNvSpPr txBox="1"/>
          <p:nvPr/>
        </p:nvSpPr>
        <p:spPr>
          <a:xfrm>
            <a:off x="971550" y="260350"/>
            <a:ext cx="762158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solidFill>
                  <a:srgbClr val="66CCFF"/>
                </a:solidFill>
                <a:latin typeface="Times New Roman" panose="02020603050405020304" pitchFamily="18" charset="0"/>
              </a:rPr>
              <a:t>5.6.6   </a:t>
            </a:r>
            <a:r>
              <a:rPr lang="zh-CN" altLang="en-US" dirty="0">
                <a:solidFill>
                  <a:srgbClr val="66CCFF"/>
                </a:solidFill>
                <a:latin typeface="Times New Roman" panose="02020603050405020304" pitchFamily="18" charset="0"/>
              </a:rPr>
              <a:t>系统功能子程序调用</a:t>
            </a:r>
            <a:endParaRPr lang="zh-CN" altLang="en-US" dirty="0">
              <a:solidFill>
                <a:srgbClr val="66CC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54311" name="Group 7"/>
          <p:cNvGraphicFramePr>
            <a:graphicFrameLocks noGrp="1"/>
          </p:cNvGraphicFramePr>
          <p:nvPr/>
        </p:nvGraphicFramePr>
        <p:xfrm>
          <a:off x="0" y="1125538"/>
          <a:ext cx="8893175" cy="4857750"/>
        </p:xfrm>
        <a:graphic>
          <a:graphicData uri="http://schemas.openxmlformats.org/drawingml/2006/table">
            <a:tbl>
              <a:tblPr/>
              <a:tblGrid>
                <a:gridCol w="1657350"/>
                <a:gridCol w="2232025"/>
                <a:gridCol w="1655763"/>
                <a:gridCol w="1944687"/>
                <a:gridCol w="1403350"/>
              </a:tblGrid>
              <a:tr h="7207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操作功能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功能号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入口参数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出口参数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50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带显示的单字符键盘输入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AH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01H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按下键的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ASCII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码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6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单字符显示输出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AH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02H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待显示的字符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DL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可以显示’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$’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3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单字符打印输出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AH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05H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待打印的字符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DL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50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不带回显的键盘输入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AH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08H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按下键的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ASCII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码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9635" name="Text Box 2"/>
          <p:cNvSpPr txBox="1"/>
          <p:nvPr/>
        </p:nvSpPr>
        <p:spPr>
          <a:xfrm>
            <a:off x="971550" y="260350"/>
            <a:ext cx="762158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solidFill>
                  <a:srgbClr val="66CCFF"/>
                </a:solidFill>
                <a:latin typeface="Times New Roman" panose="02020603050405020304" pitchFamily="18" charset="0"/>
              </a:rPr>
              <a:t>5.6.6   </a:t>
            </a:r>
            <a:r>
              <a:rPr lang="zh-CN" altLang="en-US" dirty="0">
                <a:solidFill>
                  <a:srgbClr val="66CCFF"/>
                </a:solidFill>
                <a:latin typeface="Times New Roman" panose="02020603050405020304" pitchFamily="18" charset="0"/>
              </a:rPr>
              <a:t>系统功能子程序调用</a:t>
            </a:r>
            <a:endParaRPr lang="zh-CN" altLang="en-US" dirty="0">
              <a:solidFill>
                <a:srgbClr val="66CC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55382" name="Group 54"/>
          <p:cNvGraphicFramePr>
            <a:graphicFrameLocks noGrp="1"/>
          </p:cNvGraphicFramePr>
          <p:nvPr/>
        </p:nvGraphicFramePr>
        <p:xfrm>
          <a:off x="250825" y="1052513"/>
          <a:ext cx="8893175" cy="4541838"/>
        </p:xfrm>
        <a:graphic>
          <a:graphicData uri="http://schemas.openxmlformats.org/drawingml/2006/table">
            <a:tbl>
              <a:tblPr/>
              <a:tblGrid>
                <a:gridCol w="1152525"/>
                <a:gridCol w="1800225"/>
                <a:gridCol w="2305050"/>
                <a:gridCol w="2159000"/>
                <a:gridCol w="1476375"/>
              </a:tblGrid>
              <a:tr h="7207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操作功能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功能号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入口参数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出口参数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07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字符串显示输出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AH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09H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(DS:DX)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指向要输出的串首址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($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结尾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不可显示’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$’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6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字符串输入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AH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0AH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(DS:DX)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指向要输入缓冲区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字符的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ASCII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码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→缓冲区中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以回车结束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0659" name="Text Box 2"/>
          <p:cNvSpPr txBox="1"/>
          <p:nvPr/>
        </p:nvSpPr>
        <p:spPr>
          <a:xfrm>
            <a:off x="971550" y="260350"/>
            <a:ext cx="762158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solidFill>
                  <a:srgbClr val="66CCFF"/>
                </a:solidFill>
                <a:latin typeface="Times New Roman" panose="02020603050405020304" pitchFamily="18" charset="0"/>
              </a:rPr>
              <a:t>5.6.6   </a:t>
            </a:r>
            <a:r>
              <a:rPr lang="zh-CN" altLang="en-US" dirty="0">
                <a:solidFill>
                  <a:srgbClr val="66CCFF"/>
                </a:solidFill>
                <a:latin typeface="Times New Roman" panose="02020603050405020304" pitchFamily="18" charset="0"/>
              </a:rPr>
              <a:t>系统功能子程序调用</a:t>
            </a:r>
            <a:endParaRPr lang="zh-CN" altLang="en-US" dirty="0">
              <a:solidFill>
                <a:srgbClr val="66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60" name="Text Box 36"/>
          <p:cNvSpPr txBox="1"/>
          <p:nvPr/>
        </p:nvSpPr>
        <p:spPr>
          <a:xfrm>
            <a:off x="0" y="981075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例  带显示的键盘输入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0661" name="Text Box 37"/>
          <p:cNvSpPr txBox="1"/>
          <p:nvPr/>
        </p:nvSpPr>
        <p:spPr>
          <a:xfrm>
            <a:off x="0" y="1700213"/>
            <a:ext cx="2627313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latin typeface="Times New Roman" panose="02020603050405020304" pitchFamily="18" charset="0"/>
              </a:rPr>
              <a:t>mov AH, 01H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</a:rPr>
              <a:t>int  21H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0662" name="Text Box 38"/>
          <p:cNvSpPr txBox="1"/>
          <p:nvPr/>
        </p:nvSpPr>
        <p:spPr>
          <a:xfrm>
            <a:off x="2916238" y="1628775"/>
            <a:ext cx="6227762" cy="32972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i="1" dirty="0">
                <a:latin typeface="Times New Roman" panose="02020603050405020304" pitchFamily="18" charset="0"/>
              </a:rPr>
              <a:t>功能：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接受键盘输入的一个字符并显示出来，若接收到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CTRL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＋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CTRL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＋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BREAK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退出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2800" i="1" dirty="0">
                <a:latin typeface="Times New Roman" panose="02020603050405020304" pitchFamily="18" charset="0"/>
              </a:rPr>
              <a:t>出口：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AL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中存放输入字符的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ASCII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码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2800" i="1" dirty="0">
                <a:latin typeface="Times New Roman" panose="02020603050405020304" pitchFamily="18" charset="0"/>
              </a:rPr>
              <a:t>占用寄存器：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AH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AL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2800" i="1" dirty="0">
                <a:latin typeface="Times New Roman" panose="02020603050405020304" pitchFamily="18" charset="0"/>
              </a:rPr>
              <a:t>占用存储单元：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无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63" name="AutoShape 39"/>
          <p:cNvSpPr/>
          <p:nvPr/>
        </p:nvSpPr>
        <p:spPr>
          <a:xfrm>
            <a:off x="2411413" y="1916113"/>
            <a:ext cx="360362" cy="936625"/>
          </a:xfrm>
          <a:prstGeom prst="rightBrace">
            <a:avLst>
              <a:gd name="adj1" fmla="val 21659"/>
              <a:gd name="adj2" fmla="val 50000"/>
            </a:avLst>
          </a:prstGeom>
          <a:noFill/>
          <a:ln w="9525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1683" name="Text Box 2"/>
          <p:cNvSpPr txBox="1"/>
          <p:nvPr/>
        </p:nvSpPr>
        <p:spPr>
          <a:xfrm>
            <a:off x="971550" y="260350"/>
            <a:ext cx="762158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solidFill>
                  <a:srgbClr val="66CCFF"/>
                </a:solidFill>
                <a:latin typeface="Times New Roman" panose="02020603050405020304" pitchFamily="18" charset="0"/>
              </a:rPr>
              <a:t>5.6.6   </a:t>
            </a:r>
            <a:r>
              <a:rPr lang="zh-CN" altLang="en-US" dirty="0">
                <a:solidFill>
                  <a:srgbClr val="66CCFF"/>
                </a:solidFill>
                <a:latin typeface="Times New Roman" panose="02020603050405020304" pitchFamily="18" charset="0"/>
              </a:rPr>
              <a:t>系统功能子程序调用</a:t>
            </a:r>
            <a:endParaRPr lang="zh-CN" altLang="en-US" dirty="0">
              <a:solidFill>
                <a:srgbClr val="66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4" name="Text Box 7"/>
          <p:cNvSpPr txBox="1"/>
          <p:nvPr/>
        </p:nvSpPr>
        <p:spPr>
          <a:xfrm>
            <a:off x="0" y="981075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</a:rPr>
              <a:t>AH</a:t>
            </a:r>
            <a:r>
              <a:rPr lang="zh-CN" altLang="en-US" dirty="0">
                <a:latin typeface="Times New Roman" panose="02020603050405020304" pitchFamily="18" charset="0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0AH</a:t>
            </a:r>
            <a:r>
              <a:rPr lang="zh-CN" altLang="en-US" dirty="0">
                <a:latin typeface="Times New Roman" panose="02020603050405020304" pitchFamily="18" charset="0"/>
              </a:rPr>
              <a:t>） 输入字符串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1685" name="Text Box 8"/>
          <p:cNvSpPr txBox="1"/>
          <p:nvPr/>
        </p:nvSpPr>
        <p:spPr>
          <a:xfrm>
            <a:off x="323850" y="1690688"/>
            <a:ext cx="3671888" cy="51673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7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DATA  segment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</a:rPr>
              <a:t>BUF  DB  50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DB ?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	DB 50 dup(?)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DATA ends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CODE segment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	…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</a:pPr>
            <a:r>
              <a:rPr lang="en-US" altLang="zh-CN" sz="24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MOV  DX, offset  BUF</a:t>
            </a:r>
            <a:endParaRPr lang="en-US" altLang="zh-CN" sz="2400" b="1" dirty="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</a:pPr>
            <a:r>
              <a:rPr lang="en-US" altLang="zh-CN" sz="24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MOV AH, 0AH</a:t>
            </a:r>
            <a:endParaRPr lang="en-US" altLang="zh-CN" sz="2400" b="1" dirty="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</a:pPr>
            <a:r>
              <a:rPr lang="en-US" altLang="zh-CN" sz="24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INT  21H</a:t>
            </a:r>
            <a:endParaRPr lang="en-US" altLang="zh-CN" sz="2400" b="1" dirty="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	…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CODE ends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6" name="AutoShape 9"/>
          <p:cNvSpPr/>
          <p:nvPr/>
        </p:nvSpPr>
        <p:spPr>
          <a:xfrm>
            <a:off x="3276600" y="2205038"/>
            <a:ext cx="503238" cy="1008062"/>
          </a:xfrm>
          <a:prstGeom prst="rightBrace">
            <a:avLst>
              <a:gd name="adj1" fmla="val 16692"/>
              <a:gd name="adj2" fmla="val 50000"/>
            </a:avLst>
          </a:prstGeom>
          <a:noFill/>
          <a:ln w="9525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1687" name="Text Box 10"/>
          <p:cNvSpPr txBox="1"/>
          <p:nvPr/>
        </p:nvSpPr>
        <p:spPr>
          <a:xfrm>
            <a:off x="3924300" y="1557338"/>
            <a:ext cx="52197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dirty="0">
                <a:latin typeface="Times New Roman" panose="02020603050405020304" pitchFamily="18" charset="0"/>
              </a:rPr>
              <a:t>首先定义一个数据缓冲区</a:t>
            </a:r>
            <a:r>
              <a:rPr lang="en-US" altLang="zh-CN" sz="2800" dirty="0">
                <a:solidFill>
                  <a:srgbClr val="FFCC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rgbClr val="FFCCCC"/>
                </a:solidFill>
                <a:latin typeface="Times New Roman" panose="02020603050405020304" pitchFamily="18" charset="0"/>
              </a:rPr>
              <a:t>调用时要求</a:t>
            </a:r>
            <a:r>
              <a:rPr lang="en-US" altLang="zh-CN" sz="2800" dirty="0">
                <a:solidFill>
                  <a:srgbClr val="FFCCCC"/>
                </a:solidFill>
                <a:latin typeface="Times New Roman" panose="02020603050405020304" pitchFamily="18" charset="0"/>
              </a:rPr>
              <a:t>DS:DX</a:t>
            </a:r>
            <a:r>
              <a:rPr lang="zh-CN" altLang="en-US" sz="2800" dirty="0">
                <a:solidFill>
                  <a:srgbClr val="FFCCCC"/>
                </a:solidFill>
                <a:latin typeface="Times New Roman" panose="02020603050405020304" pitchFamily="18" charset="0"/>
              </a:rPr>
              <a:t>指向它</a:t>
            </a:r>
            <a:r>
              <a:rPr lang="en-US" altLang="zh-CN" sz="2800" dirty="0">
                <a:solidFill>
                  <a:srgbClr val="FFCCCC"/>
                </a:solidFill>
                <a:latin typeface="Times New Roman" panose="02020603050405020304" pitchFamily="18" charset="0"/>
              </a:rPr>
              <a:t>)</a:t>
            </a:r>
            <a:endParaRPr lang="en-US" altLang="zh-CN" sz="2800" dirty="0">
              <a:solidFill>
                <a:srgbClr val="FFCC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1688" name="Group 11"/>
          <p:cNvGrpSpPr/>
          <p:nvPr/>
        </p:nvGrpSpPr>
        <p:grpSpPr>
          <a:xfrm>
            <a:off x="3635375" y="2565400"/>
            <a:ext cx="2305050" cy="3097213"/>
            <a:chOff x="2290" y="1888"/>
            <a:chExt cx="1452" cy="1951"/>
          </a:xfrm>
        </p:grpSpPr>
        <p:grpSp>
          <p:nvGrpSpPr>
            <p:cNvPr id="71696" name="Group 12"/>
            <p:cNvGrpSpPr/>
            <p:nvPr/>
          </p:nvGrpSpPr>
          <p:grpSpPr>
            <a:xfrm>
              <a:off x="2971" y="1888"/>
              <a:ext cx="771" cy="1951"/>
              <a:chOff x="2789" y="1842"/>
              <a:chExt cx="771" cy="1951"/>
            </a:xfrm>
          </p:grpSpPr>
          <p:sp>
            <p:nvSpPr>
              <p:cNvPr id="71698" name="Line 13"/>
              <p:cNvSpPr/>
              <p:nvPr/>
            </p:nvSpPr>
            <p:spPr>
              <a:xfrm>
                <a:off x="2789" y="1842"/>
                <a:ext cx="0" cy="1951"/>
              </a:xfrm>
              <a:prstGeom prst="line">
                <a:avLst/>
              </a:prstGeom>
              <a:ln w="9525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699" name="Line 14"/>
              <p:cNvSpPr/>
              <p:nvPr/>
            </p:nvSpPr>
            <p:spPr>
              <a:xfrm>
                <a:off x="3560" y="1842"/>
                <a:ext cx="0" cy="1951"/>
              </a:xfrm>
              <a:prstGeom prst="line">
                <a:avLst/>
              </a:prstGeom>
              <a:ln w="9525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00" name="Line 15"/>
              <p:cNvSpPr/>
              <p:nvPr/>
            </p:nvSpPr>
            <p:spPr>
              <a:xfrm>
                <a:off x="2789" y="1842"/>
                <a:ext cx="771" cy="0"/>
              </a:xfrm>
              <a:prstGeom prst="line">
                <a:avLst/>
              </a:prstGeom>
              <a:ln w="9525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01" name="Line 16"/>
              <p:cNvSpPr/>
              <p:nvPr/>
            </p:nvSpPr>
            <p:spPr>
              <a:xfrm>
                <a:off x="2789" y="2160"/>
                <a:ext cx="771" cy="0"/>
              </a:xfrm>
              <a:prstGeom prst="line">
                <a:avLst/>
              </a:prstGeom>
              <a:ln w="9525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02" name="Line 17"/>
              <p:cNvSpPr/>
              <p:nvPr/>
            </p:nvSpPr>
            <p:spPr>
              <a:xfrm>
                <a:off x="2789" y="2478"/>
                <a:ext cx="771" cy="0"/>
              </a:xfrm>
              <a:prstGeom prst="line">
                <a:avLst/>
              </a:prstGeom>
              <a:ln w="9525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03" name="Line 18"/>
              <p:cNvSpPr/>
              <p:nvPr/>
            </p:nvSpPr>
            <p:spPr>
              <a:xfrm>
                <a:off x="2789" y="2795"/>
                <a:ext cx="771" cy="0"/>
              </a:xfrm>
              <a:prstGeom prst="line">
                <a:avLst/>
              </a:prstGeom>
              <a:ln w="9525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04" name="Line 19"/>
              <p:cNvSpPr/>
              <p:nvPr/>
            </p:nvSpPr>
            <p:spPr>
              <a:xfrm>
                <a:off x="2789" y="3113"/>
                <a:ext cx="771" cy="0"/>
              </a:xfrm>
              <a:prstGeom prst="line">
                <a:avLst/>
              </a:prstGeom>
              <a:ln w="9525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05" name="Line 20"/>
              <p:cNvSpPr/>
              <p:nvPr/>
            </p:nvSpPr>
            <p:spPr>
              <a:xfrm>
                <a:off x="2789" y="3793"/>
                <a:ext cx="771" cy="0"/>
              </a:xfrm>
              <a:prstGeom prst="line">
                <a:avLst/>
              </a:prstGeom>
              <a:ln w="9525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06" name="Text Box 21"/>
              <p:cNvSpPr txBox="1"/>
              <p:nvPr/>
            </p:nvSpPr>
            <p:spPr>
              <a:xfrm>
                <a:off x="2925" y="1842"/>
                <a:ext cx="499" cy="15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dirty="0">
                    <a:latin typeface="Times New Roman" panose="02020603050405020304" pitchFamily="18" charset="0"/>
                  </a:rPr>
                  <a:t>50</a:t>
                </a:r>
                <a:br>
                  <a:rPr lang="en-US" altLang="zh-CN" dirty="0">
                    <a:latin typeface="Times New Roman" panose="02020603050405020304" pitchFamily="18" charset="0"/>
                  </a:rPr>
                </a:br>
                <a:r>
                  <a:rPr lang="en-US" altLang="zh-CN" dirty="0">
                    <a:latin typeface="Times New Roman" panose="02020603050405020304" pitchFamily="18" charset="0"/>
                  </a:rPr>
                  <a:t>?</a:t>
                </a:r>
                <a:br>
                  <a:rPr lang="en-US" altLang="zh-CN" dirty="0">
                    <a:latin typeface="Times New Roman" panose="02020603050405020304" pitchFamily="18" charset="0"/>
                  </a:rPr>
                </a:br>
                <a:r>
                  <a:rPr lang="en-US" altLang="zh-CN" dirty="0">
                    <a:latin typeface="Gulim" pitchFamily="34" charset="-127"/>
                    <a:ea typeface="Gulim" pitchFamily="34" charset="-127"/>
                  </a:rPr>
                  <a:t>XX</a:t>
                </a:r>
                <a:br>
                  <a:rPr lang="en-US" altLang="zh-CN" dirty="0">
                    <a:latin typeface="Gulim" pitchFamily="34" charset="-127"/>
                    <a:ea typeface="Gulim" pitchFamily="34" charset="-127"/>
                  </a:rPr>
                </a:br>
                <a:r>
                  <a:rPr lang="en-US" altLang="zh-CN" dirty="0">
                    <a:latin typeface="Gulim" pitchFamily="34" charset="-127"/>
                    <a:ea typeface="Gulim" pitchFamily="34" charset="-127"/>
                  </a:rPr>
                  <a:t>XX</a:t>
                </a:r>
                <a:br>
                  <a:rPr lang="en-US" altLang="zh-CN" dirty="0">
                    <a:latin typeface="Times New Roman" panose="02020603050405020304" pitchFamily="18" charset="0"/>
                  </a:rPr>
                </a:br>
                <a:r>
                  <a:rPr lang="en-US" altLang="zh-CN" dirty="0">
                    <a:latin typeface="Times New Roman" panose="02020603050405020304" pitchFamily="18" charset="0"/>
                  </a:rPr>
                  <a:t>…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1697" name="Text Box 22"/>
            <p:cNvSpPr txBox="1"/>
            <p:nvPr/>
          </p:nvSpPr>
          <p:spPr>
            <a:xfrm>
              <a:off x="2290" y="1888"/>
              <a:ext cx="681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r"/>
              <a:r>
                <a:rPr lang="en-US" altLang="zh-CN" sz="2800" dirty="0">
                  <a:latin typeface="Times New Roman" panose="02020603050405020304" pitchFamily="18" charset="0"/>
                </a:rPr>
                <a:t>BUF</a:t>
              </a:r>
              <a:br>
                <a:rPr lang="en-US" altLang="zh-CN" sz="2800" dirty="0">
                  <a:latin typeface="Times New Roman" panose="02020603050405020304" pitchFamily="18" charset="0"/>
                </a:rPr>
              </a:br>
              <a:r>
                <a:rPr lang="en-US" altLang="zh-CN" sz="2800" dirty="0">
                  <a:latin typeface="Times New Roman" panose="02020603050405020304" pitchFamily="18" charset="0"/>
                </a:rPr>
                <a:t>+1</a:t>
              </a:r>
              <a:endParaRPr lang="en-US" altLang="zh-CN" sz="2800" dirty="0">
                <a:latin typeface="Times New Roman" panose="02020603050405020304" pitchFamily="18" charset="0"/>
              </a:endParaRPr>
            </a:p>
            <a:p>
              <a:pPr algn="r"/>
              <a:r>
                <a:rPr lang="en-US" altLang="zh-CN" sz="2800" dirty="0">
                  <a:latin typeface="Times New Roman" panose="02020603050405020304" pitchFamily="18" charset="0"/>
                </a:rPr>
                <a:t>+2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71689" name="Line 23"/>
          <p:cNvSpPr/>
          <p:nvPr/>
        </p:nvSpPr>
        <p:spPr>
          <a:xfrm>
            <a:off x="5724525" y="2852738"/>
            <a:ext cx="1008063" cy="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690" name="Text Box 24"/>
          <p:cNvSpPr txBox="1"/>
          <p:nvPr/>
        </p:nvSpPr>
        <p:spPr>
          <a:xfrm>
            <a:off x="6659563" y="2492375"/>
            <a:ext cx="2484437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最多接收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50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个字符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(01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0FFH)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691" name="Line 25"/>
          <p:cNvSpPr/>
          <p:nvPr/>
        </p:nvSpPr>
        <p:spPr>
          <a:xfrm>
            <a:off x="5724525" y="3357563"/>
            <a:ext cx="935038" cy="21590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692" name="Text Box 26"/>
          <p:cNvSpPr txBox="1"/>
          <p:nvPr/>
        </p:nvSpPr>
        <p:spPr>
          <a:xfrm>
            <a:off x="6443663" y="3284538"/>
            <a:ext cx="2700337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实际接收的字符个数，由功能</a:t>
            </a:r>
            <a:r>
              <a:rPr lang="en-US" altLang="zh-CN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填入</a:t>
            </a:r>
            <a:endParaRPr lang="zh-CN" altLang="en-US" sz="24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693" name="Line 27"/>
          <p:cNvSpPr/>
          <p:nvPr/>
        </p:nvSpPr>
        <p:spPr>
          <a:xfrm>
            <a:off x="5724525" y="3860800"/>
            <a:ext cx="935038" cy="43180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694" name="Text Box 28"/>
          <p:cNvSpPr txBox="1"/>
          <p:nvPr/>
        </p:nvSpPr>
        <p:spPr>
          <a:xfrm>
            <a:off x="6156325" y="4076700"/>
            <a:ext cx="2987675" cy="191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从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BUF+2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开始存放用户键入的字符，直到接收到回车为止；若超出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50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个，响铃，直到输入回车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1695" name="Text Box 29"/>
          <p:cNvSpPr txBox="1"/>
          <p:nvPr/>
        </p:nvSpPr>
        <p:spPr>
          <a:xfrm>
            <a:off x="3203575" y="6021388"/>
            <a:ext cx="59404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规定缓冲区第一个单元内容不得为</a:t>
            </a:r>
            <a:r>
              <a:rPr lang="en-US" altLang="zh-CN" sz="2800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endParaRPr lang="en-US" altLang="zh-CN" sz="2800" u="sng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/>
          <p:nvPr/>
        </p:nvSpPr>
        <p:spPr>
          <a:xfrm>
            <a:off x="304800" y="-92075"/>
            <a:ext cx="8458200" cy="71024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57150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CODE	SEGMENT</a:t>
            </a:r>
            <a:r>
              <a:rPr lang="en-US" altLang="zh-CN" sz="2000" b="1" dirty="0"/>
              <a:t>		</a:t>
            </a:r>
            <a:r>
              <a:rPr lang="zh-CN" altLang="en-US" sz="2000" b="1" dirty="0"/>
              <a:t>；设置代码段</a:t>
            </a:r>
            <a:endParaRPr lang="zh-CN" altLang="en-US" sz="2000" b="1" dirty="0"/>
          </a:p>
          <a:p>
            <a:pPr marL="0" lvl="0" indent="571500" algn="just">
              <a:spcBef>
                <a:spcPct val="0"/>
              </a:spcBef>
              <a:buNone/>
            </a:pPr>
            <a:r>
              <a:rPr lang="zh-CN" altLang="en-US" sz="2000" b="1" dirty="0"/>
              <a:t>		</a:t>
            </a:r>
            <a:r>
              <a:rPr lang="en-US" altLang="zh-CN" sz="2000" b="1" dirty="0"/>
              <a:t>ASSUME   CS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CODE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DS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DATA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SS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STACK1</a:t>
            </a:r>
            <a:endParaRPr lang="en-US" altLang="zh-CN" sz="2000" b="1" dirty="0"/>
          </a:p>
          <a:p>
            <a:pPr marL="0" lvl="0" indent="571500" algn="just">
              <a:spcBef>
                <a:spcPct val="0"/>
              </a:spcBef>
              <a:buNone/>
            </a:pPr>
            <a:r>
              <a:rPr lang="en-US" altLang="zh-CN" sz="2000" b="1" dirty="0"/>
              <a:t>START</a:t>
            </a:r>
            <a:r>
              <a:rPr lang="zh-CN" altLang="en-US" sz="2000" b="1" dirty="0"/>
              <a:t>：	</a:t>
            </a:r>
            <a:r>
              <a:rPr lang="en-US" altLang="zh-CN" sz="2000" b="1" dirty="0"/>
              <a:t>MOV	  AX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DATA	</a:t>
            </a:r>
            <a:r>
              <a:rPr lang="zh-CN" altLang="en-US" sz="2000" b="1" dirty="0"/>
              <a:t>；置段基值于</a:t>
            </a:r>
            <a:r>
              <a:rPr lang="en-US" altLang="zh-CN" sz="2000" b="1" dirty="0"/>
              <a:t>DS</a:t>
            </a:r>
            <a:endParaRPr lang="en-US" altLang="zh-CN" sz="2000" b="1" dirty="0"/>
          </a:p>
          <a:p>
            <a:pPr marL="0" lvl="0" indent="571500" algn="just">
              <a:spcBef>
                <a:spcPct val="0"/>
              </a:spcBef>
              <a:buNone/>
            </a:pPr>
            <a:r>
              <a:rPr lang="en-US" altLang="zh-CN" sz="2000" b="1" dirty="0"/>
              <a:t>		MOV	  DS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AX</a:t>
            </a:r>
            <a:endParaRPr lang="en-US" altLang="zh-CN" sz="2000" b="1" dirty="0"/>
          </a:p>
          <a:p>
            <a:pPr marL="0" lvl="0" indent="571500" algn="just">
              <a:spcBef>
                <a:spcPct val="0"/>
              </a:spcBef>
              <a:buNone/>
            </a:pPr>
            <a:r>
              <a:rPr lang="en-US" altLang="zh-CN" sz="2000" b="1" dirty="0"/>
              <a:t>		MOV	  AX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VARX	</a:t>
            </a:r>
            <a:r>
              <a:rPr lang="zh-CN" altLang="en-US" sz="2000" b="1" dirty="0"/>
              <a:t>；取变量</a:t>
            </a:r>
            <a:r>
              <a:rPr lang="en-US" altLang="zh-CN" sz="2000" b="1" dirty="0"/>
              <a:t>X</a:t>
            </a:r>
            <a:endParaRPr lang="en-US" altLang="zh-CN" sz="2000" b="1" dirty="0"/>
          </a:p>
          <a:p>
            <a:pPr marL="0" lvl="0" indent="571500" algn="just">
              <a:spcBef>
                <a:spcPct val="0"/>
              </a:spcBef>
              <a:buNone/>
            </a:pPr>
            <a:r>
              <a:rPr lang="en-US" altLang="zh-CN" sz="2000" b="1" dirty="0"/>
              <a:t>		ADD	  AX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VARY	</a:t>
            </a:r>
            <a:r>
              <a:rPr lang="zh-CN" altLang="en-US" sz="2000" b="1" dirty="0"/>
              <a:t>；</a:t>
            </a:r>
            <a:r>
              <a:rPr lang="en-US" altLang="zh-CN" sz="2000" b="1" dirty="0"/>
              <a:t>AX </a:t>
            </a:r>
            <a:r>
              <a:rPr lang="en-US" altLang="zh-CN" sz="2000" b="1" dirty="0">
                <a:sym typeface="Symbol" panose="05050102010706020507" pitchFamily="18" charset="2"/>
              </a:rPr>
              <a:t></a:t>
            </a:r>
            <a:r>
              <a:rPr lang="zh-CN" altLang="en-US" sz="2000" b="1" dirty="0"/>
              <a:t>（</a:t>
            </a:r>
            <a:r>
              <a:rPr lang="en-US" altLang="zh-CN" sz="2000" b="1" dirty="0">
                <a:sym typeface="Symbol" panose="05050102010706020507" pitchFamily="18" charset="2"/>
              </a:rPr>
              <a:t>X+Y</a:t>
            </a:r>
            <a:r>
              <a:rPr lang="zh-CN" altLang="en-US" sz="2000" b="1" dirty="0">
                <a:sym typeface="Symbol" panose="05050102010706020507" pitchFamily="18" charset="2"/>
              </a:rPr>
              <a:t>）</a:t>
            </a:r>
            <a:endParaRPr lang="zh-CN" altLang="en-US" sz="2000" b="1" dirty="0">
              <a:sym typeface="Symbol" panose="05050102010706020507" pitchFamily="18" charset="2"/>
            </a:endParaRPr>
          </a:p>
          <a:p>
            <a:pPr marL="0" lvl="0" indent="571500" algn="just">
              <a:spcBef>
                <a:spcPct val="0"/>
              </a:spcBef>
              <a:buNone/>
            </a:pPr>
            <a:r>
              <a:rPr lang="zh-CN" altLang="en-US" sz="2000" b="1" dirty="0">
                <a:sym typeface="Symbol" panose="05050102010706020507" pitchFamily="18" charset="2"/>
              </a:rPr>
              <a:t>		</a:t>
            </a:r>
            <a:r>
              <a:rPr lang="en-US" altLang="zh-CN" sz="2000" b="1" dirty="0">
                <a:sym typeface="Symbol" panose="05050102010706020507" pitchFamily="18" charset="2"/>
              </a:rPr>
              <a:t>MOV	  BX</a:t>
            </a:r>
            <a:r>
              <a:rPr lang="zh-CN" altLang="en-US" sz="2000" b="1" dirty="0">
                <a:sym typeface="Symbol" panose="05050102010706020507" pitchFamily="18" charset="2"/>
              </a:rPr>
              <a:t>，</a:t>
            </a:r>
            <a:r>
              <a:rPr lang="en-US" altLang="zh-CN" sz="2000" b="1" dirty="0">
                <a:sym typeface="Symbol" panose="05050102010706020507" pitchFamily="18" charset="2"/>
              </a:rPr>
              <a:t>AX	</a:t>
            </a:r>
            <a:r>
              <a:rPr lang="zh-CN" altLang="en-US" sz="2000" b="1" dirty="0">
                <a:sym typeface="Symbol" panose="05050102010706020507" pitchFamily="18" charset="2"/>
              </a:rPr>
              <a:t>；</a:t>
            </a:r>
            <a:r>
              <a:rPr lang="en-US" altLang="zh-CN" sz="2000" b="1" dirty="0">
                <a:sym typeface="Symbol" panose="05050102010706020507" pitchFamily="18" charset="2"/>
              </a:rPr>
              <a:t>BX </a:t>
            </a:r>
            <a:r>
              <a:rPr lang="zh-CN" altLang="en-US" sz="2000" b="1" dirty="0"/>
              <a:t>（</a:t>
            </a:r>
            <a:r>
              <a:rPr lang="en-US" altLang="zh-CN" sz="2000" b="1" dirty="0">
                <a:sym typeface="Symbol" panose="05050102010706020507" pitchFamily="18" charset="2"/>
              </a:rPr>
              <a:t>X+Y</a:t>
            </a:r>
            <a:r>
              <a:rPr lang="zh-CN" altLang="en-US" sz="2000" b="1" dirty="0">
                <a:sym typeface="Symbol" panose="05050102010706020507" pitchFamily="18" charset="2"/>
              </a:rPr>
              <a:t>）</a:t>
            </a:r>
            <a:endParaRPr lang="zh-CN" altLang="en-US" sz="2000" b="1" dirty="0">
              <a:sym typeface="Symbol" panose="05050102010706020507" pitchFamily="18" charset="2"/>
            </a:endParaRPr>
          </a:p>
          <a:p>
            <a:pPr marL="0" lvl="0" indent="571500" algn="just">
              <a:spcBef>
                <a:spcPct val="0"/>
              </a:spcBef>
              <a:buNone/>
            </a:pPr>
            <a:r>
              <a:rPr lang="zh-CN" altLang="en-US" sz="2000" b="1" dirty="0">
                <a:sym typeface="Symbol" panose="05050102010706020507" pitchFamily="18" charset="2"/>
              </a:rPr>
              <a:t>		</a:t>
            </a:r>
            <a:r>
              <a:rPr lang="en-US" altLang="zh-CN" sz="2000" b="1" dirty="0">
                <a:sym typeface="Symbol" panose="05050102010706020507" pitchFamily="18" charset="2"/>
              </a:rPr>
              <a:t>SAL	  AX</a:t>
            </a:r>
            <a:r>
              <a:rPr lang="zh-CN" altLang="en-US" sz="2000" b="1" dirty="0">
                <a:sym typeface="Symbol" panose="05050102010706020507" pitchFamily="18" charset="2"/>
              </a:rPr>
              <a:t>，</a:t>
            </a:r>
            <a:r>
              <a:rPr lang="en-US" altLang="zh-CN" sz="2000" b="1" dirty="0">
                <a:sym typeface="Symbol" panose="05050102010706020507" pitchFamily="18" charset="2"/>
              </a:rPr>
              <a:t>1		</a:t>
            </a:r>
            <a:r>
              <a:rPr lang="zh-CN" altLang="en-US" sz="2000" b="1" dirty="0">
                <a:sym typeface="Symbol" panose="05050102010706020507" pitchFamily="18" charset="2"/>
              </a:rPr>
              <a:t>；</a:t>
            </a:r>
            <a:r>
              <a:rPr lang="en-US" altLang="zh-CN" sz="2000" b="1" dirty="0">
                <a:sym typeface="Symbol" panose="05050102010706020507" pitchFamily="18" charset="2"/>
              </a:rPr>
              <a:t>AX</a:t>
            </a:r>
            <a:r>
              <a:rPr lang="en-US" altLang="zh-CN" sz="2000" b="1" dirty="0"/>
              <a:t>2*</a:t>
            </a:r>
            <a:r>
              <a:rPr lang="zh-CN" altLang="en-US" sz="2000" b="1" dirty="0">
                <a:sym typeface="Symbol" panose="05050102010706020507" pitchFamily="18" charset="2"/>
              </a:rPr>
              <a:t>（</a:t>
            </a:r>
            <a:r>
              <a:rPr lang="en-US" altLang="zh-CN" sz="2000" b="1" dirty="0">
                <a:sym typeface="Symbol" panose="05050102010706020507" pitchFamily="18" charset="2"/>
              </a:rPr>
              <a:t>X+Y</a:t>
            </a:r>
            <a:r>
              <a:rPr lang="zh-CN" altLang="en-US" sz="2000" b="1" dirty="0">
                <a:sym typeface="Symbol" panose="05050102010706020507" pitchFamily="18" charset="2"/>
              </a:rPr>
              <a:t>）</a:t>
            </a:r>
            <a:endParaRPr lang="zh-CN" altLang="en-US" sz="2000" b="1" dirty="0">
              <a:sym typeface="Symbol" panose="05050102010706020507" pitchFamily="18" charset="2"/>
            </a:endParaRPr>
          </a:p>
          <a:p>
            <a:pPr marL="0" lvl="0" indent="571500" algn="just">
              <a:spcBef>
                <a:spcPct val="0"/>
              </a:spcBef>
              <a:buNone/>
            </a:pPr>
            <a:r>
              <a:rPr lang="zh-CN" altLang="en-US" sz="2000" b="1" dirty="0">
                <a:sym typeface="Symbol" panose="05050102010706020507" pitchFamily="18" charset="2"/>
              </a:rPr>
              <a:t>		</a:t>
            </a:r>
            <a:r>
              <a:rPr lang="en-US" altLang="zh-CN" sz="2000" b="1" dirty="0">
                <a:sym typeface="Symbol" panose="05050102010706020507" pitchFamily="18" charset="2"/>
              </a:rPr>
              <a:t>SAL	  AX</a:t>
            </a:r>
            <a:r>
              <a:rPr lang="zh-CN" altLang="en-US" sz="2000" b="1" dirty="0">
                <a:sym typeface="Symbol" panose="05050102010706020507" pitchFamily="18" charset="2"/>
              </a:rPr>
              <a:t>，</a:t>
            </a:r>
            <a:r>
              <a:rPr lang="en-US" altLang="zh-CN" sz="2000" b="1" dirty="0">
                <a:sym typeface="Symbol" panose="05050102010706020507" pitchFamily="18" charset="2"/>
              </a:rPr>
              <a:t>1		</a:t>
            </a:r>
            <a:r>
              <a:rPr lang="zh-CN" altLang="en-US" sz="2000" b="1" dirty="0">
                <a:sym typeface="Symbol" panose="05050102010706020507" pitchFamily="18" charset="2"/>
              </a:rPr>
              <a:t>；</a:t>
            </a:r>
            <a:r>
              <a:rPr lang="en-US" altLang="zh-CN" sz="2000" b="1" dirty="0">
                <a:sym typeface="Symbol" panose="05050102010706020507" pitchFamily="18" charset="2"/>
              </a:rPr>
              <a:t>AX </a:t>
            </a:r>
            <a:r>
              <a:rPr lang="en-US" altLang="zh-CN" sz="2000" b="1" dirty="0"/>
              <a:t> 4*</a:t>
            </a:r>
            <a:r>
              <a:rPr lang="zh-CN" altLang="en-US" sz="2000" b="1" dirty="0">
                <a:sym typeface="Symbol" panose="05050102010706020507" pitchFamily="18" charset="2"/>
              </a:rPr>
              <a:t>（</a:t>
            </a:r>
            <a:r>
              <a:rPr lang="en-US" altLang="zh-CN" sz="2000" b="1" dirty="0">
                <a:sym typeface="Symbol" panose="05050102010706020507" pitchFamily="18" charset="2"/>
              </a:rPr>
              <a:t>X+Y</a:t>
            </a:r>
            <a:r>
              <a:rPr lang="zh-CN" altLang="en-US" sz="2000" b="1" dirty="0">
                <a:sym typeface="Symbol" panose="05050102010706020507" pitchFamily="18" charset="2"/>
              </a:rPr>
              <a:t>）</a:t>
            </a:r>
            <a:endParaRPr lang="zh-CN" altLang="en-US" sz="2000" b="1" dirty="0">
              <a:sym typeface="Symbol" panose="05050102010706020507" pitchFamily="18" charset="2"/>
            </a:endParaRPr>
          </a:p>
          <a:p>
            <a:pPr marL="0" lvl="0" indent="571500" algn="just">
              <a:spcBef>
                <a:spcPct val="0"/>
              </a:spcBef>
              <a:buNone/>
            </a:pPr>
            <a:r>
              <a:rPr lang="zh-CN" altLang="en-US" sz="2000" b="1" dirty="0">
                <a:sym typeface="Symbol" panose="05050102010706020507" pitchFamily="18" charset="2"/>
              </a:rPr>
              <a:t>		</a:t>
            </a:r>
            <a:r>
              <a:rPr lang="en-US" altLang="zh-CN" sz="2000" b="1" dirty="0">
                <a:sym typeface="Symbol" panose="05050102010706020507" pitchFamily="18" charset="2"/>
              </a:rPr>
              <a:t>ADD	  AX</a:t>
            </a:r>
            <a:r>
              <a:rPr lang="zh-CN" altLang="en-US" sz="2000" b="1" dirty="0">
                <a:sym typeface="Symbol" panose="05050102010706020507" pitchFamily="18" charset="2"/>
              </a:rPr>
              <a:t>，</a:t>
            </a:r>
            <a:r>
              <a:rPr lang="en-US" altLang="zh-CN" sz="2000" b="1" dirty="0">
                <a:sym typeface="Symbol" panose="05050102010706020507" pitchFamily="18" charset="2"/>
              </a:rPr>
              <a:t>BX	</a:t>
            </a:r>
            <a:r>
              <a:rPr lang="zh-CN" altLang="en-US" sz="2000" b="1" dirty="0">
                <a:sym typeface="Symbol" panose="05050102010706020507" pitchFamily="18" charset="2"/>
              </a:rPr>
              <a:t>；</a:t>
            </a:r>
            <a:r>
              <a:rPr lang="en-US" altLang="zh-CN" sz="2000" b="1" dirty="0">
                <a:sym typeface="Symbol" panose="05050102010706020507" pitchFamily="18" charset="2"/>
              </a:rPr>
              <a:t>AX </a:t>
            </a:r>
            <a:r>
              <a:rPr lang="en-US" altLang="zh-CN" sz="2000" b="1" dirty="0"/>
              <a:t> 5*</a:t>
            </a:r>
            <a:r>
              <a:rPr lang="zh-CN" altLang="en-US" sz="2000" b="1" dirty="0">
                <a:sym typeface="Symbol" panose="05050102010706020507" pitchFamily="18" charset="2"/>
              </a:rPr>
              <a:t>（</a:t>
            </a:r>
            <a:r>
              <a:rPr lang="en-US" altLang="zh-CN" sz="2000" b="1" dirty="0">
                <a:sym typeface="Symbol" panose="05050102010706020507" pitchFamily="18" charset="2"/>
              </a:rPr>
              <a:t>X+Y</a:t>
            </a:r>
            <a:r>
              <a:rPr lang="zh-CN" altLang="en-US" sz="2000" b="1" dirty="0">
                <a:sym typeface="Symbol" panose="05050102010706020507" pitchFamily="18" charset="2"/>
              </a:rPr>
              <a:t>）</a:t>
            </a:r>
            <a:endParaRPr lang="zh-CN" altLang="en-US" sz="2000" b="1" dirty="0">
              <a:sym typeface="Symbol" panose="05050102010706020507" pitchFamily="18" charset="2"/>
            </a:endParaRPr>
          </a:p>
          <a:p>
            <a:pPr marL="0" lvl="0" indent="571500" algn="just">
              <a:spcBef>
                <a:spcPct val="0"/>
              </a:spcBef>
              <a:buNone/>
            </a:pPr>
            <a:r>
              <a:rPr lang="zh-CN" altLang="en-US" sz="2000" b="1" dirty="0">
                <a:sym typeface="Symbol" panose="05050102010706020507" pitchFamily="18" charset="2"/>
              </a:rPr>
              <a:t>		</a:t>
            </a:r>
            <a:r>
              <a:rPr lang="en-US" altLang="zh-CN" sz="2000" b="1" dirty="0">
                <a:sym typeface="Symbol" panose="05050102010706020507" pitchFamily="18" charset="2"/>
              </a:rPr>
              <a:t>SAL	  AX</a:t>
            </a:r>
            <a:r>
              <a:rPr lang="zh-CN" altLang="en-US" sz="2000" b="1" dirty="0">
                <a:sym typeface="Symbol" panose="05050102010706020507" pitchFamily="18" charset="2"/>
              </a:rPr>
              <a:t>，</a:t>
            </a:r>
            <a:r>
              <a:rPr lang="en-US" altLang="zh-CN" sz="2000" b="1" dirty="0">
                <a:sym typeface="Symbol" panose="05050102010706020507" pitchFamily="18" charset="2"/>
              </a:rPr>
              <a:t>1		</a:t>
            </a:r>
            <a:r>
              <a:rPr lang="zh-CN" altLang="en-US" sz="2000" b="1" dirty="0">
                <a:sym typeface="Symbol" panose="05050102010706020507" pitchFamily="18" charset="2"/>
              </a:rPr>
              <a:t>；</a:t>
            </a:r>
            <a:r>
              <a:rPr lang="en-US" altLang="zh-CN" sz="2000" b="1" dirty="0">
                <a:sym typeface="Symbol" panose="05050102010706020507" pitchFamily="18" charset="2"/>
              </a:rPr>
              <a:t>AX </a:t>
            </a:r>
            <a:r>
              <a:rPr lang="en-US" altLang="zh-CN" sz="2000" b="1" dirty="0"/>
              <a:t> 10*</a:t>
            </a:r>
            <a:r>
              <a:rPr lang="zh-CN" altLang="en-US" sz="2000" b="1" dirty="0">
                <a:sym typeface="Symbol" panose="05050102010706020507" pitchFamily="18" charset="2"/>
              </a:rPr>
              <a:t>（</a:t>
            </a:r>
            <a:r>
              <a:rPr lang="en-US" altLang="zh-CN" sz="2000" b="1" dirty="0">
                <a:sym typeface="Symbol" panose="05050102010706020507" pitchFamily="18" charset="2"/>
              </a:rPr>
              <a:t>X+Y</a:t>
            </a:r>
            <a:r>
              <a:rPr lang="zh-CN" altLang="en-US" sz="2000" b="1" dirty="0">
                <a:sym typeface="Symbol" panose="05050102010706020507" pitchFamily="18" charset="2"/>
              </a:rPr>
              <a:t>）</a:t>
            </a:r>
            <a:endParaRPr lang="zh-CN" altLang="en-US" sz="2000" b="1" dirty="0">
              <a:sym typeface="Symbol" panose="05050102010706020507" pitchFamily="18" charset="2"/>
            </a:endParaRPr>
          </a:p>
          <a:p>
            <a:pPr marL="0" lvl="0" indent="571500" algn="just">
              <a:spcBef>
                <a:spcPct val="0"/>
              </a:spcBef>
              <a:buNone/>
            </a:pPr>
            <a:r>
              <a:rPr lang="zh-CN" altLang="en-US" sz="2000" b="1" dirty="0">
                <a:sym typeface="Symbol" panose="05050102010706020507" pitchFamily="18" charset="2"/>
              </a:rPr>
              <a:t>		</a:t>
            </a:r>
            <a:r>
              <a:rPr lang="en-US" altLang="zh-CN" sz="2000" b="1" dirty="0">
                <a:sym typeface="Symbol" panose="05050102010706020507" pitchFamily="18" charset="2"/>
              </a:rPr>
              <a:t>MOV	  BX</a:t>
            </a:r>
            <a:r>
              <a:rPr lang="zh-CN" altLang="en-US" sz="2000" b="1" dirty="0">
                <a:sym typeface="Symbol" panose="05050102010706020507" pitchFamily="18" charset="2"/>
              </a:rPr>
              <a:t>，</a:t>
            </a:r>
            <a:r>
              <a:rPr lang="en-US" altLang="zh-CN" sz="2000" b="1" dirty="0">
                <a:sym typeface="Symbol" panose="05050102010706020507" pitchFamily="18" charset="2"/>
              </a:rPr>
              <a:t>VARZ	</a:t>
            </a:r>
            <a:r>
              <a:rPr lang="zh-CN" altLang="en-US" sz="2000" b="1" dirty="0">
                <a:sym typeface="Symbol" panose="05050102010706020507" pitchFamily="18" charset="2"/>
              </a:rPr>
              <a:t>；取变量</a:t>
            </a:r>
            <a:r>
              <a:rPr lang="en-US" altLang="zh-CN" sz="2000" b="1" dirty="0">
                <a:sym typeface="Symbol" panose="05050102010706020507" pitchFamily="18" charset="2"/>
              </a:rPr>
              <a:t>Z</a:t>
            </a:r>
            <a:endParaRPr lang="en-US" altLang="zh-CN" sz="2000" b="1" dirty="0">
              <a:sym typeface="Symbol" panose="05050102010706020507" pitchFamily="18" charset="2"/>
            </a:endParaRPr>
          </a:p>
          <a:p>
            <a:pPr marL="0" lvl="0" indent="571500" algn="just">
              <a:spcBef>
                <a:spcPct val="0"/>
              </a:spcBef>
              <a:buNone/>
            </a:pPr>
            <a:r>
              <a:rPr lang="en-US" altLang="zh-CN" sz="2000" b="1" dirty="0">
                <a:sym typeface="Symbol" panose="05050102010706020507" pitchFamily="18" charset="2"/>
              </a:rPr>
              <a:t>		DEC	  BX		</a:t>
            </a:r>
            <a:r>
              <a:rPr lang="zh-CN" altLang="en-US" sz="2000" b="1" dirty="0">
                <a:sym typeface="Symbol" panose="05050102010706020507" pitchFamily="18" charset="2"/>
              </a:rPr>
              <a:t>；</a:t>
            </a:r>
            <a:r>
              <a:rPr lang="en-US" altLang="zh-CN" sz="2000" b="1" dirty="0">
                <a:sym typeface="Symbol" panose="05050102010706020507" pitchFamily="18" charset="2"/>
              </a:rPr>
              <a:t>BX </a:t>
            </a:r>
            <a:r>
              <a:rPr lang="zh-CN" altLang="en-US" sz="2000" b="1" dirty="0"/>
              <a:t>（</a:t>
            </a:r>
            <a:r>
              <a:rPr lang="en-US" altLang="zh-CN" sz="2000" b="1" dirty="0">
                <a:sym typeface="Symbol" panose="05050102010706020507" pitchFamily="18" charset="2"/>
              </a:rPr>
              <a:t>Z</a:t>
            </a:r>
            <a:r>
              <a:rPr lang="en-US" altLang="zh-CN" sz="2000" b="1" dirty="0"/>
              <a:t>1</a:t>
            </a:r>
            <a:r>
              <a:rPr lang="zh-CN" altLang="en-US" sz="2000" b="1" dirty="0">
                <a:sym typeface="Symbol" panose="05050102010706020507" pitchFamily="18" charset="2"/>
              </a:rPr>
              <a:t>）</a:t>
            </a:r>
            <a:endParaRPr lang="zh-CN" altLang="en-US" sz="2000" b="1" dirty="0">
              <a:sym typeface="Symbol" panose="05050102010706020507" pitchFamily="18" charset="2"/>
            </a:endParaRPr>
          </a:p>
          <a:p>
            <a:pPr marL="0" lvl="0" indent="571500" algn="just">
              <a:spcBef>
                <a:spcPct val="0"/>
              </a:spcBef>
              <a:buNone/>
            </a:pPr>
            <a:r>
              <a:rPr lang="zh-CN" altLang="en-US" sz="2000" b="1" dirty="0">
                <a:sym typeface="Symbol" panose="05050102010706020507" pitchFamily="18" charset="2"/>
              </a:rPr>
              <a:t>		</a:t>
            </a:r>
            <a:r>
              <a:rPr lang="en-US" altLang="zh-CN" sz="2000" b="1" dirty="0">
                <a:sym typeface="Symbol" panose="05050102010706020507" pitchFamily="18" charset="2"/>
              </a:rPr>
              <a:t>MOV	  CX</a:t>
            </a:r>
            <a:r>
              <a:rPr lang="zh-CN" altLang="en-US" sz="2000" b="1" dirty="0">
                <a:sym typeface="Symbol" panose="05050102010706020507" pitchFamily="18" charset="2"/>
              </a:rPr>
              <a:t>，</a:t>
            </a:r>
            <a:r>
              <a:rPr lang="en-US" altLang="zh-CN" sz="2000" b="1" dirty="0">
                <a:sym typeface="Symbol" panose="05050102010706020507" pitchFamily="18" charset="2"/>
              </a:rPr>
              <a:t>BX	</a:t>
            </a:r>
            <a:r>
              <a:rPr lang="zh-CN" altLang="en-US" sz="2000" b="1" dirty="0">
                <a:sym typeface="Symbol" panose="05050102010706020507" pitchFamily="18" charset="2"/>
              </a:rPr>
              <a:t>；</a:t>
            </a:r>
            <a:r>
              <a:rPr lang="en-US" altLang="zh-CN" sz="2000" b="1" dirty="0">
                <a:sym typeface="Symbol" panose="05050102010706020507" pitchFamily="18" charset="2"/>
              </a:rPr>
              <a:t>CX </a:t>
            </a:r>
            <a:r>
              <a:rPr lang="zh-CN" altLang="en-US" sz="2000" b="1" dirty="0"/>
              <a:t>（</a:t>
            </a:r>
            <a:r>
              <a:rPr lang="en-US" altLang="zh-CN" sz="2000" b="1" dirty="0">
                <a:sym typeface="Symbol" panose="05050102010706020507" pitchFamily="18" charset="2"/>
              </a:rPr>
              <a:t>Z</a:t>
            </a:r>
            <a:r>
              <a:rPr lang="en-US" altLang="zh-CN" sz="2000" b="1" dirty="0"/>
              <a:t>1</a:t>
            </a:r>
            <a:r>
              <a:rPr lang="zh-CN" altLang="en-US" sz="2000" b="1" dirty="0">
                <a:sym typeface="Symbol" panose="05050102010706020507" pitchFamily="18" charset="2"/>
              </a:rPr>
              <a:t>）</a:t>
            </a:r>
            <a:endParaRPr lang="zh-CN" altLang="en-US" sz="2000" b="1" dirty="0">
              <a:sym typeface="Symbol" panose="05050102010706020507" pitchFamily="18" charset="2"/>
            </a:endParaRPr>
          </a:p>
          <a:p>
            <a:pPr marL="0" lvl="0" indent="571500" algn="just">
              <a:spcBef>
                <a:spcPct val="0"/>
              </a:spcBef>
              <a:buNone/>
            </a:pPr>
            <a:r>
              <a:rPr lang="zh-CN" altLang="en-US" sz="2000" b="1" dirty="0">
                <a:sym typeface="Symbol" panose="05050102010706020507" pitchFamily="18" charset="2"/>
              </a:rPr>
              <a:t>		</a:t>
            </a:r>
            <a:r>
              <a:rPr lang="en-US" altLang="zh-CN" sz="2000" b="1" dirty="0">
                <a:sym typeface="Symbol" panose="05050102010706020507" pitchFamily="18" charset="2"/>
              </a:rPr>
              <a:t>SAL	  BX</a:t>
            </a:r>
            <a:r>
              <a:rPr lang="zh-CN" altLang="en-US" sz="2000" b="1" dirty="0">
                <a:sym typeface="Symbol" panose="05050102010706020507" pitchFamily="18" charset="2"/>
              </a:rPr>
              <a:t>，</a:t>
            </a:r>
            <a:r>
              <a:rPr lang="en-US" altLang="zh-CN" sz="2000" b="1" dirty="0">
                <a:sym typeface="Symbol" panose="05050102010706020507" pitchFamily="18" charset="2"/>
              </a:rPr>
              <a:t>1		</a:t>
            </a:r>
            <a:r>
              <a:rPr lang="zh-CN" altLang="en-US" sz="2000" b="1" dirty="0">
                <a:sym typeface="Symbol" panose="05050102010706020507" pitchFamily="18" charset="2"/>
              </a:rPr>
              <a:t>；</a:t>
            </a:r>
            <a:r>
              <a:rPr lang="en-US" altLang="zh-CN" sz="2000" b="1" dirty="0">
                <a:sym typeface="Symbol" panose="05050102010706020507" pitchFamily="18" charset="2"/>
              </a:rPr>
              <a:t>BX </a:t>
            </a:r>
            <a:r>
              <a:rPr lang="en-US" altLang="zh-CN" sz="2000" b="1" dirty="0"/>
              <a:t> 2*</a:t>
            </a:r>
            <a:r>
              <a:rPr lang="zh-CN" altLang="en-US" sz="2000" b="1" dirty="0">
                <a:sym typeface="Symbol" panose="05050102010706020507" pitchFamily="18" charset="2"/>
              </a:rPr>
              <a:t>（</a:t>
            </a:r>
            <a:r>
              <a:rPr lang="en-US" altLang="zh-CN" sz="2000" b="1" dirty="0">
                <a:sym typeface="Symbol" panose="05050102010706020507" pitchFamily="18" charset="2"/>
              </a:rPr>
              <a:t>Z</a:t>
            </a:r>
            <a:r>
              <a:rPr lang="en-US" altLang="zh-CN" sz="2000" b="1" dirty="0"/>
              <a:t>1</a:t>
            </a:r>
            <a:r>
              <a:rPr lang="zh-CN" altLang="en-US" sz="2000" b="1" dirty="0">
                <a:sym typeface="Symbol" panose="05050102010706020507" pitchFamily="18" charset="2"/>
              </a:rPr>
              <a:t>）</a:t>
            </a:r>
            <a:endParaRPr lang="zh-CN" altLang="en-US" sz="2000" b="1" dirty="0">
              <a:sym typeface="Symbol" panose="05050102010706020507" pitchFamily="18" charset="2"/>
            </a:endParaRPr>
          </a:p>
          <a:p>
            <a:pPr marL="0" lvl="0" indent="571500" algn="just">
              <a:spcBef>
                <a:spcPct val="0"/>
              </a:spcBef>
              <a:buNone/>
            </a:pPr>
            <a:r>
              <a:rPr lang="zh-CN" altLang="en-US" sz="2000" b="1" dirty="0">
                <a:sym typeface="Symbol" panose="05050102010706020507" pitchFamily="18" charset="2"/>
              </a:rPr>
              <a:t>		</a:t>
            </a:r>
            <a:r>
              <a:rPr lang="en-US" altLang="zh-CN" sz="2000" b="1" dirty="0">
                <a:sym typeface="Symbol" panose="05050102010706020507" pitchFamily="18" charset="2"/>
              </a:rPr>
              <a:t>ADD	  BX</a:t>
            </a:r>
            <a:r>
              <a:rPr lang="zh-CN" altLang="en-US" sz="2000" b="1" dirty="0">
                <a:sym typeface="Symbol" panose="05050102010706020507" pitchFamily="18" charset="2"/>
              </a:rPr>
              <a:t>，</a:t>
            </a:r>
            <a:r>
              <a:rPr lang="en-US" altLang="zh-CN" sz="2000" b="1" dirty="0">
                <a:sym typeface="Symbol" panose="05050102010706020507" pitchFamily="18" charset="2"/>
              </a:rPr>
              <a:t>CX	</a:t>
            </a:r>
            <a:r>
              <a:rPr lang="zh-CN" altLang="en-US" sz="2000" b="1" dirty="0">
                <a:sym typeface="Symbol" panose="05050102010706020507" pitchFamily="18" charset="2"/>
              </a:rPr>
              <a:t>；</a:t>
            </a:r>
            <a:r>
              <a:rPr lang="en-US" altLang="zh-CN" sz="2000" b="1" dirty="0">
                <a:sym typeface="Symbol" panose="05050102010706020507" pitchFamily="18" charset="2"/>
              </a:rPr>
              <a:t>BX </a:t>
            </a:r>
            <a:r>
              <a:rPr lang="en-US" altLang="zh-CN" sz="2000" b="1" dirty="0"/>
              <a:t> 3*</a:t>
            </a:r>
            <a:r>
              <a:rPr lang="zh-CN" altLang="en-US" sz="2000" b="1" dirty="0">
                <a:sym typeface="Symbol" panose="05050102010706020507" pitchFamily="18" charset="2"/>
              </a:rPr>
              <a:t>（</a:t>
            </a:r>
            <a:r>
              <a:rPr lang="en-US" altLang="zh-CN" sz="2000" b="1" dirty="0">
                <a:sym typeface="Symbol" panose="05050102010706020507" pitchFamily="18" charset="2"/>
              </a:rPr>
              <a:t>Z</a:t>
            </a:r>
            <a:r>
              <a:rPr lang="en-US" altLang="zh-CN" sz="2000" b="1" dirty="0"/>
              <a:t>1</a:t>
            </a:r>
            <a:r>
              <a:rPr lang="zh-CN" altLang="en-US" sz="2000" b="1" dirty="0">
                <a:sym typeface="Symbol" panose="05050102010706020507" pitchFamily="18" charset="2"/>
              </a:rPr>
              <a:t>）</a:t>
            </a:r>
            <a:endParaRPr lang="zh-CN" altLang="en-US" sz="2000" b="1" dirty="0">
              <a:sym typeface="Symbol" panose="05050102010706020507" pitchFamily="18" charset="2"/>
            </a:endParaRPr>
          </a:p>
          <a:p>
            <a:pPr marL="0" lvl="0" indent="571500" algn="just">
              <a:spcBef>
                <a:spcPct val="0"/>
              </a:spcBef>
              <a:buNone/>
            </a:pPr>
            <a:r>
              <a:rPr lang="zh-CN" altLang="en-US" sz="2000" b="1" dirty="0">
                <a:sym typeface="Symbol" panose="05050102010706020507" pitchFamily="18" charset="2"/>
              </a:rPr>
              <a:t>		</a:t>
            </a:r>
            <a:r>
              <a:rPr lang="en-US" altLang="zh-CN" sz="2000" b="1" dirty="0">
                <a:sym typeface="Symbol" panose="05050102010706020507" pitchFamily="18" charset="2"/>
              </a:rPr>
              <a:t>SUB	  AX</a:t>
            </a:r>
            <a:r>
              <a:rPr lang="zh-CN" altLang="en-US" sz="2000" b="1" dirty="0">
                <a:sym typeface="Symbol" panose="05050102010706020507" pitchFamily="18" charset="2"/>
              </a:rPr>
              <a:t>，</a:t>
            </a:r>
            <a:r>
              <a:rPr lang="en-US" altLang="zh-CN" sz="2000" b="1" dirty="0">
                <a:sym typeface="Symbol" panose="05050102010706020507" pitchFamily="18" charset="2"/>
              </a:rPr>
              <a:t>BX	</a:t>
            </a:r>
            <a:r>
              <a:rPr lang="zh-CN" altLang="en-US" sz="2000" b="1" dirty="0">
                <a:sym typeface="Symbol" panose="05050102010706020507" pitchFamily="18" charset="2"/>
              </a:rPr>
              <a:t>；</a:t>
            </a:r>
            <a:r>
              <a:rPr lang="en-US" altLang="zh-CN" sz="2000" b="1" dirty="0">
                <a:sym typeface="Symbol" panose="05050102010706020507" pitchFamily="18" charset="2"/>
              </a:rPr>
              <a:t>AX </a:t>
            </a:r>
            <a:r>
              <a:rPr lang="en-US" altLang="zh-CN" sz="2000" b="1" dirty="0"/>
              <a:t> 10*(</a:t>
            </a:r>
            <a:r>
              <a:rPr lang="en-US" altLang="zh-CN" sz="2000" b="1" dirty="0">
                <a:sym typeface="Symbol" panose="05050102010706020507" pitchFamily="18" charset="2"/>
              </a:rPr>
              <a:t>X+Y)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Symbol" panose="05050102010706020507" pitchFamily="18" charset="2"/>
              </a:rPr>
              <a:t>3*(Z</a:t>
            </a:r>
            <a:r>
              <a:rPr lang="en-US" altLang="zh-CN" sz="2000" b="1" dirty="0"/>
              <a:t>1)</a:t>
            </a:r>
            <a:endParaRPr lang="en-US" altLang="zh-CN" sz="2000" b="1" dirty="0">
              <a:sym typeface="Symbol" panose="05050102010706020507" pitchFamily="18" charset="2"/>
            </a:endParaRPr>
          </a:p>
          <a:p>
            <a:pPr marL="0" lvl="0" indent="571500" algn="just">
              <a:spcBef>
                <a:spcPct val="0"/>
              </a:spcBef>
              <a:buNone/>
            </a:pPr>
            <a:r>
              <a:rPr lang="en-US" altLang="zh-CN" sz="2000" b="1" dirty="0">
                <a:sym typeface="Symbol" panose="05050102010706020507" pitchFamily="18" charset="2"/>
              </a:rPr>
              <a:t>		SAR	  AX</a:t>
            </a:r>
            <a:r>
              <a:rPr lang="zh-CN" altLang="en-US" sz="2000" b="1" dirty="0">
                <a:sym typeface="Symbol" panose="05050102010706020507" pitchFamily="18" charset="2"/>
              </a:rPr>
              <a:t>，</a:t>
            </a:r>
            <a:r>
              <a:rPr lang="en-US" altLang="zh-CN" sz="2000" b="1" dirty="0">
                <a:sym typeface="Symbol" panose="05050102010706020507" pitchFamily="18" charset="2"/>
              </a:rPr>
              <a:t>1		</a:t>
            </a:r>
            <a:r>
              <a:rPr lang="zh-CN" altLang="en-US" sz="2000" b="1" dirty="0">
                <a:sym typeface="Symbol" panose="05050102010706020507" pitchFamily="18" charset="2"/>
              </a:rPr>
              <a:t>；</a:t>
            </a:r>
            <a:r>
              <a:rPr lang="en-US" altLang="zh-CN" sz="2000" b="1" dirty="0">
                <a:sym typeface="Symbol" panose="05050102010706020507" pitchFamily="18" charset="2"/>
              </a:rPr>
              <a:t>AX </a:t>
            </a:r>
            <a:r>
              <a:rPr lang="en-US" altLang="zh-CN" sz="2000" b="1" dirty="0"/>
              <a:t> {10*</a:t>
            </a:r>
            <a:r>
              <a:rPr lang="en-US" altLang="zh-CN" sz="2000" b="1" dirty="0">
                <a:sym typeface="Symbol" panose="05050102010706020507" pitchFamily="18" charset="2"/>
              </a:rPr>
              <a:t>(X+Y)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Symbol" panose="05050102010706020507" pitchFamily="18" charset="2"/>
              </a:rPr>
              <a:t>3*(Z</a:t>
            </a:r>
            <a:r>
              <a:rPr lang="en-US" altLang="zh-CN" sz="2000" b="1" dirty="0"/>
              <a:t>1</a:t>
            </a:r>
            <a:r>
              <a:rPr lang="en-US" altLang="zh-CN" sz="2000" b="1" dirty="0">
                <a:sym typeface="Symbol" panose="05050102010706020507" pitchFamily="18" charset="2"/>
              </a:rPr>
              <a:t>)}/2</a:t>
            </a:r>
            <a:endParaRPr lang="en-US" altLang="zh-CN" sz="2000" b="1" dirty="0">
              <a:sym typeface="Symbol" panose="05050102010706020507" pitchFamily="18" charset="2"/>
            </a:endParaRPr>
          </a:p>
          <a:p>
            <a:pPr marL="0" lvl="0" indent="571500" algn="just">
              <a:spcBef>
                <a:spcPct val="0"/>
              </a:spcBef>
              <a:buNone/>
            </a:pPr>
            <a:r>
              <a:rPr lang="en-US" altLang="zh-CN" sz="2000" b="1" dirty="0">
                <a:sym typeface="Symbol" panose="05050102010706020507" pitchFamily="18" charset="2"/>
              </a:rPr>
              <a:t>		MOV	  FUN</a:t>
            </a:r>
            <a:r>
              <a:rPr lang="zh-CN" altLang="en-US" sz="2000" b="1" dirty="0">
                <a:sym typeface="Symbol" panose="05050102010706020507" pitchFamily="18" charset="2"/>
              </a:rPr>
              <a:t>，</a:t>
            </a:r>
            <a:r>
              <a:rPr lang="en-US" altLang="zh-CN" sz="2000" b="1" dirty="0">
                <a:sym typeface="Symbol" panose="05050102010706020507" pitchFamily="18" charset="2"/>
              </a:rPr>
              <a:t>AX	</a:t>
            </a:r>
            <a:r>
              <a:rPr lang="zh-CN" altLang="en-US" sz="2000" b="1" dirty="0">
                <a:sym typeface="Symbol" panose="05050102010706020507" pitchFamily="18" charset="2"/>
              </a:rPr>
              <a:t>；存放计算结果</a:t>
            </a:r>
            <a:endParaRPr lang="zh-CN" altLang="en-US" sz="2000" b="1" dirty="0">
              <a:sym typeface="Symbol" panose="05050102010706020507" pitchFamily="18" charset="2"/>
            </a:endParaRPr>
          </a:p>
          <a:p>
            <a:pPr marL="0" lvl="0" indent="571500" algn="just">
              <a:spcBef>
                <a:spcPct val="0"/>
              </a:spcBef>
              <a:buNone/>
            </a:pPr>
            <a:r>
              <a:rPr lang="zh-CN" altLang="en-US" sz="2000" b="1" dirty="0">
                <a:sym typeface="Symbol" panose="05050102010706020507" pitchFamily="18" charset="2"/>
              </a:rPr>
              <a:t>		</a:t>
            </a:r>
            <a:r>
              <a:rPr lang="en-US" altLang="zh-CN" sz="2000" b="1" dirty="0">
                <a:sym typeface="Symbol" panose="05050102010706020507" pitchFamily="18" charset="2"/>
              </a:rPr>
              <a:t>MOV	  AH</a:t>
            </a:r>
            <a:r>
              <a:rPr lang="zh-CN" altLang="en-US" sz="2000" b="1" dirty="0">
                <a:sym typeface="Symbol" panose="05050102010706020507" pitchFamily="18" charset="2"/>
              </a:rPr>
              <a:t>，</a:t>
            </a:r>
            <a:r>
              <a:rPr lang="en-US" altLang="zh-CN" sz="2000" b="1" dirty="0">
                <a:sym typeface="Symbol" panose="05050102010706020507" pitchFamily="18" charset="2"/>
              </a:rPr>
              <a:t>4CH	</a:t>
            </a:r>
            <a:r>
              <a:rPr lang="zh-CN" altLang="en-US" sz="2000" b="1" dirty="0">
                <a:sym typeface="Symbol" panose="05050102010706020507" pitchFamily="18" charset="2"/>
              </a:rPr>
              <a:t>；终止用户程序，返回</a:t>
            </a:r>
            <a:r>
              <a:rPr lang="en-US" altLang="zh-CN" sz="2000" b="1" dirty="0">
                <a:sym typeface="Symbol" panose="05050102010706020507" pitchFamily="18" charset="2"/>
              </a:rPr>
              <a:t>DOS</a:t>
            </a:r>
            <a:endParaRPr lang="en-US" altLang="zh-CN" sz="2000" b="1" dirty="0">
              <a:sym typeface="Symbol" panose="05050102010706020507" pitchFamily="18" charset="2"/>
            </a:endParaRPr>
          </a:p>
          <a:p>
            <a:pPr marL="0" lvl="0" indent="571500" algn="just">
              <a:spcBef>
                <a:spcPct val="0"/>
              </a:spcBef>
              <a:buNone/>
            </a:pPr>
            <a:r>
              <a:rPr lang="en-US" altLang="zh-CN" sz="2000" b="1" dirty="0">
                <a:sym typeface="Symbol" panose="05050102010706020507" pitchFamily="18" charset="2"/>
              </a:rPr>
              <a:t>		INT	  21H</a:t>
            </a:r>
            <a:endParaRPr lang="en-US" altLang="zh-CN" sz="2000" b="1" dirty="0">
              <a:sym typeface="Symbol" panose="05050102010706020507" pitchFamily="18" charset="2"/>
            </a:endParaRPr>
          </a:p>
          <a:p>
            <a:pPr marL="0" lvl="0" indent="57150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sym typeface="Symbol" panose="05050102010706020507" pitchFamily="18" charset="2"/>
              </a:rPr>
              <a:t>CODE	ENDS</a:t>
            </a:r>
            <a:endParaRPr lang="en-US" altLang="zh-CN" sz="2000" b="1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marL="0" lvl="0" indent="571500" algn="just">
              <a:spcBef>
                <a:spcPct val="0"/>
              </a:spcBef>
              <a:buNone/>
            </a:pPr>
            <a:r>
              <a:rPr lang="en-US" altLang="zh-CN" sz="2000" b="1" dirty="0">
                <a:sym typeface="Symbol" panose="05050102010706020507" pitchFamily="18" charset="2"/>
              </a:rPr>
              <a:t>		</a:t>
            </a:r>
            <a:r>
              <a:rPr lang="en-US" altLang="zh-CN" sz="2000" b="1" dirty="0">
                <a:solidFill>
                  <a:srgbClr val="CC3300"/>
                </a:solidFill>
                <a:sym typeface="Symbol" panose="05050102010706020507" pitchFamily="18" charset="2"/>
              </a:rPr>
              <a:t>END  START</a:t>
            </a:r>
            <a:endParaRPr lang="en-US" altLang="zh-CN" sz="2000" b="1" dirty="0">
              <a:solidFill>
                <a:srgbClr val="CC33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2707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66"/>
          </a:solidFill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1750" name="AutoShape 6"/>
          <p:cNvSpPr/>
          <p:nvPr/>
        </p:nvSpPr>
        <p:spPr>
          <a:xfrm>
            <a:off x="2805113" y="2940050"/>
            <a:ext cx="3498850" cy="946150"/>
          </a:xfrm>
          <a:prstGeom prst="ribbon">
            <a:avLst>
              <a:gd name="adj1" fmla="val 28519"/>
              <a:gd name="adj2" fmla="val 61305"/>
            </a:avLst>
          </a:prstGeom>
          <a:gradFill rotWithShape="0">
            <a:gsLst>
              <a:gs pos="0">
                <a:srgbClr val="4A0025"/>
              </a:gs>
              <a:gs pos="50000">
                <a:srgbClr val="CC0066"/>
              </a:gs>
              <a:gs pos="100000">
                <a:srgbClr val="4A0025"/>
              </a:gs>
            </a:gsLst>
            <a:lin ang="2700000" scaled="1"/>
            <a:tileRect/>
          </a:gra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>
            <a:spAutoFit/>
          </a:bodyPr>
          <a:p>
            <a:pPr eaLnBrk="1" hangingPunct="1"/>
            <a:r>
              <a:rPr lang="zh-CN" altLang="en-US" sz="4000" b="1" dirty="0">
                <a:solidFill>
                  <a:srgbClr val="FFCCCC"/>
                </a:solidFill>
                <a:latin typeface="Times New Roman" panose="02020603050405020304" pitchFamily="18" charset="0"/>
                <a:ea typeface="文鼎CS长宋" pitchFamily="49" charset="-122"/>
              </a:rPr>
              <a:t>本章结束</a:t>
            </a:r>
            <a:endParaRPr lang="zh-CN" altLang="en-US" sz="6000" dirty="0">
              <a:solidFill>
                <a:schemeClr val="tx1"/>
              </a:solidFill>
              <a:latin typeface="Times New Roman" panose="02020603050405020304" pitchFamily="18" charset="0"/>
              <a:ea typeface="文鼎CS长宋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/>
          <p:nvPr/>
        </p:nvSpPr>
        <p:spPr>
          <a:xfrm>
            <a:off x="611188" y="260350"/>
            <a:ext cx="8208962" cy="94615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txBody>
          <a:bodyPr>
            <a:spAutoFit/>
          </a:bodyPr>
          <a:p>
            <a:pPr algn="just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例：用查表方法将一位十六进制数（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 	转换成它对应的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ASCII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码。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0" name="Rectangle 3"/>
          <p:cNvSpPr/>
          <p:nvPr/>
        </p:nvSpPr>
        <p:spPr>
          <a:xfrm>
            <a:off x="755650" y="1557338"/>
            <a:ext cx="7848600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首先在数据段建立一个表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TABLE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，按照十六进制数从小到 大（即从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）的顺序，在表中存入它们对应的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ASCII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码值（十六进制数用大写英文字母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）。为查出某个数的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ASCII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码，需计算它在内存中的地址。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1" name="Rectangle 4"/>
          <p:cNvSpPr/>
          <p:nvPr/>
        </p:nvSpPr>
        <p:spPr>
          <a:xfrm>
            <a:off x="395288" y="3284538"/>
            <a:ext cx="6400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用简化段定义伪指令，编制源序如下： 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2" name="Rectangle 5"/>
          <p:cNvSpPr/>
          <p:nvPr/>
        </p:nvSpPr>
        <p:spPr>
          <a:xfrm>
            <a:off x="228600" y="3981450"/>
            <a:ext cx="8915400" cy="22828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106680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.MODEL  SMALL	</a:t>
            </a:r>
            <a:r>
              <a:rPr lang="en-US" altLang="zh-CN" sz="2400" b="1" dirty="0"/>
              <a:t>;</a:t>
            </a:r>
            <a:r>
              <a:rPr lang="zh-CN" altLang="en-US" sz="2400" b="1" dirty="0"/>
              <a:t>设置内存模式</a:t>
            </a:r>
            <a:endParaRPr lang="zh-CN" altLang="en-US" sz="2400" b="1" dirty="0"/>
          </a:p>
          <a:p>
            <a:pPr marL="0" lvl="0" indent="106680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.DATA</a:t>
            </a:r>
            <a:r>
              <a:rPr lang="en-US" altLang="zh-CN" sz="2400" b="1" dirty="0"/>
              <a:t>		;</a:t>
            </a:r>
            <a:r>
              <a:rPr lang="zh-CN" altLang="en-US" sz="2400" b="1" dirty="0"/>
              <a:t>设置数据段</a:t>
            </a:r>
            <a:endParaRPr lang="zh-CN" altLang="en-US" sz="2400" b="1" dirty="0"/>
          </a:p>
          <a:p>
            <a:pPr marL="0" lvl="0" indent="1066800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TABLE  DB  30H,31H,32H,33H,34H,35H,36H,37H</a:t>
            </a:r>
            <a:endParaRPr lang="en-US" altLang="zh-CN" sz="2400" b="1" dirty="0"/>
          </a:p>
          <a:p>
            <a:pPr marL="0" lvl="0" indent="1066800">
              <a:spcBef>
                <a:spcPct val="0"/>
              </a:spcBef>
              <a:buNone/>
            </a:pPr>
            <a:r>
              <a:rPr lang="en-US" altLang="zh-CN" sz="2400" b="1" dirty="0"/>
              <a:t>	     DB  38H,39H,41H,42H,43H,44H,45H,46H</a:t>
            </a:r>
            <a:endParaRPr lang="en-US" altLang="zh-CN" sz="2400" b="1" dirty="0"/>
          </a:p>
          <a:p>
            <a:pPr marL="0" lvl="0" indent="1066800">
              <a:spcBef>
                <a:spcPct val="0"/>
              </a:spcBef>
              <a:buNone/>
            </a:pPr>
            <a:r>
              <a:rPr lang="en-US" altLang="zh-CN" sz="2400" b="1" dirty="0"/>
              <a:t>HEX	   DB  4</a:t>
            </a:r>
            <a:endParaRPr lang="en-US" altLang="zh-CN" sz="2400" b="1" dirty="0"/>
          </a:p>
          <a:p>
            <a:pPr marL="0" lvl="0" indent="1066800">
              <a:spcBef>
                <a:spcPct val="0"/>
              </a:spcBef>
              <a:buNone/>
            </a:pPr>
            <a:r>
              <a:rPr lang="en-US" altLang="zh-CN" sz="2400" b="1" dirty="0"/>
              <a:t>ASCI	   DB  ?</a:t>
            </a:r>
            <a:endParaRPr lang="en-US" altLang="zh-CN" sz="2400" b="1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/>
          <p:nvPr/>
        </p:nvSpPr>
        <p:spPr>
          <a:xfrm>
            <a:off x="152400" y="452438"/>
            <a:ext cx="8763000" cy="56435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1066800" algn="just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. STACK   100H	</a:t>
            </a:r>
            <a:r>
              <a:rPr lang="en-US" altLang="zh-CN" sz="2800" b="1" dirty="0">
                <a:latin typeface="宋体" panose="02010600030101010101" pitchFamily="2" charset="-122"/>
              </a:rPr>
              <a:t>	</a:t>
            </a:r>
            <a:r>
              <a:rPr lang="zh-CN" altLang="en-US" sz="2800" b="1" dirty="0">
                <a:latin typeface="宋体" panose="02010600030101010101" pitchFamily="2" charset="-122"/>
              </a:rPr>
              <a:t>；设置堆栈段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lvl="0" indent="1066800" algn="just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. CODE	</a:t>
            </a:r>
            <a:r>
              <a:rPr lang="en-US" altLang="zh-CN" sz="2800" b="1" dirty="0">
                <a:latin typeface="宋体" panose="02010600030101010101" pitchFamily="2" charset="-122"/>
              </a:rPr>
              <a:t>		</a:t>
            </a:r>
            <a:r>
              <a:rPr lang="zh-CN" altLang="en-US" sz="2800" b="1" dirty="0">
                <a:latin typeface="宋体" panose="02010600030101010101" pitchFamily="2" charset="-122"/>
              </a:rPr>
              <a:t>；设置代码段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lvl="0" indent="1066800" algn="just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START:   MOV	AX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CC3300"/>
                </a:solidFill>
                <a:latin typeface="宋体" panose="02010600030101010101" pitchFamily="2" charset="-122"/>
              </a:rPr>
              <a:t>@DATA</a:t>
            </a:r>
            <a:r>
              <a:rPr lang="en-US" altLang="zh-CN" sz="2800" b="1" dirty="0">
                <a:latin typeface="宋体" panose="02010600030101010101" pitchFamily="2" charset="-122"/>
              </a:rPr>
              <a:t>							MOV	DS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</a:rPr>
              <a:t>AX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marL="0" lvl="0" indent="1066800" algn="just">
              <a:spcBef>
                <a:spcPct val="0"/>
              </a:spcBef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		LEA	BX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</a:rPr>
              <a:t>TABLE ;</a:t>
            </a:r>
            <a:r>
              <a:rPr lang="zh-CN" altLang="en-US" sz="2800" b="1" dirty="0">
                <a:latin typeface="宋体" panose="02010600030101010101" pitchFamily="2" charset="-122"/>
              </a:rPr>
              <a:t>取表首址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lvl="0" indent="1066800" algn="just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		</a:t>
            </a:r>
            <a:r>
              <a:rPr lang="en-US" altLang="zh-CN" sz="2800" b="1" dirty="0">
                <a:latin typeface="宋体" panose="02010600030101010101" pitchFamily="2" charset="-122"/>
              </a:rPr>
              <a:t>XOR	AH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</a:rPr>
              <a:t>AH    ;AH</a:t>
            </a:r>
            <a:r>
              <a:rPr lang="zh-CN" altLang="en-US" sz="2800" b="1" dirty="0">
                <a:latin typeface="宋体" panose="02010600030101010101" pitchFamily="2" charset="-122"/>
              </a:rPr>
              <a:t>清零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lvl="0" indent="1066800" algn="just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		</a:t>
            </a:r>
            <a:r>
              <a:rPr lang="en-US" altLang="zh-CN" sz="2800" b="1" dirty="0">
                <a:latin typeface="宋体" panose="02010600030101010101" pitchFamily="2" charset="-122"/>
              </a:rPr>
              <a:t>MOV	AL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</a:rPr>
              <a:t>HEX   ;</a:t>
            </a:r>
            <a:r>
              <a:rPr lang="zh-CN" altLang="en-US" sz="2800" b="1" dirty="0">
                <a:latin typeface="宋体" panose="02010600030101010101" pitchFamily="2" charset="-122"/>
              </a:rPr>
              <a:t>取一位十六进制数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lvl="0" indent="1066800" algn="just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		</a:t>
            </a:r>
            <a:r>
              <a:rPr lang="en-US" altLang="zh-CN" sz="2800" b="1" dirty="0">
                <a:latin typeface="宋体" panose="02010600030101010101" pitchFamily="2" charset="-122"/>
              </a:rPr>
              <a:t>ADD	BX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</a:rPr>
              <a:t>AX	;</a:t>
            </a:r>
            <a:r>
              <a:rPr lang="zh-CN" altLang="en-US" sz="2800" b="1" dirty="0">
                <a:latin typeface="宋体" panose="02010600030101010101" pitchFamily="2" charset="-122"/>
              </a:rPr>
              <a:t>确定查表位置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lvl="0" indent="1066800" algn="just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		</a:t>
            </a:r>
            <a:r>
              <a:rPr lang="en-US" altLang="zh-CN" sz="2800" b="1" dirty="0">
                <a:latin typeface="宋体" panose="02010600030101010101" pitchFamily="2" charset="-122"/>
              </a:rPr>
              <a:t>MOV	AL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</a:rPr>
              <a:t>[BX]  ;</a:t>
            </a:r>
            <a:r>
              <a:rPr lang="zh-CN" altLang="en-US" sz="2800" b="1" dirty="0">
                <a:latin typeface="宋体" panose="02010600030101010101" pitchFamily="2" charset="-122"/>
              </a:rPr>
              <a:t>查表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lvl="0" indent="1066800" algn="just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		</a:t>
            </a:r>
            <a:r>
              <a:rPr lang="en-US" altLang="zh-CN" sz="2800" b="1" dirty="0">
                <a:latin typeface="宋体" panose="02010600030101010101" pitchFamily="2" charset="-122"/>
              </a:rPr>
              <a:t>MOV	ASCI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</a:rPr>
              <a:t>AL  ;</a:t>
            </a:r>
            <a:r>
              <a:rPr lang="zh-CN" altLang="en-US" sz="2800" b="1" dirty="0">
                <a:latin typeface="宋体" panose="02010600030101010101" pitchFamily="2" charset="-122"/>
              </a:rPr>
              <a:t>存结果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lvl="0" indent="1066800" algn="just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		</a:t>
            </a:r>
            <a:r>
              <a:rPr lang="en-US" altLang="zh-CN" sz="2800" b="1" dirty="0">
                <a:latin typeface="宋体" panose="02010600030101010101" pitchFamily="2" charset="-122"/>
              </a:rPr>
              <a:t>MOV	AH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</a:rPr>
              <a:t>4CH	;</a:t>
            </a:r>
            <a:r>
              <a:rPr lang="zh-CN" altLang="en-US" sz="2800" b="1" dirty="0">
                <a:latin typeface="宋体" panose="02010600030101010101" pitchFamily="2" charset="-122"/>
              </a:rPr>
              <a:t>终止程序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</a:rPr>
              <a:t>返回</a:t>
            </a:r>
            <a:r>
              <a:rPr lang="en-US" altLang="zh-CN" sz="2800" b="1" dirty="0">
                <a:latin typeface="宋体" panose="02010600030101010101" pitchFamily="2" charset="-122"/>
              </a:rPr>
              <a:t>DOS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marL="0" lvl="0" indent="1066800" algn="just">
              <a:spcBef>
                <a:spcPct val="0"/>
              </a:spcBef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		INT	21H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marL="0" lvl="0" indent="1066800" algn="just">
              <a:spcBef>
                <a:spcPct val="0"/>
              </a:spcBef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		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END	START</a:t>
            </a:r>
            <a:endParaRPr lang="en-US" altLang="zh-CN" sz="28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89795" name="Text Box 3"/>
          <p:cNvSpPr txBox="1"/>
          <p:nvPr/>
        </p:nvSpPr>
        <p:spPr>
          <a:xfrm>
            <a:off x="1619250" y="6165850"/>
            <a:ext cx="54006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其他做法：书</a:t>
            </a:r>
            <a:r>
              <a:rPr lang="en-US" altLang="zh-CN" dirty="0">
                <a:latin typeface="Times New Roman" panose="02020603050405020304" pitchFamily="18" charset="0"/>
              </a:rPr>
              <a:t>P216  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8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/>
    </p:bldLst>
  </p:timing>
</p:sld>
</file>

<file path=ppt/tags/tag1.xml><?xml version="1.0" encoding="utf-8"?>
<p:tagLst xmlns:p="http://schemas.openxmlformats.org/presentationml/2006/main">
  <p:tag name="KSO_WM_UNIT_TABLE_BEAUTIFY" val="smartTable{6c61ac2e-7d24-434d-969e-faf4b99e90e1}"/>
</p:tagLst>
</file>

<file path=ppt/tags/tag2.xml><?xml version="1.0" encoding="utf-8"?>
<p:tagLst xmlns:p="http://schemas.openxmlformats.org/presentationml/2006/main">
  <p:tag name="KSO_WM_UNIT_TABLE_BEAUTIFY" val="smartTable{d336c444-0bee-4055-830c-226dba176efd}"/>
</p:tagLst>
</file>

<file path=ppt/tags/tag3.xml><?xml version="1.0" encoding="utf-8"?>
<p:tagLst xmlns:p="http://schemas.openxmlformats.org/presentationml/2006/main">
  <p:tag name="KSO_WPP_MARK_KEY" val="51b4e32c-1a6b-4e7f-9bb8-e968a664944b"/>
  <p:tag name="COMMONDATA" val="eyJoZGlkIjoiODI3MGI0NmEyMWY0Njg5OTM5ZWMzN2Y4MTQzYzQ2NDAifQ=="/>
</p:tagLst>
</file>

<file path=ppt/theme/theme1.xml><?xml version="1.0" encoding="utf-8"?>
<a:theme xmlns:a="http://schemas.openxmlformats.org/drawingml/2006/main" name="wonders1">
  <a:themeElements>
    <a:clrScheme name="wonders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wonders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rgbClr val="FFFF99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rgbClr val="FFFF99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wonders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nder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nders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nders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nders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nders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nders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Office\Templates\wonders_1.pot</Template>
  <TotalTime>0</TotalTime>
  <Words>13876</Words>
  <Application>WPS 演示</Application>
  <PresentationFormat>全屏显示(4:3)</PresentationFormat>
  <Paragraphs>1589</Paragraphs>
  <Slides>70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91" baseType="lpstr">
      <vt:lpstr>Arial</vt:lpstr>
      <vt:lpstr>宋体</vt:lpstr>
      <vt:lpstr>Wingdings</vt:lpstr>
      <vt:lpstr>Times New Roman</vt:lpstr>
      <vt:lpstr>黑体</vt:lpstr>
      <vt:lpstr>文鼎CS长宋</vt:lpstr>
      <vt:lpstr>华文行楷</vt:lpstr>
      <vt:lpstr>华文仿宋</vt:lpstr>
      <vt:lpstr>Symbol</vt:lpstr>
      <vt:lpstr>楷体_GB2312</vt:lpstr>
      <vt:lpstr>新宋体</vt:lpstr>
      <vt:lpstr>Book Antiqua</vt:lpstr>
      <vt:lpstr>微软雅黑</vt:lpstr>
      <vt:lpstr>Arial Unicode MS</vt:lpstr>
      <vt:lpstr>华文中宋</vt:lpstr>
      <vt:lpstr>华文隶书</vt:lpstr>
      <vt:lpstr>华文楷体</vt:lpstr>
      <vt:lpstr>Gulim</vt:lpstr>
      <vt:lpstr>Malgun Gothic</vt:lpstr>
      <vt:lpstr>wonders1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5.6.3 分支程序设计</vt:lpstr>
      <vt:lpstr>PowerPoint 演示文稿</vt:lpstr>
      <vt:lpstr>5.6.3 分支程序设计</vt:lpstr>
      <vt:lpstr>5.6.3 分支程序设计</vt:lpstr>
      <vt:lpstr>5.6.3 分支程序设计</vt:lpstr>
      <vt:lpstr>5.6.3 分支程序设计</vt:lpstr>
      <vt:lpstr>5.6.3 分支程序设计</vt:lpstr>
      <vt:lpstr>5.6.3 分支程序设计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5.6.4 循环程序设计</vt:lpstr>
      <vt:lpstr>5.6.4 循环程序设计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串处理指令    P174</vt:lpstr>
      <vt:lpstr>串处理指令    P174</vt:lpstr>
      <vt:lpstr>串处理指令    P174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汇编语言</dc:title>
  <dc:creator>张琳</dc:creator>
  <cp:lastModifiedBy>gaojun</cp:lastModifiedBy>
  <cp:revision>296</cp:revision>
  <cp:lastPrinted>2001-04-29T07:41:00Z</cp:lastPrinted>
  <dcterms:created xsi:type="dcterms:W3CDTF">2000-10-17T03:21:00Z</dcterms:created>
  <dcterms:modified xsi:type="dcterms:W3CDTF">2022-12-13T00:29:14Z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9608CF345D1841D28D51CB17CC608D25</vt:lpwstr>
  </property>
  <property fmtid="{D5CDD505-2E9C-101B-9397-08002B2CF9AE}" pid="3" name="KSOProductBuildVer">
    <vt:lpwstr>2052-11.1.0.12980</vt:lpwstr>
  </property>
</Properties>
</file>