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87"/>
  </p:handoutMasterIdLst>
  <p:sldIdLst>
    <p:sldId id="394" r:id="rId3"/>
    <p:sldId id="395" r:id="rId5"/>
    <p:sldId id="279" r:id="rId6"/>
    <p:sldId id="313" r:id="rId7"/>
    <p:sldId id="314" r:id="rId8"/>
    <p:sldId id="396" r:id="rId9"/>
    <p:sldId id="315" r:id="rId10"/>
    <p:sldId id="321" r:id="rId11"/>
    <p:sldId id="316" r:id="rId12"/>
    <p:sldId id="382" r:id="rId13"/>
    <p:sldId id="317" r:id="rId14"/>
    <p:sldId id="390" r:id="rId15"/>
    <p:sldId id="320" r:id="rId16"/>
    <p:sldId id="397" r:id="rId17"/>
    <p:sldId id="322" r:id="rId18"/>
    <p:sldId id="324" r:id="rId19"/>
    <p:sldId id="331" r:id="rId20"/>
    <p:sldId id="326" r:id="rId21"/>
    <p:sldId id="404" r:id="rId22"/>
    <p:sldId id="405" r:id="rId23"/>
    <p:sldId id="398" r:id="rId24"/>
    <p:sldId id="406" r:id="rId25"/>
    <p:sldId id="407" r:id="rId26"/>
    <p:sldId id="408" r:id="rId27"/>
    <p:sldId id="409" r:id="rId28"/>
    <p:sldId id="410" r:id="rId29"/>
    <p:sldId id="402" r:id="rId30"/>
    <p:sldId id="403" r:id="rId31"/>
    <p:sldId id="411" r:id="rId32"/>
    <p:sldId id="333" r:id="rId33"/>
    <p:sldId id="334" r:id="rId34"/>
    <p:sldId id="417" r:id="rId35"/>
    <p:sldId id="335" r:id="rId36"/>
    <p:sldId id="336" r:id="rId37"/>
    <p:sldId id="327" r:id="rId38"/>
    <p:sldId id="337" r:id="rId39"/>
    <p:sldId id="339" r:id="rId40"/>
    <p:sldId id="340" r:id="rId41"/>
    <p:sldId id="338" r:id="rId42"/>
    <p:sldId id="341" r:id="rId43"/>
    <p:sldId id="384" r:id="rId44"/>
    <p:sldId id="414" r:id="rId45"/>
    <p:sldId id="415" r:id="rId46"/>
    <p:sldId id="416" r:id="rId47"/>
    <p:sldId id="345" r:id="rId48"/>
    <p:sldId id="346" r:id="rId49"/>
    <p:sldId id="419" r:id="rId50"/>
    <p:sldId id="420" r:id="rId51"/>
    <p:sldId id="413" r:id="rId52"/>
    <p:sldId id="422" r:id="rId53"/>
    <p:sldId id="387" r:id="rId54"/>
    <p:sldId id="381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88" r:id="rId63"/>
    <p:sldId id="363" r:id="rId64"/>
    <p:sldId id="364" r:id="rId65"/>
    <p:sldId id="389" r:id="rId66"/>
    <p:sldId id="365" r:id="rId67"/>
    <p:sldId id="366" r:id="rId68"/>
    <p:sldId id="367" r:id="rId69"/>
    <p:sldId id="368" r:id="rId70"/>
    <p:sldId id="369" r:id="rId71"/>
    <p:sldId id="370" r:id="rId72"/>
    <p:sldId id="371" r:id="rId73"/>
    <p:sldId id="372" r:id="rId74"/>
    <p:sldId id="374" r:id="rId75"/>
    <p:sldId id="375" r:id="rId76"/>
    <p:sldId id="373" r:id="rId77"/>
    <p:sldId id="376" r:id="rId78"/>
    <p:sldId id="377" r:id="rId79"/>
    <p:sldId id="378" r:id="rId80"/>
    <p:sldId id="379" r:id="rId81"/>
    <p:sldId id="380" r:id="rId82"/>
    <p:sldId id="423" r:id="rId83"/>
    <p:sldId id="424" r:id="rId84"/>
    <p:sldId id="425" r:id="rId85"/>
    <p:sldId id="270" r:id="rId86"/>
  </p:sldIdLst>
  <p:sldSz cx="9144000" cy="6858000" type="screen4x3"/>
  <p:notesSz cx="6797675" cy="9926955"/>
  <p:custDataLst>
    <p:tags r:id="rId91"/>
  </p:custDataLst>
  <p:defaultTextStyle>
    <a:defPPr>
      <a:defRPr lang="zh-CN"/>
    </a:defPPr>
    <a:lvl1pPr marL="0" lvl="0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1pPr>
    <a:lvl2pPr marL="457200" lvl="1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2pPr>
    <a:lvl3pPr marL="914400" lvl="2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3pPr>
    <a:lvl4pPr marL="1371600" lvl="3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4pPr>
    <a:lvl5pPr marL="1828800" lvl="4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5pPr>
    <a:lvl6pPr marL="2286000" lvl="5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6pPr>
    <a:lvl7pPr marL="2743200" lvl="6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7pPr>
    <a:lvl8pPr marL="3200400" lvl="7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8pPr>
    <a:lvl9pPr marL="3657600" lvl="8" indent="0" algn="ctr" defTabSz="914400" rtl="0" eaLnBrk="0" fontAlgn="base" latinLnBrk="0" hangingPunct="0">
      <a:lnSpc>
        <a:spcPct val="100000"/>
      </a:lnSpc>
      <a:spcBef>
        <a:spcPct val="50000"/>
      </a:spcBef>
      <a:spcAft>
        <a:spcPct val="0"/>
      </a:spcAft>
      <a:buNone/>
      <a:defRPr sz="3200" b="0" i="0" u="none" kern="1200" baseline="0">
        <a:solidFill>
          <a:srgbClr val="FFFF99"/>
        </a:solidFill>
        <a:latin typeface="Times New Roman" panose="02020603050405020304" pitchFamily="18" charset="0"/>
        <a:ea typeface="黑体" panose="0201060906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2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CC"/>
    <a:srgbClr val="FFCCCC"/>
    <a:srgbClr val="CCFFFF"/>
    <a:srgbClr val="66FFFF"/>
    <a:srgbClr val="FFCCFF"/>
    <a:srgbClr val="CC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3"/>
    <p:restoredTop sz="94618"/>
  </p:normalViewPr>
  <p:slideViewPr>
    <p:cSldViewPr showGuides="1">
      <p:cViewPr>
        <p:scale>
          <a:sx n="50" d="100"/>
          <a:sy n="50" d="100"/>
        </p:scale>
        <p:origin x="-2386" y="-778"/>
      </p:cViewPr>
      <p:guideLst>
        <p:guide orient="horz" pos="412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1" Type="http://schemas.openxmlformats.org/officeDocument/2006/relationships/tags" Target="tags/tag3.xml"/><Relationship Id="rId90" Type="http://schemas.openxmlformats.org/officeDocument/2006/relationships/tableStyles" Target="tableStyles.xml"/><Relationship Id="rId9" Type="http://schemas.openxmlformats.org/officeDocument/2006/relationships/slide" Target="slides/slide6.xml"/><Relationship Id="rId89" Type="http://schemas.openxmlformats.org/officeDocument/2006/relationships/viewProps" Target="viewProps.xml"/><Relationship Id="rId88" Type="http://schemas.openxmlformats.org/officeDocument/2006/relationships/presProps" Target="presProps.xml"/><Relationship Id="rId87" Type="http://schemas.openxmlformats.org/officeDocument/2006/relationships/handoutMaster" Target="handoutMasters/handoutMaster1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7044" name="Rectangle 4"/>
          <p:cNvSpPr/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spcBef>
                <a:spcPct val="0"/>
              </a:spcBef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51275" y="9429750"/>
            <a:ext cx="2946400" cy="496888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en-US" altLang="zh-CN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88067" name="Rectangle 2"/>
          <p:cNvSpPr>
            <a:spLocks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</p:spPr>
      </p:sp>
      <p:sp>
        <p:nvSpPr>
          <p:cNvPr id="8806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21362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21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>
                <a:gamma/>
                <a:shade val="56078"/>
                <a:invGamma/>
              </a:schemeClr>
            </a:gs>
            <a:gs pos="50000">
              <a:schemeClr val="accent2"/>
            </a:gs>
            <a:gs pos="100000">
              <a:schemeClr val="accent2">
                <a:gamma/>
                <a:shade val="56078"/>
                <a:invGamma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  <a:ea typeface="宋体" panose="02010600030101010101" pitchFamily="2" charset="-122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18" charset="0"/>
              </a:rPr>
            </a:fld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" name="Group 31"/>
          <p:cNvGrpSpPr/>
          <p:nvPr/>
        </p:nvGrpSpPr>
        <p:grpSpPr>
          <a:xfrm>
            <a:off x="0" y="533400"/>
            <a:ext cx="8686800" cy="457200"/>
            <a:chOff x="0" y="864"/>
            <a:chExt cx="5472" cy="288"/>
          </a:xfrm>
        </p:grpSpPr>
        <p:sp>
          <p:nvSpPr>
            <p:cNvPr id="1031" name="Line 9"/>
            <p:cNvSpPr/>
            <p:nvPr/>
          </p:nvSpPr>
          <p:spPr>
            <a:xfrm>
              <a:off x="0" y="1056"/>
              <a:ext cx="5136" cy="0"/>
            </a:xfrm>
            <a:prstGeom prst="line">
              <a:avLst/>
            </a:prstGeom>
            <a:ln w="69850" cap="flat" cmpd="sng">
              <a:solidFill>
                <a:srgbClr val="33CC33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32" name="Line 10"/>
            <p:cNvSpPr/>
            <p:nvPr/>
          </p:nvSpPr>
          <p:spPr>
            <a:xfrm>
              <a:off x="0" y="1008"/>
              <a:ext cx="5136" cy="0"/>
            </a:xfrm>
            <a:prstGeom prst="line">
              <a:avLst/>
            </a:prstGeom>
            <a:ln w="6985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1033" name="Picture 12" descr="earth1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84" y="864"/>
              <a:ext cx="288" cy="288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slide" Target="slide69.xml"/><Relationship Id="rId4" Type="http://schemas.openxmlformats.org/officeDocument/2006/relationships/slide" Target="slide51.xml"/><Relationship Id="rId3" Type="http://schemas.openxmlformats.org/officeDocument/2006/relationships/slide" Target="slide30.xml"/><Relationship Id="rId2" Type="http://schemas.openxmlformats.org/officeDocument/2006/relationships/slide" Target="slide15.xml"/><Relationship Id="rId1" Type="http://schemas.openxmlformats.org/officeDocument/2006/relationships/slide" Target="slide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1.jpeg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51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21187" name="Group 3"/>
          <p:cNvGrpSpPr/>
          <p:nvPr/>
        </p:nvGrpSpPr>
        <p:grpSpPr>
          <a:xfrm>
            <a:off x="0" y="2133600"/>
            <a:ext cx="9144000" cy="3124200"/>
            <a:chOff x="0" y="1344"/>
            <a:chExt cx="5760" cy="1968"/>
          </a:xfrm>
        </p:grpSpPr>
        <p:sp>
          <p:nvSpPr>
            <p:cNvPr id="2055" name="Rectangle 4"/>
            <p:cNvSpPr/>
            <p:nvPr/>
          </p:nvSpPr>
          <p:spPr>
            <a:xfrm>
              <a:off x="0" y="1344"/>
              <a:ext cx="5760" cy="1968"/>
            </a:xfrm>
            <a:prstGeom prst="rect">
              <a:avLst/>
            </a:prstGeom>
            <a:solidFill>
              <a:srgbClr val="000066"/>
            </a:solidFill>
            <a:ln w="9525">
              <a:noFill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pic>
          <p:nvPicPr>
            <p:cNvPr id="2056" name="Picture 5" descr="007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008" y="1344"/>
              <a:ext cx="3744" cy="196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21190" name="Text Box 6"/>
          <p:cNvSpPr txBox="1"/>
          <p:nvPr/>
        </p:nvSpPr>
        <p:spPr>
          <a:xfrm>
            <a:off x="684213" y="1557338"/>
            <a:ext cx="7559675" cy="9144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algn="l" eaLnBrk="1" hangingPunct="1"/>
            <a:r>
              <a:rPr lang="zh-CN" altLang="en-US" sz="5400" b="1" dirty="0">
                <a:solidFill>
                  <a:schemeClr val="bg1"/>
                </a:solidFill>
                <a:latin typeface="Times New Roman" panose="02020603050405020304" pitchFamily="18" charset="0"/>
                <a:ea typeface="文鼎CS长宋" pitchFamily="49" charset="-122"/>
              </a:rPr>
              <a:t>计算机原理与汇编</a:t>
            </a:r>
            <a:endParaRPr lang="zh-CN" altLang="en-US" sz="4400" b="1" i="1" dirty="0">
              <a:solidFill>
                <a:srgbClr val="FFFF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1191" name="Text Box 7"/>
          <p:cNvSpPr txBox="1"/>
          <p:nvPr/>
        </p:nvSpPr>
        <p:spPr>
          <a:xfrm>
            <a:off x="1371600" y="5715000"/>
            <a:ext cx="77724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4400" dirty="0">
                <a:solidFill>
                  <a:srgbClr val="FFFFCC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上海海事大学信息工程学院</a:t>
            </a:r>
            <a:endParaRPr lang="zh-CN" altLang="en-US" sz="4400" dirty="0">
              <a:solidFill>
                <a:srgbClr val="FFFFCC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221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4" dur="1000"/>
                                        <p:tgtEl>
                                          <p:spTgt spid="221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90" grpId="0"/>
      <p:bldP spid="22119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11267" name="Picture 2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172200"/>
            <a:ext cx="838200" cy="325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268" name="Text Box 4"/>
          <p:cNvSpPr txBox="1"/>
          <p:nvPr/>
        </p:nvSpPr>
        <p:spPr>
          <a:xfrm>
            <a:off x="228600" y="990600"/>
            <a:ext cx="89154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三、主存储器的主要性能指标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/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228600" y="1752600"/>
            <a:ext cx="8153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1.  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存储容量：</a:t>
            </a: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存储单元数</a:t>
            </a: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×</a:t>
            </a:r>
            <a: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  <a:t>每单元位数</a:t>
            </a:r>
            <a:b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			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256 M ×64</a:t>
            </a:r>
            <a:endParaRPr lang="en-US" altLang="zh-CN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1270" name="Text Box 6"/>
          <p:cNvSpPr txBox="1"/>
          <p:nvPr/>
        </p:nvSpPr>
        <p:spPr>
          <a:xfrm>
            <a:off x="304800" y="2895600"/>
            <a:ext cx="815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2.  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存储速度：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1271" name="Text Box 7"/>
          <p:cNvSpPr txBox="1"/>
          <p:nvPr/>
        </p:nvSpPr>
        <p:spPr>
          <a:xfrm>
            <a:off x="304800" y="3657600"/>
            <a:ext cx="82296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Font typeface="Wingdings" panose="05000000000000000000" pitchFamily="2" charset="2"/>
              <a:buChar char="ü"/>
            </a:pPr>
            <a:r>
              <a:rPr lang="en-US" altLang="zh-CN" b="1" dirty="0">
                <a:solidFill>
                  <a:srgbClr val="CCFF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CCFFFF"/>
                </a:solidFill>
                <a:latin typeface="Times New Roman" panose="02020603050405020304" pitchFamily="18" charset="0"/>
              </a:rPr>
              <a:t>存取时间</a:t>
            </a:r>
            <a:r>
              <a:rPr lang="en-US" altLang="zh-CN" b="1" dirty="0">
                <a:solidFill>
                  <a:srgbClr val="CCFFFF"/>
                </a:solidFill>
                <a:latin typeface="Times New Roman" panose="02020603050405020304" pitchFamily="18" charset="0"/>
              </a:rPr>
              <a:t>Ta</a:t>
            </a:r>
            <a:r>
              <a:rPr lang="zh-CN" altLang="en-US" b="1" dirty="0">
                <a:solidFill>
                  <a:srgbClr val="CCFFFF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</a:rPr>
              <a:t>启动一次存储器读（写）操作到完成该次读（写）操作所经历的时间。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rgbClr val="CCFFFF"/>
                </a:solidFill>
                <a:latin typeface="Times New Roman" panose="02020603050405020304" pitchFamily="18" charset="0"/>
              </a:rPr>
              <a:t> 存取周期</a:t>
            </a:r>
            <a:r>
              <a:rPr lang="en-US" altLang="zh-CN" b="1" dirty="0">
                <a:solidFill>
                  <a:srgbClr val="CCFFFF"/>
                </a:solidFill>
                <a:latin typeface="Times New Roman" panose="02020603050405020304" pitchFamily="18" charset="0"/>
              </a:rPr>
              <a:t>Tm</a:t>
            </a:r>
            <a:r>
              <a:rPr lang="zh-CN" altLang="en-US" b="1" dirty="0">
                <a:solidFill>
                  <a:srgbClr val="CCFFFF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</a:rPr>
              <a:t>连续启动独立的存储器操作所需的最小间隔。略大于存取时间。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1272" name="Text Box 8"/>
          <p:cNvSpPr txBox="1"/>
          <p:nvPr/>
        </p:nvSpPr>
        <p:spPr>
          <a:xfrm>
            <a:off x="1524000" y="228600"/>
            <a:ext cx="6432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6.1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概述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12291" name="Picture 2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172200"/>
            <a:ext cx="838200" cy="325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2" name="Text Box 5"/>
          <p:cNvSpPr txBox="1"/>
          <p:nvPr/>
        </p:nvSpPr>
        <p:spPr>
          <a:xfrm>
            <a:off x="228600" y="990600"/>
            <a:ext cx="8153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3. 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可靠性：用</a:t>
            </a:r>
            <a:r>
              <a:rPr lang="en-US" altLang="zh-CN" b="1" dirty="0">
                <a:solidFill>
                  <a:srgbClr val="FFCCCC"/>
                </a:solidFill>
                <a:ea typeface="黑体" panose="02010609060101010101" pitchFamily="2" charset="-122"/>
              </a:rPr>
              <a:t>MTBF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衡量</a:t>
            </a:r>
            <a:br>
              <a:rPr lang="zh-CN" altLang="en-US" b="1" dirty="0">
                <a:solidFill>
                  <a:srgbClr val="FFCCCC"/>
                </a:solidFill>
                <a:ea typeface="黑体" panose="0201060906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	</a:t>
            </a:r>
            <a:r>
              <a:rPr lang="en-US" altLang="zh-CN" b="1" i="1" dirty="0">
                <a:solidFill>
                  <a:srgbClr val="FFCCCC"/>
                </a:solidFill>
                <a:ea typeface="黑体" panose="02010609060101010101" pitchFamily="2" charset="-122"/>
              </a:rPr>
              <a:t>Mean  Time  Between  Failures</a:t>
            </a:r>
            <a:endParaRPr lang="en-US" altLang="zh-CN" b="1" i="1" dirty="0">
              <a:solidFill>
                <a:srgbClr val="FFCCCC"/>
              </a:solidFill>
              <a:ea typeface="黑体" panose="02010609060101010101" pitchFamily="2" charset="-122"/>
            </a:endParaRPr>
          </a:p>
        </p:txBody>
      </p:sp>
      <p:sp>
        <p:nvSpPr>
          <p:cNvPr id="12293" name="Text Box 6"/>
          <p:cNvSpPr txBox="1"/>
          <p:nvPr/>
        </p:nvSpPr>
        <p:spPr>
          <a:xfrm>
            <a:off x="228600" y="2209800"/>
            <a:ext cx="8153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4.  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功耗：越小越好</a:t>
            </a:r>
            <a:b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      工作功耗、维持功耗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2294" name="Text Box 8"/>
          <p:cNvSpPr txBox="1"/>
          <p:nvPr/>
        </p:nvSpPr>
        <p:spPr>
          <a:xfrm>
            <a:off x="457200" y="4941888"/>
            <a:ext cx="8686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</a:rPr>
              <a:t>性能指标：容量、速度、可靠、功耗</a:t>
            </a:r>
            <a:endParaRPr lang="zh-CN" altLang="en-US" b="1" dirty="0">
              <a:solidFill>
                <a:srgbClr val="CCFF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5" name="Text Box 12"/>
          <p:cNvSpPr txBox="1"/>
          <p:nvPr/>
        </p:nvSpPr>
        <p:spPr>
          <a:xfrm>
            <a:off x="1524000" y="228600"/>
            <a:ext cx="6432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6.1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概述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12296" name="Text Box 13"/>
          <p:cNvSpPr txBox="1"/>
          <p:nvPr/>
        </p:nvSpPr>
        <p:spPr>
          <a:xfrm>
            <a:off x="250825" y="3500438"/>
            <a:ext cx="5562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latin typeface="Times New Roman" panose="02020603050405020304" pitchFamily="18" charset="0"/>
              </a:rPr>
              <a:t>5.</a:t>
            </a:r>
            <a:r>
              <a:rPr lang="zh-CN" altLang="en-US" b="1" dirty="0">
                <a:latin typeface="Times New Roman" panose="02020603050405020304" pitchFamily="18" charset="0"/>
              </a:rPr>
              <a:t>存取宽度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2297" name="Rectangle 14"/>
          <p:cNvSpPr/>
          <p:nvPr/>
        </p:nvSpPr>
        <p:spPr>
          <a:xfrm>
            <a:off x="631825" y="4171950"/>
            <a:ext cx="630396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latin typeface="黑体" panose="02010609060101010101" pitchFamily="2" charset="-122"/>
              </a:rPr>
              <a:t>一次可以存取的数据位数或字节数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3315" name="Text Box 3"/>
          <p:cNvSpPr txBox="1"/>
          <p:nvPr/>
        </p:nvSpPr>
        <p:spPr>
          <a:xfrm>
            <a:off x="1524000" y="18288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仿宋_GB2312" pitchFamily="49" charset="-122"/>
              </a:rPr>
              <a:t>选中</a:t>
            </a:r>
            <a:endParaRPr lang="zh-CN" altLang="en-US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3316" name="Line 4"/>
          <p:cNvSpPr/>
          <p:nvPr/>
        </p:nvSpPr>
        <p:spPr>
          <a:xfrm>
            <a:off x="4648200" y="1295400"/>
            <a:ext cx="0" cy="838200"/>
          </a:xfrm>
          <a:prstGeom prst="line">
            <a:avLst/>
          </a:prstGeom>
          <a:ln w="38100" cap="flat" cmpd="sng">
            <a:solidFill>
              <a:srgbClr val="CC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17" name="Text Box 5"/>
          <p:cNvSpPr txBox="1"/>
          <p:nvPr/>
        </p:nvSpPr>
        <p:spPr>
          <a:xfrm>
            <a:off x="4724400" y="990600"/>
            <a:ext cx="205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控制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18" name="Line 6"/>
          <p:cNvSpPr/>
          <p:nvPr/>
        </p:nvSpPr>
        <p:spPr>
          <a:xfrm>
            <a:off x="2209800" y="2514600"/>
            <a:ext cx="1371600" cy="0"/>
          </a:xfrm>
          <a:prstGeom prst="line">
            <a:avLst/>
          </a:prstGeom>
          <a:ln w="38100" cap="flat" cmpd="sng">
            <a:solidFill>
              <a:srgbClr val="CC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19" name="Line 7"/>
          <p:cNvSpPr/>
          <p:nvPr/>
        </p:nvSpPr>
        <p:spPr>
          <a:xfrm>
            <a:off x="5638800" y="2438400"/>
            <a:ext cx="1447800" cy="0"/>
          </a:xfrm>
          <a:prstGeom prst="line">
            <a:avLst/>
          </a:prstGeom>
          <a:ln w="38100" cap="flat" cmpd="sng">
            <a:solidFill>
              <a:srgbClr val="CC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320" name="Text Box 8"/>
          <p:cNvSpPr txBox="1"/>
          <p:nvPr/>
        </p:nvSpPr>
        <p:spPr>
          <a:xfrm>
            <a:off x="6553200" y="1828800"/>
            <a:ext cx="205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数据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out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3321" name="Text Box 9"/>
          <p:cNvSpPr txBox="1"/>
          <p:nvPr/>
        </p:nvSpPr>
        <p:spPr>
          <a:xfrm>
            <a:off x="0" y="838200"/>
            <a:ext cx="411480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主存储器基本操作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读：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3322" name="Picture 10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172200"/>
            <a:ext cx="838200" cy="325438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323" name="Group 11"/>
          <p:cNvGrpSpPr/>
          <p:nvPr/>
        </p:nvGrpSpPr>
        <p:grpSpPr>
          <a:xfrm>
            <a:off x="3581400" y="2133600"/>
            <a:ext cx="2362200" cy="1265238"/>
            <a:chOff x="2256" y="1344"/>
            <a:chExt cx="1488" cy="797"/>
          </a:xfrm>
        </p:grpSpPr>
        <p:grpSp>
          <p:nvGrpSpPr>
            <p:cNvPr id="13337" name="Group 12"/>
            <p:cNvGrpSpPr/>
            <p:nvPr/>
          </p:nvGrpSpPr>
          <p:grpSpPr>
            <a:xfrm>
              <a:off x="2256" y="1344"/>
              <a:ext cx="1296" cy="672"/>
              <a:chOff x="2256" y="1344"/>
              <a:chExt cx="1296" cy="672"/>
            </a:xfrm>
          </p:grpSpPr>
          <p:sp>
            <p:nvSpPr>
              <p:cNvPr id="13339" name="Text Box 13"/>
              <p:cNvSpPr txBox="1"/>
              <p:nvPr/>
            </p:nvSpPr>
            <p:spPr>
              <a:xfrm>
                <a:off x="2256" y="1344"/>
                <a:ext cx="1296" cy="389"/>
              </a:xfrm>
              <a:prstGeom prst="rect">
                <a:avLst/>
              </a:prstGeom>
              <a:noFill/>
              <a:ln w="38100" cap="flat" cmpd="sng">
                <a:solidFill>
                  <a:srgbClr val="CCFFCC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r>
                  <a:rPr lang="zh-CN" altLang="en-US" b="1" dirty="0">
                    <a:latin typeface="Times New Roman" panose="02020603050405020304" pitchFamily="18" charset="0"/>
                    <a:ea typeface="仿宋_GB2312" pitchFamily="49" charset="-122"/>
                  </a:rPr>
                  <a:t>存储单元</a:t>
                </a:r>
                <a:endParaRPr lang="zh-CN" altLang="en-US" b="1" dirty="0">
                  <a:latin typeface="Times New Roman" panose="02020603050405020304" pitchFamily="18" charset="0"/>
                  <a:ea typeface="仿宋_GB2312" pitchFamily="49" charset="-122"/>
                </a:endParaRPr>
              </a:p>
            </p:txBody>
          </p:sp>
          <p:sp>
            <p:nvSpPr>
              <p:cNvPr id="13340" name="Line 14"/>
              <p:cNvSpPr/>
              <p:nvPr/>
            </p:nvSpPr>
            <p:spPr>
              <a:xfrm>
                <a:off x="2928" y="1728"/>
                <a:ext cx="0" cy="288"/>
              </a:xfrm>
              <a:prstGeom prst="line">
                <a:avLst/>
              </a:prstGeom>
              <a:ln w="9525" cap="flat" cmpd="sng">
                <a:solidFill>
                  <a:srgbClr val="CCFFFF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3338" name="Text Box 15"/>
            <p:cNvSpPr txBox="1"/>
            <p:nvPr/>
          </p:nvSpPr>
          <p:spPr>
            <a:xfrm>
              <a:off x="3024" y="1776"/>
              <a:ext cx="72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ready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3324" name="Group 16"/>
          <p:cNvGrpSpPr/>
          <p:nvPr/>
        </p:nvGrpSpPr>
        <p:grpSpPr>
          <a:xfrm>
            <a:off x="304800" y="3581400"/>
            <a:ext cx="8153400" cy="2560638"/>
            <a:chOff x="192" y="2256"/>
            <a:chExt cx="5136" cy="1613"/>
          </a:xfrm>
        </p:grpSpPr>
        <p:grpSp>
          <p:nvGrpSpPr>
            <p:cNvPr id="13325" name="Group 17"/>
            <p:cNvGrpSpPr/>
            <p:nvPr/>
          </p:nvGrpSpPr>
          <p:grpSpPr>
            <a:xfrm>
              <a:off x="192" y="2256"/>
              <a:ext cx="5136" cy="1344"/>
              <a:chOff x="192" y="2256"/>
              <a:chExt cx="5136" cy="1344"/>
            </a:xfrm>
          </p:grpSpPr>
          <p:grpSp>
            <p:nvGrpSpPr>
              <p:cNvPr id="13327" name="Group 18"/>
              <p:cNvGrpSpPr/>
              <p:nvPr/>
            </p:nvGrpSpPr>
            <p:grpSpPr>
              <a:xfrm>
                <a:off x="192" y="2256"/>
                <a:ext cx="5136" cy="1109"/>
                <a:chOff x="192" y="2256"/>
                <a:chExt cx="5136" cy="1109"/>
              </a:xfrm>
            </p:grpSpPr>
            <p:sp>
              <p:nvSpPr>
                <p:cNvPr id="13329" name="Text Box 19"/>
                <p:cNvSpPr txBox="1"/>
                <p:nvPr/>
              </p:nvSpPr>
              <p:spPr>
                <a:xfrm>
                  <a:off x="192" y="2352"/>
                  <a:ext cx="912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zh-CN" alt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</a:rPr>
                    <a:t>写 ：</a:t>
                  </a:r>
                  <a:endParaRPr lang="zh-CN" alt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3330" name="Text Box 20"/>
                <p:cNvSpPr txBox="1"/>
                <p:nvPr/>
              </p:nvSpPr>
              <p:spPr>
                <a:xfrm>
                  <a:off x="2160" y="2976"/>
                  <a:ext cx="1296" cy="389"/>
                </a:xfrm>
                <a:prstGeom prst="rect">
                  <a:avLst/>
                </a:prstGeom>
                <a:noFill/>
                <a:ln w="38100" cap="flat" cmpd="sng">
                  <a:solidFill>
                    <a:srgbClr val="CCFFCC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p>
                  <a:r>
                    <a:rPr lang="zh-CN" altLang="en-US" b="1" dirty="0">
                      <a:latin typeface="Times New Roman" panose="02020603050405020304" pitchFamily="18" charset="0"/>
                      <a:ea typeface="仿宋_GB2312" pitchFamily="49" charset="-122"/>
                    </a:rPr>
                    <a:t>存储单元</a:t>
                  </a:r>
                  <a:endParaRPr lang="zh-CN" altLang="en-US" b="1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  <p:sp>
              <p:nvSpPr>
                <p:cNvPr id="13331" name="Line 21"/>
                <p:cNvSpPr/>
                <p:nvPr/>
              </p:nvSpPr>
              <p:spPr>
                <a:xfrm>
                  <a:off x="2832" y="2448"/>
                  <a:ext cx="0" cy="528"/>
                </a:xfrm>
                <a:prstGeom prst="line">
                  <a:avLst/>
                </a:prstGeom>
                <a:ln w="38100" cap="flat" cmpd="sng">
                  <a:solidFill>
                    <a:srgbClr val="CCFFFF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3332" name="Text Box 22"/>
                <p:cNvSpPr txBox="1"/>
                <p:nvPr/>
              </p:nvSpPr>
              <p:spPr>
                <a:xfrm>
                  <a:off x="2880" y="2256"/>
                  <a:ext cx="1296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 algn="l"/>
                  <a:r>
                    <a:rPr lang="zh-CN" altLang="en-US" b="1" dirty="0">
                      <a:latin typeface="楷体_GB2312" pitchFamily="49" charset="-122"/>
                      <a:ea typeface="楷体_GB2312" pitchFamily="49" charset="-122"/>
                    </a:rPr>
                    <a:t>控制</a:t>
                  </a:r>
                  <a:endParaRPr lang="zh-CN" altLang="en-US" b="1" dirty="0">
                    <a:latin typeface="楷体_GB2312" pitchFamily="49" charset="-122"/>
                    <a:ea typeface="楷体_GB2312" pitchFamily="49" charset="-122"/>
                  </a:endParaRPr>
                </a:p>
              </p:txBody>
            </p:sp>
            <p:sp>
              <p:nvSpPr>
                <p:cNvPr id="13333" name="Line 23"/>
                <p:cNvSpPr/>
                <p:nvPr/>
              </p:nvSpPr>
              <p:spPr>
                <a:xfrm>
                  <a:off x="1296" y="3216"/>
                  <a:ext cx="864" cy="0"/>
                </a:xfrm>
                <a:prstGeom prst="line">
                  <a:avLst/>
                </a:prstGeom>
                <a:ln w="38100" cap="flat" cmpd="sng">
                  <a:solidFill>
                    <a:srgbClr val="CCFFFF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3334" name="Line 24"/>
                <p:cNvSpPr/>
                <p:nvPr/>
              </p:nvSpPr>
              <p:spPr>
                <a:xfrm rot="10800000">
                  <a:off x="3456" y="3168"/>
                  <a:ext cx="912" cy="0"/>
                </a:xfrm>
                <a:prstGeom prst="line">
                  <a:avLst/>
                </a:prstGeom>
                <a:ln w="38100" cap="flat" cmpd="sng">
                  <a:solidFill>
                    <a:srgbClr val="CCFFFF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3335" name="Text Box 25"/>
                <p:cNvSpPr txBox="1"/>
                <p:nvPr/>
              </p:nvSpPr>
              <p:spPr>
                <a:xfrm>
                  <a:off x="4032" y="2784"/>
                  <a:ext cx="1296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zh-CN" altLang="en-US" b="1" dirty="0">
                      <a:latin typeface="Times New Roman" panose="02020603050405020304" pitchFamily="18" charset="0"/>
                      <a:ea typeface="楷体_GB2312" pitchFamily="49" charset="-122"/>
                    </a:rPr>
                    <a:t>数据</a:t>
                  </a:r>
                  <a:r>
                    <a:rPr lang="en-US" altLang="zh-CN" b="1" dirty="0">
                      <a:latin typeface="Times New Roman" panose="02020603050405020304" pitchFamily="18" charset="0"/>
                      <a:ea typeface="楷体_GB2312" pitchFamily="49" charset="-122"/>
                    </a:rPr>
                    <a:t>in</a:t>
                  </a:r>
                  <a:endParaRPr lang="en-US" altLang="zh-CN" b="1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3336" name="Text Box 26"/>
                <p:cNvSpPr txBox="1"/>
                <p:nvPr/>
              </p:nvSpPr>
              <p:spPr>
                <a:xfrm>
                  <a:off x="912" y="2832"/>
                  <a:ext cx="960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r>
                    <a:rPr lang="zh-CN" altLang="en-US" b="1" dirty="0">
                      <a:latin typeface="Times New Roman" panose="02020603050405020304" pitchFamily="18" charset="0"/>
                      <a:ea typeface="仿宋_GB2312" pitchFamily="49" charset="-122"/>
                    </a:rPr>
                    <a:t>选中</a:t>
                  </a:r>
                  <a:endParaRPr lang="zh-CN" altLang="en-US" b="1" dirty="0">
                    <a:latin typeface="Times New Roman" panose="02020603050405020304" pitchFamily="18" charset="0"/>
                    <a:ea typeface="仿宋_GB2312" pitchFamily="49" charset="-122"/>
                  </a:endParaRPr>
                </a:p>
              </p:txBody>
            </p:sp>
          </p:grpSp>
          <p:sp>
            <p:nvSpPr>
              <p:cNvPr id="13328" name="Line 27"/>
              <p:cNvSpPr/>
              <p:nvPr/>
            </p:nvSpPr>
            <p:spPr>
              <a:xfrm>
                <a:off x="2832" y="3360"/>
                <a:ext cx="0" cy="240"/>
              </a:xfrm>
              <a:prstGeom prst="line">
                <a:avLst/>
              </a:prstGeom>
              <a:ln w="9525" cap="flat" cmpd="sng">
                <a:solidFill>
                  <a:srgbClr val="CCFFFF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13326" name="Text Box 28"/>
            <p:cNvSpPr txBox="1"/>
            <p:nvPr/>
          </p:nvSpPr>
          <p:spPr>
            <a:xfrm>
              <a:off x="2976" y="3504"/>
              <a:ext cx="91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ready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4339" name="Text Box 3"/>
          <p:cNvSpPr txBox="1"/>
          <p:nvPr/>
        </p:nvSpPr>
        <p:spPr>
          <a:xfrm>
            <a:off x="228600" y="1066800"/>
            <a:ext cx="8991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、主存储器的基本结构：</a:t>
            </a:r>
            <a:endParaRPr lang="zh-CN" altLang="en-US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0" name="Text Box 5"/>
          <p:cNvSpPr txBox="1"/>
          <p:nvPr/>
        </p:nvSpPr>
        <p:spPr>
          <a:xfrm>
            <a:off x="-152400" y="30480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仿宋_GB2312" pitchFamily="49" charset="-122"/>
              </a:rPr>
              <a:t>地址线</a:t>
            </a:r>
            <a:endParaRPr lang="zh-CN" altLang="en-US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4341" name="Text Box 6"/>
          <p:cNvSpPr txBox="1"/>
          <p:nvPr/>
        </p:nvSpPr>
        <p:spPr>
          <a:xfrm>
            <a:off x="1676400" y="2895600"/>
            <a:ext cx="685800" cy="2079625"/>
          </a:xfrm>
          <a:prstGeom prst="rect">
            <a:avLst/>
          </a:prstGeom>
          <a:noFill/>
          <a:ln w="38100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仿宋_GB2312" pitchFamily="49" charset="-122"/>
              </a:rPr>
              <a:t>地址译码</a:t>
            </a:r>
            <a:endParaRPr lang="zh-CN" altLang="en-US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4342" name="Text Box 7"/>
          <p:cNvSpPr txBox="1"/>
          <p:nvPr/>
        </p:nvSpPr>
        <p:spPr>
          <a:xfrm>
            <a:off x="3581400" y="2133600"/>
            <a:ext cx="2057400" cy="3544888"/>
          </a:xfrm>
          <a:prstGeom prst="rect">
            <a:avLst/>
          </a:prstGeom>
          <a:noFill/>
          <a:ln w="38100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endParaRPr lang="en-US" altLang="zh-CN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endParaRPr lang="en-US" altLang="zh-CN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仿宋_GB2312" pitchFamily="49" charset="-122"/>
              </a:rPr>
              <a:t>存储体</a:t>
            </a:r>
            <a:endParaRPr lang="zh-CN" altLang="en-US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endParaRPr lang="zh-CN" altLang="en-US" b="1" dirty="0">
              <a:latin typeface="Times New Roman" panose="02020603050405020304" pitchFamily="18" charset="0"/>
              <a:ea typeface="仿宋_GB2312" pitchFamily="49" charset="-122"/>
            </a:endParaRPr>
          </a:p>
          <a:p>
            <a:endParaRPr lang="en-US" altLang="zh-CN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4343" name="Text Box 8"/>
          <p:cNvSpPr txBox="1"/>
          <p:nvPr/>
        </p:nvSpPr>
        <p:spPr>
          <a:xfrm>
            <a:off x="6629400" y="2362200"/>
            <a:ext cx="762000" cy="3054350"/>
          </a:xfrm>
          <a:prstGeom prst="rect">
            <a:avLst/>
          </a:prstGeom>
          <a:noFill/>
          <a:ln w="38100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I/O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读写电路</a:t>
            </a:r>
            <a:endParaRPr lang="zh-CN" altLang="en-US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14344" name="Text Box 9"/>
          <p:cNvSpPr txBox="1"/>
          <p:nvPr/>
        </p:nvSpPr>
        <p:spPr>
          <a:xfrm>
            <a:off x="7696200" y="30480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ea typeface="仿宋_GB2312" pitchFamily="49" charset="-122"/>
              </a:rPr>
              <a:t>数据线</a:t>
            </a:r>
            <a:endParaRPr lang="zh-CN" altLang="en-US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4345" name="AutoShape 10"/>
          <p:cNvSpPr/>
          <p:nvPr/>
        </p:nvSpPr>
        <p:spPr>
          <a:xfrm>
            <a:off x="228600" y="3505200"/>
            <a:ext cx="1447800" cy="533400"/>
          </a:xfrm>
          <a:prstGeom prst="rightArrow">
            <a:avLst>
              <a:gd name="adj1" fmla="val 50000"/>
              <a:gd name="adj2" fmla="val 67857"/>
            </a:avLst>
          </a:prstGeom>
          <a:noFill/>
          <a:ln w="9525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46" name="AutoShape 11"/>
          <p:cNvSpPr/>
          <p:nvPr/>
        </p:nvSpPr>
        <p:spPr>
          <a:xfrm>
            <a:off x="5715000" y="3505200"/>
            <a:ext cx="914400" cy="533400"/>
          </a:xfrm>
          <a:prstGeom prst="rightArrow">
            <a:avLst>
              <a:gd name="adj1" fmla="val 50000"/>
              <a:gd name="adj2" fmla="val 42857"/>
            </a:avLst>
          </a:prstGeom>
          <a:noFill/>
          <a:ln w="9525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47" name="AutoShape 12"/>
          <p:cNvSpPr/>
          <p:nvPr/>
        </p:nvSpPr>
        <p:spPr>
          <a:xfrm>
            <a:off x="2514600" y="3505200"/>
            <a:ext cx="1066800" cy="53340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48" name="AutoShape 14"/>
          <p:cNvSpPr/>
          <p:nvPr/>
        </p:nvSpPr>
        <p:spPr>
          <a:xfrm>
            <a:off x="7467600" y="3581400"/>
            <a:ext cx="1371600" cy="457200"/>
          </a:xfrm>
          <a:prstGeom prst="leftRightArrow">
            <a:avLst>
              <a:gd name="adj1" fmla="val 50000"/>
              <a:gd name="adj2" fmla="val 60000"/>
            </a:avLst>
          </a:prstGeom>
          <a:noFill/>
          <a:ln w="9525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349" name="Line 15"/>
          <p:cNvSpPr/>
          <p:nvPr/>
        </p:nvSpPr>
        <p:spPr>
          <a:xfrm>
            <a:off x="6934200" y="1447800"/>
            <a:ext cx="0" cy="838200"/>
          </a:xfrm>
          <a:prstGeom prst="line">
            <a:avLst/>
          </a:prstGeom>
          <a:ln w="38100" cap="flat" cmpd="sng">
            <a:solidFill>
              <a:srgbClr val="CC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4350" name="Text Box 16"/>
          <p:cNvSpPr txBox="1"/>
          <p:nvPr/>
        </p:nvSpPr>
        <p:spPr>
          <a:xfrm>
            <a:off x="6858000" y="1219200"/>
            <a:ext cx="205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读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写控制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363" name="Text Box 2"/>
          <p:cNvSpPr txBox="1"/>
          <p:nvPr/>
        </p:nvSpPr>
        <p:spPr>
          <a:xfrm>
            <a:off x="2133600" y="15240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6.2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存储原理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15364" name="Text Box 3"/>
          <p:cNvSpPr txBox="1"/>
          <p:nvPr/>
        </p:nvSpPr>
        <p:spPr>
          <a:xfrm>
            <a:off x="250825" y="908050"/>
            <a:ext cx="7696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latin typeface="黑体" panose="02010609060101010101" pitchFamily="2" charset="-122"/>
              </a:rPr>
              <a:t>6.2.1 </a:t>
            </a:r>
            <a:r>
              <a:rPr lang="zh-CN" altLang="en-US" b="1" dirty="0">
                <a:latin typeface="黑体" panose="02010609060101010101" pitchFamily="2" charset="-122"/>
              </a:rPr>
              <a:t>半导体存储器的存储原理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15365" name="Text Box 4"/>
          <p:cNvSpPr txBox="1"/>
          <p:nvPr/>
        </p:nvSpPr>
        <p:spPr>
          <a:xfrm>
            <a:off x="2133600" y="2392363"/>
            <a:ext cx="1676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rgbClr val="66FFFF"/>
                </a:solidFill>
                <a:latin typeface="黑体" panose="02010609060101010101" pitchFamily="2" charset="-122"/>
              </a:rPr>
              <a:t>MOS</a:t>
            </a:r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</a:rPr>
              <a:t>型</a:t>
            </a:r>
            <a:endParaRPr lang="zh-CN" altLang="en-US" b="1" dirty="0">
              <a:solidFill>
                <a:srgbClr val="66FFFF"/>
              </a:solidFill>
              <a:latin typeface="黑体" panose="02010609060101010101" pitchFamily="2" charset="-122"/>
            </a:endParaRPr>
          </a:p>
        </p:txBody>
      </p:sp>
      <p:sp>
        <p:nvSpPr>
          <p:cNvPr id="15366" name="AutoShape 5"/>
          <p:cNvSpPr/>
          <p:nvPr/>
        </p:nvSpPr>
        <p:spPr>
          <a:xfrm>
            <a:off x="3657600" y="2133600"/>
            <a:ext cx="228600" cy="1066800"/>
          </a:xfrm>
          <a:prstGeom prst="leftBrace">
            <a:avLst>
              <a:gd name="adj1" fmla="val 38888"/>
              <a:gd name="adj2" fmla="val 50000"/>
            </a:avLst>
          </a:prstGeom>
          <a:noFill/>
          <a:ln w="38100" cap="sq" cmpd="sng">
            <a:solidFill>
              <a:srgbClr val="FFCCFF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7" name="Text Box 6"/>
          <p:cNvSpPr txBox="1"/>
          <p:nvPr/>
        </p:nvSpPr>
        <p:spPr>
          <a:xfrm>
            <a:off x="3886200" y="1752600"/>
            <a:ext cx="190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电路结构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15368" name="AutoShape 7"/>
          <p:cNvSpPr/>
          <p:nvPr/>
        </p:nvSpPr>
        <p:spPr>
          <a:xfrm>
            <a:off x="5715000" y="1676400"/>
            <a:ext cx="152400" cy="990600"/>
          </a:xfrm>
          <a:prstGeom prst="leftBrace">
            <a:avLst>
              <a:gd name="adj1" fmla="val 54166"/>
              <a:gd name="adj2" fmla="val 50000"/>
            </a:avLst>
          </a:prstGeom>
          <a:noFill/>
          <a:ln w="38100" cap="sq" cmpd="sng">
            <a:solidFill>
              <a:srgbClr val="FFCCFF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69" name="Text Box 8"/>
          <p:cNvSpPr txBox="1"/>
          <p:nvPr/>
        </p:nvSpPr>
        <p:spPr>
          <a:xfrm>
            <a:off x="5943600" y="14478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</a:rPr>
              <a:t>PMOS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15370" name="Text Box 9"/>
          <p:cNvSpPr txBox="1"/>
          <p:nvPr/>
        </p:nvSpPr>
        <p:spPr>
          <a:xfrm>
            <a:off x="5943600" y="18288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</a:rPr>
              <a:t>NMOS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15371" name="Text Box 10"/>
          <p:cNvSpPr txBox="1"/>
          <p:nvPr/>
        </p:nvSpPr>
        <p:spPr>
          <a:xfrm>
            <a:off x="5943600" y="22098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</a:rPr>
              <a:t>CMOS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15372" name="Text Box 11"/>
          <p:cNvSpPr txBox="1"/>
          <p:nvPr/>
        </p:nvSpPr>
        <p:spPr>
          <a:xfrm>
            <a:off x="3886200" y="2819400"/>
            <a:ext cx="190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工作方式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15373" name="AutoShape 12"/>
          <p:cNvSpPr/>
          <p:nvPr/>
        </p:nvSpPr>
        <p:spPr>
          <a:xfrm>
            <a:off x="5715000" y="2819400"/>
            <a:ext cx="152400" cy="762000"/>
          </a:xfrm>
          <a:prstGeom prst="leftBrace">
            <a:avLst>
              <a:gd name="adj1" fmla="val 41666"/>
              <a:gd name="adj2" fmla="val 50000"/>
            </a:avLst>
          </a:prstGeom>
          <a:noFill/>
          <a:ln w="38100" cap="sq" cmpd="sng">
            <a:solidFill>
              <a:srgbClr val="FFCCFF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74" name="Text Box 13"/>
          <p:cNvSpPr txBox="1"/>
          <p:nvPr/>
        </p:nvSpPr>
        <p:spPr>
          <a:xfrm>
            <a:off x="5943600" y="2667000"/>
            <a:ext cx="175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静态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</a:rPr>
              <a:t>MOS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15375" name="Text Box 14"/>
          <p:cNvSpPr txBox="1"/>
          <p:nvPr/>
        </p:nvSpPr>
        <p:spPr>
          <a:xfrm>
            <a:off x="5943600" y="3154363"/>
            <a:ext cx="1752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动态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</a:rPr>
              <a:t>MOS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15376" name="Text Box 15"/>
          <p:cNvSpPr txBox="1"/>
          <p:nvPr/>
        </p:nvSpPr>
        <p:spPr>
          <a:xfrm>
            <a:off x="914400" y="4008438"/>
            <a:ext cx="1143000" cy="155416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存储信息原理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77" name="AutoShape 16"/>
          <p:cNvSpPr/>
          <p:nvPr/>
        </p:nvSpPr>
        <p:spPr>
          <a:xfrm>
            <a:off x="1905000" y="4038600"/>
            <a:ext cx="152400" cy="1524000"/>
          </a:xfrm>
          <a:prstGeom prst="leftBrace">
            <a:avLst>
              <a:gd name="adj1" fmla="val 83333"/>
              <a:gd name="adj2" fmla="val 50000"/>
            </a:avLst>
          </a:prstGeom>
          <a:noFill/>
          <a:ln w="38100" cap="sq" cmpd="sng">
            <a:solidFill>
              <a:srgbClr val="FFCCFF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78" name="Text Box 17"/>
          <p:cNvSpPr txBox="1"/>
          <p:nvPr/>
        </p:nvSpPr>
        <p:spPr>
          <a:xfrm>
            <a:off x="2057400" y="365760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静态存储器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</a:rPr>
              <a:t>SRAM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15379" name="Text Box 18"/>
          <p:cNvSpPr txBox="1"/>
          <p:nvPr/>
        </p:nvSpPr>
        <p:spPr>
          <a:xfrm>
            <a:off x="1981200" y="5135563"/>
            <a:ext cx="4191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动态存储器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</a:rPr>
              <a:t>DRAM</a:t>
            </a:r>
            <a:endParaRPr lang="en-US" altLang="zh-CN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15380" name="Text Box 19"/>
          <p:cNvSpPr txBox="1"/>
          <p:nvPr/>
        </p:nvSpPr>
        <p:spPr>
          <a:xfrm>
            <a:off x="2438400" y="4205288"/>
            <a:ext cx="6248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rgbClr val="66FFFF"/>
                </a:solidFill>
                <a:latin typeface="黑体" panose="02010609060101010101" pitchFamily="2" charset="-122"/>
              </a:rPr>
              <a:t>依靠双稳态电路内部交叉反馈的机制存储信息。</a:t>
            </a:r>
            <a:endParaRPr lang="zh-CN" altLang="en-US" sz="2800" b="1" dirty="0">
              <a:solidFill>
                <a:srgbClr val="66FFFF"/>
              </a:solidFill>
              <a:latin typeface="黑体" panose="02010609060101010101" pitchFamily="2" charset="-122"/>
            </a:endParaRPr>
          </a:p>
        </p:txBody>
      </p:sp>
      <p:sp>
        <p:nvSpPr>
          <p:cNvPr id="15381" name="Text Box 20"/>
          <p:cNvSpPr txBox="1"/>
          <p:nvPr/>
        </p:nvSpPr>
        <p:spPr>
          <a:xfrm>
            <a:off x="2362200" y="6126163"/>
            <a:ext cx="6781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功耗较小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容量大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速度较快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,</a:t>
            </a:r>
            <a:r>
              <a:rPr lang="zh-CN" altLang="en-US" sz="2800" b="1" dirty="0">
                <a:solidFill>
                  <a:srgbClr val="66FFFF"/>
                </a:solidFill>
                <a:latin typeface="黑体" panose="02010609060101010101" pitchFamily="2" charset="-122"/>
              </a:rPr>
              <a:t>作主存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15382" name="Text Box 21"/>
          <p:cNvSpPr txBox="1"/>
          <p:nvPr/>
        </p:nvSpPr>
        <p:spPr>
          <a:xfrm>
            <a:off x="4191000" y="4662488"/>
            <a:ext cx="472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功耗较大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,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速度快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,</a:t>
            </a:r>
            <a:r>
              <a:rPr lang="zh-CN" altLang="en-US" sz="2800" b="1" dirty="0">
                <a:solidFill>
                  <a:srgbClr val="66FFFF"/>
                </a:solidFill>
                <a:latin typeface="黑体" panose="02010609060101010101" pitchFamily="2" charset="-122"/>
              </a:rPr>
              <a:t>作</a:t>
            </a:r>
            <a:r>
              <a:rPr lang="en-US" altLang="zh-CN" sz="2800" b="1" dirty="0">
                <a:solidFill>
                  <a:srgbClr val="66FFFF"/>
                </a:solidFill>
                <a:latin typeface="黑体" panose="02010609060101010101" pitchFamily="2" charset="-122"/>
              </a:rPr>
              <a:t>Cache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15383" name="Text Box 22"/>
          <p:cNvSpPr txBox="1"/>
          <p:nvPr/>
        </p:nvSpPr>
        <p:spPr>
          <a:xfrm>
            <a:off x="990600" y="1752600"/>
            <a:ext cx="1143000" cy="10668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制造工艺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5384" name="AutoShape 23"/>
          <p:cNvSpPr/>
          <p:nvPr/>
        </p:nvSpPr>
        <p:spPr>
          <a:xfrm>
            <a:off x="1981200" y="1828800"/>
            <a:ext cx="304800" cy="990600"/>
          </a:xfrm>
          <a:prstGeom prst="leftBrace">
            <a:avLst>
              <a:gd name="adj1" fmla="val 27083"/>
              <a:gd name="adj2" fmla="val 50000"/>
            </a:avLst>
          </a:prstGeom>
          <a:noFill/>
          <a:ln w="38100" cap="sq" cmpd="sng">
            <a:solidFill>
              <a:srgbClr val="FFCCFF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5385" name="Text Box 24"/>
          <p:cNvSpPr txBox="1"/>
          <p:nvPr/>
        </p:nvSpPr>
        <p:spPr>
          <a:xfrm>
            <a:off x="2286000" y="16002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</a:rPr>
              <a:t>双极型</a:t>
            </a:r>
            <a:endParaRPr lang="zh-CN" altLang="en-US" b="1" dirty="0">
              <a:solidFill>
                <a:srgbClr val="66FFFF"/>
              </a:solidFill>
              <a:latin typeface="黑体" panose="02010609060101010101" pitchFamily="2" charset="-122"/>
            </a:endParaRPr>
          </a:p>
        </p:txBody>
      </p:sp>
      <p:sp>
        <p:nvSpPr>
          <p:cNvPr id="15386" name="Text Box 25"/>
          <p:cNvSpPr txBox="1"/>
          <p:nvPr/>
        </p:nvSpPr>
        <p:spPr>
          <a:xfrm>
            <a:off x="2438400" y="5638800"/>
            <a:ext cx="594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rgbClr val="66FFFF"/>
                </a:solidFill>
                <a:latin typeface="黑体" panose="02010609060101010101" pitchFamily="2" charset="-122"/>
              </a:rPr>
              <a:t>依靠电容存储电荷的原理存储信息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。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6387" name="Text Box 24"/>
          <p:cNvSpPr txBox="1"/>
          <p:nvPr/>
        </p:nvSpPr>
        <p:spPr>
          <a:xfrm>
            <a:off x="0" y="836613"/>
            <a:ext cx="88931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SRAM</a:t>
            </a:r>
            <a:r>
              <a:rPr lang="zh-CN" altLang="en-US" b="1" dirty="0">
                <a:latin typeface="Times New Roman" panose="02020603050405020304" pitchFamily="18" charset="0"/>
              </a:rPr>
              <a:t>（静态）</a:t>
            </a:r>
            <a:r>
              <a:rPr lang="en-US" altLang="zh-CN" b="1" dirty="0"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latin typeface="Times New Roman" panose="02020603050405020304" pitchFamily="18" charset="0"/>
              </a:rPr>
              <a:t>存储单元</a:t>
            </a:r>
            <a:r>
              <a:rPr lang="zh-CN" altLang="en-US" sz="2800" b="1" i="1" dirty="0">
                <a:solidFill>
                  <a:srgbClr val="FFCCCC"/>
                </a:solidFill>
                <a:latin typeface="Times New Roman" panose="02020603050405020304" pitchFamily="18" charset="0"/>
              </a:rPr>
              <a:t>（存一位信息）</a:t>
            </a:r>
            <a:endParaRPr lang="zh-CN" altLang="en-US" sz="2800" b="1" i="1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44500" name="Group 116"/>
          <p:cNvGrpSpPr/>
          <p:nvPr/>
        </p:nvGrpSpPr>
        <p:grpSpPr>
          <a:xfrm>
            <a:off x="0" y="1371600"/>
            <a:ext cx="6477000" cy="5318125"/>
            <a:chOff x="0" y="864"/>
            <a:chExt cx="4080" cy="3350"/>
          </a:xfrm>
        </p:grpSpPr>
        <p:sp>
          <p:nvSpPr>
            <p:cNvPr id="16392" name="Text Box 103"/>
            <p:cNvSpPr txBox="1"/>
            <p:nvPr/>
          </p:nvSpPr>
          <p:spPr>
            <a:xfrm>
              <a:off x="1920" y="864"/>
              <a:ext cx="86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Vcc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6393" name="Group 29"/>
            <p:cNvGrpSpPr/>
            <p:nvPr/>
          </p:nvGrpSpPr>
          <p:grpSpPr>
            <a:xfrm>
              <a:off x="2482" y="2545"/>
              <a:ext cx="272" cy="545"/>
              <a:chOff x="1680" y="1584"/>
              <a:chExt cx="384" cy="576"/>
            </a:xfrm>
          </p:grpSpPr>
          <p:sp>
            <p:nvSpPr>
              <p:cNvPr id="16469" name="Line 25"/>
              <p:cNvSpPr/>
              <p:nvPr/>
            </p:nvSpPr>
            <p:spPr>
              <a:xfrm>
                <a:off x="1680" y="1728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CC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70" name="Line 26"/>
              <p:cNvSpPr/>
              <p:nvPr/>
            </p:nvSpPr>
            <p:spPr>
              <a:xfrm>
                <a:off x="1824" y="1584"/>
                <a:ext cx="0" cy="576"/>
              </a:xfrm>
              <a:prstGeom prst="line">
                <a:avLst/>
              </a:prstGeom>
              <a:ln w="38100" cap="flat" cmpd="sng">
                <a:solidFill>
                  <a:srgbClr val="FFCC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71" name="Line 27"/>
              <p:cNvSpPr/>
              <p:nvPr/>
            </p:nvSpPr>
            <p:spPr>
              <a:xfrm>
                <a:off x="1824" y="1728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CC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72" name="Line 28"/>
              <p:cNvSpPr/>
              <p:nvPr/>
            </p:nvSpPr>
            <p:spPr>
              <a:xfrm>
                <a:off x="1824" y="1968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CC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6394" name="Group 31"/>
            <p:cNvGrpSpPr/>
            <p:nvPr/>
          </p:nvGrpSpPr>
          <p:grpSpPr>
            <a:xfrm rot="10800000">
              <a:off x="1428" y="1505"/>
              <a:ext cx="272" cy="545"/>
              <a:chOff x="1680" y="1584"/>
              <a:chExt cx="384" cy="576"/>
            </a:xfrm>
          </p:grpSpPr>
          <p:sp>
            <p:nvSpPr>
              <p:cNvPr id="16465" name="Line 32"/>
              <p:cNvSpPr/>
              <p:nvPr/>
            </p:nvSpPr>
            <p:spPr>
              <a:xfrm>
                <a:off x="1680" y="1728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FF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66" name="Line 33"/>
              <p:cNvSpPr/>
              <p:nvPr/>
            </p:nvSpPr>
            <p:spPr>
              <a:xfrm>
                <a:off x="1824" y="1584"/>
                <a:ext cx="0" cy="576"/>
              </a:xfrm>
              <a:prstGeom prst="line">
                <a:avLst/>
              </a:prstGeom>
              <a:ln w="38100" cap="flat" cmpd="sng">
                <a:solidFill>
                  <a:srgbClr val="FFFF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67" name="Line 34"/>
              <p:cNvSpPr/>
              <p:nvPr/>
            </p:nvSpPr>
            <p:spPr>
              <a:xfrm>
                <a:off x="1824" y="1728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FF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68" name="Line 35"/>
              <p:cNvSpPr/>
              <p:nvPr/>
            </p:nvSpPr>
            <p:spPr>
              <a:xfrm>
                <a:off x="1824" y="1968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FF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6395" name="Group 36"/>
            <p:cNvGrpSpPr/>
            <p:nvPr/>
          </p:nvGrpSpPr>
          <p:grpSpPr>
            <a:xfrm rot="-5400000">
              <a:off x="2981" y="2259"/>
              <a:ext cx="396" cy="374"/>
              <a:chOff x="1680" y="1584"/>
              <a:chExt cx="384" cy="576"/>
            </a:xfrm>
          </p:grpSpPr>
          <p:sp>
            <p:nvSpPr>
              <p:cNvPr id="16461" name="Line 37"/>
              <p:cNvSpPr/>
              <p:nvPr/>
            </p:nvSpPr>
            <p:spPr>
              <a:xfrm>
                <a:off x="1680" y="1728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CC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62" name="Line 38"/>
              <p:cNvSpPr/>
              <p:nvPr/>
            </p:nvSpPr>
            <p:spPr>
              <a:xfrm>
                <a:off x="1824" y="1584"/>
                <a:ext cx="0" cy="576"/>
              </a:xfrm>
              <a:prstGeom prst="line">
                <a:avLst/>
              </a:prstGeom>
              <a:ln w="38100" cap="flat" cmpd="sng">
                <a:solidFill>
                  <a:srgbClr val="FFCC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63" name="Line 39"/>
              <p:cNvSpPr/>
              <p:nvPr/>
            </p:nvSpPr>
            <p:spPr>
              <a:xfrm>
                <a:off x="1824" y="1728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CC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64" name="Line 40"/>
              <p:cNvSpPr/>
              <p:nvPr/>
            </p:nvSpPr>
            <p:spPr>
              <a:xfrm>
                <a:off x="1824" y="1968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CC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6396" name="Group 41"/>
            <p:cNvGrpSpPr/>
            <p:nvPr/>
          </p:nvGrpSpPr>
          <p:grpSpPr>
            <a:xfrm rot="-5400000">
              <a:off x="771" y="2259"/>
              <a:ext cx="396" cy="374"/>
              <a:chOff x="1680" y="1584"/>
              <a:chExt cx="384" cy="576"/>
            </a:xfrm>
          </p:grpSpPr>
          <p:sp>
            <p:nvSpPr>
              <p:cNvPr id="16457" name="Line 42"/>
              <p:cNvSpPr/>
              <p:nvPr/>
            </p:nvSpPr>
            <p:spPr>
              <a:xfrm>
                <a:off x="1680" y="1728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CC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58" name="Line 43"/>
              <p:cNvSpPr/>
              <p:nvPr/>
            </p:nvSpPr>
            <p:spPr>
              <a:xfrm>
                <a:off x="1824" y="1584"/>
                <a:ext cx="0" cy="576"/>
              </a:xfrm>
              <a:prstGeom prst="line">
                <a:avLst/>
              </a:prstGeom>
              <a:ln w="38100" cap="flat" cmpd="sng">
                <a:solidFill>
                  <a:srgbClr val="FFCC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59" name="Line 44"/>
              <p:cNvSpPr/>
              <p:nvPr/>
            </p:nvSpPr>
            <p:spPr>
              <a:xfrm>
                <a:off x="1824" y="1728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CC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60" name="Line 45"/>
              <p:cNvSpPr/>
              <p:nvPr/>
            </p:nvSpPr>
            <p:spPr>
              <a:xfrm>
                <a:off x="1824" y="1968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CC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6397" name="Group 46"/>
            <p:cNvGrpSpPr/>
            <p:nvPr/>
          </p:nvGrpSpPr>
          <p:grpSpPr>
            <a:xfrm>
              <a:off x="2482" y="1505"/>
              <a:ext cx="272" cy="545"/>
              <a:chOff x="1680" y="1584"/>
              <a:chExt cx="384" cy="576"/>
            </a:xfrm>
          </p:grpSpPr>
          <p:sp>
            <p:nvSpPr>
              <p:cNvPr id="16453" name="Line 47"/>
              <p:cNvSpPr/>
              <p:nvPr/>
            </p:nvSpPr>
            <p:spPr>
              <a:xfrm>
                <a:off x="1680" y="1728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FF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54" name="Line 48"/>
              <p:cNvSpPr/>
              <p:nvPr/>
            </p:nvSpPr>
            <p:spPr>
              <a:xfrm>
                <a:off x="1824" y="1584"/>
                <a:ext cx="0" cy="576"/>
              </a:xfrm>
              <a:prstGeom prst="line">
                <a:avLst/>
              </a:prstGeom>
              <a:ln w="38100" cap="flat" cmpd="sng">
                <a:solidFill>
                  <a:srgbClr val="FFFF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55" name="Line 49"/>
              <p:cNvSpPr/>
              <p:nvPr/>
            </p:nvSpPr>
            <p:spPr>
              <a:xfrm>
                <a:off x="1824" y="1728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FF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56" name="Line 50"/>
              <p:cNvSpPr/>
              <p:nvPr/>
            </p:nvSpPr>
            <p:spPr>
              <a:xfrm>
                <a:off x="1824" y="1968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FF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6398" name="Group 51"/>
            <p:cNvGrpSpPr/>
            <p:nvPr/>
          </p:nvGrpSpPr>
          <p:grpSpPr>
            <a:xfrm rot="10800000">
              <a:off x="1428" y="2545"/>
              <a:ext cx="272" cy="545"/>
              <a:chOff x="1680" y="1584"/>
              <a:chExt cx="384" cy="576"/>
            </a:xfrm>
          </p:grpSpPr>
          <p:sp>
            <p:nvSpPr>
              <p:cNvPr id="16449" name="Line 52"/>
              <p:cNvSpPr/>
              <p:nvPr/>
            </p:nvSpPr>
            <p:spPr>
              <a:xfrm>
                <a:off x="1680" y="1728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CC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50" name="Line 53"/>
              <p:cNvSpPr/>
              <p:nvPr/>
            </p:nvSpPr>
            <p:spPr>
              <a:xfrm>
                <a:off x="1824" y="1584"/>
                <a:ext cx="0" cy="576"/>
              </a:xfrm>
              <a:prstGeom prst="line">
                <a:avLst/>
              </a:prstGeom>
              <a:ln w="38100" cap="flat" cmpd="sng">
                <a:solidFill>
                  <a:srgbClr val="FFCC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51" name="Line 54"/>
              <p:cNvSpPr/>
              <p:nvPr/>
            </p:nvSpPr>
            <p:spPr>
              <a:xfrm>
                <a:off x="1824" y="1728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CC99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52" name="Line 55"/>
              <p:cNvSpPr/>
              <p:nvPr/>
            </p:nvSpPr>
            <p:spPr>
              <a:xfrm>
                <a:off x="1824" y="1968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CC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399" name="Line 56"/>
            <p:cNvSpPr/>
            <p:nvPr/>
          </p:nvSpPr>
          <p:spPr>
            <a:xfrm>
              <a:off x="1428" y="1901"/>
              <a:ext cx="0" cy="842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0" name="Line 58"/>
            <p:cNvSpPr/>
            <p:nvPr/>
          </p:nvSpPr>
          <p:spPr>
            <a:xfrm>
              <a:off x="2754" y="1851"/>
              <a:ext cx="0" cy="842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1" name="Line 59"/>
            <p:cNvSpPr/>
            <p:nvPr/>
          </p:nvSpPr>
          <p:spPr>
            <a:xfrm>
              <a:off x="1700" y="2792"/>
              <a:ext cx="238" cy="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2" name="Line 60"/>
            <p:cNvSpPr/>
            <p:nvPr/>
          </p:nvSpPr>
          <p:spPr>
            <a:xfrm flipV="1">
              <a:off x="1938" y="2248"/>
              <a:ext cx="442" cy="544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3" name="Line 61"/>
            <p:cNvSpPr/>
            <p:nvPr/>
          </p:nvSpPr>
          <p:spPr>
            <a:xfrm>
              <a:off x="2380" y="2248"/>
              <a:ext cx="374" cy="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4" name="Line 62"/>
            <p:cNvSpPr/>
            <p:nvPr/>
          </p:nvSpPr>
          <p:spPr>
            <a:xfrm>
              <a:off x="1428" y="2248"/>
              <a:ext cx="340" cy="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5" name="Line 63"/>
            <p:cNvSpPr/>
            <p:nvPr/>
          </p:nvSpPr>
          <p:spPr>
            <a:xfrm>
              <a:off x="2278" y="2842"/>
              <a:ext cx="204" cy="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6" name="Line 64"/>
            <p:cNvSpPr/>
            <p:nvPr/>
          </p:nvSpPr>
          <p:spPr>
            <a:xfrm>
              <a:off x="1768" y="2248"/>
              <a:ext cx="510" cy="594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7" name="Line 65"/>
            <p:cNvSpPr/>
            <p:nvPr/>
          </p:nvSpPr>
          <p:spPr>
            <a:xfrm>
              <a:off x="1700" y="1752"/>
              <a:ext cx="782" cy="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8" name="Line 66"/>
            <p:cNvSpPr/>
            <p:nvPr/>
          </p:nvSpPr>
          <p:spPr>
            <a:xfrm flipV="1">
              <a:off x="2074" y="960"/>
              <a:ext cx="0" cy="792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09" name="Line 67"/>
            <p:cNvSpPr/>
            <p:nvPr/>
          </p:nvSpPr>
          <p:spPr>
            <a:xfrm flipV="1">
              <a:off x="1428" y="1257"/>
              <a:ext cx="0" cy="446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0" name="Line 68"/>
            <p:cNvSpPr/>
            <p:nvPr/>
          </p:nvSpPr>
          <p:spPr>
            <a:xfrm>
              <a:off x="1428" y="1257"/>
              <a:ext cx="1326" cy="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1" name="Line 69"/>
            <p:cNvSpPr/>
            <p:nvPr/>
          </p:nvSpPr>
          <p:spPr>
            <a:xfrm>
              <a:off x="2754" y="1257"/>
              <a:ext cx="0" cy="396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2" name="Line 70"/>
            <p:cNvSpPr/>
            <p:nvPr/>
          </p:nvSpPr>
          <p:spPr>
            <a:xfrm>
              <a:off x="1020" y="2248"/>
              <a:ext cx="408" cy="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3" name="Line 71"/>
            <p:cNvSpPr/>
            <p:nvPr/>
          </p:nvSpPr>
          <p:spPr>
            <a:xfrm flipV="1">
              <a:off x="2754" y="2248"/>
              <a:ext cx="340" cy="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4" name="Line 72"/>
            <p:cNvSpPr/>
            <p:nvPr/>
          </p:nvSpPr>
          <p:spPr>
            <a:xfrm>
              <a:off x="1428" y="2941"/>
              <a:ext cx="0" cy="297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5" name="Line 73"/>
            <p:cNvSpPr/>
            <p:nvPr/>
          </p:nvSpPr>
          <p:spPr>
            <a:xfrm>
              <a:off x="2754" y="2891"/>
              <a:ext cx="0" cy="397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6416" name="Group 77"/>
            <p:cNvGrpSpPr/>
            <p:nvPr/>
          </p:nvGrpSpPr>
          <p:grpSpPr>
            <a:xfrm>
              <a:off x="1292" y="3238"/>
              <a:ext cx="272" cy="99"/>
              <a:chOff x="1824" y="3168"/>
              <a:chExt cx="384" cy="96"/>
            </a:xfrm>
          </p:grpSpPr>
          <p:sp>
            <p:nvSpPr>
              <p:cNvPr id="16446" name="Line 74"/>
              <p:cNvSpPr/>
              <p:nvPr/>
            </p:nvSpPr>
            <p:spPr>
              <a:xfrm flipV="1">
                <a:off x="1824" y="3168"/>
                <a:ext cx="384" cy="0"/>
              </a:xfrm>
              <a:prstGeom prst="line">
                <a:avLst/>
              </a:prstGeom>
              <a:ln w="9525" cap="flat" cmpd="sng">
                <a:solidFill>
                  <a:srgbClr val="CC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47" name="Line 75"/>
              <p:cNvSpPr/>
              <p:nvPr/>
            </p:nvSpPr>
            <p:spPr>
              <a:xfrm>
                <a:off x="1872" y="3216"/>
                <a:ext cx="240" cy="0"/>
              </a:xfrm>
              <a:prstGeom prst="line">
                <a:avLst/>
              </a:prstGeom>
              <a:ln w="9525" cap="flat" cmpd="sng">
                <a:solidFill>
                  <a:srgbClr val="CC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48" name="Line 76"/>
              <p:cNvSpPr/>
              <p:nvPr/>
            </p:nvSpPr>
            <p:spPr>
              <a:xfrm>
                <a:off x="1920" y="3264"/>
                <a:ext cx="144" cy="0"/>
              </a:xfrm>
              <a:prstGeom prst="line">
                <a:avLst/>
              </a:prstGeom>
              <a:ln w="9525" cap="flat" cmpd="sng">
                <a:solidFill>
                  <a:srgbClr val="CC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16417" name="Group 78"/>
            <p:cNvGrpSpPr/>
            <p:nvPr/>
          </p:nvGrpSpPr>
          <p:grpSpPr>
            <a:xfrm>
              <a:off x="2618" y="3288"/>
              <a:ext cx="272" cy="99"/>
              <a:chOff x="1824" y="3168"/>
              <a:chExt cx="384" cy="96"/>
            </a:xfrm>
          </p:grpSpPr>
          <p:sp>
            <p:nvSpPr>
              <p:cNvPr id="16443" name="Line 79"/>
              <p:cNvSpPr/>
              <p:nvPr/>
            </p:nvSpPr>
            <p:spPr>
              <a:xfrm flipV="1">
                <a:off x="1824" y="3168"/>
                <a:ext cx="384" cy="0"/>
              </a:xfrm>
              <a:prstGeom prst="line">
                <a:avLst/>
              </a:prstGeom>
              <a:ln w="9525" cap="flat" cmpd="sng">
                <a:solidFill>
                  <a:srgbClr val="CC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44" name="Line 80"/>
              <p:cNvSpPr/>
              <p:nvPr/>
            </p:nvSpPr>
            <p:spPr>
              <a:xfrm>
                <a:off x="1872" y="3216"/>
                <a:ext cx="240" cy="0"/>
              </a:xfrm>
              <a:prstGeom prst="line">
                <a:avLst/>
              </a:prstGeom>
              <a:ln w="9525" cap="flat" cmpd="sng">
                <a:solidFill>
                  <a:srgbClr val="CC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6445" name="Line 81"/>
              <p:cNvSpPr/>
              <p:nvPr/>
            </p:nvSpPr>
            <p:spPr>
              <a:xfrm>
                <a:off x="1920" y="3264"/>
                <a:ext cx="144" cy="0"/>
              </a:xfrm>
              <a:prstGeom prst="line">
                <a:avLst/>
              </a:prstGeom>
              <a:ln w="9525" cap="flat" cmpd="sng">
                <a:solidFill>
                  <a:srgbClr val="CC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6418" name="Line 82"/>
            <p:cNvSpPr/>
            <p:nvPr/>
          </p:nvSpPr>
          <p:spPr>
            <a:xfrm>
              <a:off x="3672" y="1109"/>
              <a:ext cx="0" cy="2872"/>
            </a:xfrm>
            <a:prstGeom prst="line">
              <a:avLst/>
            </a:prstGeom>
            <a:ln w="38100" cap="flat" cmpd="sng">
              <a:solidFill>
                <a:srgbClr val="CC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19" name="Line 83"/>
            <p:cNvSpPr/>
            <p:nvPr/>
          </p:nvSpPr>
          <p:spPr>
            <a:xfrm>
              <a:off x="510" y="1257"/>
              <a:ext cx="0" cy="2823"/>
            </a:xfrm>
            <a:prstGeom prst="line">
              <a:avLst/>
            </a:prstGeom>
            <a:ln w="38100" cap="flat" cmpd="sng">
              <a:solidFill>
                <a:srgbClr val="CC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0" name="Line 85"/>
            <p:cNvSpPr/>
            <p:nvPr/>
          </p:nvSpPr>
          <p:spPr>
            <a:xfrm>
              <a:off x="510" y="1406"/>
              <a:ext cx="0" cy="2575"/>
            </a:xfrm>
            <a:prstGeom prst="line">
              <a:avLst/>
            </a:prstGeom>
            <a:ln w="38100" cap="flat" cmpd="sng">
              <a:solidFill>
                <a:srgbClr val="CC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1" name="Line 86"/>
            <p:cNvSpPr/>
            <p:nvPr/>
          </p:nvSpPr>
          <p:spPr>
            <a:xfrm>
              <a:off x="510" y="2248"/>
              <a:ext cx="374" cy="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2" name="Line 87"/>
            <p:cNvSpPr/>
            <p:nvPr/>
          </p:nvSpPr>
          <p:spPr>
            <a:xfrm>
              <a:off x="3230" y="2248"/>
              <a:ext cx="442" cy="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3" name="Line 88"/>
            <p:cNvSpPr/>
            <p:nvPr/>
          </p:nvSpPr>
          <p:spPr>
            <a:xfrm>
              <a:off x="952" y="2644"/>
              <a:ext cx="0" cy="99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4" name="Line 89"/>
            <p:cNvSpPr/>
            <p:nvPr/>
          </p:nvSpPr>
          <p:spPr>
            <a:xfrm>
              <a:off x="3162" y="2644"/>
              <a:ext cx="0" cy="99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5" name="Line 90"/>
            <p:cNvSpPr/>
            <p:nvPr/>
          </p:nvSpPr>
          <p:spPr>
            <a:xfrm>
              <a:off x="170" y="3634"/>
              <a:ext cx="3910" cy="0"/>
            </a:xfrm>
            <a:prstGeom prst="line">
              <a:avLst/>
            </a:prstGeom>
            <a:ln w="38100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6426" name="Oval 92"/>
            <p:cNvSpPr/>
            <p:nvPr/>
          </p:nvSpPr>
          <p:spPr>
            <a:xfrm>
              <a:off x="476" y="2198"/>
              <a:ext cx="68" cy="99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27" name="Oval 93"/>
            <p:cNvSpPr/>
            <p:nvPr/>
          </p:nvSpPr>
          <p:spPr>
            <a:xfrm>
              <a:off x="918" y="3585"/>
              <a:ext cx="68" cy="99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28" name="Oval 94"/>
            <p:cNvSpPr/>
            <p:nvPr/>
          </p:nvSpPr>
          <p:spPr>
            <a:xfrm>
              <a:off x="3128" y="3585"/>
              <a:ext cx="68" cy="99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29" name="Oval 95"/>
            <p:cNvSpPr/>
            <p:nvPr/>
          </p:nvSpPr>
          <p:spPr>
            <a:xfrm>
              <a:off x="1394" y="2198"/>
              <a:ext cx="68" cy="99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30" name="Oval 96"/>
            <p:cNvSpPr/>
            <p:nvPr/>
          </p:nvSpPr>
          <p:spPr>
            <a:xfrm>
              <a:off x="2686" y="2198"/>
              <a:ext cx="68" cy="99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31" name="Oval 97"/>
            <p:cNvSpPr/>
            <p:nvPr/>
          </p:nvSpPr>
          <p:spPr>
            <a:xfrm>
              <a:off x="3638" y="2198"/>
              <a:ext cx="68" cy="99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32" name="Oval 98"/>
            <p:cNvSpPr/>
            <p:nvPr/>
          </p:nvSpPr>
          <p:spPr>
            <a:xfrm>
              <a:off x="2040" y="1703"/>
              <a:ext cx="68" cy="99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33" name="Oval 99"/>
            <p:cNvSpPr/>
            <p:nvPr/>
          </p:nvSpPr>
          <p:spPr>
            <a:xfrm>
              <a:off x="2040" y="1208"/>
              <a:ext cx="68" cy="99"/>
            </a:xfrm>
            <a:prstGeom prst="ellipse">
              <a:avLst/>
            </a:prstGeom>
            <a:solidFill>
              <a:srgbClr val="CCFFFF"/>
            </a:solidFill>
            <a:ln w="9525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6434" name="Text Box 100"/>
            <p:cNvSpPr txBox="1"/>
            <p:nvPr/>
          </p:nvSpPr>
          <p:spPr>
            <a:xfrm>
              <a:off x="0" y="3696"/>
              <a:ext cx="960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400" b="1" dirty="0">
                  <a:solidFill>
                    <a:srgbClr val="FFCCCC"/>
                  </a:solidFill>
                  <a:latin typeface="Times New Roman" panose="02020603050405020304" pitchFamily="18" charset="0"/>
                </a:rPr>
                <a:t>字线</a:t>
              </a:r>
              <a:r>
                <a:rPr lang="en-US" altLang="zh-CN" sz="2400" b="1" dirty="0">
                  <a:solidFill>
                    <a:srgbClr val="FFCCCC"/>
                  </a:solidFill>
                  <a:latin typeface="Times New Roman" panose="02020603050405020304" pitchFamily="18" charset="0"/>
                </a:rPr>
                <a:t>Z</a:t>
              </a:r>
              <a:br>
                <a:rPr lang="en-US" altLang="zh-CN" sz="2400" b="1" dirty="0">
                  <a:solidFill>
                    <a:srgbClr val="FFCCCC"/>
                  </a:solidFill>
                  <a:latin typeface="Times New Roman" panose="02020603050405020304" pitchFamily="18" charset="0"/>
                </a:rPr>
              </a:br>
              <a:r>
                <a:rPr lang="en-US" altLang="zh-CN" sz="2400" b="1" dirty="0">
                  <a:solidFill>
                    <a:srgbClr val="FFCCCC"/>
                  </a:solidFill>
                  <a:latin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solidFill>
                    <a:srgbClr val="FFCCCC"/>
                  </a:solidFill>
                  <a:latin typeface="Times New Roman" panose="02020603050405020304" pitchFamily="18" charset="0"/>
                </a:rPr>
                <a:t>地址线）</a:t>
              </a:r>
              <a:endParaRPr lang="zh-CN" altLang="en-US" sz="2400" b="1" dirty="0">
                <a:solidFill>
                  <a:srgbClr val="FFCC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35" name="Text Box 101"/>
            <p:cNvSpPr txBox="1"/>
            <p:nvPr/>
          </p:nvSpPr>
          <p:spPr>
            <a:xfrm>
              <a:off x="3648" y="1152"/>
              <a:ext cx="340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位线</a:t>
              </a:r>
              <a:r>
                <a:rPr lang="en-US" altLang="zh-CN" sz="2800" b="1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W</a:t>
              </a:r>
              <a:endParaRPr lang="en-US" altLang="zh-CN" sz="2800" b="1" dirty="0">
                <a:solidFill>
                  <a:srgbClr val="CCFF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36" name="Text Box 102"/>
            <p:cNvSpPr txBox="1"/>
            <p:nvPr/>
          </p:nvSpPr>
          <p:spPr>
            <a:xfrm>
              <a:off x="0" y="1200"/>
              <a:ext cx="528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位线</a:t>
              </a:r>
              <a:r>
                <a:rPr lang="en-US" altLang="zh-CN" sz="2800" b="1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W’</a:t>
              </a:r>
              <a:endParaRPr lang="en-US" altLang="zh-CN" sz="2800" b="1" dirty="0">
                <a:solidFill>
                  <a:srgbClr val="CCFF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37" name="Text Box 104"/>
            <p:cNvSpPr txBox="1"/>
            <p:nvPr/>
          </p:nvSpPr>
          <p:spPr>
            <a:xfrm>
              <a:off x="1599" y="2891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 dirty="0">
                  <a:solidFill>
                    <a:srgbClr val="FFCC99"/>
                  </a:solidFill>
                  <a:latin typeface="Times New Roman" panose="02020603050405020304" pitchFamily="18" charset="0"/>
                </a:rPr>
                <a:t>T1</a:t>
              </a:r>
              <a:endParaRPr lang="en-US" altLang="zh-CN" sz="2400" b="1" dirty="0">
                <a:solidFill>
                  <a:srgbClr val="FFCC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38" name="Text Box 105"/>
            <p:cNvSpPr txBox="1"/>
            <p:nvPr/>
          </p:nvSpPr>
          <p:spPr>
            <a:xfrm>
              <a:off x="2244" y="2941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 dirty="0">
                  <a:solidFill>
                    <a:srgbClr val="FFCC99"/>
                  </a:solidFill>
                  <a:latin typeface="Times New Roman" panose="02020603050405020304" pitchFamily="18" charset="0"/>
                </a:rPr>
                <a:t>T2</a:t>
              </a:r>
              <a:endParaRPr lang="en-US" altLang="zh-CN" sz="2400" b="1" dirty="0">
                <a:solidFill>
                  <a:srgbClr val="FFCC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39" name="Text Box 106"/>
            <p:cNvSpPr txBox="1"/>
            <p:nvPr/>
          </p:nvSpPr>
          <p:spPr>
            <a:xfrm>
              <a:off x="1599" y="1406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 dirty="0">
                  <a:solidFill>
                    <a:srgbClr val="FFFFCC"/>
                  </a:solidFill>
                  <a:latin typeface="Times New Roman" panose="02020603050405020304" pitchFamily="18" charset="0"/>
                </a:rPr>
                <a:t>T3</a:t>
              </a:r>
              <a:endParaRPr lang="en-US" altLang="zh-CN" sz="2400" b="1" dirty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40" name="Text Box 107"/>
            <p:cNvSpPr txBox="1"/>
            <p:nvPr/>
          </p:nvSpPr>
          <p:spPr>
            <a:xfrm>
              <a:off x="2176" y="1406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sz="2400" b="1" dirty="0">
                  <a:solidFill>
                    <a:srgbClr val="FFFFCC"/>
                  </a:solidFill>
                  <a:latin typeface="Times New Roman" panose="02020603050405020304" pitchFamily="18" charset="0"/>
                </a:rPr>
                <a:t>T4</a:t>
              </a:r>
              <a:endParaRPr lang="en-US" altLang="zh-CN" sz="2400" b="1" dirty="0">
                <a:solidFill>
                  <a:srgbClr val="FFFF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41" name="Text Box 108"/>
            <p:cNvSpPr txBox="1"/>
            <p:nvPr/>
          </p:nvSpPr>
          <p:spPr>
            <a:xfrm>
              <a:off x="611" y="2644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T5</a:t>
              </a:r>
              <a:endParaRPr lang="en-US" altLang="zh-CN" sz="2400" b="1" dirty="0">
                <a:solidFill>
                  <a:srgbClr val="FFCC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6442" name="Text Box 109"/>
            <p:cNvSpPr txBox="1"/>
            <p:nvPr/>
          </p:nvSpPr>
          <p:spPr>
            <a:xfrm>
              <a:off x="3299" y="2594"/>
              <a:ext cx="3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T6</a:t>
              </a:r>
              <a:endParaRPr lang="en-US" altLang="zh-CN" sz="2400" b="1" dirty="0">
                <a:solidFill>
                  <a:srgbClr val="FFCC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44496" name="Text Box 112"/>
          <p:cNvSpPr txBox="1"/>
          <p:nvPr/>
        </p:nvSpPr>
        <p:spPr>
          <a:xfrm>
            <a:off x="6705600" y="2565400"/>
            <a:ext cx="2438400" cy="18018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T1 T2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工作管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T3 T4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负载管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T5 T6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门控管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4499" name="Rectangle 115"/>
          <p:cNvSpPr/>
          <p:nvPr/>
        </p:nvSpPr>
        <p:spPr>
          <a:xfrm>
            <a:off x="1808163" y="6326188"/>
            <a:ext cx="5875337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SRAM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：利用双稳态触发器保存信息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16391" name="Text Box 119"/>
          <p:cNvSpPr txBox="1"/>
          <p:nvPr/>
        </p:nvSpPr>
        <p:spPr>
          <a:xfrm>
            <a:off x="2133600" y="15240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6.2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存储原理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496" grpId="0"/>
      <p:bldP spid="1444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7411" name="Text Box 4"/>
          <p:cNvSpPr txBox="1"/>
          <p:nvPr/>
        </p:nvSpPr>
        <p:spPr>
          <a:xfrm>
            <a:off x="228600" y="990600"/>
            <a:ext cx="8229600" cy="53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DRAM </a:t>
            </a:r>
            <a:r>
              <a:rPr lang="zh-CN" altLang="en-US" b="1" dirty="0">
                <a:latin typeface="Times New Roman" panose="02020603050405020304" pitchFamily="18" charset="0"/>
              </a:rPr>
              <a:t>存储单元：利用电容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17412" name="Group 30"/>
          <p:cNvGrpSpPr/>
          <p:nvPr/>
        </p:nvGrpSpPr>
        <p:grpSpPr>
          <a:xfrm>
            <a:off x="0" y="1905000"/>
            <a:ext cx="4724400" cy="4191000"/>
            <a:chOff x="0" y="720"/>
            <a:chExt cx="2976" cy="2640"/>
          </a:xfrm>
        </p:grpSpPr>
        <p:sp>
          <p:nvSpPr>
            <p:cNvPr id="17415" name="Line 5"/>
            <p:cNvSpPr/>
            <p:nvPr/>
          </p:nvSpPr>
          <p:spPr>
            <a:xfrm>
              <a:off x="2112" y="720"/>
              <a:ext cx="0" cy="2640"/>
            </a:xfrm>
            <a:prstGeom prst="line">
              <a:avLst/>
            </a:prstGeom>
            <a:ln w="38100" cap="flat" cmpd="sng">
              <a:solidFill>
                <a:srgbClr val="CC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6" name="Line 6"/>
            <p:cNvSpPr/>
            <p:nvPr/>
          </p:nvSpPr>
          <p:spPr>
            <a:xfrm>
              <a:off x="192" y="1248"/>
              <a:ext cx="2784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7417" name="Group 7"/>
            <p:cNvGrpSpPr/>
            <p:nvPr/>
          </p:nvGrpSpPr>
          <p:grpSpPr>
            <a:xfrm rot="5400000">
              <a:off x="1048" y="1495"/>
              <a:ext cx="272" cy="545"/>
              <a:chOff x="1680" y="1584"/>
              <a:chExt cx="384" cy="576"/>
            </a:xfrm>
          </p:grpSpPr>
          <p:sp>
            <p:nvSpPr>
              <p:cNvPr id="17435" name="Line 8"/>
              <p:cNvSpPr/>
              <p:nvPr/>
            </p:nvSpPr>
            <p:spPr>
              <a:xfrm>
                <a:off x="1680" y="1728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FF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36" name="Line 9"/>
              <p:cNvSpPr/>
              <p:nvPr/>
            </p:nvSpPr>
            <p:spPr>
              <a:xfrm>
                <a:off x="1824" y="1584"/>
                <a:ext cx="0" cy="576"/>
              </a:xfrm>
              <a:prstGeom prst="line">
                <a:avLst/>
              </a:prstGeom>
              <a:ln w="38100" cap="flat" cmpd="sng">
                <a:solidFill>
                  <a:srgbClr val="FFFF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37" name="Line 10"/>
              <p:cNvSpPr/>
              <p:nvPr/>
            </p:nvSpPr>
            <p:spPr>
              <a:xfrm>
                <a:off x="1824" y="1728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FF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38" name="Line 11"/>
              <p:cNvSpPr/>
              <p:nvPr/>
            </p:nvSpPr>
            <p:spPr>
              <a:xfrm>
                <a:off x="1824" y="1968"/>
                <a:ext cx="240" cy="0"/>
              </a:xfrm>
              <a:prstGeom prst="line">
                <a:avLst/>
              </a:prstGeom>
              <a:ln w="38100" cap="flat" cmpd="sng">
                <a:solidFill>
                  <a:srgbClr val="FFFF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418" name="Line 12"/>
            <p:cNvSpPr/>
            <p:nvPr/>
          </p:nvSpPr>
          <p:spPr>
            <a:xfrm>
              <a:off x="1200" y="1248"/>
              <a:ext cx="0" cy="384"/>
            </a:xfrm>
            <a:prstGeom prst="line">
              <a:avLst/>
            </a:prstGeom>
            <a:ln w="38100" cap="flat" cmpd="sng">
              <a:solidFill>
                <a:srgbClr val="FF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19" name="Line 13"/>
            <p:cNvSpPr/>
            <p:nvPr/>
          </p:nvSpPr>
          <p:spPr>
            <a:xfrm>
              <a:off x="1296" y="1920"/>
              <a:ext cx="816" cy="0"/>
            </a:xfrm>
            <a:prstGeom prst="line">
              <a:avLst/>
            </a:prstGeom>
            <a:ln w="38100" cap="flat" cmpd="sng">
              <a:solidFill>
                <a:srgbClr val="FF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0" name="Line 14"/>
            <p:cNvSpPr/>
            <p:nvPr/>
          </p:nvSpPr>
          <p:spPr>
            <a:xfrm flipH="1">
              <a:off x="768" y="1920"/>
              <a:ext cx="336" cy="0"/>
            </a:xfrm>
            <a:prstGeom prst="line">
              <a:avLst/>
            </a:prstGeom>
            <a:ln w="38100" cap="flat" cmpd="sng">
              <a:solidFill>
                <a:srgbClr val="FF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1" name="Line 15"/>
            <p:cNvSpPr/>
            <p:nvPr/>
          </p:nvSpPr>
          <p:spPr>
            <a:xfrm>
              <a:off x="768" y="1920"/>
              <a:ext cx="0" cy="192"/>
            </a:xfrm>
            <a:prstGeom prst="line">
              <a:avLst/>
            </a:prstGeom>
            <a:ln w="38100" cap="flat" cmpd="sng">
              <a:solidFill>
                <a:srgbClr val="FF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2" name="Line 16"/>
            <p:cNvSpPr/>
            <p:nvPr/>
          </p:nvSpPr>
          <p:spPr>
            <a:xfrm>
              <a:off x="624" y="2112"/>
              <a:ext cx="288" cy="0"/>
            </a:xfrm>
            <a:prstGeom prst="line">
              <a:avLst/>
            </a:prstGeom>
            <a:ln w="38100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3" name="Line 17"/>
            <p:cNvSpPr/>
            <p:nvPr/>
          </p:nvSpPr>
          <p:spPr>
            <a:xfrm>
              <a:off x="624" y="2256"/>
              <a:ext cx="288" cy="0"/>
            </a:xfrm>
            <a:prstGeom prst="line">
              <a:avLst/>
            </a:prstGeom>
            <a:ln w="38100" cap="flat" cmpd="sng">
              <a:solidFill>
                <a:srgbClr val="FFCC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4" name="Line 18"/>
            <p:cNvSpPr/>
            <p:nvPr/>
          </p:nvSpPr>
          <p:spPr>
            <a:xfrm>
              <a:off x="768" y="2256"/>
              <a:ext cx="0" cy="288"/>
            </a:xfrm>
            <a:prstGeom prst="line">
              <a:avLst/>
            </a:prstGeom>
            <a:ln w="38100" cap="flat" cmpd="sng">
              <a:solidFill>
                <a:srgbClr val="FFFFCC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7425" name="Group 22"/>
            <p:cNvGrpSpPr/>
            <p:nvPr/>
          </p:nvGrpSpPr>
          <p:grpSpPr>
            <a:xfrm>
              <a:off x="672" y="2544"/>
              <a:ext cx="240" cy="96"/>
              <a:chOff x="624" y="2400"/>
              <a:chExt cx="240" cy="96"/>
            </a:xfrm>
          </p:grpSpPr>
          <p:sp>
            <p:nvSpPr>
              <p:cNvPr id="17432" name="Line 19"/>
              <p:cNvSpPr/>
              <p:nvPr/>
            </p:nvSpPr>
            <p:spPr>
              <a:xfrm>
                <a:off x="624" y="2400"/>
                <a:ext cx="240" cy="0"/>
              </a:xfrm>
              <a:prstGeom prst="line">
                <a:avLst/>
              </a:prstGeom>
              <a:ln w="9525" cap="flat" cmpd="sng">
                <a:solidFill>
                  <a:srgbClr val="FFFF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33" name="Line 20"/>
              <p:cNvSpPr/>
              <p:nvPr/>
            </p:nvSpPr>
            <p:spPr>
              <a:xfrm>
                <a:off x="672" y="2448"/>
                <a:ext cx="144" cy="0"/>
              </a:xfrm>
              <a:prstGeom prst="line">
                <a:avLst/>
              </a:prstGeom>
              <a:ln w="9525" cap="flat" cmpd="sng">
                <a:solidFill>
                  <a:srgbClr val="FFFF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34" name="Line 21"/>
              <p:cNvSpPr/>
              <p:nvPr/>
            </p:nvSpPr>
            <p:spPr>
              <a:xfrm>
                <a:off x="672" y="2496"/>
                <a:ext cx="96" cy="0"/>
              </a:xfrm>
              <a:prstGeom prst="line">
                <a:avLst/>
              </a:prstGeom>
              <a:ln w="9525" cap="flat" cmpd="sng">
                <a:solidFill>
                  <a:srgbClr val="FFFFCC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17426" name="Oval 23"/>
            <p:cNvSpPr/>
            <p:nvPr/>
          </p:nvSpPr>
          <p:spPr>
            <a:xfrm>
              <a:off x="1152" y="1200"/>
              <a:ext cx="48" cy="48"/>
            </a:xfrm>
            <a:prstGeom prst="ellipse">
              <a:avLst/>
            </a:prstGeom>
            <a:solidFill>
              <a:srgbClr val="FFFFCC"/>
            </a:solidFill>
            <a:ln w="9525" cap="flat" cmpd="sng">
              <a:solidFill>
                <a:srgbClr val="FFFFCC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27" name="Oval 24"/>
            <p:cNvSpPr/>
            <p:nvPr/>
          </p:nvSpPr>
          <p:spPr>
            <a:xfrm>
              <a:off x="2064" y="1872"/>
              <a:ext cx="96" cy="96"/>
            </a:xfrm>
            <a:prstGeom prst="ellipse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28" name="Oval 25"/>
            <p:cNvSpPr/>
            <p:nvPr/>
          </p:nvSpPr>
          <p:spPr>
            <a:xfrm>
              <a:off x="1152" y="1200"/>
              <a:ext cx="96" cy="96"/>
            </a:xfrm>
            <a:prstGeom prst="ellipse">
              <a:avLst/>
            </a:prstGeom>
            <a:solidFill>
              <a:srgbClr val="FFFFCC"/>
            </a:solidFill>
            <a:ln w="9525">
              <a:noFill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7429" name="Text Box 26"/>
            <p:cNvSpPr txBox="1"/>
            <p:nvPr/>
          </p:nvSpPr>
          <p:spPr>
            <a:xfrm>
              <a:off x="0" y="864"/>
              <a:ext cx="11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字线</a:t>
              </a:r>
              <a:r>
                <a:rPr lang="en-US" altLang="zh-CN" sz="28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Z</a:t>
              </a:r>
              <a:endPara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30" name="Text Box 27"/>
            <p:cNvSpPr txBox="1"/>
            <p:nvPr/>
          </p:nvSpPr>
          <p:spPr>
            <a:xfrm>
              <a:off x="2160" y="720"/>
              <a:ext cx="288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位线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W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17431" name="Text Box 28"/>
            <p:cNvSpPr txBox="1"/>
            <p:nvPr/>
          </p:nvSpPr>
          <p:spPr>
            <a:xfrm>
              <a:off x="0" y="1968"/>
              <a:ext cx="4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b="1" dirty="0">
                  <a:latin typeface="Times New Roman" panose="02020603050405020304" pitchFamily="18" charset="0"/>
                </a:rPr>
                <a:t>C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7413" name="Text Box 29"/>
          <p:cNvSpPr txBox="1"/>
          <p:nvPr/>
        </p:nvSpPr>
        <p:spPr>
          <a:xfrm>
            <a:off x="4724400" y="1676400"/>
            <a:ext cx="4419600" cy="4152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控制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MOS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管 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和电容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上有电荷“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1”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；反之“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0”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写入：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字线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加高电平，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          位线加高，写入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暂存信息：</a:t>
            </a:r>
            <a:r>
              <a:rPr lang="zh-CN" altLang="en-US" sz="28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需定时刷新</a:t>
            </a:r>
            <a:endParaRPr lang="zh-CN" altLang="en-US" sz="2800" b="1" u="sng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读出：</a:t>
            </a:r>
            <a:r>
              <a:rPr lang="zh-CN" altLang="en-US" sz="28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破坏性读出，需重写</a:t>
            </a:r>
            <a:r>
              <a:rPr lang="en-US" altLang="zh-CN" sz="28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再生</a:t>
            </a:r>
            <a:r>
              <a:rPr lang="en-US" altLang="zh-CN" sz="28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u="sng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4" name="Text Box 32"/>
          <p:cNvSpPr txBox="1"/>
          <p:nvPr/>
        </p:nvSpPr>
        <p:spPr>
          <a:xfrm>
            <a:off x="2133600" y="15240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6.2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存储原理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53660" name="Rectangle 60"/>
          <p:cNvSpPr/>
          <p:nvPr/>
        </p:nvSpPr>
        <p:spPr>
          <a:xfrm>
            <a:off x="152400" y="3662363"/>
            <a:ext cx="9244013" cy="3013075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写 </a:t>
            </a:r>
            <a:r>
              <a:rPr lang="en-US" altLang="zh-CN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：使位线为低电平，若</a:t>
            </a:r>
            <a:r>
              <a:rPr lang="en-US" altLang="zh-CN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 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上无电荷，则 </a:t>
            </a:r>
            <a:r>
              <a:rPr lang="en-US" altLang="zh-CN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无充放电动作，</a:t>
            </a:r>
            <a:endParaRPr lang="zh-CN" altLang="en-US" sz="2400" b="1" dirty="0">
              <a:solidFill>
                <a:srgbClr val="FFFF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</a:t>
            </a: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上有电荷，则 </a:t>
            </a:r>
            <a:r>
              <a: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把所存电放完。</a:t>
            </a:r>
            <a:endParaRPr lang="zh-CN" altLang="en-US" sz="2400" b="1" dirty="0">
              <a:solidFill>
                <a:srgbClr val="FFFF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写 </a:t>
            </a:r>
            <a:r>
              <a:rPr lang="en-US" altLang="zh-CN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：使位线为高电平，</a:t>
            </a:r>
            <a:r>
              <a:rPr lang="zh-CN" altLang="en-US" sz="2400" b="1" dirty="0">
                <a:solidFill>
                  <a:srgbClr val="FF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b="1" dirty="0">
                <a:solidFill>
                  <a:srgbClr val="FF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 </a:t>
            </a:r>
            <a:r>
              <a:rPr lang="zh-CN" altLang="en-US" sz="2400" b="1" dirty="0">
                <a:solidFill>
                  <a:srgbClr val="FF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上无电荷，则 通过</a:t>
            </a:r>
            <a:r>
              <a:rPr lang="en-US" altLang="zh-CN" sz="2400" b="1" dirty="0">
                <a:solidFill>
                  <a:srgbClr val="FF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FF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向 </a:t>
            </a:r>
            <a:r>
              <a:rPr lang="en-US" altLang="zh-CN" sz="2400" b="1" dirty="0">
                <a:solidFill>
                  <a:srgbClr val="FF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b="1" dirty="0">
                <a:solidFill>
                  <a:srgbClr val="FF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充电；</a:t>
            </a:r>
            <a:endParaRPr lang="zh-CN" altLang="en-US" sz="2400" b="1" dirty="0">
              <a:solidFill>
                <a:srgbClr val="FFCC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                   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</a:t>
            </a:r>
            <a:r>
              <a:rPr lang="en-US" altLang="zh-CN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上有电荷，则 </a:t>
            </a:r>
            <a:r>
              <a:rPr lang="en-US" altLang="zh-CN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 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无充放电动作。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读操作： 首先使位线低电平，当字线来高电平后，</a:t>
            </a:r>
            <a:r>
              <a:rPr lang="en-US" altLang="zh-CN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导通，</a:t>
            </a:r>
            <a:endParaRPr lang="zh-CN" altLang="en-US" sz="2400" b="1" dirty="0">
              <a:solidFill>
                <a:srgbClr val="FFFF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                    </a:t>
            </a:r>
            <a:r>
              <a:rPr lang="en-US" altLang="zh-CN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.  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 </a:t>
            </a:r>
            <a:r>
              <a:rPr lang="en-US" altLang="zh-CN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上无电荷，则位线上无电位变化 </a:t>
            </a:r>
            <a:r>
              <a:rPr lang="en-US" altLang="zh-CN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读出为 </a:t>
            </a:r>
            <a:r>
              <a:rPr lang="en-US" altLang="zh-CN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0)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 dirty="0">
              <a:solidFill>
                <a:srgbClr val="FFFF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</a:t>
            </a:r>
            <a:r>
              <a:rPr lang="en-US" altLang="zh-CN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.</a:t>
            </a:r>
            <a:r>
              <a:rPr lang="en-US" altLang="zh-CN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若 </a:t>
            </a:r>
            <a:r>
              <a:rPr lang="en-US" altLang="zh-CN" sz="2400" b="1" dirty="0">
                <a:solidFill>
                  <a:srgbClr val="FF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solidFill>
                  <a:srgbClr val="FF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 </a:t>
            </a:r>
            <a:r>
              <a:rPr lang="zh-CN" altLang="en-US" sz="2400" b="1" dirty="0">
                <a:solidFill>
                  <a:srgbClr val="FFCC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上有电荷则会放电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，并使位线有电流流过，</a:t>
            </a:r>
            <a:endParaRPr lang="zh-CN" altLang="en-US" sz="2400" b="1" dirty="0">
              <a:solidFill>
                <a:srgbClr val="FFFF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接在位线上的读出放大器会感知这种变化，读出为</a:t>
            </a:r>
            <a:r>
              <a:rPr lang="en-US" altLang="zh-CN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solidFill>
                  <a:srgbClr val="FFFF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8436" name="Group 65"/>
          <p:cNvGrpSpPr/>
          <p:nvPr/>
        </p:nvGrpSpPr>
        <p:grpSpPr>
          <a:xfrm>
            <a:off x="573088" y="854075"/>
            <a:ext cx="7588250" cy="2482850"/>
            <a:chOff x="361" y="538"/>
            <a:chExt cx="4780" cy="1564"/>
          </a:xfrm>
        </p:grpSpPr>
        <p:sp>
          <p:nvSpPr>
            <p:cNvPr id="18438" name="Rectangle 31"/>
            <p:cNvSpPr/>
            <p:nvPr/>
          </p:nvSpPr>
          <p:spPr>
            <a:xfrm>
              <a:off x="2928" y="1392"/>
              <a:ext cx="33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eaLnBrk="1" hangingPunct="1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++</a:t>
              </a:r>
              <a:endPara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39" name="Rectangle 32"/>
            <p:cNvSpPr/>
            <p:nvPr/>
          </p:nvSpPr>
          <p:spPr>
            <a:xfrm>
              <a:off x="2976" y="1680"/>
              <a:ext cx="292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eaLnBrk="1" hangingPunct="1">
                <a:spcBef>
                  <a:spcPct val="0"/>
                </a:spcBef>
              </a:pPr>
              <a:r>
                <a:rPr lang="en-US" altLang="zh-CN" sz="2400" b="1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 -</a:t>
              </a:r>
              <a:endParaRPr lang="en-US" altLang="zh-CN" sz="2400" b="1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40" name="Line 33"/>
            <p:cNvSpPr/>
            <p:nvPr/>
          </p:nvSpPr>
          <p:spPr>
            <a:xfrm>
              <a:off x="1488" y="913"/>
              <a:ext cx="1670" cy="0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1" name="Line 34"/>
            <p:cNvSpPr/>
            <p:nvPr/>
          </p:nvSpPr>
          <p:spPr>
            <a:xfrm>
              <a:off x="2212" y="913"/>
              <a:ext cx="0" cy="215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2" name="Line 35"/>
            <p:cNvSpPr/>
            <p:nvPr/>
          </p:nvSpPr>
          <p:spPr>
            <a:xfrm>
              <a:off x="1990" y="1128"/>
              <a:ext cx="444" cy="0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3" name="Line 36"/>
            <p:cNvSpPr/>
            <p:nvPr/>
          </p:nvSpPr>
          <p:spPr>
            <a:xfrm>
              <a:off x="1990" y="1199"/>
              <a:ext cx="444" cy="0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4" name="Line 37"/>
            <p:cNvSpPr/>
            <p:nvPr/>
          </p:nvSpPr>
          <p:spPr>
            <a:xfrm>
              <a:off x="1990" y="1199"/>
              <a:ext cx="0" cy="143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5" name="Line 38"/>
            <p:cNvSpPr/>
            <p:nvPr/>
          </p:nvSpPr>
          <p:spPr>
            <a:xfrm flipH="1">
              <a:off x="821" y="1342"/>
              <a:ext cx="1169" cy="0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6" name="Line 39"/>
            <p:cNvSpPr/>
            <p:nvPr/>
          </p:nvSpPr>
          <p:spPr>
            <a:xfrm>
              <a:off x="821" y="842"/>
              <a:ext cx="0" cy="1143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7" name="Line 40"/>
            <p:cNvSpPr/>
            <p:nvPr/>
          </p:nvSpPr>
          <p:spPr>
            <a:xfrm>
              <a:off x="2434" y="1199"/>
              <a:ext cx="0" cy="143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8" name="Line 41"/>
            <p:cNvSpPr/>
            <p:nvPr/>
          </p:nvSpPr>
          <p:spPr>
            <a:xfrm>
              <a:off x="2434" y="1342"/>
              <a:ext cx="668" cy="0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9" name="Line 42"/>
            <p:cNvSpPr/>
            <p:nvPr/>
          </p:nvSpPr>
          <p:spPr>
            <a:xfrm>
              <a:off x="2824" y="1592"/>
              <a:ext cx="556" cy="0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0" name="Line 43"/>
            <p:cNvSpPr/>
            <p:nvPr/>
          </p:nvSpPr>
          <p:spPr>
            <a:xfrm>
              <a:off x="2824" y="1699"/>
              <a:ext cx="556" cy="0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1" name="Line 44"/>
            <p:cNvSpPr/>
            <p:nvPr/>
          </p:nvSpPr>
          <p:spPr>
            <a:xfrm>
              <a:off x="3102" y="1342"/>
              <a:ext cx="0" cy="250"/>
            </a:xfrm>
            <a:prstGeom prst="line">
              <a:avLst/>
            </a:prstGeom>
            <a:ln w="28575" cap="flat" cmpd="sng">
              <a:solidFill>
                <a:srgbClr val="FFFF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2" name="Line 45"/>
            <p:cNvSpPr/>
            <p:nvPr/>
          </p:nvSpPr>
          <p:spPr>
            <a:xfrm>
              <a:off x="3102" y="1699"/>
              <a:ext cx="0" cy="286"/>
            </a:xfrm>
            <a:prstGeom prst="line">
              <a:avLst/>
            </a:prstGeom>
            <a:ln w="2857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3" name="Oval 46"/>
            <p:cNvSpPr/>
            <p:nvPr/>
          </p:nvSpPr>
          <p:spPr>
            <a:xfrm>
              <a:off x="3046" y="1949"/>
              <a:ext cx="112" cy="72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4" name="Rectangle 48"/>
            <p:cNvSpPr/>
            <p:nvPr/>
          </p:nvSpPr>
          <p:spPr>
            <a:xfrm>
              <a:off x="3655" y="1518"/>
              <a:ext cx="394" cy="3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eaLnBrk="1" hangingPunct="1">
                <a:spcBef>
                  <a:spcPct val="0"/>
                </a:spcBef>
              </a:pPr>
              <a:r>
                <a:rPr lang="en-US" altLang="zh-CN" b="1" dirty="0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en-US" altLang="zh-CN" b="1" baseline="-25000" dirty="0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5" name="Oval 49"/>
            <p:cNvSpPr/>
            <p:nvPr/>
          </p:nvSpPr>
          <p:spPr>
            <a:xfrm>
              <a:off x="2156" y="878"/>
              <a:ext cx="111" cy="71"/>
            </a:xfrm>
            <a:prstGeom prst="ellipse">
              <a:avLst/>
            </a:prstGeom>
            <a:solidFill>
              <a:srgbClr val="FFFFCC"/>
            </a:solidFill>
            <a:ln w="2857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6" name="Oval 50"/>
            <p:cNvSpPr/>
            <p:nvPr/>
          </p:nvSpPr>
          <p:spPr>
            <a:xfrm>
              <a:off x="765" y="1307"/>
              <a:ext cx="112" cy="71"/>
            </a:xfrm>
            <a:prstGeom prst="ellipse">
              <a:avLst/>
            </a:prstGeom>
            <a:solidFill>
              <a:srgbClr val="FFFFCC"/>
            </a:solidFill>
            <a:ln w="2857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457" name="Rectangle 51"/>
            <p:cNvSpPr/>
            <p:nvPr/>
          </p:nvSpPr>
          <p:spPr>
            <a:xfrm>
              <a:off x="3102" y="628"/>
              <a:ext cx="500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eaLnBrk="1" hangingPunct="1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字线</a:t>
              </a:r>
              <a:endParaRPr lang="zh-CN" altLang="en-US" sz="24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8" name="Rectangle 52"/>
            <p:cNvSpPr/>
            <p:nvPr/>
          </p:nvSpPr>
          <p:spPr>
            <a:xfrm>
              <a:off x="361" y="1584"/>
              <a:ext cx="308" cy="51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eaLnBrk="1" hangingPunct="1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66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位</a:t>
              </a:r>
              <a:endPara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66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  <a:endPara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59" name="Rectangle 53"/>
            <p:cNvSpPr/>
            <p:nvPr/>
          </p:nvSpPr>
          <p:spPr>
            <a:xfrm>
              <a:off x="2124" y="1296"/>
              <a:ext cx="287" cy="365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eaLnBrk="1" hangingPunct="1">
                <a:spcBef>
                  <a:spcPct val="0"/>
                </a:spcBef>
              </a:pPr>
              <a:r>
                <a:rPr lang="en-US" altLang="zh-CN" b="1" dirty="0">
                  <a:solidFill>
                    <a:srgbClr val="66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0" name="Rectangle 55"/>
            <p:cNvSpPr/>
            <p:nvPr/>
          </p:nvSpPr>
          <p:spPr>
            <a:xfrm>
              <a:off x="3879" y="569"/>
              <a:ext cx="1262" cy="51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eaLnBrk="1" hangingPunct="1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高，</a:t>
              </a:r>
              <a:r>
                <a:rPr lang="en-US" altLang="zh-CN" sz="2400" b="1" dirty="0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 </a:t>
              </a:r>
              <a:r>
                <a:rPr lang="zh-CN" altLang="en-US" sz="2400" b="1" dirty="0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导通，</a:t>
              </a:r>
              <a:endParaRPr lang="zh-CN" altLang="en-US" sz="24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低，</a:t>
              </a:r>
              <a:r>
                <a:rPr lang="en-US" altLang="zh-CN" sz="2400" b="1" dirty="0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 </a:t>
              </a:r>
              <a:r>
                <a:rPr lang="zh-CN" altLang="en-US" sz="2400" b="1" dirty="0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截止。</a:t>
              </a:r>
              <a:endParaRPr lang="zh-CN" altLang="en-US" sz="24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1" name="Rectangle 57"/>
            <p:cNvSpPr/>
            <p:nvPr/>
          </p:nvSpPr>
          <p:spPr>
            <a:xfrm>
              <a:off x="3031" y="1055"/>
              <a:ext cx="50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eaLnBrk="1" hangingPunct="1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源极</a:t>
              </a:r>
              <a:endParaRPr lang="zh-CN" altLang="en-US" sz="24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2" name="Rectangle 58"/>
            <p:cNvSpPr/>
            <p:nvPr/>
          </p:nvSpPr>
          <p:spPr>
            <a:xfrm>
              <a:off x="1209" y="1074"/>
              <a:ext cx="50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eaLnBrk="1" hangingPunct="1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66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漏极</a:t>
              </a:r>
              <a:endParaRPr lang="zh-CN" altLang="en-US" sz="2400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3" name="Rectangle 59"/>
            <p:cNvSpPr/>
            <p:nvPr/>
          </p:nvSpPr>
          <p:spPr>
            <a:xfrm>
              <a:off x="2042" y="538"/>
              <a:ext cx="504" cy="288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 anchor="ctr" anchorCtr="0">
              <a:spAutoFit/>
            </a:bodyPr>
            <a:p>
              <a:pPr eaLnBrk="1" hangingPunct="1">
                <a:spcBef>
                  <a:spcPct val="0"/>
                </a:spcBef>
              </a:pPr>
              <a:r>
                <a:rPr lang="zh-CN" altLang="en-US" sz="2400" b="1" dirty="0">
                  <a:solidFill>
                    <a:srgbClr val="CCFF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柵极</a:t>
              </a:r>
              <a:endParaRPr lang="zh-CN" altLang="en-US" sz="2400" b="1" dirty="0">
                <a:solidFill>
                  <a:srgbClr val="CCFF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464" name="AutoShape 62"/>
            <p:cNvSpPr/>
            <p:nvPr/>
          </p:nvSpPr>
          <p:spPr>
            <a:xfrm flipH="1">
              <a:off x="3123" y="1326"/>
              <a:ext cx="480" cy="430"/>
            </a:xfrm>
            <a:custGeom>
              <a:avLst/>
              <a:gdLst>
                <a:gd name="txL" fmla="*/ 12420 w 21600"/>
                <a:gd name="txT" fmla="*/ 4722 h 21600"/>
                <a:gd name="txR" fmla="*/ 20745 w 21600"/>
                <a:gd name="txB" fmla="*/ 7434 h 21600"/>
              </a:gdLst>
              <a:ahLst/>
              <a:cxnLst>
                <a:cxn ang="17694720">
                  <a:pos x="397" y="0"/>
                </a:cxn>
                <a:cxn ang="5898240">
                  <a:pos x="397" y="242"/>
                </a:cxn>
                <a:cxn ang="5898240">
                  <a:pos x="31" y="430"/>
                </a:cxn>
                <a:cxn ang="0">
                  <a:pos x="480" y="121"/>
                </a:cxn>
              </a:cxnLst>
              <a:rect l="txL" t="txT" r="txR" b="txB"/>
              <a:pathLst>
                <a:path w="21600" h="21600">
                  <a:moveTo>
                    <a:pt x="21600" y="6079"/>
                  </a:moveTo>
                  <a:lnTo>
                    <a:pt x="17865" y="0"/>
                  </a:lnTo>
                  <a:lnTo>
                    <a:pt x="17865" y="4724"/>
                  </a:lnTo>
                  <a:lnTo>
                    <a:pt x="12427" y="4724"/>
                  </a:lnTo>
                  <a:cubicBezTo>
                    <a:pt x="5564" y="4724"/>
                    <a:pt x="0" y="8052"/>
                    <a:pt x="0" y="12158"/>
                  </a:cubicBezTo>
                  <a:lnTo>
                    <a:pt x="0" y="21600"/>
                  </a:lnTo>
                  <a:lnTo>
                    <a:pt x="2770" y="21600"/>
                  </a:lnTo>
                  <a:lnTo>
                    <a:pt x="2770" y="12158"/>
                  </a:lnTo>
                  <a:cubicBezTo>
                    <a:pt x="2770" y="9549"/>
                    <a:pt x="7094" y="7434"/>
                    <a:pt x="12427" y="7434"/>
                  </a:cubicBezTo>
                  <a:lnTo>
                    <a:pt x="17865" y="7434"/>
                  </a:lnTo>
                  <a:lnTo>
                    <a:pt x="17865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0000">
                <a:alpha val="100000"/>
              </a:srgbClr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65" name="AutoShape 63"/>
            <p:cNvSpPr/>
            <p:nvPr/>
          </p:nvSpPr>
          <p:spPr>
            <a:xfrm rot="5400000">
              <a:off x="2607" y="1360"/>
              <a:ext cx="359" cy="577"/>
            </a:xfrm>
            <a:custGeom>
              <a:avLst/>
              <a:gdLst>
                <a:gd name="txL" fmla="*/ 12455 w 21600"/>
                <a:gd name="txT" fmla="*/ 4717 h 21600"/>
                <a:gd name="txR" fmla="*/ 20758 w 21600"/>
                <a:gd name="txB" fmla="*/ 7450 h 21600"/>
              </a:gdLst>
              <a:ahLst/>
              <a:cxnLst>
                <a:cxn ang="17694720">
                  <a:pos x="297" y="0"/>
                </a:cxn>
                <a:cxn ang="5898240">
                  <a:pos x="297" y="325"/>
                </a:cxn>
                <a:cxn ang="5898240">
                  <a:pos x="23" y="577"/>
                </a:cxn>
                <a:cxn ang="0">
                  <a:pos x="359" y="162"/>
                </a:cxn>
              </a:cxnLst>
              <a:rect l="txL" t="txT" r="txR" b="txB"/>
              <a:pathLst>
                <a:path w="21600" h="21600">
                  <a:moveTo>
                    <a:pt x="21600" y="6079"/>
                  </a:moveTo>
                  <a:lnTo>
                    <a:pt x="17865" y="0"/>
                  </a:lnTo>
                  <a:lnTo>
                    <a:pt x="17865" y="4724"/>
                  </a:lnTo>
                  <a:lnTo>
                    <a:pt x="12427" y="4724"/>
                  </a:lnTo>
                  <a:cubicBezTo>
                    <a:pt x="5564" y="4724"/>
                    <a:pt x="0" y="8052"/>
                    <a:pt x="0" y="12158"/>
                  </a:cubicBezTo>
                  <a:lnTo>
                    <a:pt x="0" y="21600"/>
                  </a:lnTo>
                  <a:lnTo>
                    <a:pt x="2770" y="21600"/>
                  </a:lnTo>
                  <a:lnTo>
                    <a:pt x="2770" y="12158"/>
                  </a:lnTo>
                  <a:cubicBezTo>
                    <a:pt x="2770" y="9549"/>
                    <a:pt x="7094" y="7434"/>
                    <a:pt x="12427" y="7434"/>
                  </a:cubicBezTo>
                  <a:lnTo>
                    <a:pt x="17865" y="7434"/>
                  </a:lnTo>
                  <a:lnTo>
                    <a:pt x="17865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FFCCFF">
                <a:alpha val="100000"/>
              </a:srgbClr>
            </a:solidFill>
            <a:ln w="28575" cap="flat" cmpd="sng">
              <a:solidFill>
                <a:schemeClr val="tx1">
                  <a:alpha val="10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8437" name="Text Box 67"/>
          <p:cNvSpPr txBox="1"/>
          <p:nvPr/>
        </p:nvSpPr>
        <p:spPr>
          <a:xfrm>
            <a:off x="2133600" y="15240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6.2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存储原理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366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6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53660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>
                                            <p:txEl>
                                              <p:charRg st="3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3660">
                                            <p:txEl>
                                              <p:charRg st="3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3660">
                                            <p:txEl>
                                              <p:charRg st="37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60">
                                            <p:txEl>
                                              <p:charRg st="37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>
                                            <p:txEl>
                                              <p:charRg st="105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53660">
                                            <p:txEl>
                                              <p:charRg st="105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>
                                            <p:txEl>
                                              <p:charRg st="144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3660">
                                            <p:txEl>
                                              <p:charRg st="144" end="2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>
                                            <p:txEl>
                                              <p:charRg st="213" end="2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3660">
                                            <p:txEl>
                                              <p:charRg st="213" end="2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>
                                            <p:txEl>
                                              <p:charRg st="242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53660">
                                            <p:txEl>
                                              <p:charRg st="242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>
                                            <p:txEl>
                                              <p:charRg st="295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660">
                                            <p:txEl>
                                              <p:charRg st="295" end="3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0">
                                            <p:txEl>
                                              <p:charRg st="344" end="3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3660">
                                            <p:txEl>
                                              <p:charRg st="344" end="3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9459" name="Text Box 3"/>
          <p:cNvSpPr txBox="1"/>
          <p:nvPr/>
        </p:nvSpPr>
        <p:spPr>
          <a:xfrm>
            <a:off x="0" y="3048000"/>
            <a:ext cx="8991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、动态</a:t>
            </a:r>
            <a:r>
              <a:rPr lang="en-US" altLang="zh-CN" b="1" dirty="0">
                <a:latin typeface="Times New Roman" panose="02020603050405020304" pitchFamily="18" charset="0"/>
              </a:rPr>
              <a:t>RAM</a:t>
            </a:r>
            <a:r>
              <a:rPr lang="zh-CN" altLang="en-US" b="1" dirty="0">
                <a:latin typeface="Times New Roman" panose="02020603050405020304" pitchFamily="18" charset="0"/>
              </a:rPr>
              <a:t>的刷新：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读出放大器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来完成</a:t>
            </a:r>
            <a:endParaRPr lang="zh-CN" altLang="en-US" b="1" dirty="0">
              <a:solidFill>
                <a:srgbClr val="FF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0" name="Text Box 5"/>
          <p:cNvSpPr txBox="1"/>
          <p:nvPr/>
        </p:nvSpPr>
        <p:spPr>
          <a:xfrm>
            <a:off x="0" y="3581400"/>
            <a:ext cx="91440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刷新间隔：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根据电容上电荷泄放速度来决定。</a:t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	标准：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2ms</a:t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刷新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 与 </a:t>
            </a:r>
            <a:r>
              <a:rPr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重写</a:t>
            </a:r>
            <a:r>
              <a: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再生</a:t>
            </a:r>
            <a:r>
              <a: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有区别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61" name="Text Box 6"/>
          <p:cNvSpPr txBox="1"/>
          <p:nvPr/>
        </p:nvSpPr>
        <p:spPr>
          <a:xfrm>
            <a:off x="457200" y="5181600"/>
            <a:ext cx="86868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rgbClr val="FFCCFF"/>
                </a:solidFill>
                <a:latin typeface="Times New Roman" panose="02020603050405020304" pitchFamily="18" charset="0"/>
              </a:rPr>
              <a:t>重写：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在某单元内容读出后进行（对某单元）</a:t>
            </a:r>
            <a:endParaRPr lang="zh-CN" altLang="en-US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b="1" dirty="0">
                <a:solidFill>
                  <a:srgbClr val="FFCCFF"/>
                </a:solidFill>
                <a:latin typeface="Times New Roman" panose="02020603050405020304" pitchFamily="18" charset="0"/>
              </a:rPr>
              <a:t>刷新：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定时，整体进行</a:t>
            </a:r>
            <a:endParaRPr lang="zh-CN" altLang="en-US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2" name="Rectangle 7"/>
          <p:cNvSpPr/>
          <p:nvPr/>
        </p:nvSpPr>
        <p:spPr>
          <a:xfrm>
            <a:off x="228600" y="990600"/>
            <a:ext cx="8915400" cy="2041525"/>
          </a:xfrm>
          <a:prstGeom prst="rect">
            <a:avLst/>
          </a:prstGeom>
          <a:noFill/>
          <a:ln w="28575">
            <a:noFill/>
          </a:ln>
        </p:spPr>
        <p:txBody>
          <a:bodyPr anchor="ctr" anchorCtr="0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破坏性读出：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读操作后，被读单元的内容一定被清为零，</a:t>
            </a:r>
            <a:r>
              <a:rPr lang="zh-CN" altLang="en-US" b="1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必须把刚读出的内容立即写回去。</a:t>
            </a:r>
            <a:b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影响存储器的工作频率，在重写结束前不能开始下一次读。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3" name="Text Box 9"/>
          <p:cNvSpPr txBox="1"/>
          <p:nvPr/>
        </p:nvSpPr>
        <p:spPr>
          <a:xfrm>
            <a:off x="2133600" y="15240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6.2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存储原理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0483" name="Text Box 6"/>
          <p:cNvSpPr txBox="1"/>
          <p:nvPr/>
        </p:nvSpPr>
        <p:spPr>
          <a:xfrm>
            <a:off x="611188" y="981075"/>
            <a:ext cx="21955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</a:rPr>
              <a:t>刷新方法：</a:t>
            </a:r>
            <a:endParaRPr lang="zh-CN" altLang="en-US" b="1" dirty="0">
              <a:solidFill>
                <a:srgbClr val="66FFFF"/>
              </a:solidFill>
              <a:latin typeface="黑体" panose="02010609060101010101" pitchFamily="2" charset="-122"/>
            </a:endParaRPr>
          </a:p>
        </p:txBody>
      </p:sp>
      <p:sp>
        <p:nvSpPr>
          <p:cNvPr id="20484" name="Rectangle 7"/>
          <p:cNvSpPr/>
          <p:nvPr/>
        </p:nvSpPr>
        <p:spPr>
          <a:xfrm>
            <a:off x="2916238" y="981075"/>
            <a:ext cx="42481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latin typeface="黑体" panose="02010609060101010101" pitchFamily="2" charset="-122"/>
              </a:rPr>
              <a:t>各芯片同时，片内按行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0485" name="Text Box 8"/>
          <p:cNvSpPr txBox="1"/>
          <p:nvPr/>
        </p:nvSpPr>
        <p:spPr>
          <a:xfrm>
            <a:off x="2916238" y="1628775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latin typeface="黑体" panose="02010609060101010101" pitchFamily="2" charset="-122"/>
              </a:rPr>
              <a:t>刷新一行所用时间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0486" name="Text Box 9"/>
          <p:cNvSpPr txBox="1"/>
          <p:nvPr/>
        </p:nvSpPr>
        <p:spPr>
          <a:xfrm>
            <a:off x="539750" y="1628775"/>
            <a:ext cx="2209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rgbClr val="66FFFF"/>
                </a:solidFill>
                <a:latin typeface="黑体" panose="02010609060101010101" pitchFamily="2" charset="-122"/>
              </a:rPr>
              <a:t>刷新周期：</a:t>
            </a:r>
            <a:endParaRPr lang="zh-CN" altLang="en-US" b="1" dirty="0">
              <a:solidFill>
                <a:srgbClr val="66FFFF"/>
              </a:solidFill>
              <a:latin typeface="黑体" panose="02010609060101010101" pitchFamily="2" charset="-122"/>
            </a:endParaRPr>
          </a:p>
        </p:txBody>
      </p:sp>
      <p:sp>
        <p:nvSpPr>
          <p:cNvPr id="20487" name="Text Box 10"/>
          <p:cNvSpPr txBox="1"/>
          <p:nvPr/>
        </p:nvSpPr>
        <p:spPr>
          <a:xfrm>
            <a:off x="539750" y="2636838"/>
            <a:ext cx="152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latin typeface="黑体" panose="02010609060101010101" pitchFamily="2" charset="-122"/>
              </a:rPr>
              <a:t>对主存的访问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0488" name="Text Box 11"/>
          <p:cNvSpPr txBox="1"/>
          <p:nvPr/>
        </p:nvSpPr>
        <p:spPr>
          <a:xfrm>
            <a:off x="4716463" y="2492375"/>
            <a:ext cx="403225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US" altLang="zh-CN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提供行、列地址，随机访问</a:t>
            </a:r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9" name="Text Box 12"/>
          <p:cNvSpPr txBox="1"/>
          <p:nvPr/>
        </p:nvSpPr>
        <p:spPr>
          <a:xfrm>
            <a:off x="2339975" y="2565400"/>
            <a:ext cx="2286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rgbClr val="FFCCFF"/>
                </a:solidFill>
                <a:latin typeface="黑体" panose="02010609060101010101" pitchFamily="2" charset="-122"/>
              </a:rPr>
              <a:t>读</a:t>
            </a:r>
            <a:r>
              <a:rPr lang="en-US" altLang="zh-CN" b="1" dirty="0">
                <a:solidFill>
                  <a:srgbClr val="FFCCFF"/>
                </a:solidFill>
                <a:latin typeface="黑体" panose="02010609060101010101" pitchFamily="2" charset="-122"/>
              </a:rPr>
              <a:t>/</a:t>
            </a:r>
            <a:r>
              <a:rPr lang="zh-CN" altLang="en-US" b="1" dirty="0">
                <a:solidFill>
                  <a:srgbClr val="FFCCFF"/>
                </a:solidFill>
                <a:latin typeface="黑体" panose="02010609060101010101" pitchFamily="2" charset="-122"/>
              </a:rPr>
              <a:t>写</a:t>
            </a:r>
            <a:r>
              <a:rPr lang="en-US" altLang="zh-CN" b="1" dirty="0">
                <a:solidFill>
                  <a:srgbClr val="FFCCFF"/>
                </a:solidFill>
                <a:latin typeface="黑体" panose="02010609060101010101" pitchFamily="2" charset="-122"/>
              </a:rPr>
              <a:t>/</a:t>
            </a:r>
            <a:r>
              <a:rPr lang="zh-CN" altLang="en-US" b="1" dirty="0">
                <a:solidFill>
                  <a:srgbClr val="FFCCFF"/>
                </a:solidFill>
                <a:latin typeface="黑体" panose="02010609060101010101" pitchFamily="2" charset="-122"/>
              </a:rPr>
              <a:t>保持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</a:rPr>
              <a:t>：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20490" name="AutoShape 13"/>
          <p:cNvSpPr/>
          <p:nvPr/>
        </p:nvSpPr>
        <p:spPr>
          <a:xfrm>
            <a:off x="2051050" y="2781300"/>
            <a:ext cx="228600" cy="914400"/>
          </a:xfrm>
          <a:prstGeom prst="leftBrace">
            <a:avLst>
              <a:gd name="adj1" fmla="val 33333"/>
              <a:gd name="adj2" fmla="val 50000"/>
            </a:avLst>
          </a:prstGeom>
          <a:noFill/>
          <a:ln w="38100" cap="sq" cmpd="sng">
            <a:solidFill>
              <a:srgbClr val="FFCCFF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91" name="Text Box 14"/>
          <p:cNvSpPr txBox="1"/>
          <p:nvPr/>
        </p:nvSpPr>
        <p:spPr>
          <a:xfrm>
            <a:off x="2339975" y="3573463"/>
            <a:ext cx="2133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rgbClr val="FFCCFF"/>
                </a:solidFill>
                <a:latin typeface="黑体" panose="02010609060101010101" pitchFamily="2" charset="-122"/>
              </a:rPr>
              <a:t>动态刷新：</a:t>
            </a:r>
            <a:endParaRPr lang="zh-CN" altLang="en-US" b="1" dirty="0">
              <a:solidFill>
                <a:srgbClr val="FFCCFF"/>
              </a:solidFill>
              <a:latin typeface="黑体" panose="02010609060101010101" pitchFamily="2" charset="-122"/>
            </a:endParaRPr>
          </a:p>
        </p:txBody>
      </p:sp>
      <p:sp>
        <p:nvSpPr>
          <p:cNvPr id="20492" name="Text Box 15"/>
          <p:cNvSpPr txBox="1"/>
          <p:nvPr/>
        </p:nvSpPr>
        <p:spPr>
          <a:xfrm>
            <a:off x="4572000" y="3573463"/>
            <a:ext cx="4114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由刷新地址计数器提供行地址，定时刷新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20493" name="Text Box 16"/>
          <p:cNvSpPr txBox="1"/>
          <p:nvPr/>
        </p:nvSpPr>
        <p:spPr>
          <a:xfrm>
            <a:off x="3203575" y="4724400"/>
            <a:ext cx="48768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2" charset="-122"/>
              </a:rPr>
              <a:t>2ms</a:t>
            </a: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</a:rPr>
              <a:t>内集中安排所有刷新周期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20494" name="Text Box 17"/>
          <p:cNvSpPr txBox="1"/>
          <p:nvPr/>
        </p:nvSpPr>
        <p:spPr>
          <a:xfrm>
            <a:off x="4876800" y="609441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latin typeface="黑体" panose="02010609060101010101" pitchFamily="2" charset="-122"/>
              </a:rPr>
              <a:t>死区</a:t>
            </a:r>
            <a:endParaRPr lang="zh-CN" altLang="en-US" sz="2800" b="1" dirty="0">
              <a:latin typeface="黑体" panose="02010609060101010101" pitchFamily="2" charset="-122"/>
            </a:endParaRPr>
          </a:p>
        </p:txBody>
      </p:sp>
      <p:sp>
        <p:nvSpPr>
          <p:cNvPr id="20495" name="Text Box 18"/>
          <p:cNvSpPr txBox="1"/>
          <p:nvPr/>
        </p:nvSpPr>
        <p:spPr>
          <a:xfrm>
            <a:off x="7315200" y="5441950"/>
            <a:ext cx="1447800" cy="1187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用在实时要求不高的场合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96" name="Text Box 19"/>
          <p:cNvSpPr txBox="1"/>
          <p:nvPr/>
        </p:nvSpPr>
        <p:spPr>
          <a:xfrm>
            <a:off x="323850" y="45085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latin typeface="黑体" panose="02010609060101010101" pitchFamily="2" charset="-122"/>
              </a:rPr>
              <a:t>（</a:t>
            </a:r>
            <a:r>
              <a:rPr lang="en-US" altLang="zh-CN" b="1" dirty="0">
                <a:latin typeface="黑体" panose="02010609060101010101" pitchFamily="2" charset="-122"/>
              </a:rPr>
              <a:t>1</a:t>
            </a:r>
            <a:r>
              <a:rPr lang="zh-CN" altLang="en-US" b="1" dirty="0">
                <a:latin typeface="黑体" panose="02010609060101010101" pitchFamily="2" charset="-122"/>
              </a:rPr>
              <a:t>）集中刷新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0497" name="Line 20"/>
          <p:cNvSpPr/>
          <p:nvPr/>
        </p:nvSpPr>
        <p:spPr>
          <a:xfrm>
            <a:off x="1066800" y="6246813"/>
            <a:ext cx="0" cy="381000"/>
          </a:xfrm>
          <a:prstGeom prst="line">
            <a:avLst/>
          </a:prstGeom>
          <a:ln w="28575" cap="sq" cmpd="sng">
            <a:solidFill>
              <a:srgbClr val="FFCC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0498" name="Group 21"/>
          <p:cNvGrpSpPr/>
          <p:nvPr/>
        </p:nvGrpSpPr>
        <p:grpSpPr>
          <a:xfrm>
            <a:off x="1066800" y="5332413"/>
            <a:ext cx="5791200" cy="838200"/>
            <a:chOff x="528" y="2256"/>
            <a:chExt cx="3648" cy="528"/>
          </a:xfrm>
        </p:grpSpPr>
        <p:sp>
          <p:nvSpPr>
            <p:cNvPr id="20510" name="Line 22"/>
            <p:cNvSpPr/>
            <p:nvPr/>
          </p:nvSpPr>
          <p:spPr>
            <a:xfrm>
              <a:off x="1584" y="2448"/>
              <a:ext cx="528" cy="0"/>
            </a:xfrm>
            <a:prstGeom prst="line">
              <a:avLst/>
            </a:prstGeom>
            <a:ln w="28575" cap="rnd" cmpd="sng">
              <a:solidFill>
                <a:srgbClr val="FFCC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20511" name="Line 23"/>
            <p:cNvSpPr/>
            <p:nvPr/>
          </p:nvSpPr>
          <p:spPr>
            <a:xfrm>
              <a:off x="528" y="2352"/>
              <a:ext cx="0" cy="432"/>
            </a:xfrm>
            <a:prstGeom prst="line">
              <a:avLst/>
            </a:prstGeom>
            <a:ln w="38100" cap="sq" cmpd="sng">
              <a:solidFill>
                <a:srgbClr val="FFCC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0512" name="Line 24"/>
            <p:cNvSpPr/>
            <p:nvPr/>
          </p:nvSpPr>
          <p:spPr>
            <a:xfrm>
              <a:off x="528" y="2592"/>
              <a:ext cx="3648" cy="0"/>
            </a:xfrm>
            <a:prstGeom prst="line">
              <a:avLst/>
            </a:prstGeom>
            <a:ln w="38100" cap="sq" cmpd="sng">
              <a:solidFill>
                <a:srgbClr val="FFCC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0513" name="Group 25"/>
            <p:cNvGrpSpPr/>
            <p:nvPr/>
          </p:nvGrpSpPr>
          <p:grpSpPr>
            <a:xfrm>
              <a:off x="1008" y="2256"/>
              <a:ext cx="816" cy="336"/>
              <a:chOff x="1008" y="2256"/>
              <a:chExt cx="816" cy="336"/>
            </a:xfrm>
          </p:grpSpPr>
          <p:sp>
            <p:nvSpPr>
              <p:cNvPr id="20526" name="Text Box 26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en-US" altLang="zh-CN" sz="2800" b="1" dirty="0">
                    <a:solidFill>
                      <a:schemeClr val="tx1"/>
                    </a:solidFill>
                    <a:latin typeface="黑体" panose="02010609060101010101" pitchFamily="2" charset="-122"/>
                  </a:rPr>
                  <a:t>R/W</a:t>
                </a:r>
                <a:endPara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</a:endParaRPr>
              </a:p>
            </p:txBody>
          </p:sp>
          <p:sp>
            <p:nvSpPr>
              <p:cNvPr id="20527" name="Line 27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20514" name="Group 28"/>
            <p:cNvGrpSpPr/>
            <p:nvPr/>
          </p:nvGrpSpPr>
          <p:grpSpPr>
            <a:xfrm>
              <a:off x="2400" y="2256"/>
              <a:ext cx="816" cy="336"/>
              <a:chOff x="2400" y="2256"/>
              <a:chExt cx="816" cy="336"/>
            </a:xfrm>
          </p:grpSpPr>
          <p:sp>
            <p:nvSpPr>
              <p:cNvPr id="20524" name="Text Box 29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zh-CN" altLang="en-US" sz="2800" b="1" dirty="0">
                    <a:solidFill>
                      <a:schemeClr val="tx1"/>
                    </a:solidFill>
                    <a:latin typeface="黑体" panose="02010609060101010101" pitchFamily="2" charset="-122"/>
                  </a:rPr>
                  <a:t>刷新</a:t>
                </a:r>
                <a:endParaRPr lang="zh-CN" altLang="en-US" sz="2800" b="1" dirty="0">
                  <a:solidFill>
                    <a:schemeClr val="tx1"/>
                  </a:solidFill>
                  <a:latin typeface="黑体" panose="02010609060101010101" pitchFamily="2" charset="-122"/>
                </a:endParaRPr>
              </a:p>
            </p:txBody>
          </p:sp>
          <p:sp>
            <p:nvSpPr>
              <p:cNvPr id="20525" name="Line 30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20515" name="Line 31"/>
            <p:cNvSpPr/>
            <p:nvPr/>
          </p:nvSpPr>
          <p:spPr>
            <a:xfrm>
              <a:off x="3552" y="2352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0516" name="Group 32"/>
            <p:cNvGrpSpPr/>
            <p:nvPr/>
          </p:nvGrpSpPr>
          <p:grpSpPr>
            <a:xfrm>
              <a:off x="528" y="2256"/>
              <a:ext cx="816" cy="336"/>
              <a:chOff x="1008" y="2256"/>
              <a:chExt cx="816" cy="336"/>
            </a:xfrm>
          </p:grpSpPr>
          <p:sp>
            <p:nvSpPr>
              <p:cNvPr id="20522" name="Text Box 33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en-US" altLang="zh-CN" sz="2800" b="1" dirty="0">
                    <a:solidFill>
                      <a:schemeClr val="tx1"/>
                    </a:solidFill>
                    <a:latin typeface="黑体" panose="02010609060101010101" pitchFamily="2" charset="-122"/>
                  </a:rPr>
                  <a:t>R/W</a:t>
                </a:r>
                <a:endPara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</a:endParaRPr>
              </a:p>
            </p:txBody>
          </p:sp>
          <p:sp>
            <p:nvSpPr>
              <p:cNvPr id="20523" name="Line 34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20517" name="Group 35"/>
            <p:cNvGrpSpPr/>
            <p:nvPr/>
          </p:nvGrpSpPr>
          <p:grpSpPr>
            <a:xfrm>
              <a:off x="2976" y="2256"/>
              <a:ext cx="816" cy="336"/>
              <a:chOff x="2400" y="2256"/>
              <a:chExt cx="816" cy="336"/>
            </a:xfrm>
          </p:grpSpPr>
          <p:sp>
            <p:nvSpPr>
              <p:cNvPr id="20520" name="Text Box 36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zh-CN" altLang="en-US" sz="2800" b="1" dirty="0">
                    <a:solidFill>
                      <a:schemeClr val="tx1"/>
                    </a:solidFill>
                    <a:latin typeface="黑体" panose="02010609060101010101" pitchFamily="2" charset="-122"/>
                  </a:rPr>
                  <a:t>刷新</a:t>
                </a:r>
                <a:endParaRPr lang="zh-CN" altLang="en-US" sz="2800" b="1" dirty="0">
                  <a:solidFill>
                    <a:schemeClr val="tx1"/>
                  </a:solidFill>
                  <a:latin typeface="黑体" panose="02010609060101010101" pitchFamily="2" charset="-122"/>
                </a:endParaRPr>
              </a:p>
            </p:txBody>
          </p:sp>
          <p:sp>
            <p:nvSpPr>
              <p:cNvPr id="20521" name="Line 37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20518" name="Line 38"/>
            <p:cNvSpPr/>
            <p:nvPr/>
          </p:nvSpPr>
          <p:spPr>
            <a:xfrm>
              <a:off x="3648" y="2448"/>
              <a:ext cx="528" cy="0"/>
            </a:xfrm>
            <a:prstGeom prst="line">
              <a:avLst/>
            </a:prstGeom>
            <a:ln w="28575" cap="rnd" cmpd="sng">
              <a:solidFill>
                <a:srgbClr val="FFCC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20519" name="Line 39"/>
            <p:cNvSpPr/>
            <p:nvPr/>
          </p:nvSpPr>
          <p:spPr>
            <a:xfrm>
              <a:off x="4176" y="2352"/>
              <a:ext cx="0" cy="432"/>
            </a:xfrm>
            <a:prstGeom prst="line">
              <a:avLst/>
            </a:prstGeom>
            <a:ln w="38100" cap="sq" cmpd="sng">
              <a:solidFill>
                <a:srgbClr val="FFCC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0499" name="Line 40"/>
          <p:cNvSpPr/>
          <p:nvPr/>
        </p:nvSpPr>
        <p:spPr>
          <a:xfrm>
            <a:off x="4572000" y="6094413"/>
            <a:ext cx="2209800" cy="0"/>
          </a:xfrm>
          <a:prstGeom prst="line">
            <a:avLst/>
          </a:prstGeom>
          <a:ln w="28575" cap="sq" cmpd="sng">
            <a:solidFill>
              <a:srgbClr val="FFCCFF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0500" name="Line 41"/>
          <p:cNvSpPr/>
          <p:nvPr/>
        </p:nvSpPr>
        <p:spPr>
          <a:xfrm flipH="1">
            <a:off x="1066800" y="6094413"/>
            <a:ext cx="2209800" cy="0"/>
          </a:xfrm>
          <a:prstGeom prst="line">
            <a:avLst/>
          </a:prstGeom>
          <a:ln w="28575" cap="sq" cmpd="sng">
            <a:solidFill>
              <a:srgbClr val="FFCC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501" name="Text Box 42"/>
          <p:cNvSpPr txBox="1"/>
          <p:nvPr/>
        </p:nvSpPr>
        <p:spPr>
          <a:xfrm>
            <a:off x="3581400" y="578961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latin typeface="黑体" panose="02010609060101010101" pitchFamily="2" charset="-122"/>
              </a:rPr>
              <a:t>2ms</a:t>
            </a:r>
            <a:endParaRPr lang="en-US" altLang="zh-CN" sz="2800" b="1" dirty="0">
              <a:latin typeface="黑体" panose="02010609060101010101" pitchFamily="2" charset="-122"/>
            </a:endParaRPr>
          </a:p>
        </p:txBody>
      </p:sp>
      <p:sp>
        <p:nvSpPr>
          <p:cNvPr id="20502" name="Line 43"/>
          <p:cNvSpPr/>
          <p:nvPr/>
        </p:nvSpPr>
        <p:spPr>
          <a:xfrm>
            <a:off x="1828800" y="6246813"/>
            <a:ext cx="0" cy="381000"/>
          </a:xfrm>
          <a:prstGeom prst="line">
            <a:avLst/>
          </a:prstGeom>
          <a:ln w="28575" cap="sq" cmpd="sng">
            <a:solidFill>
              <a:srgbClr val="FFCC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503" name="Text Box 44"/>
          <p:cNvSpPr txBox="1"/>
          <p:nvPr/>
        </p:nvSpPr>
        <p:spPr>
          <a:xfrm>
            <a:off x="1042988" y="616585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latin typeface="黑体" panose="02010609060101010101" pitchFamily="2" charset="-122"/>
              </a:rPr>
              <a:t>50ns</a:t>
            </a:r>
            <a:endParaRPr lang="en-US" altLang="zh-CN" sz="2400" b="1" dirty="0">
              <a:latin typeface="黑体" panose="02010609060101010101" pitchFamily="2" charset="-122"/>
            </a:endParaRPr>
          </a:p>
        </p:txBody>
      </p:sp>
      <p:sp>
        <p:nvSpPr>
          <p:cNvPr id="20504" name="Line 45"/>
          <p:cNvSpPr/>
          <p:nvPr/>
        </p:nvSpPr>
        <p:spPr>
          <a:xfrm>
            <a:off x="609600" y="6399213"/>
            <a:ext cx="457200" cy="0"/>
          </a:xfrm>
          <a:prstGeom prst="line">
            <a:avLst/>
          </a:prstGeom>
          <a:ln w="28575" cap="sq" cmpd="sng">
            <a:solidFill>
              <a:srgbClr val="FFCCFF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0505" name="Line 46"/>
          <p:cNvSpPr/>
          <p:nvPr/>
        </p:nvSpPr>
        <p:spPr>
          <a:xfrm>
            <a:off x="1828800" y="6399213"/>
            <a:ext cx="457200" cy="0"/>
          </a:xfrm>
          <a:prstGeom prst="line">
            <a:avLst/>
          </a:prstGeom>
          <a:ln w="28575" cap="sq" cmpd="sng">
            <a:solidFill>
              <a:srgbClr val="FFCCFF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506" name="Line 47"/>
          <p:cNvSpPr/>
          <p:nvPr/>
        </p:nvSpPr>
        <p:spPr>
          <a:xfrm>
            <a:off x="4038600" y="6246813"/>
            <a:ext cx="0" cy="381000"/>
          </a:xfrm>
          <a:prstGeom prst="line">
            <a:avLst/>
          </a:prstGeom>
          <a:ln w="28575" cap="sq" cmpd="sng">
            <a:solidFill>
              <a:srgbClr val="FFCC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507" name="Line 48"/>
          <p:cNvSpPr/>
          <p:nvPr/>
        </p:nvSpPr>
        <p:spPr>
          <a:xfrm>
            <a:off x="6858000" y="6246813"/>
            <a:ext cx="0" cy="381000"/>
          </a:xfrm>
          <a:prstGeom prst="line">
            <a:avLst/>
          </a:prstGeom>
          <a:ln w="28575" cap="sq" cmpd="sng">
            <a:solidFill>
              <a:srgbClr val="FFCC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508" name="Line 49"/>
          <p:cNvSpPr/>
          <p:nvPr/>
        </p:nvSpPr>
        <p:spPr>
          <a:xfrm>
            <a:off x="4114800" y="6399213"/>
            <a:ext cx="762000" cy="0"/>
          </a:xfrm>
          <a:prstGeom prst="line">
            <a:avLst/>
          </a:prstGeom>
          <a:ln w="28575" cap="sq" cmpd="sng">
            <a:solidFill>
              <a:srgbClr val="FFCCFF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0509" name="Line 50"/>
          <p:cNvSpPr/>
          <p:nvPr/>
        </p:nvSpPr>
        <p:spPr>
          <a:xfrm>
            <a:off x="5715000" y="6399213"/>
            <a:ext cx="1143000" cy="0"/>
          </a:xfrm>
          <a:prstGeom prst="line">
            <a:avLst/>
          </a:prstGeom>
          <a:ln w="28575" cap="sq" cmpd="sng">
            <a:solidFill>
              <a:srgbClr val="FFCCFF"/>
            </a:solidFill>
            <a:prstDash val="solid"/>
            <a:headEnd type="none" w="sm" len="sm"/>
            <a:tailEnd type="triangle" w="med" len="med"/>
          </a:ln>
        </p:spPr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75" name="Text Box 2"/>
          <p:cNvSpPr txBox="1"/>
          <p:nvPr/>
        </p:nvSpPr>
        <p:spPr>
          <a:xfrm>
            <a:off x="1219200" y="76200"/>
            <a:ext cx="7239000" cy="1920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6000" b="1" dirty="0">
                <a:latin typeface="隶书" panose="02010509060101010101" pitchFamily="49" charset="-122"/>
                <a:ea typeface="隶书" panose="02010509060101010101" pitchFamily="49" charset="-122"/>
              </a:rPr>
              <a:t>第</a:t>
            </a:r>
            <a:r>
              <a:rPr lang="en-US" altLang="zh-CN" sz="6000" b="1" dirty="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6000" b="1" dirty="0">
                <a:latin typeface="隶书" panose="02010509060101010101" pitchFamily="49" charset="-122"/>
                <a:ea typeface="隶书" panose="02010509060101010101" pitchFamily="49" charset="-122"/>
              </a:rPr>
              <a:t>篇 存储系统与   	  输入</a:t>
            </a:r>
            <a:r>
              <a:rPr lang="en-US" altLang="zh-CN" sz="6000" b="1" dirty="0"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zh-CN" altLang="en-US" sz="6000" b="1" dirty="0">
                <a:latin typeface="隶书" panose="02010509060101010101" pitchFamily="49" charset="-122"/>
                <a:ea typeface="隶书" panose="02010509060101010101" pitchFamily="49" charset="-122"/>
              </a:rPr>
              <a:t>输出系统</a:t>
            </a:r>
            <a:endParaRPr lang="zh-CN" altLang="en-US" sz="6000" b="1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76" name="Text Box 3"/>
          <p:cNvSpPr txBox="1"/>
          <p:nvPr/>
        </p:nvSpPr>
        <p:spPr>
          <a:xfrm>
            <a:off x="0" y="1916113"/>
            <a:ext cx="3657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36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硬件组成角度：</a:t>
            </a:r>
            <a:endParaRPr lang="zh-CN" altLang="en-US" sz="36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7" name="Text Box 4"/>
          <p:cNvSpPr txBox="1"/>
          <p:nvPr/>
        </p:nvSpPr>
        <p:spPr>
          <a:xfrm>
            <a:off x="250825" y="1989138"/>
            <a:ext cx="860425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			</a:t>
            </a:r>
            <a:r>
              <a:rPr lang="zh-CN" altLang="en-US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了解存储器及各种</a:t>
            </a:r>
            <a:r>
              <a:rPr lang="en-US" altLang="zh-CN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lang="zh-CN" altLang="en-US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设备的组成原理，以及连接整机的方法</a:t>
            </a:r>
            <a:endParaRPr lang="zh-CN" altLang="en-US" sz="36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3078" name="Text Box 5"/>
          <p:cNvSpPr txBox="1"/>
          <p:nvPr/>
        </p:nvSpPr>
        <p:spPr>
          <a:xfrm>
            <a:off x="0" y="3357563"/>
            <a:ext cx="4495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3600" b="1" dirty="0">
                <a:solidFill>
                  <a:srgbClr val="FFCCFF"/>
                </a:solidFill>
                <a:latin typeface="黑体" panose="02010609060101010101" pitchFamily="2" charset="-122"/>
              </a:rPr>
              <a:t>控制</a:t>
            </a:r>
            <a:r>
              <a:rPr lang="en-US" altLang="zh-CN" sz="3600" b="1" dirty="0">
                <a:solidFill>
                  <a:srgbClr val="FFCCFF"/>
                </a:solidFill>
                <a:latin typeface="黑体" panose="02010609060101010101" pitchFamily="2" charset="-122"/>
              </a:rPr>
              <a:t>I/O</a:t>
            </a:r>
            <a:r>
              <a:rPr lang="zh-CN" altLang="en-US" sz="3600" b="1" dirty="0">
                <a:solidFill>
                  <a:srgbClr val="FFCCFF"/>
                </a:solidFill>
                <a:latin typeface="黑体" panose="02010609060101010101" pitchFamily="2" charset="-122"/>
              </a:rPr>
              <a:t>传送的角度</a:t>
            </a:r>
            <a:r>
              <a:rPr lang="zh-CN" altLang="en-US" sz="36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：</a:t>
            </a:r>
            <a:endParaRPr lang="zh-CN" altLang="en-US" sz="36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9" name="Text Box 6"/>
          <p:cNvSpPr txBox="1"/>
          <p:nvPr/>
        </p:nvSpPr>
        <p:spPr>
          <a:xfrm>
            <a:off x="250825" y="3429000"/>
            <a:ext cx="81534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2" charset="-122"/>
              </a:rPr>
              <a:t>				   </a:t>
            </a:r>
            <a:r>
              <a:rPr lang="en-US" altLang="zh-CN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种控制方式，以及控制方式对接口和</a:t>
            </a:r>
            <a:r>
              <a:rPr lang="en-US" altLang="zh-CN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lang="zh-CN" altLang="en-US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程序的影响</a:t>
            </a:r>
            <a:endParaRPr lang="zh-CN" altLang="en-US" sz="36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3080" name="Text Box 7"/>
          <p:cNvSpPr txBox="1"/>
          <p:nvPr/>
        </p:nvSpPr>
        <p:spPr>
          <a:xfrm>
            <a:off x="395288" y="4797425"/>
            <a:ext cx="4495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3600" b="1" dirty="0">
                <a:solidFill>
                  <a:srgbClr val="FFCCFF"/>
                </a:solidFill>
                <a:latin typeface="黑体" panose="02010609060101010101" pitchFamily="2" charset="-122"/>
              </a:rPr>
              <a:t>软件组成角度</a:t>
            </a:r>
            <a:r>
              <a:rPr lang="zh-CN" altLang="en-US" sz="36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：</a:t>
            </a:r>
            <a:endParaRPr lang="zh-CN" altLang="en-US" sz="36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81" name="Text Box 8"/>
          <p:cNvSpPr txBox="1"/>
          <p:nvPr/>
        </p:nvSpPr>
        <p:spPr>
          <a:xfrm>
            <a:off x="684213" y="4797425"/>
            <a:ext cx="8153400" cy="1739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2" charset="-122"/>
              </a:rPr>
              <a:t>			  </a:t>
            </a:r>
            <a:r>
              <a:rPr lang="en-US" altLang="zh-CN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个层次：用户程序对</a:t>
            </a:r>
            <a:r>
              <a:rPr lang="en-US" altLang="zh-CN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lang="zh-CN" altLang="en-US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设备的调用，</a:t>
            </a:r>
            <a:r>
              <a:rPr lang="en-US" altLang="zh-CN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OS</a:t>
            </a:r>
            <a:r>
              <a:rPr lang="zh-CN" altLang="en-US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中的驱动程序，</a:t>
            </a:r>
            <a:r>
              <a:rPr lang="en-US" altLang="zh-CN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I/O</a:t>
            </a:r>
            <a:r>
              <a:rPr lang="zh-CN" altLang="en-US" sz="36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设备控制器中的控制程序</a:t>
            </a:r>
            <a:endParaRPr lang="zh-CN" altLang="en-US" sz="36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1507" name="Text Box 81"/>
          <p:cNvSpPr txBox="1"/>
          <p:nvPr/>
        </p:nvSpPr>
        <p:spPr>
          <a:xfrm>
            <a:off x="0" y="4149725"/>
            <a:ext cx="9144000" cy="27749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1508" name="Text Box 2"/>
          <p:cNvSpPr txBox="1"/>
          <p:nvPr/>
        </p:nvSpPr>
        <p:spPr>
          <a:xfrm>
            <a:off x="0" y="333375"/>
            <a:ext cx="3200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latin typeface="黑体" panose="02010609060101010101" pitchFamily="2" charset="-122"/>
              </a:rPr>
              <a:t>（</a:t>
            </a:r>
            <a:r>
              <a:rPr lang="en-US" altLang="zh-CN" b="1" dirty="0">
                <a:latin typeface="黑体" panose="02010609060101010101" pitchFamily="2" charset="-122"/>
              </a:rPr>
              <a:t>2</a:t>
            </a:r>
            <a:r>
              <a:rPr lang="zh-CN" altLang="en-US" b="1" dirty="0">
                <a:latin typeface="黑体" panose="02010609060101010101" pitchFamily="2" charset="-122"/>
              </a:rPr>
              <a:t>）分散刷新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1509" name="Text Box 3"/>
          <p:cNvSpPr txBox="1"/>
          <p:nvPr/>
        </p:nvSpPr>
        <p:spPr>
          <a:xfrm>
            <a:off x="2843213" y="333375"/>
            <a:ext cx="594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各刷新周期分散安排在存取周期中。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grpSp>
        <p:nvGrpSpPr>
          <p:cNvPr id="21510" name="Group 4"/>
          <p:cNvGrpSpPr/>
          <p:nvPr/>
        </p:nvGrpSpPr>
        <p:grpSpPr>
          <a:xfrm>
            <a:off x="1143000" y="1143000"/>
            <a:ext cx="5791200" cy="838200"/>
            <a:chOff x="528" y="3696"/>
            <a:chExt cx="3648" cy="528"/>
          </a:xfrm>
        </p:grpSpPr>
        <p:sp>
          <p:nvSpPr>
            <p:cNvPr id="21570" name="Line 5"/>
            <p:cNvSpPr/>
            <p:nvPr/>
          </p:nvSpPr>
          <p:spPr>
            <a:xfrm>
              <a:off x="528" y="3792"/>
              <a:ext cx="0" cy="432"/>
            </a:xfrm>
            <a:prstGeom prst="line">
              <a:avLst/>
            </a:prstGeom>
            <a:ln w="38100" cap="sq" cmpd="sng">
              <a:solidFill>
                <a:srgbClr val="FFCC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21571" name="Line 6"/>
            <p:cNvSpPr/>
            <p:nvPr/>
          </p:nvSpPr>
          <p:spPr>
            <a:xfrm>
              <a:off x="528" y="4032"/>
              <a:ext cx="3648" cy="0"/>
            </a:xfrm>
            <a:prstGeom prst="line">
              <a:avLst/>
            </a:prstGeom>
            <a:ln w="38100" cap="sq" cmpd="sng">
              <a:solidFill>
                <a:srgbClr val="FFCC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1572" name="Group 7"/>
            <p:cNvGrpSpPr/>
            <p:nvPr/>
          </p:nvGrpSpPr>
          <p:grpSpPr>
            <a:xfrm>
              <a:off x="1632" y="3696"/>
              <a:ext cx="816" cy="336"/>
              <a:chOff x="1008" y="2256"/>
              <a:chExt cx="816" cy="336"/>
            </a:xfrm>
          </p:grpSpPr>
          <p:sp>
            <p:nvSpPr>
              <p:cNvPr id="21585" name="Text Box 8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en-US" altLang="zh-CN" sz="2800" b="1" dirty="0">
                    <a:latin typeface="黑体" panose="02010609060101010101" pitchFamily="2" charset="-122"/>
                  </a:rPr>
                  <a:t>R/W</a:t>
                </a:r>
                <a:endParaRPr lang="en-US" altLang="zh-CN" sz="2800" b="1" dirty="0">
                  <a:latin typeface="黑体" panose="02010609060101010101" pitchFamily="2" charset="-122"/>
                </a:endParaRPr>
              </a:p>
            </p:txBody>
          </p:sp>
          <p:sp>
            <p:nvSpPr>
              <p:cNvPr id="21586" name="Line 9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rgbClr val="FFCCFF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21573" name="Group 10"/>
            <p:cNvGrpSpPr/>
            <p:nvPr/>
          </p:nvGrpSpPr>
          <p:grpSpPr>
            <a:xfrm>
              <a:off x="1008" y="3696"/>
              <a:ext cx="816" cy="336"/>
              <a:chOff x="2400" y="2256"/>
              <a:chExt cx="816" cy="336"/>
            </a:xfrm>
          </p:grpSpPr>
          <p:sp>
            <p:nvSpPr>
              <p:cNvPr id="21583" name="Text Box 11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zh-CN" altLang="en-US" sz="2800" b="1" dirty="0">
                    <a:latin typeface="黑体" panose="02010609060101010101" pitchFamily="2" charset="-122"/>
                  </a:rPr>
                  <a:t>刷新</a:t>
                </a:r>
                <a:endParaRPr lang="zh-CN" altLang="en-US" sz="2800" b="1" dirty="0">
                  <a:latin typeface="黑体" panose="02010609060101010101" pitchFamily="2" charset="-122"/>
                </a:endParaRPr>
              </a:p>
            </p:txBody>
          </p:sp>
          <p:sp>
            <p:nvSpPr>
              <p:cNvPr id="21584" name="Line 12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rgbClr val="FFCCFF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21574" name="Line 13"/>
            <p:cNvSpPr/>
            <p:nvPr/>
          </p:nvSpPr>
          <p:spPr>
            <a:xfrm>
              <a:off x="1584" y="3792"/>
              <a:ext cx="0" cy="240"/>
            </a:xfrm>
            <a:prstGeom prst="line">
              <a:avLst/>
            </a:prstGeom>
            <a:ln w="28575" cap="sq" cmpd="sng">
              <a:solidFill>
                <a:srgbClr val="FFCC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1575" name="Group 14"/>
            <p:cNvGrpSpPr/>
            <p:nvPr/>
          </p:nvGrpSpPr>
          <p:grpSpPr>
            <a:xfrm>
              <a:off x="528" y="3696"/>
              <a:ext cx="816" cy="336"/>
              <a:chOff x="1008" y="2256"/>
              <a:chExt cx="816" cy="336"/>
            </a:xfrm>
          </p:grpSpPr>
          <p:sp>
            <p:nvSpPr>
              <p:cNvPr id="21581" name="Text Box 15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en-US" altLang="zh-CN" sz="2800" b="1" dirty="0">
                    <a:latin typeface="黑体" panose="02010609060101010101" pitchFamily="2" charset="-122"/>
                  </a:rPr>
                  <a:t>R/W</a:t>
                </a:r>
                <a:endParaRPr lang="en-US" altLang="zh-CN" sz="2800" b="1" dirty="0">
                  <a:latin typeface="黑体" panose="02010609060101010101" pitchFamily="2" charset="-122"/>
                </a:endParaRPr>
              </a:p>
            </p:txBody>
          </p:sp>
          <p:sp>
            <p:nvSpPr>
              <p:cNvPr id="21582" name="Line 16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rgbClr val="FFCCFF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21576" name="Group 17"/>
            <p:cNvGrpSpPr/>
            <p:nvPr/>
          </p:nvGrpSpPr>
          <p:grpSpPr>
            <a:xfrm>
              <a:off x="2112" y="3696"/>
              <a:ext cx="816" cy="336"/>
              <a:chOff x="2400" y="2256"/>
              <a:chExt cx="816" cy="336"/>
            </a:xfrm>
          </p:grpSpPr>
          <p:sp>
            <p:nvSpPr>
              <p:cNvPr id="21579" name="Text Box 18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zh-CN" altLang="en-US" sz="2800" b="1" dirty="0">
                    <a:latin typeface="黑体" panose="02010609060101010101" pitchFamily="2" charset="-122"/>
                  </a:rPr>
                  <a:t>刷新</a:t>
                </a:r>
                <a:endParaRPr lang="zh-CN" altLang="en-US" sz="2800" b="1" dirty="0">
                  <a:latin typeface="黑体" panose="02010609060101010101" pitchFamily="2" charset="-122"/>
                </a:endParaRPr>
              </a:p>
            </p:txBody>
          </p:sp>
          <p:sp>
            <p:nvSpPr>
              <p:cNvPr id="21580" name="Line 19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rgbClr val="FFCCFF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21577" name="Line 20"/>
            <p:cNvSpPr/>
            <p:nvPr/>
          </p:nvSpPr>
          <p:spPr>
            <a:xfrm>
              <a:off x="2784" y="3888"/>
              <a:ext cx="528" cy="0"/>
            </a:xfrm>
            <a:prstGeom prst="line">
              <a:avLst/>
            </a:prstGeom>
            <a:ln w="28575" cap="rnd" cmpd="sng">
              <a:solidFill>
                <a:srgbClr val="FFCCFF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21578" name="Line 21"/>
            <p:cNvSpPr/>
            <p:nvPr/>
          </p:nvSpPr>
          <p:spPr>
            <a:xfrm>
              <a:off x="2688" y="3792"/>
              <a:ext cx="0" cy="240"/>
            </a:xfrm>
            <a:prstGeom prst="line">
              <a:avLst/>
            </a:prstGeom>
            <a:ln w="28575" cap="sq" cmpd="sng">
              <a:solidFill>
                <a:srgbClr val="FFCCFF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21511" name="Text Box 22"/>
          <p:cNvSpPr txBox="1"/>
          <p:nvPr/>
        </p:nvSpPr>
        <p:spPr>
          <a:xfrm>
            <a:off x="1447800" y="1600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latin typeface="黑体" panose="02010609060101010101" pitchFamily="2" charset="-122"/>
              </a:rPr>
              <a:t>100ns</a:t>
            </a:r>
            <a:endParaRPr lang="en-US" altLang="zh-CN" sz="2400" b="1" dirty="0">
              <a:latin typeface="黑体" panose="02010609060101010101" pitchFamily="2" charset="-122"/>
            </a:endParaRPr>
          </a:p>
        </p:txBody>
      </p:sp>
      <p:sp>
        <p:nvSpPr>
          <p:cNvPr id="21512" name="Line 23"/>
          <p:cNvSpPr/>
          <p:nvPr/>
        </p:nvSpPr>
        <p:spPr>
          <a:xfrm>
            <a:off x="2819400" y="1676400"/>
            <a:ext cx="0" cy="381000"/>
          </a:xfrm>
          <a:prstGeom prst="line">
            <a:avLst/>
          </a:prstGeom>
          <a:ln w="28575" cap="sq" cmpd="sng">
            <a:solidFill>
              <a:srgbClr val="FFCC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513" name="Line 24"/>
          <p:cNvSpPr/>
          <p:nvPr/>
        </p:nvSpPr>
        <p:spPr>
          <a:xfrm>
            <a:off x="1143000" y="1828800"/>
            <a:ext cx="381000" cy="0"/>
          </a:xfrm>
          <a:prstGeom prst="line">
            <a:avLst/>
          </a:prstGeom>
          <a:ln w="28575" cap="sq" cmpd="sng">
            <a:solidFill>
              <a:srgbClr val="FFCCFF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1514" name="Line 25"/>
          <p:cNvSpPr/>
          <p:nvPr/>
        </p:nvSpPr>
        <p:spPr>
          <a:xfrm>
            <a:off x="2362200" y="1828800"/>
            <a:ext cx="457200" cy="0"/>
          </a:xfrm>
          <a:prstGeom prst="line">
            <a:avLst/>
          </a:prstGeom>
          <a:ln w="28575" cap="sq" cmpd="sng">
            <a:solidFill>
              <a:srgbClr val="FFCCFF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1515" name="Text Box 26"/>
          <p:cNvSpPr txBox="1"/>
          <p:nvPr/>
        </p:nvSpPr>
        <p:spPr>
          <a:xfrm>
            <a:off x="7308850" y="1052513"/>
            <a:ext cx="1447800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2" charset="-122"/>
              </a:rPr>
              <a:t>用在低速系统中</a:t>
            </a:r>
            <a:endParaRPr lang="zh-CN" altLang="en-US" sz="24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21516" name="Text Box 27"/>
          <p:cNvSpPr txBox="1"/>
          <p:nvPr/>
        </p:nvSpPr>
        <p:spPr>
          <a:xfrm>
            <a:off x="1600200" y="2681288"/>
            <a:ext cx="990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rgbClr val="CCFF99"/>
                </a:solidFill>
                <a:latin typeface="黑体" panose="02010609060101010101" pitchFamily="2" charset="-122"/>
              </a:rPr>
              <a:t>2ms</a:t>
            </a:r>
            <a:endParaRPr lang="en-US" altLang="zh-CN" sz="2800" b="1" dirty="0">
              <a:solidFill>
                <a:srgbClr val="CCFF99"/>
              </a:solidFill>
              <a:latin typeface="黑体" panose="02010609060101010101" pitchFamily="2" charset="-122"/>
            </a:endParaRPr>
          </a:p>
        </p:txBody>
      </p:sp>
      <p:sp>
        <p:nvSpPr>
          <p:cNvPr id="21517" name="Line 28"/>
          <p:cNvSpPr/>
          <p:nvPr/>
        </p:nvSpPr>
        <p:spPr>
          <a:xfrm>
            <a:off x="2982913" y="4800600"/>
            <a:ext cx="0" cy="381000"/>
          </a:xfrm>
          <a:prstGeom prst="line">
            <a:avLst/>
          </a:prstGeom>
          <a:ln w="38100" cap="sq" cmpd="sng">
            <a:solidFill>
              <a:srgbClr val="0000FF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1518" name="Line 29"/>
          <p:cNvSpPr/>
          <p:nvPr/>
        </p:nvSpPr>
        <p:spPr>
          <a:xfrm>
            <a:off x="468313" y="4419600"/>
            <a:ext cx="0" cy="685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519" name="Line 30"/>
          <p:cNvSpPr/>
          <p:nvPr/>
        </p:nvSpPr>
        <p:spPr>
          <a:xfrm>
            <a:off x="2449513" y="50292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1520" name="Line 31"/>
          <p:cNvSpPr/>
          <p:nvPr/>
        </p:nvSpPr>
        <p:spPr>
          <a:xfrm>
            <a:off x="468313" y="50292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1521" name="Text Box 32"/>
          <p:cNvSpPr txBox="1"/>
          <p:nvPr/>
        </p:nvSpPr>
        <p:spPr>
          <a:xfrm>
            <a:off x="914400" y="2743200"/>
            <a:ext cx="76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rgbClr val="CCFF99"/>
                </a:solidFill>
                <a:latin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CCFF99"/>
                </a:solidFill>
                <a:latin typeface="黑体" panose="02010609060101010101" pitchFamily="2" charset="-122"/>
              </a:rPr>
              <a:t>.</a:t>
            </a:r>
            <a:endParaRPr lang="en-US" altLang="zh-CN" sz="2800" b="1" dirty="0">
              <a:solidFill>
                <a:srgbClr val="CCFF99"/>
              </a:solidFill>
              <a:latin typeface="黑体" panose="02010609060101010101" pitchFamily="2" charset="-122"/>
            </a:endParaRPr>
          </a:p>
        </p:txBody>
      </p:sp>
      <p:sp>
        <p:nvSpPr>
          <p:cNvPr id="21522" name="Text Box 33"/>
          <p:cNvSpPr txBox="1"/>
          <p:nvPr/>
        </p:nvSpPr>
        <p:spPr>
          <a:xfrm>
            <a:off x="2916238" y="2133600"/>
            <a:ext cx="502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各刷新周期分散安排在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2ms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内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21523" name="Text Box 34"/>
          <p:cNvSpPr txBox="1"/>
          <p:nvPr/>
        </p:nvSpPr>
        <p:spPr>
          <a:xfrm>
            <a:off x="544513" y="6172200"/>
            <a:ext cx="32766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400" b="1" dirty="0">
                <a:solidFill>
                  <a:srgbClr val="CC3300"/>
                </a:solidFill>
                <a:latin typeface="黑体" panose="02010609060101010101" pitchFamily="2" charset="-122"/>
              </a:rPr>
              <a:t>用在大多数计算机中</a:t>
            </a:r>
            <a:endParaRPr lang="zh-CN" altLang="en-US" sz="2400" b="1" dirty="0">
              <a:solidFill>
                <a:srgbClr val="CC3300"/>
              </a:solidFill>
              <a:latin typeface="黑体" panose="02010609060101010101" pitchFamily="2" charset="-122"/>
            </a:endParaRPr>
          </a:p>
        </p:txBody>
      </p:sp>
      <p:sp>
        <p:nvSpPr>
          <p:cNvPr id="21524" name="Line 35"/>
          <p:cNvSpPr/>
          <p:nvPr/>
        </p:nvSpPr>
        <p:spPr>
          <a:xfrm>
            <a:off x="1600200" y="3138488"/>
            <a:ext cx="762000" cy="0"/>
          </a:xfrm>
          <a:prstGeom prst="line">
            <a:avLst/>
          </a:prstGeom>
          <a:ln w="38100" cap="sq" cmpd="sng">
            <a:solidFill>
              <a:srgbClr val="CCFF9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525" name="Text Box 36"/>
          <p:cNvSpPr txBox="1"/>
          <p:nvPr/>
        </p:nvSpPr>
        <p:spPr>
          <a:xfrm>
            <a:off x="1403350" y="3141663"/>
            <a:ext cx="1295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rgbClr val="CCFF99"/>
                </a:solidFill>
                <a:latin typeface="黑体" panose="02010609060101010101" pitchFamily="2" charset="-122"/>
              </a:rPr>
              <a:t>128</a:t>
            </a:r>
            <a:r>
              <a:rPr lang="zh-CN" altLang="en-US" sz="2800" b="1" dirty="0">
                <a:solidFill>
                  <a:srgbClr val="CCFF99"/>
                </a:solidFill>
                <a:latin typeface="黑体" panose="02010609060101010101" pitchFamily="2" charset="-122"/>
              </a:rPr>
              <a:t>行</a:t>
            </a:r>
            <a:endParaRPr lang="zh-CN" altLang="en-US" sz="2800" b="1" dirty="0">
              <a:solidFill>
                <a:srgbClr val="CCFF99"/>
              </a:solidFill>
              <a:latin typeface="黑体" panose="02010609060101010101" pitchFamily="2" charset="-122"/>
            </a:endParaRPr>
          </a:p>
        </p:txBody>
      </p:sp>
      <p:sp>
        <p:nvSpPr>
          <p:cNvPr id="21526" name="Text Box 37"/>
          <p:cNvSpPr txBox="1"/>
          <p:nvPr/>
        </p:nvSpPr>
        <p:spPr>
          <a:xfrm>
            <a:off x="2438400" y="2833688"/>
            <a:ext cx="2514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rgbClr val="CCFF99"/>
                </a:solidFill>
                <a:latin typeface="黑体" panose="02010609060101010101" pitchFamily="2" charset="-122"/>
              </a:rPr>
              <a:t>≈15.6 </a:t>
            </a:r>
            <a:r>
              <a:rPr lang="zh-CN" altLang="en-US" sz="2800" b="1" dirty="0">
                <a:solidFill>
                  <a:srgbClr val="CCFF99"/>
                </a:solidFill>
                <a:latin typeface="黑体" panose="02010609060101010101" pitchFamily="2" charset="-122"/>
              </a:rPr>
              <a:t>微秒</a:t>
            </a:r>
            <a:endParaRPr lang="zh-CN" altLang="en-US" sz="2400" b="1" dirty="0">
              <a:solidFill>
                <a:srgbClr val="CCFF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27" name="Text Box 38"/>
          <p:cNvSpPr txBox="1"/>
          <p:nvPr/>
        </p:nvSpPr>
        <p:spPr>
          <a:xfrm>
            <a:off x="4787900" y="2781300"/>
            <a:ext cx="403225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rgbClr val="FFCC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每隔</a:t>
            </a:r>
            <a:r>
              <a:rPr lang="en-US" altLang="zh-CN" sz="2800" b="1" dirty="0">
                <a:solidFill>
                  <a:srgbClr val="FFCC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15.6</a:t>
            </a:r>
            <a:r>
              <a:rPr lang="zh-CN" altLang="en-US" sz="2800" b="1" dirty="0">
                <a:solidFill>
                  <a:srgbClr val="FFCC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微秒提一次刷新请求，刷新一行；</a:t>
            </a:r>
            <a:r>
              <a:rPr lang="en-US" altLang="zh-CN" sz="2800" b="1" dirty="0">
                <a:solidFill>
                  <a:srgbClr val="FFCC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rgbClr val="FFCC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毫秒内刷新完所有行</a:t>
            </a:r>
            <a:endParaRPr lang="zh-CN" altLang="en-US" sz="2400" b="1" dirty="0">
              <a:solidFill>
                <a:srgbClr val="FFCC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528" name="Line 39"/>
          <p:cNvSpPr/>
          <p:nvPr/>
        </p:nvSpPr>
        <p:spPr>
          <a:xfrm>
            <a:off x="5726113" y="4800600"/>
            <a:ext cx="0" cy="381000"/>
          </a:xfrm>
          <a:prstGeom prst="line">
            <a:avLst/>
          </a:prstGeom>
          <a:ln w="38100" cap="sq" cmpd="sng">
            <a:solidFill>
              <a:srgbClr val="0000FF"/>
            </a:solidFill>
            <a:prstDash val="solid"/>
            <a:headEnd type="triangle" w="med" len="med"/>
            <a:tailEnd type="none" w="med" len="med"/>
          </a:ln>
        </p:spPr>
      </p:sp>
      <p:grpSp>
        <p:nvGrpSpPr>
          <p:cNvPr id="21529" name="Group 40"/>
          <p:cNvGrpSpPr/>
          <p:nvPr/>
        </p:nvGrpSpPr>
        <p:grpSpPr>
          <a:xfrm>
            <a:off x="468313" y="4267200"/>
            <a:ext cx="8001000" cy="533400"/>
            <a:chOff x="336" y="1920"/>
            <a:chExt cx="5328" cy="336"/>
          </a:xfrm>
        </p:grpSpPr>
        <p:sp>
          <p:nvSpPr>
            <p:cNvPr id="21542" name="Line 41"/>
            <p:cNvSpPr/>
            <p:nvPr/>
          </p:nvSpPr>
          <p:spPr>
            <a:xfrm>
              <a:off x="1392" y="2112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sp>
          <p:nvSpPr>
            <p:cNvPr id="21543" name="Line 42"/>
            <p:cNvSpPr/>
            <p:nvPr/>
          </p:nvSpPr>
          <p:spPr>
            <a:xfrm>
              <a:off x="336" y="2256"/>
              <a:ext cx="5184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1544" name="Group 43"/>
            <p:cNvGrpSpPr/>
            <p:nvPr/>
          </p:nvGrpSpPr>
          <p:grpSpPr>
            <a:xfrm>
              <a:off x="816" y="1920"/>
              <a:ext cx="816" cy="336"/>
              <a:chOff x="1008" y="2256"/>
              <a:chExt cx="816" cy="336"/>
            </a:xfrm>
          </p:grpSpPr>
          <p:sp>
            <p:nvSpPr>
              <p:cNvPr id="21568" name="Text Box 44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en-US" altLang="zh-CN" sz="2800" b="1" dirty="0">
                    <a:solidFill>
                      <a:schemeClr val="tx1"/>
                    </a:solidFill>
                    <a:latin typeface="黑体" panose="02010609060101010101" pitchFamily="2" charset="-122"/>
                  </a:rPr>
                  <a:t>R/W</a:t>
                </a:r>
                <a:endPara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</a:endParaRPr>
              </a:p>
            </p:txBody>
          </p:sp>
          <p:sp>
            <p:nvSpPr>
              <p:cNvPr id="21569" name="Line 45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21545" name="Group 46"/>
            <p:cNvGrpSpPr/>
            <p:nvPr/>
          </p:nvGrpSpPr>
          <p:grpSpPr>
            <a:xfrm>
              <a:off x="2016" y="1920"/>
              <a:ext cx="816" cy="336"/>
              <a:chOff x="2400" y="2256"/>
              <a:chExt cx="816" cy="336"/>
            </a:xfrm>
          </p:grpSpPr>
          <p:sp>
            <p:nvSpPr>
              <p:cNvPr id="21566" name="Text Box 47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2" charset="-122"/>
                  </a:rPr>
                  <a:t>刷新</a:t>
                </a:r>
                <a:endParaRPr lang="zh-CN" altLang="en-US" sz="2800" b="1" dirty="0">
                  <a:solidFill>
                    <a:srgbClr val="0000FF"/>
                  </a:solidFill>
                  <a:latin typeface="黑体" panose="02010609060101010101" pitchFamily="2" charset="-122"/>
                </a:endParaRPr>
              </a:p>
            </p:txBody>
          </p:sp>
          <p:sp>
            <p:nvSpPr>
              <p:cNvPr id="21567" name="Line 48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21546" name="Line 49"/>
            <p:cNvSpPr/>
            <p:nvPr/>
          </p:nvSpPr>
          <p:spPr>
            <a:xfrm>
              <a:off x="2592" y="2016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1547" name="Group 50"/>
            <p:cNvGrpSpPr/>
            <p:nvPr/>
          </p:nvGrpSpPr>
          <p:grpSpPr>
            <a:xfrm>
              <a:off x="336" y="1920"/>
              <a:ext cx="816" cy="336"/>
              <a:chOff x="1008" y="2256"/>
              <a:chExt cx="816" cy="336"/>
            </a:xfrm>
          </p:grpSpPr>
          <p:sp>
            <p:nvSpPr>
              <p:cNvPr id="21564" name="Text Box 51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en-US" altLang="zh-CN" sz="2800" b="1" dirty="0">
                    <a:solidFill>
                      <a:schemeClr val="tx1"/>
                    </a:solidFill>
                    <a:latin typeface="黑体" panose="02010609060101010101" pitchFamily="2" charset="-122"/>
                  </a:rPr>
                  <a:t>R/W</a:t>
                </a:r>
                <a:endPara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</a:endParaRPr>
              </a:p>
            </p:txBody>
          </p:sp>
          <p:sp>
            <p:nvSpPr>
              <p:cNvPr id="21565" name="Line 52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grpSp>
          <p:nvGrpSpPr>
            <p:cNvPr id="21548" name="Group 53"/>
            <p:cNvGrpSpPr/>
            <p:nvPr/>
          </p:nvGrpSpPr>
          <p:grpSpPr>
            <a:xfrm>
              <a:off x="4224" y="1920"/>
              <a:ext cx="816" cy="336"/>
              <a:chOff x="2400" y="2256"/>
              <a:chExt cx="816" cy="336"/>
            </a:xfrm>
          </p:grpSpPr>
          <p:sp>
            <p:nvSpPr>
              <p:cNvPr id="21562" name="Text Box 54"/>
              <p:cNvSpPr txBox="1"/>
              <p:nvPr/>
            </p:nvSpPr>
            <p:spPr>
              <a:xfrm>
                <a:off x="2400" y="2256"/>
                <a:ext cx="816" cy="3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2" charset="-122"/>
                  </a:rPr>
                  <a:t>刷新</a:t>
                </a:r>
                <a:endParaRPr lang="zh-CN" altLang="en-US" sz="2800" b="1" dirty="0">
                  <a:solidFill>
                    <a:srgbClr val="0000FF"/>
                  </a:solidFill>
                  <a:latin typeface="黑体" panose="02010609060101010101" pitchFamily="2" charset="-122"/>
                </a:endParaRPr>
              </a:p>
            </p:txBody>
          </p:sp>
          <p:sp>
            <p:nvSpPr>
              <p:cNvPr id="21563" name="Line 55"/>
              <p:cNvSpPr/>
              <p:nvPr/>
            </p:nvSpPr>
            <p:spPr>
              <a:xfrm>
                <a:off x="2400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21549" name="Line 56"/>
            <p:cNvSpPr/>
            <p:nvPr/>
          </p:nvSpPr>
          <p:spPr>
            <a:xfrm>
              <a:off x="3168" y="2112"/>
              <a:ext cx="528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  <p:grpSp>
          <p:nvGrpSpPr>
            <p:cNvPr id="21550" name="Group 57"/>
            <p:cNvGrpSpPr/>
            <p:nvPr/>
          </p:nvGrpSpPr>
          <p:grpSpPr>
            <a:xfrm>
              <a:off x="2592" y="1920"/>
              <a:ext cx="816" cy="336"/>
              <a:chOff x="1008" y="2256"/>
              <a:chExt cx="816" cy="336"/>
            </a:xfrm>
          </p:grpSpPr>
          <p:sp>
            <p:nvSpPr>
              <p:cNvPr id="21560" name="Text Box 58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en-US" altLang="zh-CN" sz="2800" b="1" dirty="0">
                    <a:solidFill>
                      <a:schemeClr val="tx1"/>
                    </a:solidFill>
                    <a:latin typeface="黑体" panose="02010609060101010101" pitchFamily="2" charset="-122"/>
                  </a:rPr>
                  <a:t>R/W</a:t>
                </a:r>
                <a:endPara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</a:endParaRPr>
              </a:p>
            </p:txBody>
          </p:sp>
          <p:sp>
            <p:nvSpPr>
              <p:cNvPr id="21561" name="Line 59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21551" name="Line 60"/>
            <p:cNvSpPr/>
            <p:nvPr/>
          </p:nvSpPr>
          <p:spPr>
            <a:xfrm>
              <a:off x="3744" y="2016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1552" name="Group 61"/>
            <p:cNvGrpSpPr/>
            <p:nvPr/>
          </p:nvGrpSpPr>
          <p:grpSpPr>
            <a:xfrm>
              <a:off x="3744" y="1920"/>
              <a:ext cx="816" cy="336"/>
              <a:chOff x="1008" y="2256"/>
              <a:chExt cx="816" cy="336"/>
            </a:xfrm>
          </p:grpSpPr>
          <p:sp>
            <p:nvSpPr>
              <p:cNvPr id="21558" name="Text Box 62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en-US" altLang="zh-CN" sz="2800" b="1" dirty="0">
                    <a:solidFill>
                      <a:schemeClr val="tx1"/>
                    </a:solidFill>
                    <a:latin typeface="黑体" panose="02010609060101010101" pitchFamily="2" charset="-122"/>
                  </a:rPr>
                  <a:t>R/W</a:t>
                </a:r>
                <a:endPara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</a:endParaRPr>
              </a:p>
            </p:txBody>
          </p:sp>
          <p:sp>
            <p:nvSpPr>
              <p:cNvPr id="21559" name="Line 63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21553" name="Line 64"/>
            <p:cNvSpPr/>
            <p:nvPr/>
          </p:nvSpPr>
          <p:spPr>
            <a:xfrm>
              <a:off x="4800" y="2016"/>
              <a:ext cx="0" cy="24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1554" name="Group 65"/>
            <p:cNvGrpSpPr/>
            <p:nvPr/>
          </p:nvGrpSpPr>
          <p:grpSpPr>
            <a:xfrm>
              <a:off x="4800" y="1920"/>
              <a:ext cx="816" cy="336"/>
              <a:chOff x="1008" y="2256"/>
              <a:chExt cx="816" cy="336"/>
            </a:xfrm>
          </p:grpSpPr>
          <p:sp>
            <p:nvSpPr>
              <p:cNvPr id="21556" name="Text Box 66"/>
              <p:cNvSpPr txBox="1"/>
              <p:nvPr/>
            </p:nvSpPr>
            <p:spPr>
              <a:xfrm>
                <a:off x="1008" y="2256"/>
                <a:ext cx="816" cy="32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en-US" altLang="zh-CN" sz="2800" b="1" dirty="0">
                    <a:solidFill>
                      <a:schemeClr val="tx1"/>
                    </a:solidFill>
                    <a:latin typeface="黑体" panose="02010609060101010101" pitchFamily="2" charset="-122"/>
                  </a:rPr>
                  <a:t>R/W</a:t>
                </a:r>
                <a:endPara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</a:endParaRPr>
              </a:p>
            </p:txBody>
          </p:sp>
          <p:sp>
            <p:nvSpPr>
              <p:cNvPr id="21557" name="Line 67"/>
              <p:cNvSpPr/>
              <p:nvPr/>
            </p:nvSpPr>
            <p:spPr>
              <a:xfrm>
                <a:off x="1488" y="2352"/>
                <a:ext cx="0" cy="24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sm" len="sm"/>
                <a:tailEnd type="none" w="sm" len="sm"/>
              </a:ln>
            </p:spPr>
          </p:sp>
        </p:grpSp>
        <p:sp>
          <p:nvSpPr>
            <p:cNvPr id="21555" name="Line 68"/>
            <p:cNvSpPr/>
            <p:nvPr/>
          </p:nvSpPr>
          <p:spPr>
            <a:xfrm>
              <a:off x="5328" y="2112"/>
              <a:ext cx="336" cy="0"/>
            </a:xfrm>
            <a:prstGeom prst="line">
              <a:avLst/>
            </a:prstGeom>
            <a:ln w="28575" cap="rnd" cmpd="sng">
              <a:solidFill>
                <a:schemeClr val="tx1"/>
              </a:solidFill>
              <a:prstDash val="sysDot"/>
              <a:headEnd type="none" w="sm" len="sm"/>
              <a:tailEnd type="none" w="sm" len="sm"/>
            </a:ln>
          </p:spPr>
        </p:sp>
      </p:grpSp>
      <p:sp>
        <p:nvSpPr>
          <p:cNvPr id="21530" name="Text Box 69"/>
          <p:cNvSpPr txBox="1"/>
          <p:nvPr/>
        </p:nvSpPr>
        <p:spPr>
          <a:xfrm>
            <a:off x="925513" y="48006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15.6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微秒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31" name="Text Box 70"/>
          <p:cNvSpPr txBox="1"/>
          <p:nvPr/>
        </p:nvSpPr>
        <p:spPr>
          <a:xfrm>
            <a:off x="3516313" y="4800600"/>
            <a:ext cx="17526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15.6 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微秒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32" name="Line 71"/>
          <p:cNvSpPr/>
          <p:nvPr/>
        </p:nvSpPr>
        <p:spPr>
          <a:xfrm>
            <a:off x="2982913" y="50292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1533" name="Line 72"/>
          <p:cNvSpPr/>
          <p:nvPr/>
        </p:nvSpPr>
        <p:spPr>
          <a:xfrm>
            <a:off x="5802313" y="50292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1534" name="Line 73"/>
          <p:cNvSpPr/>
          <p:nvPr/>
        </p:nvSpPr>
        <p:spPr>
          <a:xfrm>
            <a:off x="5192713" y="50292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1535" name="Text Box 74"/>
          <p:cNvSpPr txBox="1"/>
          <p:nvPr/>
        </p:nvSpPr>
        <p:spPr>
          <a:xfrm>
            <a:off x="6259513" y="4800600"/>
            <a:ext cx="18288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15.6 </a:t>
            </a:r>
            <a:r>
              <a:rPr lang="zh-CN" altLang="en-US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微秒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536" name="Line 75"/>
          <p:cNvSpPr/>
          <p:nvPr/>
        </p:nvSpPr>
        <p:spPr>
          <a:xfrm>
            <a:off x="7859713" y="5029200"/>
            <a:ext cx="4572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21537" name="Text Box 76"/>
          <p:cNvSpPr txBox="1"/>
          <p:nvPr/>
        </p:nvSpPr>
        <p:spPr>
          <a:xfrm>
            <a:off x="2220913" y="5195888"/>
            <a:ext cx="2133600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</a:rPr>
              <a:t>刷新请求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21538" name="Text Box 77"/>
          <p:cNvSpPr txBox="1"/>
          <p:nvPr/>
        </p:nvSpPr>
        <p:spPr>
          <a:xfrm>
            <a:off x="1992313" y="5653088"/>
            <a:ext cx="2133600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DMA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请求）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21539" name="Text Box 78"/>
          <p:cNvSpPr txBox="1"/>
          <p:nvPr/>
        </p:nvSpPr>
        <p:spPr>
          <a:xfrm>
            <a:off x="0" y="21336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latin typeface="黑体" panose="02010609060101010101" pitchFamily="2" charset="-122"/>
              </a:rPr>
              <a:t>（</a:t>
            </a:r>
            <a:r>
              <a:rPr lang="en-US" altLang="zh-CN" b="1" dirty="0">
                <a:latin typeface="黑体" panose="02010609060101010101" pitchFamily="2" charset="-122"/>
              </a:rPr>
              <a:t>3</a:t>
            </a:r>
            <a:r>
              <a:rPr lang="zh-CN" altLang="en-US" b="1" dirty="0">
                <a:latin typeface="黑体" panose="02010609060101010101" pitchFamily="2" charset="-122"/>
              </a:rPr>
              <a:t>）异步刷新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1540" name="Text Box 79"/>
          <p:cNvSpPr txBox="1"/>
          <p:nvPr/>
        </p:nvSpPr>
        <p:spPr>
          <a:xfrm>
            <a:off x="4964113" y="5181600"/>
            <a:ext cx="21336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</a:rPr>
              <a:t>刷新请求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21541" name="Text Box 80"/>
          <p:cNvSpPr txBox="1"/>
          <p:nvPr/>
        </p:nvSpPr>
        <p:spPr>
          <a:xfrm>
            <a:off x="4735513" y="5638800"/>
            <a:ext cx="21336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DMA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请求）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2531" name="Text Box 2"/>
          <p:cNvSpPr txBox="1"/>
          <p:nvPr/>
        </p:nvSpPr>
        <p:spPr>
          <a:xfrm>
            <a:off x="914400" y="152400"/>
            <a:ext cx="6629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3600" b="1" dirty="0">
                <a:latin typeface="黑体" panose="02010609060101010101" pitchFamily="2" charset="-122"/>
              </a:rPr>
              <a:t>6.2.2 </a:t>
            </a:r>
            <a:r>
              <a:rPr lang="zh-CN" altLang="en-US" sz="3600" b="1" dirty="0">
                <a:latin typeface="黑体" panose="02010609060101010101" pitchFamily="2" charset="-122"/>
              </a:rPr>
              <a:t>磁表面存储器的存储原理</a:t>
            </a:r>
            <a:endParaRPr lang="zh-CN" altLang="en-US" sz="3600" b="1" dirty="0">
              <a:latin typeface="黑体" panose="02010609060101010101" pitchFamily="2" charset="-122"/>
            </a:endParaRPr>
          </a:p>
        </p:txBody>
      </p:sp>
      <p:sp>
        <p:nvSpPr>
          <p:cNvPr id="22532" name="Text Box 3"/>
          <p:cNvSpPr txBox="1"/>
          <p:nvPr/>
        </p:nvSpPr>
        <p:spPr>
          <a:xfrm>
            <a:off x="250825" y="836613"/>
            <a:ext cx="5562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latin typeface="黑体" panose="02010609060101010101" pitchFamily="2" charset="-122"/>
              </a:rPr>
              <a:t>1.</a:t>
            </a:r>
            <a:r>
              <a:rPr lang="zh-CN" altLang="en-US" b="1" dirty="0">
                <a:latin typeface="黑体" panose="02010609060101010101" pitchFamily="2" charset="-122"/>
              </a:rPr>
              <a:t>记录介质与磁头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2533" name="Rectangle 4"/>
          <p:cNvSpPr/>
          <p:nvPr/>
        </p:nvSpPr>
        <p:spPr>
          <a:xfrm>
            <a:off x="1054100" y="1524000"/>
            <a:ext cx="1408113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介质：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4" name="Rectangle 5"/>
          <p:cNvSpPr/>
          <p:nvPr/>
        </p:nvSpPr>
        <p:spPr>
          <a:xfrm>
            <a:off x="2320925" y="1576388"/>
            <a:ext cx="55419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磁层（矩磁薄膜），依附在基体上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5" name="Rectangle 6"/>
          <p:cNvSpPr/>
          <p:nvPr/>
        </p:nvSpPr>
        <p:spPr>
          <a:xfrm>
            <a:off x="1066800" y="2011363"/>
            <a:ext cx="14081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磁头：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6" name="Rectangle 7"/>
          <p:cNvSpPr/>
          <p:nvPr/>
        </p:nvSpPr>
        <p:spPr>
          <a:xfrm>
            <a:off x="2333625" y="2063750"/>
            <a:ext cx="161290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读写部件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37" name="Text Box 8"/>
          <p:cNvSpPr txBox="1"/>
          <p:nvPr/>
        </p:nvSpPr>
        <p:spPr>
          <a:xfrm>
            <a:off x="250825" y="2636838"/>
            <a:ext cx="2895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latin typeface="黑体" panose="02010609060101010101" pitchFamily="2" charset="-122"/>
              </a:rPr>
              <a:t>2.</a:t>
            </a:r>
            <a:r>
              <a:rPr lang="zh-CN" altLang="en-US" b="1" dirty="0">
                <a:latin typeface="黑体" panose="02010609060101010101" pitchFamily="2" charset="-122"/>
              </a:rPr>
              <a:t>读写原理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2538" name="Text Box 9"/>
          <p:cNvSpPr txBox="1"/>
          <p:nvPr/>
        </p:nvSpPr>
        <p:spPr>
          <a:xfrm>
            <a:off x="539750" y="3284538"/>
            <a:ext cx="3962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）写入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22539" name="Text Box 10"/>
          <p:cNvSpPr txBox="1"/>
          <p:nvPr/>
        </p:nvSpPr>
        <p:spPr>
          <a:xfrm>
            <a:off x="684213" y="3860800"/>
            <a:ext cx="8153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rgbClr val="FFCC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磁头线圈中加入磁化电流（写电流），并使磁层移动，在磁层上形成连续的小段磁化区域（位单元）</a:t>
            </a:r>
            <a:endParaRPr lang="zh-CN" altLang="en-US" sz="2800" b="1" dirty="0">
              <a:solidFill>
                <a:srgbClr val="FFCC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40" name="Text Box 11"/>
          <p:cNvSpPr txBox="1"/>
          <p:nvPr/>
        </p:nvSpPr>
        <p:spPr>
          <a:xfrm>
            <a:off x="468313" y="4868863"/>
            <a:ext cx="3962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（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）读出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22541" name="Text Box 12"/>
          <p:cNvSpPr txBox="1"/>
          <p:nvPr/>
        </p:nvSpPr>
        <p:spPr>
          <a:xfrm>
            <a:off x="914400" y="5454650"/>
            <a:ext cx="8001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rgbClr val="FFCC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磁头线圈中不加电流，磁层移动。当位单元的</a:t>
            </a:r>
            <a:r>
              <a:rPr lang="zh-CN" altLang="en-US" sz="2800" b="1" dirty="0">
                <a:solidFill>
                  <a:srgbClr val="CC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转变区</a:t>
            </a:r>
            <a:r>
              <a:rPr lang="zh-CN" altLang="en-US" sz="2800" b="1" dirty="0">
                <a:solidFill>
                  <a:srgbClr val="FFCC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经过磁头下方时，在线圈两端产生</a:t>
            </a:r>
            <a:r>
              <a:rPr lang="zh-CN" altLang="en-US" sz="2800" b="1" dirty="0">
                <a:solidFill>
                  <a:srgbClr val="CC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感应电势</a:t>
            </a:r>
            <a:endParaRPr lang="zh-CN" altLang="en-US" sz="2800" b="1" dirty="0">
              <a:solidFill>
                <a:srgbClr val="FFCC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3555" name="Text Box 2"/>
          <p:cNvSpPr txBox="1"/>
          <p:nvPr/>
        </p:nvSpPr>
        <p:spPr>
          <a:xfrm>
            <a:off x="250825" y="260350"/>
            <a:ext cx="83534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latin typeface="黑体" panose="02010609060101010101" pitchFamily="2" charset="-122"/>
              </a:rPr>
              <a:t>3.</a:t>
            </a:r>
            <a:r>
              <a:rPr lang="zh-CN" altLang="en-US" b="1" dirty="0">
                <a:latin typeface="黑体" panose="02010609060101010101" pitchFamily="2" charset="-122"/>
              </a:rPr>
              <a:t>磁记录编码方式              </a:t>
            </a:r>
            <a:r>
              <a:rPr lang="en-US" altLang="zh-CN" b="1" dirty="0">
                <a:latin typeface="黑体" panose="02010609060101010101" pitchFamily="2" charset="-122"/>
              </a:rPr>
              <a:t>P263</a:t>
            </a:r>
            <a:endParaRPr lang="en-US" altLang="zh-CN" b="1" dirty="0">
              <a:latin typeface="黑体" panose="02010609060101010101" pitchFamily="2" charset="-122"/>
            </a:endParaRPr>
          </a:p>
        </p:txBody>
      </p:sp>
      <p:sp>
        <p:nvSpPr>
          <p:cNvPr id="23556" name="Text Box 3"/>
          <p:cNvSpPr txBox="1"/>
          <p:nvPr/>
        </p:nvSpPr>
        <p:spPr>
          <a:xfrm>
            <a:off x="1042988" y="765175"/>
            <a:ext cx="464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写电流波形的组成方式</a:t>
            </a:r>
            <a:endParaRPr lang="zh-CN" altLang="en-US" b="1" dirty="0">
              <a:solidFill>
                <a:srgbClr val="080808"/>
              </a:solidFill>
              <a:latin typeface="黑体" panose="02010609060101010101" pitchFamily="2" charset="-122"/>
            </a:endParaRPr>
          </a:p>
        </p:txBody>
      </p:sp>
      <p:sp>
        <p:nvSpPr>
          <p:cNvPr id="23557" name="Text Box 4"/>
          <p:cNvSpPr txBox="1"/>
          <p:nvPr/>
        </p:nvSpPr>
        <p:spPr>
          <a:xfrm>
            <a:off x="1295400" y="1219200"/>
            <a:ext cx="251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latin typeface="黑体" panose="02010609060101010101" pitchFamily="2" charset="-122"/>
              </a:rPr>
              <a:t>提高可靠性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3558" name="Rectangle 5"/>
          <p:cNvSpPr/>
          <p:nvPr/>
        </p:nvSpPr>
        <p:spPr>
          <a:xfrm>
            <a:off x="1295400" y="1722438"/>
            <a:ext cx="26320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latin typeface="黑体" panose="02010609060101010101" pitchFamily="2" charset="-122"/>
              </a:rPr>
              <a:t>提高记录密度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3559" name="AutoShape 6"/>
          <p:cNvSpPr/>
          <p:nvPr/>
        </p:nvSpPr>
        <p:spPr>
          <a:xfrm>
            <a:off x="1066800" y="14478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560" name="AutoShape 7"/>
          <p:cNvSpPr/>
          <p:nvPr/>
        </p:nvSpPr>
        <p:spPr>
          <a:xfrm>
            <a:off x="3886200" y="1676400"/>
            <a:ext cx="228600" cy="685800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561" name="Rectangle 8"/>
          <p:cNvSpPr/>
          <p:nvPr/>
        </p:nvSpPr>
        <p:spPr>
          <a:xfrm>
            <a:off x="4267200" y="1447800"/>
            <a:ext cx="26844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减少转变区数目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62" name="Rectangle 9"/>
          <p:cNvSpPr/>
          <p:nvPr/>
        </p:nvSpPr>
        <p:spPr>
          <a:xfrm>
            <a:off x="4267200" y="1995488"/>
            <a:ext cx="26844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具有自同步能力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563" name="Rectangle 71"/>
          <p:cNvSpPr/>
          <p:nvPr/>
        </p:nvSpPr>
        <p:spPr>
          <a:xfrm>
            <a:off x="250825" y="2924175"/>
            <a:ext cx="8497888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一种编码方式。指的是按照某种规律将一连串</a:t>
            </a:r>
            <a:r>
              <a:rPr lang="zh-CN" altLang="en-US" dirty="0">
                <a:solidFill>
                  <a:srgbClr val="FFCC99"/>
                </a:solidFill>
                <a:latin typeface="Times New Roman" panose="02020603050405020304" pitchFamily="18" charset="0"/>
              </a:rPr>
              <a:t>数字信号</a:t>
            </a:r>
            <a:r>
              <a:rPr lang="zh-CN" altLang="en-US" dirty="0">
                <a:latin typeface="Times New Roman" panose="02020603050405020304" pitchFamily="18" charset="0"/>
              </a:rPr>
              <a:t>转变为存储介质磁层的</a:t>
            </a:r>
            <a:r>
              <a:rPr lang="zh-CN" altLang="en-US" dirty="0">
                <a:solidFill>
                  <a:srgbClr val="FFCC99"/>
                </a:solidFill>
                <a:latin typeface="Times New Roman" panose="02020603050405020304" pitchFamily="18" charset="0"/>
              </a:rPr>
              <a:t>相应磁化翻转形式</a:t>
            </a:r>
            <a:r>
              <a:rPr lang="zh-CN" altLang="en-US" dirty="0">
                <a:latin typeface="Times New Roman" panose="02020603050405020304" pitchFamily="18" charset="0"/>
              </a:rPr>
              <a:t>，并经读写控制电路实现这种转换规律。有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RZ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NRZ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NRZ1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PM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FM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MFM</a:t>
            </a:r>
            <a:r>
              <a:rPr lang="zh-CN" altLang="en-US" dirty="0">
                <a:latin typeface="Times New Roman" panose="02020603050405020304" pitchFamily="18" charset="0"/>
              </a:rPr>
              <a:t>等方式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4579" name="Text Box 2"/>
          <p:cNvSpPr txBox="1"/>
          <p:nvPr/>
        </p:nvSpPr>
        <p:spPr>
          <a:xfrm>
            <a:off x="1524000" y="228600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磁记录原理和记录方式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24580" name="Oval 3"/>
          <p:cNvSpPr/>
          <p:nvPr/>
        </p:nvSpPr>
        <p:spPr>
          <a:xfrm>
            <a:off x="6248400" y="2971800"/>
            <a:ext cx="1905000" cy="1981200"/>
          </a:xfrm>
          <a:prstGeom prst="ellipse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5524" name="Oval 4"/>
          <p:cNvSpPr/>
          <p:nvPr/>
        </p:nvSpPr>
        <p:spPr>
          <a:xfrm>
            <a:off x="7239000" y="4403725"/>
            <a:ext cx="76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82" name="Rectangle 5"/>
          <p:cNvSpPr/>
          <p:nvPr/>
        </p:nvSpPr>
        <p:spPr>
          <a:xfrm>
            <a:off x="323850" y="1052513"/>
            <a:ext cx="8351838" cy="2897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RZ</a:t>
            </a:r>
            <a:r>
              <a:rPr lang="en-US" altLang="zh-CN" sz="2800" dirty="0">
                <a:solidFill>
                  <a:srgbClr val="66FFFF"/>
                </a:solidFill>
                <a:latin typeface="Times New Roman" panose="02020603050405020304" pitchFamily="18" charset="0"/>
              </a:rPr>
              <a:t>——“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1”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正向磁化，“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0”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反相，每次写一位后归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endParaRPr lang="en-US" altLang="zh-CN" sz="2800" dirty="0">
              <a:solidFill>
                <a:schemeClr val="bg1"/>
              </a:solidFill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NRZ——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写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通正向，写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反相，但每次写一位后不归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，由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和由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到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极性变化</a:t>
            </a:r>
            <a:b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    连续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或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需要</a:t>
            </a:r>
            <a:r>
              <a:rPr lang="zh-CN" altLang="en-US" sz="2800" b="1" u="sng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外加同步电流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才能识别是第几个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buFont typeface="Wingdings" panose="05000000000000000000" pitchFamily="2" charset="2"/>
            </a:pP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现已不用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RZ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NRZ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26" name="Text Box 6"/>
          <p:cNvSpPr txBox="1"/>
          <p:nvPr/>
        </p:nvSpPr>
        <p:spPr>
          <a:xfrm>
            <a:off x="1042988" y="6278563"/>
            <a:ext cx="69834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P284   </a:t>
            </a:r>
            <a:r>
              <a:rPr lang="zh-CN" altLang="en-US" dirty="0">
                <a:latin typeface="Times New Roman" panose="02020603050405020304" pitchFamily="18" charset="0"/>
              </a:rPr>
              <a:t>图</a:t>
            </a:r>
            <a:r>
              <a:rPr lang="en-US" altLang="zh-CN" dirty="0">
                <a:latin typeface="Times New Roman" panose="02020603050405020304" pitchFamily="18" charset="0"/>
              </a:rPr>
              <a:t>6-4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grpSp>
        <p:nvGrpSpPr>
          <p:cNvPr id="235527" name="Group 7"/>
          <p:cNvGrpSpPr/>
          <p:nvPr/>
        </p:nvGrpSpPr>
        <p:grpSpPr>
          <a:xfrm>
            <a:off x="323850" y="4365625"/>
            <a:ext cx="8316913" cy="863600"/>
            <a:chOff x="0" y="618"/>
            <a:chExt cx="5239" cy="544"/>
          </a:xfrm>
        </p:grpSpPr>
        <p:sp>
          <p:nvSpPr>
            <p:cNvPr id="24614" name="Line 8"/>
            <p:cNvSpPr/>
            <p:nvPr/>
          </p:nvSpPr>
          <p:spPr>
            <a:xfrm>
              <a:off x="930" y="890"/>
              <a:ext cx="36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4615" name="Group 9"/>
            <p:cNvGrpSpPr/>
            <p:nvPr/>
          </p:nvGrpSpPr>
          <p:grpSpPr>
            <a:xfrm>
              <a:off x="1292" y="663"/>
              <a:ext cx="182" cy="227"/>
              <a:chOff x="1292" y="663"/>
              <a:chExt cx="182" cy="227"/>
            </a:xfrm>
          </p:grpSpPr>
          <p:sp>
            <p:nvSpPr>
              <p:cNvPr id="24658" name="Line 10"/>
              <p:cNvSpPr/>
              <p:nvPr/>
            </p:nvSpPr>
            <p:spPr>
              <a:xfrm flipV="1">
                <a:off x="1292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59" name="Line 11"/>
              <p:cNvSpPr/>
              <p:nvPr/>
            </p:nvSpPr>
            <p:spPr>
              <a:xfrm>
                <a:off x="1292" y="663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60" name="Line 12"/>
              <p:cNvSpPr/>
              <p:nvPr/>
            </p:nvSpPr>
            <p:spPr>
              <a:xfrm>
                <a:off x="1474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4616" name="Line 13"/>
            <p:cNvSpPr/>
            <p:nvPr/>
          </p:nvSpPr>
          <p:spPr>
            <a:xfrm>
              <a:off x="1474" y="890"/>
              <a:ext cx="27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4617" name="Group 14"/>
            <p:cNvGrpSpPr/>
            <p:nvPr/>
          </p:nvGrpSpPr>
          <p:grpSpPr>
            <a:xfrm>
              <a:off x="2200" y="663"/>
              <a:ext cx="182" cy="227"/>
              <a:chOff x="1292" y="663"/>
              <a:chExt cx="182" cy="227"/>
            </a:xfrm>
          </p:grpSpPr>
          <p:sp>
            <p:nvSpPr>
              <p:cNvPr id="24655" name="Line 15"/>
              <p:cNvSpPr/>
              <p:nvPr/>
            </p:nvSpPr>
            <p:spPr>
              <a:xfrm flipV="1">
                <a:off x="1292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56" name="Line 16"/>
              <p:cNvSpPr/>
              <p:nvPr/>
            </p:nvSpPr>
            <p:spPr>
              <a:xfrm>
                <a:off x="1292" y="663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57" name="Line 17"/>
              <p:cNvSpPr/>
              <p:nvPr/>
            </p:nvSpPr>
            <p:spPr>
              <a:xfrm>
                <a:off x="1474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618" name="Group 18"/>
            <p:cNvGrpSpPr/>
            <p:nvPr/>
          </p:nvGrpSpPr>
          <p:grpSpPr>
            <a:xfrm>
              <a:off x="2608" y="663"/>
              <a:ext cx="182" cy="227"/>
              <a:chOff x="1292" y="663"/>
              <a:chExt cx="182" cy="227"/>
            </a:xfrm>
          </p:grpSpPr>
          <p:sp>
            <p:nvSpPr>
              <p:cNvPr id="24652" name="Line 19"/>
              <p:cNvSpPr/>
              <p:nvPr/>
            </p:nvSpPr>
            <p:spPr>
              <a:xfrm flipV="1">
                <a:off x="1292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53" name="Line 20"/>
              <p:cNvSpPr/>
              <p:nvPr/>
            </p:nvSpPr>
            <p:spPr>
              <a:xfrm>
                <a:off x="1292" y="663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54" name="Line 21"/>
              <p:cNvSpPr/>
              <p:nvPr/>
            </p:nvSpPr>
            <p:spPr>
              <a:xfrm>
                <a:off x="1474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619" name="Group 22"/>
            <p:cNvGrpSpPr/>
            <p:nvPr/>
          </p:nvGrpSpPr>
          <p:grpSpPr>
            <a:xfrm>
              <a:off x="3061" y="663"/>
              <a:ext cx="182" cy="227"/>
              <a:chOff x="1292" y="663"/>
              <a:chExt cx="182" cy="227"/>
            </a:xfrm>
          </p:grpSpPr>
          <p:sp>
            <p:nvSpPr>
              <p:cNvPr id="24649" name="Line 23"/>
              <p:cNvSpPr/>
              <p:nvPr/>
            </p:nvSpPr>
            <p:spPr>
              <a:xfrm flipV="1">
                <a:off x="1292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50" name="Line 24"/>
              <p:cNvSpPr/>
              <p:nvPr/>
            </p:nvSpPr>
            <p:spPr>
              <a:xfrm>
                <a:off x="1292" y="663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51" name="Line 25"/>
              <p:cNvSpPr/>
              <p:nvPr/>
            </p:nvSpPr>
            <p:spPr>
              <a:xfrm>
                <a:off x="1474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620" name="Group 26"/>
            <p:cNvGrpSpPr/>
            <p:nvPr/>
          </p:nvGrpSpPr>
          <p:grpSpPr>
            <a:xfrm>
              <a:off x="4785" y="663"/>
              <a:ext cx="182" cy="227"/>
              <a:chOff x="1292" y="663"/>
              <a:chExt cx="182" cy="227"/>
            </a:xfrm>
          </p:grpSpPr>
          <p:sp>
            <p:nvSpPr>
              <p:cNvPr id="24646" name="Line 27"/>
              <p:cNvSpPr/>
              <p:nvPr/>
            </p:nvSpPr>
            <p:spPr>
              <a:xfrm flipV="1">
                <a:off x="1292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47" name="Line 28"/>
              <p:cNvSpPr/>
              <p:nvPr/>
            </p:nvSpPr>
            <p:spPr>
              <a:xfrm>
                <a:off x="1292" y="663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48" name="Line 29"/>
              <p:cNvSpPr/>
              <p:nvPr/>
            </p:nvSpPr>
            <p:spPr>
              <a:xfrm>
                <a:off x="1474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621" name="Group 30"/>
            <p:cNvGrpSpPr/>
            <p:nvPr/>
          </p:nvGrpSpPr>
          <p:grpSpPr>
            <a:xfrm>
              <a:off x="1746" y="890"/>
              <a:ext cx="136" cy="272"/>
              <a:chOff x="1746" y="890"/>
              <a:chExt cx="136" cy="272"/>
            </a:xfrm>
          </p:grpSpPr>
          <p:sp>
            <p:nvSpPr>
              <p:cNvPr id="24643" name="Line 31"/>
              <p:cNvSpPr/>
              <p:nvPr/>
            </p:nvSpPr>
            <p:spPr>
              <a:xfrm>
                <a:off x="1746" y="890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44" name="Line 32"/>
              <p:cNvSpPr/>
              <p:nvPr/>
            </p:nvSpPr>
            <p:spPr>
              <a:xfrm>
                <a:off x="1746" y="1162"/>
                <a:ext cx="13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45" name="Line 33"/>
              <p:cNvSpPr/>
              <p:nvPr/>
            </p:nvSpPr>
            <p:spPr>
              <a:xfrm flipV="1">
                <a:off x="1882" y="890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4622" name="Line 34"/>
            <p:cNvSpPr/>
            <p:nvPr/>
          </p:nvSpPr>
          <p:spPr>
            <a:xfrm>
              <a:off x="1882" y="890"/>
              <a:ext cx="318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4623" name="Group 35"/>
            <p:cNvGrpSpPr/>
            <p:nvPr/>
          </p:nvGrpSpPr>
          <p:grpSpPr>
            <a:xfrm>
              <a:off x="3515" y="890"/>
              <a:ext cx="136" cy="272"/>
              <a:chOff x="1746" y="890"/>
              <a:chExt cx="136" cy="272"/>
            </a:xfrm>
          </p:grpSpPr>
          <p:sp>
            <p:nvSpPr>
              <p:cNvPr id="24640" name="Line 36"/>
              <p:cNvSpPr/>
              <p:nvPr/>
            </p:nvSpPr>
            <p:spPr>
              <a:xfrm>
                <a:off x="1746" y="890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41" name="Line 37"/>
              <p:cNvSpPr/>
              <p:nvPr/>
            </p:nvSpPr>
            <p:spPr>
              <a:xfrm>
                <a:off x="1746" y="1162"/>
                <a:ext cx="13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42" name="Line 38"/>
              <p:cNvSpPr/>
              <p:nvPr/>
            </p:nvSpPr>
            <p:spPr>
              <a:xfrm flipV="1">
                <a:off x="1882" y="890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624" name="Group 39"/>
            <p:cNvGrpSpPr/>
            <p:nvPr/>
          </p:nvGrpSpPr>
          <p:grpSpPr>
            <a:xfrm>
              <a:off x="3923" y="890"/>
              <a:ext cx="136" cy="272"/>
              <a:chOff x="1746" y="890"/>
              <a:chExt cx="136" cy="272"/>
            </a:xfrm>
          </p:grpSpPr>
          <p:sp>
            <p:nvSpPr>
              <p:cNvPr id="24637" name="Line 40"/>
              <p:cNvSpPr/>
              <p:nvPr/>
            </p:nvSpPr>
            <p:spPr>
              <a:xfrm>
                <a:off x="1746" y="890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38" name="Line 41"/>
              <p:cNvSpPr/>
              <p:nvPr/>
            </p:nvSpPr>
            <p:spPr>
              <a:xfrm>
                <a:off x="1746" y="1162"/>
                <a:ext cx="13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39" name="Line 42"/>
              <p:cNvSpPr/>
              <p:nvPr/>
            </p:nvSpPr>
            <p:spPr>
              <a:xfrm flipV="1">
                <a:off x="1882" y="890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4625" name="Group 43"/>
            <p:cNvGrpSpPr/>
            <p:nvPr/>
          </p:nvGrpSpPr>
          <p:grpSpPr>
            <a:xfrm>
              <a:off x="4377" y="890"/>
              <a:ext cx="136" cy="272"/>
              <a:chOff x="1746" y="890"/>
              <a:chExt cx="136" cy="272"/>
            </a:xfrm>
          </p:grpSpPr>
          <p:sp>
            <p:nvSpPr>
              <p:cNvPr id="24634" name="Line 44"/>
              <p:cNvSpPr/>
              <p:nvPr/>
            </p:nvSpPr>
            <p:spPr>
              <a:xfrm>
                <a:off x="1746" y="890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35" name="Line 45"/>
              <p:cNvSpPr/>
              <p:nvPr/>
            </p:nvSpPr>
            <p:spPr>
              <a:xfrm>
                <a:off x="1746" y="1162"/>
                <a:ext cx="13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36" name="Line 46"/>
              <p:cNvSpPr/>
              <p:nvPr/>
            </p:nvSpPr>
            <p:spPr>
              <a:xfrm flipV="1">
                <a:off x="1882" y="890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4626" name="Line 47"/>
            <p:cNvSpPr/>
            <p:nvPr/>
          </p:nvSpPr>
          <p:spPr>
            <a:xfrm>
              <a:off x="2381" y="890"/>
              <a:ext cx="227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7" name="Line 48"/>
            <p:cNvSpPr/>
            <p:nvPr/>
          </p:nvSpPr>
          <p:spPr>
            <a:xfrm>
              <a:off x="2789" y="890"/>
              <a:ext cx="27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8" name="Line 49"/>
            <p:cNvSpPr/>
            <p:nvPr/>
          </p:nvSpPr>
          <p:spPr>
            <a:xfrm>
              <a:off x="3243" y="890"/>
              <a:ext cx="27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9" name="Line 50"/>
            <p:cNvSpPr/>
            <p:nvPr/>
          </p:nvSpPr>
          <p:spPr>
            <a:xfrm>
              <a:off x="3651" y="890"/>
              <a:ext cx="27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0" name="Line 51"/>
            <p:cNvSpPr/>
            <p:nvPr/>
          </p:nvSpPr>
          <p:spPr>
            <a:xfrm>
              <a:off x="4059" y="890"/>
              <a:ext cx="318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1" name="Line 52"/>
            <p:cNvSpPr/>
            <p:nvPr/>
          </p:nvSpPr>
          <p:spPr>
            <a:xfrm>
              <a:off x="4468" y="890"/>
              <a:ext cx="317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2" name="Line 53"/>
            <p:cNvSpPr/>
            <p:nvPr/>
          </p:nvSpPr>
          <p:spPr>
            <a:xfrm>
              <a:off x="4967" y="890"/>
              <a:ext cx="27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3" name="Text Box 54"/>
            <p:cNvSpPr txBox="1"/>
            <p:nvPr/>
          </p:nvSpPr>
          <p:spPr>
            <a:xfrm>
              <a:off x="0" y="618"/>
              <a:ext cx="9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latin typeface="Times New Roman" panose="02020603050405020304" pitchFamily="18" charset="0"/>
                </a:rPr>
                <a:t>RZ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35575" name="Group 55"/>
          <p:cNvGrpSpPr/>
          <p:nvPr/>
        </p:nvGrpSpPr>
        <p:grpSpPr>
          <a:xfrm>
            <a:off x="323850" y="5445125"/>
            <a:ext cx="8243888" cy="647700"/>
            <a:chOff x="0" y="1298"/>
            <a:chExt cx="5193" cy="408"/>
          </a:xfrm>
        </p:grpSpPr>
        <p:sp>
          <p:nvSpPr>
            <p:cNvPr id="24604" name="Text Box 56"/>
            <p:cNvSpPr txBox="1"/>
            <p:nvPr/>
          </p:nvSpPr>
          <p:spPr>
            <a:xfrm>
              <a:off x="0" y="1298"/>
              <a:ext cx="9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latin typeface="Times New Roman" panose="02020603050405020304" pitchFamily="18" charset="0"/>
                </a:rPr>
                <a:t>NRZ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4605" name="Line 57"/>
            <p:cNvSpPr/>
            <p:nvPr/>
          </p:nvSpPr>
          <p:spPr>
            <a:xfrm>
              <a:off x="1111" y="1389"/>
              <a:ext cx="499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6" name="Line 58"/>
            <p:cNvSpPr/>
            <p:nvPr/>
          </p:nvSpPr>
          <p:spPr>
            <a:xfrm>
              <a:off x="1610" y="1389"/>
              <a:ext cx="0" cy="317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7" name="Line 59"/>
            <p:cNvSpPr/>
            <p:nvPr/>
          </p:nvSpPr>
          <p:spPr>
            <a:xfrm>
              <a:off x="1610" y="1706"/>
              <a:ext cx="454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8" name="Line 60"/>
            <p:cNvSpPr/>
            <p:nvPr/>
          </p:nvSpPr>
          <p:spPr>
            <a:xfrm flipV="1">
              <a:off x="2064" y="1389"/>
              <a:ext cx="0" cy="317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9" name="Line 61"/>
            <p:cNvSpPr/>
            <p:nvPr/>
          </p:nvSpPr>
          <p:spPr>
            <a:xfrm>
              <a:off x="2064" y="1389"/>
              <a:ext cx="1270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0" name="Line 62"/>
            <p:cNvSpPr/>
            <p:nvPr/>
          </p:nvSpPr>
          <p:spPr>
            <a:xfrm>
              <a:off x="3334" y="1389"/>
              <a:ext cx="0" cy="317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1" name="Line 63"/>
            <p:cNvSpPr/>
            <p:nvPr/>
          </p:nvSpPr>
          <p:spPr>
            <a:xfrm>
              <a:off x="3334" y="1706"/>
              <a:ext cx="1270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2" name="Line 64"/>
            <p:cNvSpPr/>
            <p:nvPr/>
          </p:nvSpPr>
          <p:spPr>
            <a:xfrm flipV="1">
              <a:off x="4604" y="1389"/>
              <a:ext cx="0" cy="317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3" name="Line 65"/>
            <p:cNvSpPr/>
            <p:nvPr/>
          </p:nvSpPr>
          <p:spPr>
            <a:xfrm>
              <a:off x="4604" y="1389"/>
              <a:ext cx="589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235586" name="Group 66"/>
          <p:cNvGraphicFramePr>
            <a:graphicFrameLocks noGrp="1"/>
          </p:cNvGraphicFramePr>
          <p:nvPr/>
        </p:nvGraphicFramePr>
        <p:xfrm>
          <a:off x="2195513" y="3860800"/>
          <a:ext cx="6096000" cy="2319338"/>
        </p:xfrm>
        <a:graphic>
          <a:graphicData uri="http://schemas.openxmlformats.org/drawingml/2006/table">
            <a:tbl>
              <a:tblPr/>
              <a:tblGrid>
                <a:gridCol w="647700"/>
                <a:gridCol w="792162"/>
                <a:gridCol w="592138"/>
                <a:gridCol w="703262"/>
                <a:gridCol w="650875"/>
                <a:gridCol w="677863"/>
                <a:gridCol w="677862"/>
                <a:gridCol w="676275"/>
                <a:gridCol w="677863"/>
              </a:tblGrid>
              <a:tr h="2319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5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5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5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5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5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35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 animBg="1"/>
      <p:bldP spid="23552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5603" name="Text Box 2"/>
          <p:cNvSpPr txBox="1"/>
          <p:nvPr/>
        </p:nvSpPr>
        <p:spPr>
          <a:xfrm>
            <a:off x="1524000" y="228600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磁记录原理和记录方式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25604" name="Oval 3"/>
          <p:cNvSpPr/>
          <p:nvPr/>
        </p:nvSpPr>
        <p:spPr>
          <a:xfrm>
            <a:off x="6248400" y="2971800"/>
            <a:ext cx="1905000" cy="1981200"/>
          </a:xfrm>
          <a:prstGeom prst="ellipse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605" name="Oval 4"/>
          <p:cNvSpPr/>
          <p:nvPr/>
        </p:nvSpPr>
        <p:spPr>
          <a:xfrm>
            <a:off x="7239000" y="4259263"/>
            <a:ext cx="76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6549" name="Rectangle 5"/>
          <p:cNvSpPr/>
          <p:nvPr/>
        </p:nvSpPr>
        <p:spPr>
          <a:xfrm>
            <a:off x="395288" y="2276475"/>
            <a:ext cx="8748712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PM——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每位单元都存在极性转变，有自同步能力，并根据极性变化方向不同区分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7" name="Rectangle 6"/>
          <p:cNvSpPr/>
          <p:nvPr/>
        </p:nvSpPr>
        <p:spPr>
          <a:xfrm>
            <a:off x="323850" y="1125538"/>
            <a:ext cx="7948613" cy="1006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NRZ1——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用变与不变区分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b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bg1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连续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需要</a:t>
            </a:r>
            <a:r>
              <a:rPr lang="zh-CN" altLang="en-US" sz="2800" b="1" u="sng" dirty="0">
                <a:solidFill>
                  <a:schemeClr val="bg1"/>
                </a:solidFill>
                <a:latin typeface="Times New Roman" panose="02020603050405020304" pitchFamily="18" charset="0"/>
              </a:rPr>
              <a:t>外加同步电流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</a:rPr>
              <a:t>才能识别是第几个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36551" name="Group 7"/>
          <p:cNvGrpSpPr/>
          <p:nvPr/>
        </p:nvGrpSpPr>
        <p:grpSpPr>
          <a:xfrm>
            <a:off x="250825" y="4294188"/>
            <a:ext cx="7885113" cy="579437"/>
            <a:chOff x="0" y="2069"/>
            <a:chExt cx="4967" cy="365"/>
          </a:xfrm>
        </p:grpSpPr>
        <p:sp>
          <p:nvSpPr>
            <p:cNvPr id="25658" name="Text Box 8"/>
            <p:cNvSpPr txBox="1"/>
            <p:nvPr/>
          </p:nvSpPr>
          <p:spPr>
            <a:xfrm>
              <a:off x="0" y="2069"/>
              <a:ext cx="9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latin typeface="Times New Roman" panose="02020603050405020304" pitchFamily="18" charset="0"/>
                </a:rPr>
                <a:t>NRZ1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5659" name="Line 9"/>
            <p:cNvSpPr/>
            <p:nvPr/>
          </p:nvSpPr>
          <p:spPr>
            <a:xfrm>
              <a:off x="975" y="2387"/>
              <a:ext cx="36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0" name="Line 10"/>
            <p:cNvSpPr/>
            <p:nvPr/>
          </p:nvSpPr>
          <p:spPr>
            <a:xfrm flipV="1">
              <a:off x="1338" y="2069"/>
              <a:ext cx="0" cy="31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1" name="Line 11"/>
            <p:cNvSpPr/>
            <p:nvPr/>
          </p:nvSpPr>
          <p:spPr>
            <a:xfrm>
              <a:off x="1338" y="2069"/>
              <a:ext cx="907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2" name="Line 12"/>
            <p:cNvSpPr/>
            <p:nvPr/>
          </p:nvSpPr>
          <p:spPr>
            <a:xfrm>
              <a:off x="2245" y="2069"/>
              <a:ext cx="0" cy="31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3" name="Line 13"/>
            <p:cNvSpPr/>
            <p:nvPr/>
          </p:nvSpPr>
          <p:spPr>
            <a:xfrm>
              <a:off x="2245" y="2387"/>
              <a:ext cx="45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4" name="Line 14"/>
            <p:cNvSpPr/>
            <p:nvPr/>
          </p:nvSpPr>
          <p:spPr>
            <a:xfrm>
              <a:off x="2699" y="2069"/>
              <a:ext cx="0" cy="31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5" name="Line 15"/>
            <p:cNvSpPr/>
            <p:nvPr/>
          </p:nvSpPr>
          <p:spPr>
            <a:xfrm>
              <a:off x="3152" y="2069"/>
              <a:ext cx="0" cy="31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6" name="Line 16"/>
            <p:cNvSpPr/>
            <p:nvPr/>
          </p:nvSpPr>
          <p:spPr>
            <a:xfrm>
              <a:off x="3152" y="2387"/>
              <a:ext cx="163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7" name="Line 17"/>
            <p:cNvSpPr/>
            <p:nvPr/>
          </p:nvSpPr>
          <p:spPr>
            <a:xfrm flipV="1">
              <a:off x="4785" y="2069"/>
              <a:ext cx="0" cy="31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8" name="Line 18"/>
            <p:cNvSpPr/>
            <p:nvPr/>
          </p:nvSpPr>
          <p:spPr>
            <a:xfrm>
              <a:off x="4785" y="2069"/>
              <a:ext cx="18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9" name="Line 19"/>
            <p:cNvSpPr/>
            <p:nvPr/>
          </p:nvSpPr>
          <p:spPr>
            <a:xfrm>
              <a:off x="2699" y="2069"/>
              <a:ext cx="45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36564" name="Group 20"/>
          <p:cNvGrpSpPr/>
          <p:nvPr/>
        </p:nvGrpSpPr>
        <p:grpSpPr>
          <a:xfrm>
            <a:off x="323850" y="5229225"/>
            <a:ext cx="7885113" cy="723900"/>
            <a:chOff x="0" y="2704"/>
            <a:chExt cx="4967" cy="456"/>
          </a:xfrm>
        </p:grpSpPr>
        <p:sp>
          <p:nvSpPr>
            <p:cNvPr id="25629" name="Text Box 21"/>
            <p:cNvSpPr txBox="1"/>
            <p:nvPr/>
          </p:nvSpPr>
          <p:spPr>
            <a:xfrm>
              <a:off x="0" y="2795"/>
              <a:ext cx="9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latin typeface="Times New Roman" panose="02020603050405020304" pitchFamily="18" charset="0"/>
                </a:rPr>
                <a:t>PM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5630" name="Group 22"/>
            <p:cNvGrpSpPr/>
            <p:nvPr/>
          </p:nvGrpSpPr>
          <p:grpSpPr>
            <a:xfrm>
              <a:off x="1020" y="2704"/>
              <a:ext cx="3947" cy="318"/>
              <a:chOff x="1020" y="2704"/>
              <a:chExt cx="3947" cy="318"/>
            </a:xfrm>
          </p:grpSpPr>
          <p:sp>
            <p:nvSpPr>
              <p:cNvPr id="25631" name="Line 23"/>
              <p:cNvSpPr/>
              <p:nvPr/>
            </p:nvSpPr>
            <p:spPr>
              <a:xfrm>
                <a:off x="1020" y="2704"/>
                <a:ext cx="27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2" name="Line 24"/>
              <p:cNvSpPr/>
              <p:nvPr/>
            </p:nvSpPr>
            <p:spPr>
              <a:xfrm>
                <a:off x="1292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3" name="Line 25"/>
              <p:cNvSpPr/>
              <p:nvPr/>
            </p:nvSpPr>
            <p:spPr>
              <a:xfrm>
                <a:off x="1292" y="3022"/>
                <a:ext cx="499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4" name="Line 26"/>
              <p:cNvSpPr/>
              <p:nvPr/>
            </p:nvSpPr>
            <p:spPr>
              <a:xfrm flipV="1">
                <a:off x="1791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5" name="Line 27"/>
              <p:cNvSpPr/>
              <p:nvPr/>
            </p:nvSpPr>
            <p:spPr>
              <a:xfrm>
                <a:off x="1791" y="2704"/>
                <a:ext cx="499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6" name="Line 28"/>
              <p:cNvSpPr/>
              <p:nvPr/>
            </p:nvSpPr>
            <p:spPr>
              <a:xfrm>
                <a:off x="2290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7" name="Line 29"/>
              <p:cNvSpPr/>
              <p:nvPr/>
            </p:nvSpPr>
            <p:spPr>
              <a:xfrm>
                <a:off x="2290" y="3022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8" name="Line 30"/>
              <p:cNvSpPr/>
              <p:nvPr/>
            </p:nvSpPr>
            <p:spPr>
              <a:xfrm flipV="1">
                <a:off x="2472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39" name="Line 31"/>
              <p:cNvSpPr/>
              <p:nvPr/>
            </p:nvSpPr>
            <p:spPr>
              <a:xfrm>
                <a:off x="2472" y="2704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0" name="Line 32"/>
              <p:cNvSpPr/>
              <p:nvPr/>
            </p:nvSpPr>
            <p:spPr>
              <a:xfrm>
                <a:off x="2699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1" name="Line 33"/>
              <p:cNvSpPr/>
              <p:nvPr/>
            </p:nvSpPr>
            <p:spPr>
              <a:xfrm>
                <a:off x="2699" y="3022"/>
                <a:ext cx="181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2" name="Line 34"/>
              <p:cNvSpPr/>
              <p:nvPr/>
            </p:nvSpPr>
            <p:spPr>
              <a:xfrm flipV="1">
                <a:off x="2925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3" name="Line 35"/>
              <p:cNvSpPr/>
              <p:nvPr/>
            </p:nvSpPr>
            <p:spPr>
              <a:xfrm>
                <a:off x="2925" y="2704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4" name="Line 36"/>
              <p:cNvSpPr/>
              <p:nvPr/>
            </p:nvSpPr>
            <p:spPr>
              <a:xfrm>
                <a:off x="3107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5" name="Line 37"/>
              <p:cNvSpPr/>
              <p:nvPr/>
            </p:nvSpPr>
            <p:spPr>
              <a:xfrm>
                <a:off x="3107" y="3022"/>
                <a:ext cx="453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6" name="Line 38"/>
              <p:cNvSpPr/>
              <p:nvPr/>
            </p:nvSpPr>
            <p:spPr>
              <a:xfrm flipV="1">
                <a:off x="3560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7" name="Line 39"/>
              <p:cNvSpPr/>
              <p:nvPr/>
            </p:nvSpPr>
            <p:spPr>
              <a:xfrm>
                <a:off x="3560" y="2704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8" name="Line 40"/>
              <p:cNvSpPr/>
              <p:nvPr/>
            </p:nvSpPr>
            <p:spPr>
              <a:xfrm>
                <a:off x="3742" y="2704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49" name="Line 41"/>
              <p:cNvSpPr/>
              <p:nvPr/>
            </p:nvSpPr>
            <p:spPr>
              <a:xfrm flipV="1">
                <a:off x="3742" y="3022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0" name="Line 42"/>
              <p:cNvSpPr/>
              <p:nvPr/>
            </p:nvSpPr>
            <p:spPr>
              <a:xfrm>
                <a:off x="4195" y="3022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1" name="Line 43"/>
              <p:cNvSpPr/>
              <p:nvPr/>
            </p:nvSpPr>
            <p:spPr>
              <a:xfrm flipV="1">
                <a:off x="4422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2" name="Line 44"/>
              <p:cNvSpPr/>
              <p:nvPr/>
            </p:nvSpPr>
            <p:spPr>
              <a:xfrm>
                <a:off x="4422" y="2704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3" name="Line 45"/>
              <p:cNvSpPr/>
              <p:nvPr/>
            </p:nvSpPr>
            <p:spPr>
              <a:xfrm>
                <a:off x="4785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4" name="Line 46"/>
              <p:cNvSpPr/>
              <p:nvPr/>
            </p:nvSpPr>
            <p:spPr>
              <a:xfrm>
                <a:off x="4785" y="3022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5" name="Line 47"/>
              <p:cNvSpPr/>
              <p:nvPr/>
            </p:nvSpPr>
            <p:spPr>
              <a:xfrm flipV="1">
                <a:off x="3969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6" name="Line 48"/>
              <p:cNvSpPr/>
              <p:nvPr/>
            </p:nvSpPr>
            <p:spPr>
              <a:xfrm>
                <a:off x="3969" y="2704"/>
                <a:ext cx="22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5657" name="Line 49"/>
              <p:cNvSpPr/>
              <p:nvPr/>
            </p:nvSpPr>
            <p:spPr>
              <a:xfrm>
                <a:off x="4195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aphicFrame>
        <p:nvGraphicFramePr>
          <p:cNvPr id="236594" name="Group 50"/>
          <p:cNvGraphicFramePr>
            <a:graphicFrameLocks noGrp="1"/>
          </p:cNvGraphicFramePr>
          <p:nvPr/>
        </p:nvGraphicFramePr>
        <p:xfrm>
          <a:off x="2195513" y="3789363"/>
          <a:ext cx="6096000" cy="2319338"/>
        </p:xfrm>
        <a:graphic>
          <a:graphicData uri="http://schemas.openxmlformats.org/drawingml/2006/table">
            <a:tbl>
              <a:tblPr/>
              <a:tblGrid>
                <a:gridCol w="647700"/>
                <a:gridCol w="792162"/>
                <a:gridCol w="592138"/>
                <a:gridCol w="703262"/>
                <a:gridCol w="650875"/>
                <a:gridCol w="677863"/>
                <a:gridCol w="677862"/>
                <a:gridCol w="676275"/>
                <a:gridCol w="677863"/>
              </a:tblGrid>
              <a:tr h="2319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632" name="Text Box 88"/>
          <p:cNvSpPr txBox="1"/>
          <p:nvPr/>
        </p:nvSpPr>
        <p:spPr>
          <a:xfrm>
            <a:off x="900113" y="6021388"/>
            <a:ext cx="792003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dirty="0">
                <a:latin typeface="Times New Roman" panose="02020603050405020304" pitchFamily="18" charset="0"/>
              </a:rPr>
              <a:t>0——</a:t>
            </a:r>
            <a:r>
              <a:rPr lang="zh-CN" altLang="en-US" sz="2400" dirty="0">
                <a:latin typeface="Times New Roman" panose="02020603050405020304" pitchFamily="18" charset="0"/>
              </a:rPr>
              <a:t>正向；</a:t>
            </a:r>
            <a:r>
              <a:rPr lang="en-US" altLang="zh-CN" sz="2400" dirty="0">
                <a:latin typeface="Times New Roman" panose="02020603050405020304" pitchFamily="18" charset="0"/>
              </a:rPr>
              <a:t>1——</a:t>
            </a:r>
            <a:r>
              <a:rPr lang="zh-CN" altLang="en-US" sz="2400" dirty="0">
                <a:latin typeface="Times New Roman" panose="02020603050405020304" pitchFamily="18" charset="0"/>
              </a:rPr>
              <a:t>负向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6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9" grpId="0"/>
      <p:bldP spid="23663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6627" name="Text Box 2"/>
          <p:cNvSpPr txBox="1"/>
          <p:nvPr/>
        </p:nvSpPr>
        <p:spPr>
          <a:xfrm>
            <a:off x="1524000" y="228600"/>
            <a:ext cx="6781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磁记录原理和记录方式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26628" name="Oval 3"/>
          <p:cNvSpPr/>
          <p:nvPr/>
        </p:nvSpPr>
        <p:spPr>
          <a:xfrm>
            <a:off x="6248400" y="2971800"/>
            <a:ext cx="1905000" cy="1981200"/>
          </a:xfrm>
          <a:prstGeom prst="ellipse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6629" name="Oval 4"/>
          <p:cNvSpPr/>
          <p:nvPr/>
        </p:nvSpPr>
        <p:spPr>
          <a:xfrm>
            <a:off x="7239000" y="4114800"/>
            <a:ext cx="76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6630" name="Rectangle 5"/>
          <p:cNvSpPr/>
          <p:nvPr/>
        </p:nvSpPr>
        <p:spPr>
          <a:xfrm>
            <a:off x="395288" y="1125538"/>
            <a:ext cx="8748712" cy="1006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Font typeface="Wingdings" panose="05000000000000000000" pitchFamily="2" charset="2"/>
              <a:buChar char="Ø"/>
            </a:pPr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FM——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每位单元都存在极性转变，有自同步能力，并根据变化频率不同区分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endParaRPr lang="en-US" altLang="zh-CN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37574" name="Group 6"/>
          <p:cNvGrpSpPr/>
          <p:nvPr/>
        </p:nvGrpSpPr>
        <p:grpSpPr>
          <a:xfrm>
            <a:off x="250825" y="4005263"/>
            <a:ext cx="8027988" cy="652462"/>
            <a:chOff x="0" y="3339"/>
            <a:chExt cx="5057" cy="411"/>
          </a:xfrm>
        </p:grpSpPr>
        <p:sp>
          <p:nvSpPr>
            <p:cNvPr id="26670" name="Line 7"/>
            <p:cNvSpPr/>
            <p:nvPr/>
          </p:nvSpPr>
          <p:spPr>
            <a:xfrm flipV="1">
              <a:off x="2336" y="3339"/>
              <a:ext cx="0" cy="31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1" name="Line 8"/>
            <p:cNvSpPr/>
            <p:nvPr/>
          </p:nvSpPr>
          <p:spPr>
            <a:xfrm>
              <a:off x="2336" y="3339"/>
              <a:ext cx="136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2" name="Line 9"/>
            <p:cNvSpPr/>
            <p:nvPr/>
          </p:nvSpPr>
          <p:spPr>
            <a:xfrm flipH="1">
              <a:off x="2472" y="3339"/>
              <a:ext cx="0" cy="31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3" name="Text Box 10"/>
            <p:cNvSpPr txBox="1"/>
            <p:nvPr/>
          </p:nvSpPr>
          <p:spPr>
            <a:xfrm>
              <a:off x="0" y="3385"/>
              <a:ext cx="9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latin typeface="Times New Roman" panose="02020603050405020304" pitchFamily="18" charset="0"/>
                </a:rPr>
                <a:t>FM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6674" name="Line 11"/>
            <p:cNvSpPr/>
            <p:nvPr/>
          </p:nvSpPr>
          <p:spPr>
            <a:xfrm>
              <a:off x="1156" y="3339"/>
              <a:ext cx="318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5" name="Line 12"/>
            <p:cNvSpPr/>
            <p:nvPr/>
          </p:nvSpPr>
          <p:spPr>
            <a:xfrm>
              <a:off x="1474" y="3339"/>
              <a:ext cx="0" cy="27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6" name="Line 13"/>
            <p:cNvSpPr/>
            <p:nvPr/>
          </p:nvSpPr>
          <p:spPr>
            <a:xfrm>
              <a:off x="1474" y="3612"/>
              <a:ext cx="136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7" name="Line 14"/>
            <p:cNvSpPr/>
            <p:nvPr/>
          </p:nvSpPr>
          <p:spPr>
            <a:xfrm flipV="1">
              <a:off x="1610" y="3339"/>
              <a:ext cx="0" cy="27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8" name="Line 15"/>
            <p:cNvSpPr/>
            <p:nvPr/>
          </p:nvSpPr>
          <p:spPr>
            <a:xfrm>
              <a:off x="1610" y="3339"/>
              <a:ext cx="499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9" name="Line 16"/>
            <p:cNvSpPr/>
            <p:nvPr/>
          </p:nvSpPr>
          <p:spPr>
            <a:xfrm>
              <a:off x="2109" y="3339"/>
              <a:ext cx="0" cy="27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6680" name="Group 17"/>
            <p:cNvGrpSpPr/>
            <p:nvPr/>
          </p:nvGrpSpPr>
          <p:grpSpPr>
            <a:xfrm>
              <a:off x="2744" y="3339"/>
              <a:ext cx="181" cy="318"/>
              <a:chOff x="2336" y="3339"/>
              <a:chExt cx="226" cy="318"/>
            </a:xfrm>
          </p:grpSpPr>
          <p:sp>
            <p:nvSpPr>
              <p:cNvPr id="26698" name="Line 18"/>
              <p:cNvSpPr/>
              <p:nvPr/>
            </p:nvSpPr>
            <p:spPr>
              <a:xfrm flipV="1">
                <a:off x="2336" y="3339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99" name="Line 19"/>
              <p:cNvSpPr/>
              <p:nvPr/>
            </p:nvSpPr>
            <p:spPr>
              <a:xfrm>
                <a:off x="2336" y="3339"/>
                <a:ext cx="22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700" name="Line 20"/>
              <p:cNvSpPr/>
              <p:nvPr/>
            </p:nvSpPr>
            <p:spPr>
              <a:xfrm>
                <a:off x="2562" y="3339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681" name="Group 21"/>
            <p:cNvGrpSpPr/>
            <p:nvPr/>
          </p:nvGrpSpPr>
          <p:grpSpPr>
            <a:xfrm>
              <a:off x="3107" y="3339"/>
              <a:ext cx="226" cy="318"/>
              <a:chOff x="2336" y="3339"/>
              <a:chExt cx="226" cy="318"/>
            </a:xfrm>
          </p:grpSpPr>
          <p:sp>
            <p:nvSpPr>
              <p:cNvPr id="26695" name="Line 22"/>
              <p:cNvSpPr/>
              <p:nvPr/>
            </p:nvSpPr>
            <p:spPr>
              <a:xfrm flipV="1">
                <a:off x="2336" y="3339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96" name="Line 23"/>
              <p:cNvSpPr/>
              <p:nvPr/>
            </p:nvSpPr>
            <p:spPr>
              <a:xfrm>
                <a:off x="2336" y="3339"/>
                <a:ext cx="22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97" name="Line 24"/>
              <p:cNvSpPr/>
              <p:nvPr/>
            </p:nvSpPr>
            <p:spPr>
              <a:xfrm>
                <a:off x="2562" y="3339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6682" name="Group 25"/>
            <p:cNvGrpSpPr/>
            <p:nvPr/>
          </p:nvGrpSpPr>
          <p:grpSpPr>
            <a:xfrm>
              <a:off x="4604" y="3339"/>
              <a:ext cx="226" cy="318"/>
              <a:chOff x="2336" y="3339"/>
              <a:chExt cx="226" cy="318"/>
            </a:xfrm>
          </p:grpSpPr>
          <p:sp>
            <p:nvSpPr>
              <p:cNvPr id="26692" name="Line 26"/>
              <p:cNvSpPr/>
              <p:nvPr/>
            </p:nvSpPr>
            <p:spPr>
              <a:xfrm flipV="1">
                <a:off x="2336" y="3339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93" name="Line 27"/>
              <p:cNvSpPr/>
              <p:nvPr/>
            </p:nvSpPr>
            <p:spPr>
              <a:xfrm>
                <a:off x="2336" y="3339"/>
                <a:ext cx="22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94" name="Line 28"/>
              <p:cNvSpPr/>
              <p:nvPr/>
            </p:nvSpPr>
            <p:spPr>
              <a:xfrm>
                <a:off x="2562" y="3339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6683" name="Line 29"/>
            <p:cNvSpPr/>
            <p:nvPr/>
          </p:nvSpPr>
          <p:spPr>
            <a:xfrm>
              <a:off x="2109" y="3657"/>
              <a:ext cx="227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84" name="Line 30"/>
            <p:cNvSpPr/>
            <p:nvPr/>
          </p:nvSpPr>
          <p:spPr>
            <a:xfrm>
              <a:off x="2472" y="3657"/>
              <a:ext cx="27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85" name="Line 31"/>
            <p:cNvSpPr/>
            <p:nvPr/>
          </p:nvSpPr>
          <p:spPr>
            <a:xfrm>
              <a:off x="2925" y="3657"/>
              <a:ext cx="18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86" name="Line 32"/>
            <p:cNvSpPr/>
            <p:nvPr/>
          </p:nvSpPr>
          <p:spPr>
            <a:xfrm>
              <a:off x="3334" y="3657"/>
              <a:ext cx="45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87" name="Line 33"/>
            <p:cNvSpPr/>
            <p:nvPr/>
          </p:nvSpPr>
          <p:spPr>
            <a:xfrm flipV="1">
              <a:off x="3787" y="3385"/>
              <a:ext cx="0" cy="27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88" name="Line 34"/>
            <p:cNvSpPr/>
            <p:nvPr/>
          </p:nvSpPr>
          <p:spPr>
            <a:xfrm>
              <a:off x="3787" y="3385"/>
              <a:ext cx="408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89" name="Line 35"/>
            <p:cNvSpPr/>
            <p:nvPr/>
          </p:nvSpPr>
          <p:spPr>
            <a:xfrm>
              <a:off x="4195" y="3385"/>
              <a:ext cx="0" cy="27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90" name="Line 36"/>
            <p:cNvSpPr/>
            <p:nvPr/>
          </p:nvSpPr>
          <p:spPr>
            <a:xfrm>
              <a:off x="4195" y="3657"/>
              <a:ext cx="409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91" name="Line 37"/>
            <p:cNvSpPr/>
            <p:nvPr/>
          </p:nvSpPr>
          <p:spPr>
            <a:xfrm>
              <a:off x="4830" y="3657"/>
              <a:ext cx="227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37606" name="Group 38"/>
          <p:cNvGrpSpPr/>
          <p:nvPr/>
        </p:nvGrpSpPr>
        <p:grpSpPr>
          <a:xfrm>
            <a:off x="250825" y="4868863"/>
            <a:ext cx="8101013" cy="579437"/>
            <a:chOff x="0" y="3748"/>
            <a:chExt cx="5103" cy="365"/>
          </a:xfrm>
        </p:grpSpPr>
        <p:grpSp>
          <p:nvGrpSpPr>
            <p:cNvPr id="26653" name="Group 39"/>
            <p:cNvGrpSpPr/>
            <p:nvPr/>
          </p:nvGrpSpPr>
          <p:grpSpPr>
            <a:xfrm>
              <a:off x="1156" y="3793"/>
              <a:ext cx="3947" cy="318"/>
              <a:chOff x="1156" y="3702"/>
              <a:chExt cx="3947" cy="318"/>
            </a:xfrm>
          </p:grpSpPr>
          <p:sp>
            <p:nvSpPr>
              <p:cNvPr id="26655" name="Line 40"/>
              <p:cNvSpPr/>
              <p:nvPr/>
            </p:nvSpPr>
            <p:spPr>
              <a:xfrm>
                <a:off x="1156" y="3974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6" name="Line 41"/>
              <p:cNvSpPr/>
              <p:nvPr/>
            </p:nvSpPr>
            <p:spPr>
              <a:xfrm flipV="1">
                <a:off x="1383" y="3702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7" name="Line 42"/>
              <p:cNvSpPr/>
              <p:nvPr/>
            </p:nvSpPr>
            <p:spPr>
              <a:xfrm>
                <a:off x="1383" y="3702"/>
                <a:ext cx="953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8" name="Line 43"/>
              <p:cNvSpPr/>
              <p:nvPr/>
            </p:nvSpPr>
            <p:spPr>
              <a:xfrm>
                <a:off x="2336" y="3702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59" name="Line 44"/>
              <p:cNvSpPr/>
              <p:nvPr/>
            </p:nvSpPr>
            <p:spPr>
              <a:xfrm>
                <a:off x="2336" y="3974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60" name="Line 45"/>
              <p:cNvSpPr/>
              <p:nvPr/>
            </p:nvSpPr>
            <p:spPr>
              <a:xfrm flipV="1">
                <a:off x="2744" y="3702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61" name="Line 46"/>
              <p:cNvSpPr/>
              <p:nvPr/>
            </p:nvSpPr>
            <p:spPr>
              <a:xfrm>
                <a:off x="2744" y="3702"/>
                <a:ext cx="454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62" name="Line 47"/>
              <p:cNvSpPr/>
              <p:nvPr/>
            </p:nvSpPr>
            <p:spPr>
              <a:xfrm>
                <a:off x="3198" y="3702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63" name="Line 48"/>
              <p:cNvSpPr/>
              <p:nvPr/>
            </p:nvSpPr>
            <p:spPr>
              <a:xfrm>
                <a:off x="3198" y="3974"/>
                <a:ext cx="589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64" name="Line 49"/>
              <p:cNvSpPr/>
              <p:nvPr/>
            </p:nvSpPr>
            <p:spPr>
              <a:xfrm flipV="1">
                <a:off x="3787" y="3748"/>
                <a:ext cx="0" cy="226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65" name="Line 50"/>
              <p:cNvSpPr/>
              <p:nvPr/>
            </p:nvSpPr>
            <p:spPr>
              <a:xfrm>
                <a:off x="3787" y="3748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66" name="Line 51"/>
              <p:cNvSpPr/>
              <p:nvPr/>
            </p:nvSpPr>
            <p:spPr>
              <a:xfrm>
                <a:off x="4195" y="3748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67" name="Line 52"/>
              <p:cNvSpPr/>
              <p:nvPr/>
            </p:nvSpPr>
            <p:spPr>
              <a:xfrm>
                <a:off x="4195" y="4020"/>
                <a:ext cx="635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68" name="Line 53"/>
              <p:cNvSpPr/>
              <p:nvPr/>
            </p:nvSpPr>
            <p:spPr>
              <a:xfrm flipV="1">
                <a:off x="4830" y="3748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6669" name="Line 54"/>
              <p:cNvSpPr/>
              <p:nvPr/>
            </p:nvSpPr>
            <p:spPr>
              <a:xfrm>
                <a:off x="4830" y="3748"/>
                <a:ext cx="273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6654" name="Text Box 55"/>
            <p:cNvSpPr txBox="1"/>
            <p:nvPr/>
          </p:nvSpPr>
          <p:spPr>
            <a:xfrm>
              <a:off x="0" y="3748"/>
              <a:ext cx="9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latin typeface="Times New Roman" panose="02020603050405020304" pitchFamily="18" charset="0"/>
                </a:rPr>
                <a:t>MFM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37624" name="Group 56"/>
          <p:cNvGraphicFramePr>
            <a:graphicFrameLocks noGrp="1"/>
          </p:cNvGraphicFramePr>
          <p:nvPr/>
        </p:nvGraphicFramePr>
        <p:xfrm>
          <a:off x="2195513" y="3500438"/>
          <a:ext cx="6096000" cy="2319338"/>
        </p:xfrm>
        <a:graphic>
          <a:graphicData uri="http://schemas.openxmlformats.org/drawingml/2006/table">
            <a:tbl>
              <a:tblPr/>
              <a:tblGrid>
                <a:gridCol w="647700"/>
                <a:gridCol w="792162"/>
                <a:gridCol w="592138"/>
                <a:gridCol w="703262"/>
                <a:gridCol w="650875"/>
                <a:gridCol w="677863"/>
                <a:gridCol w="677862"/>
                <a:gridCol w="676275"/>
                <a:gridCol w="677863"/>
              </a:tblGrid>
              <a:tr h="23193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7662" name="Rectangle 94"/>
          <p:cNvSpPr/>
          <p:nvPr/>
        </p:nvSpPr>
        <p:spPr>
          <a:xfrm>
            <a:off x="0" y="2349500"/>
            <a:ext cx="87487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  <a:buChar char="Ø"/>
            </a:pPr>
            <a:r>
              <a:rPr lang="en-US" altLang="zh-CN" sz="2800" dirty="0">
                <a:solidFill>
                  <a:srgbClr val="66FFFF"/>
                </a:solidFill>
                <a:latin typeface="Times New Roman" panose="02020603050405020304" pitchFamily="18" charset="0"/>
              </a:rPr>
              <a:t>MFM——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写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时位中间改变写入电流方向；写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不变，写入连续两个</a:t>
            </a:r>
            <a:r>
              <a:rPr lang="en-US" altLang="zh-CN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时，交界处改变电流方向</a:t>
            </a:r>
            <a:endParaRPr lang="zh-CN" altLang="en-US" sz="28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52" name="Text Box 95"/>
          <p:cNvSpPr txBox="1"/>
          <p:nvPr/>
        </p:nvSpPr>
        <p:spPr>
          <a:xfrm>
            <a:off x="250825" y="6021388"/>
            <a:ext cx="867568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练习：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P336    6.8  </a:t>
            </a:r>
            <a:endParaRPr lang="en-US" altLang="zh-CN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3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8" dur="2000"/>
                                        <p:tgtEl>
                                          <p:spTgt spid="23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3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6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238594" name="Group 2"/>
          <p:cNvGraphicFramePr>
            <a:graphicFrameLocks noGrp="1"/>
          </p:cNvGraphicFramePr>
          <p:nvPr/>
        </p:nvGraphicFramePr>
        <p:xfrm>
          <a:off x="1908175" y="404813"/>
          <a:ext cx="6096000" cy="6064250"/>
        </p:xfrm>
        <a:graphic>
          <a:graphicData uri="http://schemas.openxmlformats.org/drawingml/2006/table">
            <a:tbl>
              <a:tblPr/>
              <a:tblGrid>
                <a:gridCol w="677863"/>
                <a:gridCol w="762000"/>
                <a:gridCol w="592137"/>
                <a:gridCol w="703263"/>
                <a:gridCol w="650875"/>
                <a:gridCol w="677862"/>
                <a:gridCol w="677863"/>
                <a:gridCol w="676275"/>
                <a:gridCol w="677862"/>
              </a:tblGrid>
              <a:tr h="6064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66FFFF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7669" name="Group 40"/>
          <p:cNvGrpSpPr/>
          <p:nvPr/>
        </p:nvGrpSpPr>
        <p:grpSpPr>
          <a:xfrm>
            <a:off x="0" y="2997200"/>
            <a:ext cx="7885113" cy="579438"/>
            <a:chOff x="0" y="2069"/>
            <a:chExt cx="4967" cy="365"/>
          </a:xfrm>
        </p:grpSpPr>
        <p:sp>
          <p:nvSpPr>
            <p:cNvPr id="27811" name="Text Box 41"/>
            <p:cNvSpPr txBox="1"/>
            <p:nvPr/>
          </p:nvSpPr>
          <p:spPr>
            <a:xfrm>
              <a:off x="0" y="2069"/>
              <a:ext cx="9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latin typeface="Times New Roman" panose="02020603050405020304" pitchFamily="18" charset="0"/>
                </a:rPr>
                <a:t>NRZ1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7812" name="Line 42"/>
            <p:cNvSpPr/>
            <p:nvPr/>
          </p:nvSpPr>
          <p:spPr>
            <a:xfrm>
              <a:off x="975" y="2387"/>
              <a:ext cx="36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813" name="Line 43"/>
            <p:cNvSpPr/>
            <p:nvPr/>
          </p:nvSpPr>
          <p:spPr>
            <a:xfrm flipV="1">
              <a:off x="1338" y="2069"/>
              <a:ext cx="0" cy="31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814" name="Line 44"/>
            <p:cNvSpPr/>
            <p:nvPr/>
          </p:nvSpPr>
          <p:spPr>
            <a:xfrm>
              <a:off x="1338" y="2069"/>
              <a:ext cx="907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815" name="Line 45"/>
            <p:cNvSpPr/>
            <p:nvPr/>
          </p:nvSpPr>
          <p:spPr>
            <a:xfrm>
              <a:off x="2245" y="2069"/>
              <a:ext cx="0" cy="31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816" name="Line 46"/>
            <p:cNvSpPr/>
            <p:nvPr/>
          </p:nvSpPr>
          <p:spPr>
            <a:xfrm>
              <a:off x="2245" y="2387"/>
              <a:ext cx="454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817" name="Line 47"/>
            <p:cNvSpPr/>
            <p:nvPr/>
          </p:nvSpPr>
          <p:spPr>
            <a:xfrm>
              <a:off x="2699" y="2069"/>
              <a:ext cx="0" cy="31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818" name="Line 48"/>
            <p:cNvSpPr/>
            <p:nvPr/>
          </p:nvSpPr>
          <p:spPr>
            <a:xfrm>
              <a:off x="3152" y="2069"/>
              <a:ext cx="0" cy="31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819" name="Line 49"/>
            <p:cNvSpPr/>
            <p:nvPr/>
          </p:nvSpPr>
          <p:spPr>
            <a:xfrm>
              <a:off x="3152" y="2387"/>
              <a:ext cx="163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820" name="Line 50"/>
            <p:cNvSpPr/>
            <p:nvPr/>
          </p:nvSpPr>
          <p:spPr>
            <a:xfrm flipV="1">
              <a:off x="4785" y="2069"/>
              <a:ext cx="0" cy="31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821" name="Line 51"/>
            <p:cNvSpPr/>
            <p:nvPr/>
          </p:nvSpPr>
          <p:spPr>
            <a:xfrm>
              <a:off x="4785" y="2069"/>
              <a:ext cx="18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822" name="Line 52"/>
            <p:cNvSpPr/>
            <p:nvPr/>
          </p:nvSpPr>
          <p:spPr>
            <a:xfrm>
              <a:off x="2699" y="2069"/>
              <a:ext cx="45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7670" name="Line 53"/>
          <p:cNvSpPr/>
          <p:nvPr/>
        </p:nvSpPr>
        <p:spPr>
          <a:xfrm>
            <a:off x="6659563" y="4797425"/>
            <a:ext cx="360362" cy="0"/>
          </a:xfrm>
          <a:prstGeom prst="line">
            <a:avLst/>
          </a:prstGeom>
          <a:ln w="9525">
            <a:noFill/>
          </a:ln>
        </p:spPr>
      </p:sp>
      <p:grpSp>
        <p:nvGrpSpPr>
          <p:cNvPr id="27671" name="Group 54"/>
          <p:cNvGrpSpPr/>
          <p:nvPr/>
        </p:nvGrpSpPr>
        <p:grpSpPr>
          <a:xfrm>
            <a:off x="0" y="4797425"/>
            <a:ext cx="8027988" cy="652463"/>
            <a:chOff x="0" y="3339"/>
            <a:chExt cx="5057" cy="411"/>
          </a:xfrm>
        </p:grpSpPr>
        <p:sp>
          <p:nvSpPr>
            <p:cNvPr id="27780" name="Line 55"/>
            <p:cNvSpPr/>
            <p:nvPr/>
          </p:nvSpPr>
          <p:spPr>
            <a:xfrm flipV="1">
              <a:off x="2336" y="3339"/>
              <a:ext cx="0" cy="31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81" name="Line 56"/>
            <p:cNvSpPr/>
            <p:nvPr/>
          </p:nvSpPr>
          <p:spPr>
            <a:xfrm>
              <a:off x="2336" y="3339"/>
              <a:ext cx="136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82" name="Line 57"/>
            <p:cNvSpPr/>
            <p:nvPr/>
          </p:nvSpPr>
          <p:spPr>
            <a:xfrm flipH="1">
              <a:off x="2472" y="3339"/>
              <a:ext cx="0" cy="318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83" name="Text Box 58"/>
            <p:cNvSpPr txBox="1"/>
            <p:nvPr/>
          </p:nvSpPr>
          <p:spPr>
            <a:xfrm>
              <a:off x="0" y="3385"/>
              <a:ext cx="9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latin typeface="Times New Roman" panose="02020603050405020304" pitchFamily="18" charset="0"/>
                </a:rPr>
                <a:t>FM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7784" name="Line 59"/>
            <p:cNvSpPr/>
            <p:nvPr/>
          </p:nvSpPr>
          <p:spPr>
            <a:xfrm>
              <a:off x="1156" y="3339"/>
              <a:ext cx="318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85" name="Line 60"/>
            <p:cNvSpPr/>
            <p:nvPr/>
          </p:nvSpPr>
          <p:spPr>
            <a:xfrm>
              <a:off x="1474" y="3339"/>
              <a:ext cx="0" cy="27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86" name="Line 61"/>
            <p:cNvSpPr/>
            <p:nvPr/>
          </p:nvSpPr>
          <p:spPr>
            <a:xfrm>
              <a:off x="1474" y="3612"/>
              <a:ext cx="136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87" name="Line 62"/>
            <p:cNvSpPr/>
            <p:nvPr/>
          </p:nvSpPr>
          <p:spPr>
            <a:xfrm flipV="1">
              <a:off x="1610" y="3339"/>
              <a:ext cx="0" cy="27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88" name="Line 63"/>
            <p:cNvSpPr/>
            <p:nvPr/>
          </p:nvSpPr>
          <p:spPr>
            <a:xfrm>
              <a:off x="1610" y="3339"/>
              <a:ext cx="499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89" name="Line 64"/>
            <p:cNvSpPr/>
            <p:nvPr/>
          </p:nvSpPr>
          <p:spPr>
            <a:xfrm>
              <a:off x="2109" y="3339"/>
              <a:ext cx="0" cy="273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7790" name="Group 65"/>
            <p:cNvGrpSpPr/>
            <p:nvPr/>
          </p:nvGrpSpPr>
          <p:grpSpPr>
            <a:xfrm>
              <a:off x="2744" y="3339"/>
              <a:ext cx="181" cy="318"/>
              <a:chOff x="2336" y="3339"/>
              <a:chExt cx="226" cy="318"/>
            </a:xfrm>
          </p:grpSpPr>
          <p:sp>
            <p:nvSpPr>
              <p:cNvPr id="27808" name="Line 66"/>
              <p:cNvSpPr/>
              <p:nvPr/>
            </p:nvSpPr>
            <p:spPr>
              <a:xfrm flipV="1">
                <a:off x="2336" y="3339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809" name="Line 67"/>
              <p:cNvSpPr/>
              <p:nvPr/>
            </p:nvSpPr>
            <p:spPr>
              <a:xfrm>
                <a:off x="2336" y="3339"/>
                <a:ext cx="22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810" name="Line 68"/>
              <p:cNvSpPr/>
              <p:nvPr/>
            </p:nvSpPr>
            <p:spPr>
              <a:xfrm>
                <a:off x="2562" y="3339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7791" name="Group 69"/>
            <p:cNvGrpSpPr/>
            <p:nvPr/>
          </p:nvGrpSpPr>
          <p:grpSpPr>
            <a:xfrm>
              <a:off x="3107" y="3339"/>
              <a:ext cx="226" cy="318"/>
              <a:chOff x="2336" y="3339"/>
              <a:chExt cx="226" cy="318"/>
            </a:xfrm>
          </p:grpSpPr>
          <p:sp>
            <p:nvSpPr>
              <p:cNvPr id="27805" name="Line 70"/>
              <p:cNvSpPr/>
              <p:nvPr/>
            </p:nvSpPr>
            <p:spPr>
              <a:xfrm flipV="1">
                <a:off x="2336" y="3339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806" name="Line 71"/>
              <p:cNvSpPr/>
              <p:nvPr/>
            </p:nvSpPr>
            <p:spPr>
              <a:xfrm>
                <a:off x="2336" y="3339"/>
                <a:ext cx="22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807" name="Line 72"/>
              <p:cNvSpPr/>
              <p:nvPr/>
            </p:nvSpPr>
            <p:spPr>
              <a:xfrm>
                <a:off x="2562" y="3339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7792" name="Group 73"/>
            <p:cNvGrpSpPr/>
            <p:nvPr/>
          </p:nvGrpSpPr>
          <p:grpSpPr>
            <a:xfrm>
              <a:off x="4604" y="3339"/>
              <a:ext cx="226" cy="318"/>
              <a:chOff x="2336" y="3339"/>
              <a:chExt cx="226" cy="318"/>
            </a:xfrm>
          </p:grpSpPr>
          <p:sp>
            <p:nvSpPr>
              <p:cNvPr id="27802" name="Line 74"/>
              <p:cNvSpPr/>
              <p:nvPr/>
            </p:nvSpPr>
            <p:spPr>
              <a:xfrm flipV="1">
                <a:off x="2336" y="3339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803" name="Line 75"/>
              <p:cNvSpPr/>
              <p:nvPr/>
            </p:nvSpPr>
            <p:spPr>
              <a:xfrm>
                <a:off x="2336" y="3339"/>
                <a:ext cx="22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804" name="Line 76"/>
              <p:cNvSpPr/>
              <p:nvPr/>
            </p:nvSpPr>
            <p:spPr>
              <a:xfrm>
                <a:off x="2562" y="3339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7793" name="Line 77"/>
            <p:cNvSpPr/>
            <p:nvPr/>
          </p:nvSpPr>
          <p:spPr>
            <a:xfrm>
              <a:off x="2109" y="3657"/>
              <a:ext cx="227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94" name="Line 78"/>
            <p:cNvSpPr/>
            <p:nvPr/>
          </p:nvSpPr>
          <p:spPr>
            <a:xfrm>
              <a:off x="2472" y="3657"/>
              <a:ext cx="27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95" name="Line 79"/>
            <p:cNvSpPr/>
            <p:nvPr/>
          </p:nvSpPr>
          <p:spPr>
            <a:xfrm>
              <a:off x="2925" y="3657"/>
              <a:ext cx="18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96" name="Line 80"/>
            <p:cNvSpPr/>
            <p:nvPr/>
          </p:nvSpPr>
          <p:spPr>
            <a:xfrm>
              <a:off x="3334" y="3657"/>
              <a:ext cx="453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97" name="Line 81"/>
            <p:cNvSpPr/>
            <p:nvPr/>
          </p:nvSpPr>
          <p:spPr>
            <a:xfrm flipV="1">
              <a:off x="3787" y="3385"/>
              <a:ext cx="0" cy="27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98" name="Line 82"/>
            <p:cNvSpPr/>
            <p:nvPr/>
          </p:nvSpPr>
          <p:spPr>
            <a:xfrm>
              <a:off x="3787" y="3385"/>
              <a:ext cx="408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99" name="Line 83"/>
            <p:cNvSpPr/>
            <p:nvPr/>
          </p:nvSpPr>
          <p:spPr>
            <a:xfrm>
              <a:off x="4195" y="3385"/>
              <a:ext cx="0" cy="272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800" name="Line 84"/>
            <p:cNvSpPr/>
            <p:nvPr/>
          </p:nvSpPr>
          <p:spPr>
            <a:xfrm>
              <a:off x="4195" y="3657"/>
              <a:ext cx="409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801" name="Line 85"/>
            <p:cNvSpPr/>
            <p:nvPr/>
          </p:nvSpPr>
          <p:spPr>
            <a:xfrm>
              <a:off x="4830" y="3657"/>
              <a:ext cx="227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7672" name="Group 86"/>
          <p:cNvGrpSpPr/>
          <p:nvPr/>
        </p:nvGrpSpPr>
        <p:grpSpPr>
          <a:xfrm>
            <a:off x="0" y="3860800"/>
            <a:ext cx="7885113" cy="723900"/>
            <a:chOff x="0" y="2704"/>
            <a:chExt cx="4967" cy="456"/>
          </a:xfrm>
        </p:grpSpPr>
        <p:sp>
          <p:nvSpPr>
            <p:cNvPr id="27751" name="Text Box 87"/>
            <p:cNvSpPr txBox="1"/>
            <p:nvPr/>
          </p:nvSpPr>
          <p:spPr>
            <a:xfrm>
              <a:off x="0" y="2795"/>
              <a:ext cx="9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latin typeface="Times New Roman" panose="02020603050405020304" pitchFamily="18" charset="0"/>
                </a:rPr>
                <a:t>PM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27752" name="Group 88"/>
            <p:cNvGrpSpPr/>
            <p:nvPr/>
          </p:nvGrpSpPr>
          <p:grpSpPr>
            <a:xfrm>
              <a:off x="1020" y="2704"/>
              <a:ext cx="3947" cy="318"/>
              <a:chOff x="1020" y="2704"/>
              <a:chExt cx="3947" cy="318"/>
            </a:xfrm>
          </p:grpSpPr>
          <p:sp>
            <p:nvSpPr>
              <p:cNvPr id="27753" name="Line 89"/>
              <p:cNvSpPr/>
              <p:nvPr/>
            </p:nvSpPr>
            <p:spPr>
              <a:xfrm>
                <a:off x="1020" y="2704"/>
                <a:ext cx="27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54" name="Line 90"/>
              <p:cNvSpPr/>
              <p:nvPr/>
            </p:nvSpPr>
            <p:spPr>
              <a:xfrm>
                <a:off x="1292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55" name="Line 91"/>
              <p:cNvSpPr/>
              <p:nvPr/>
            </p:nvSpPr>
            <p:spPr>
              <a:xfrm>
                <a:off x="1292" y="3022"/>
                <a:ext cx="499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56" name="Line 92"/>
              <p:cNvSpPr/>
              <p:nvPr/>
            </p:nvSpPr>
            <p:spPr>
              <a:xfrm flipV="1">
                <a:off x="1791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57" name="Line 93"/>
              <p:cNvSpPr/>
              <p:nvPr/>
            </p:nvSpPr>
            <p:spPr>
              <a:xfrm>
                <a:off x="1791" y="2704"/>
                <a:ext cx="499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58" name="Line 94"/>
              <p:cNvSpPr/>
              <p:nvPr/>
            </p:nvSpPr>
            <p:spPr>
              <a:xfrm>
                <a:off x="2290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59" name="Line 95"/>
              <p:cNvSpPr/>
              <p:nvPr/>
            </p:nvSpPr>
            <p:spPr>
              <a:xfrm>
                <a:off x="2290" y="3022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60" name="Line 96"/>
              <p:cNvSpPr/>
              <p:nvPr/>
            </p:nvSpPr>
            <p:spPr>
              <a:xfrm flipV="1">
                <a:off x="2472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61" name="Line 97"/>
              <p:cNvSpPr/>
              <p:nvPr/>
            </p:nvSpPr>
            <p:spPr>
              <a:xfrm>
                <a:off x="2472" y="2704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62" name="Line 98"/>
              <p:cNvSpPr/>
              <p:nvPr/>
            </p:nvSpPr>
            <p:spPr>
              <a:xfrm>
                <a:off x="2699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63" name="Line 99"/>
              <p:cNvSpPr/>
              <p:nvPr/>
            </p:nvSpPr>
            <p:spPr>
              <a:xfrm>
                <a:off x="2699" y="3022"/>
                <a:ext cx="181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64" name="Line 100"/>
              <p:cNvSpPr/>
              <p:nvPr/>
            </p:nvSpPr>
            <p:spPr>
              <a:xfrm flipV="1">
                <a:off x="2925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65" name="Line 101"/>
              <p:cNvSpPr/>
              <p:nvPr/>
            </p:nvSpPr>
            <p:spPr>
              <a:xfrm>
                <a:off x="2925" y="2704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66" name="Line 102"/>
              <p:cNvSpPr/>
              <p:nvPr/>
            </p:nvSpPr>
            <p:spPr>
              <a:xfrm>
                <a:off x="3107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67" name="Line 103"/>
              <p:cNvSpPr/>
              <p:nvPr/>
            </p:nvSpPr>
            <p:spPr>
              <a:xfrm>
                <a:off x="3107" y="3022"/>
                <a:ext cx="453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68" name="Line 104"/>
              <p:cNvSpPr/>
              <p:nvPr/>
            </p:nvSpPr>
            <p:spPr>
              <a:xfrm flipV="1">
                <a:off x="3560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69" name="Line 105"/>
              <p:cNvSpPr/>
              <p:nvPr/>
            </p:nvSpPr>
            <p:spPr>
              <a:xfrm>
                <a:off x="3560" y="2704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70" name="Line 106"/>
              <p:cNvSpPr/>
              <p:nvPr/>
            </p:nvSpPr>
            <p:spPr>
              <a:xfrm>
                <a:off x="3742" y="2704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71" name="Line 107"/>
              <p:cNvSpPr/>
              <p:nvPr/>
            </p:nvSpPr>
            <p:spPr>
              <a:xfrm flipV="1">
                <a:off x="3742" y="3022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72" name="Line 108"/>
              <p:cNvSpPr/>
              <p:nvPr/>
            </p:nvSpPr>
            <p:spPr>
              <a:xfrm>
                <a:off x="4195" y="3022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73" name="Line 109"/>
              <p:cNvSpPr/>
              <p:nvPr/>
            </p:nvSpPr>
            <p:spPr>
              <a:xfrm flipV="1">
                <a:off x="4422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74" name="Line 110"/>
              <p:cNvSpPr/>
              <p:nvPr/>
            </p:nvSpPr>
            <p:spPr>
              <a:xfrm>
                <a:off x="4422" y="2704"/>
                <a:ext cx="363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75" name="Line 111"/>
              <p:cNvSpPr/>
              <p:nvPr/>
            </p:nvSpPr>
            <p:spPr>
              <a:xfrm>
                <a:off x="4785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76" name="Line 112"/>
              <p:cNvSpPr/>
              <p:nvPr/>
            </p:nvSpPr>
            <p:spPr>
              <a:xfrm>
                <a:off x="4785" y="3022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77" name="Line 113"/>
              <p:cNvSpPr/>
              <p:nvPr/>
            </p:nvSpPr>
            <p:spPr>
              <a:xfrm flipV="1">
                <a:off x="3969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78" name="Line 114"/>
              <p:cNvSpPr/>
              <p:nvPr/>
            </p:nvSpPr>
            <p:spPr>
              <a:xfrm>
                <a:off x="3969" y="2704"/>
                <a:ext cx="22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79" name="Line 115"/>
              <p:cNvSpPr/>
              <p:nvPr/>
            </p:nvSpPr>
            <p:spPr>
              <a:xfrm>
                <a:off x="4195" y="2704"/>
                <a:ext cx="0" cy="318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7673" name="Group 116"/>
          <p:cNvGrpSpPr/>
          <p:nvPr/>
        </p:nvGrpSpPr>
        <p:grpSpPr>
          <a:xfrm>
            <a:off x="0" y="5661025"/>
            <a:ext cx="8101013" cy="579438"/>
            <a:chOff x="0" y="3748"/>
            <a:chExt cx="5103" cy="365"/>
          </a:xfrm>
        </p:grpSpPr>
        <p:grpSp>
          <p:nvGrpSpPr>
            <p:cNvPr id="27734" name="Group 117"/>
            <p:cNvGrpSpPr/>
            <p:nvPr/>
          </p:nvGrpSpPr>
          <p:grpSpPr>
            <a:xfrm>
              <a:off x="1156" y="3793"/>
              <a:ext cx="3947" cy="318"/>
              <a:chOff x="1156" y="3702"/>
              <a:chExt cx="3947" cy="318"/>
            </a:xfrm>
          </p:grpSpPr>
          <p:sp>
            <p:nvSpPr>
              <p:cNvPr id="27736" name="Line 118"/>
              <p:cNvSpPr/>
              <p:nvPr/>
            </p:nvSpPr>
            <p:spPr>
              <a:xfrm>
                <a:off x="1156" y="3974"/>
                <a:ext cx="227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37" name="Line 119"/>
              <p:cNvSpPr/>
              <p:nvPr/>
            </p:nvSpPr>
            <p:spPr>
              <a:xfrm flipV="1">
                <a:off x="1383" y="3702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38" name="Line 120"/>
              <p:cNvSpPr/>
              <p:nvPr/>
            </p:nvSpPr>
            <p:spPr>
              <a:xfrm>
                <a:off x="1383" y="3702"/>
                <a:ext cx="953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39" name="Line 121"/>
              <p:cNvSpPr/>
              <p:nvPr/>
            </p:nvSpPr>
            <p:spPr>
              <a:xfrm>
                <a:off x="2336" y="3702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40" name="Line 122"/>
              <p:cNvSpPr/>
              <p:nvPr/>
            </p:nvSpPr>
            <p:spPr>
              <a:xfrm>
                <a:off x="2336" y="3974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41" name="Line 123"/>
              <p:cNvSpPr/>
              <p:nvPr/>
            </p:nvSpPr>
            <p:spPr>
              <a:xfrm flipV="1">
                <a:off x="2744" y="3702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42" name="Line 124"/>
              <p:cNvSpPr/>
              <p:nvPr/>
            </p:nvSpPr>
            <p:spPr>
              <a:xfrm>
                <a:off x="2744" y="3702"/>
                <a:ext cx="454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43" name="Line 125"/>
              <p:cNvSpPr/>
              <p:nvPr/>
            </p:nvSpPr>
            <p:spPr>
              <a:xfrm>
                <a:off x="3198" y="3702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44" name="Line 126"/>
              <p:cNvSpPr/>
              <p:nvPr/>
            </p:nvSpPr>
            <p:spPr>
              <a:xfrm>
                <a:off x="3198" y="3974"/>
                <a:ext cx="589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45" name="Line 127"/>
              <p:cNvSpPr/>
              <p:nvPr/>
            </p:nvSpPr>
            <p:spPr>
              <a:xfrm flipV="1">
                <a:off x="3787" y="3748"/>
                <a:ext cx="0" cy="226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46" name="Line 128"/>
              <p:cNvSpPr/>
              <p:nvPr/>
            </p:nvSpPr>
            <p:spPr>
              <a:xfrm>
                <a:off x="3787" y="3748"/>
                <a:ext cx="408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47" name="Line 129"/>
              <p:cNvSpPr/>
              <p:nvPr/>
            </p:nvSpPr>
            <p:spPr>
              <a:xfrm>
                <a:off x="4195" y="3748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48" name="Line 130"/>
              <p:cNvSpPr/>
              <p:nvPr/>
            </p:nvSpPr>
            <p:spPr>
              <a:xfrm>
                <a:off x="4195" y="4020"/>
                <a:ext cx="635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49" name="Line 131"/>
              <p:cNvSpPr/>
              <p:nvPr/>
            </p:nvSpPr>
            <p:spPr>
              <a:xfrm flipV="1">
                <a:off x="4830" y="3748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50" name="Line 132"/>
              <p:cNvSpPr/>
              <p:nvPr/>
            </p:nvSpPr>
            <p:spPr>
              <a:xfrm>
                <a:off x="4830" y="3748"/>
                <a:ext cx="273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7735" name="Text Box 133"/>
            <p:cNvSpPr txBox="1"/>
            <p:nvPr/>
          </p:nvSpPr>
          <p:spPr>
            <a:xfrm>
              <a:off x="0" y="3748"/>
              <a:ext cx="9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latin typeface="Times New Roman" panose="02020603050405020304" pitchFamily="18" charset="0"/>
                </a:rPr>
                <a:t>MFM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7674" name="Oval 134"/>
          <p:cNvSpPr/>
          <p:nvPr/>
        </p:nvSpPr>
        <p:spPr>
          <a:xfrm>
            <a:off x="6915150" y="1163638"/>
            <a:ext cx="76200" cy="533400"/>
          </a:xfrm>
          <a:prstGeom prst="ellipse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7675" name="Group 135"/>
          <p:cNvGrpSpPr/>
          <p:nvPr/>
        </p:nvGrpSpPr>
        <p:grpSpPr>
          <a:xfrm>
            <a:off x="0" y="1125538"/>
            <a:ext cx="8316913" cy="863600"/>
            <a:chOff x="0" y="618"/>
            <a:chExt cx="5239" cy="544"/>
          </a:xfrm>
        </p:grpSpPr>
        <p:sp>
          <p:nvSpPr>
            <p:cNvPr id="27687" name="Line 136"/>
            <p:cNvSpPr/>
            <p:nvPr/>
          </p:nvSpPr>
          <p:spPr>
            <a:xfrm>
              <a:off x="930" y="890"/>
              <a:ext cx="36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7688" name="Group 137"/>
            <p:cNvGrpSpPr/>
            <p:nvPr/>
          </p:nvGrpSpPr>
          <p:grpSpPr>
            <a:xfrm>
              <a:off x="1292" y="663"/>
              <a:ext cx="182" cy="227"/>
              <a:chOff x="1292" y="663"/>
              <a:chExt cx="182" cy="227"/>
            </a:xfrm>
          </p:grpSpPr>
          <p:sp>
            <p:nvSpPr>
              <p:cNvPr id="27731" name="Line 138"/>
              <p:cNvSpPr/>
              <p:nvPr/>
            </p:nvSpPr>
            <p:spPr>
              <a:xfrm flipV="1">
                <a:off x="1292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32" name="Line 139"/>
              <p:cNvSpPr/>
              <p:nvPr/>
            </p:nvSpPr>
            <p:spPr>
              <a:xfrm>
                <a:off x="1292" y="663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33" name="Line 140"/>
              <p:cNvSpPr/>
              <p:nvPr/>
            </p:nvSpPr>
            <p:spPr>
              <a:xfrm>
                <a:off x="1474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7689" name="Line 141"/>
            <p:cNvSpPr/>
            <p:nvPr/>
          </p:nvSpPr>
          <p:spPr>
            <a:xfrm>
              <a:off x="1474" y="890"/>
              <a:ext cx="27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7690" name="Group 142"/>
            <p:cNvGrpSpPr/>
            <p:nvPr/>
          </p:nvGrpSpPr>
          <p:grpSpPr>
            <a:xfrm>
              <a:off x="2200" y="663"/>
              <a:ext cx="182" cy="227"/>
              <a:chOff x="1292" y="663"/>
              <a:chExt cx="182" cy="227"/>
            </a:xfrm>
          </p:grpSpPr>
          <p:sp>
            <p:nvSpPr>
              <p:cNvPr id="27728" name="Line 143"/>
              <p:cNvSpPr/>
              <p:nvPr/>
            </p:nvSpPr>
            <p:spPr>
              <a:xfrm flipV="1">
                <a:off x="1292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29" name="Line 144"/>
              <p:cNvSpPr/>
              <p:nvPr/>
            </p:nvSpPr>
            <p:spPr>
              <a:xfrm>
                <a:off x="1292" y="663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30" name="Line 145"/>
              <p:cNvSpPr/>
              <p:nvPr/>
            </p:nvSpPr>
            <p:spPr>
              <a:xfrm>
                <a:off x="1474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7691" name="Group 146"/>
            <p:cNvGrpSpPr/>
            <p:nvPr/>
          </p:nvGrpSpPr>
          <p:grpSpPr>
            <a:xfrm>
              <a:off x="2608" y="663"/>
              <a:ext cx="182" cy="227"/>
              <a:chOff x="1292" y="663"/>
              <a:chExt cx="182" cy="227"/>
            </a:xfrm>
          </p:grpSpPr>
          <p:sp>
            <p:nvSpPr>
              <p:cNvPr id="27725" name="Line 147"/>
              <p:cNvSpPr/>
              <p:nvPr/>
            </p:nvSpPr>
            <p:spPr>
              <a:xfrm flipV="1">
                <a:off x="1292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26" name="Line 148"/>
              <p:cNvSpPr/>
              <p:nvPr/>
            </p:nvSpPr>
            <p:spPr>
              <a:xfrm>
                <a:off x="1292" y="663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27" name="Line 149"/>
              <p:cNvSpPr/>
              <p:nvPr/>
            </p:nvSpPr>
            <p:spPr>
              <a:xfrm>
                <a:off x="1474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7692" name="Group 150"/>
            <p:cNvGrpSpPr/>
            <p:nvPr/>
          </p:nvGrpSpPr>
          <p:grpSpPr>
            <a:xfrm>
              <a:off x="3061" y="663"/>
              <a:ext cx="182" cy="227"/>
              <a:chOff x="1292" y="663"/>
              <a:chExt cx="182" cy="227"/>
            </a:xfrm>
          </p:grpSpPr>
          <p:sp>
            <p:nvSpPr>
              <p:cNvPr id="27722" name="Line 151"/>
              <p:cNvSpPr/>
              <p:nvPr/>
            </p:nvSpPr>
            <p:spPr>
              <a:xfrm flipV="1">
                <a:off x="1292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23" name="Line 152"/>
              <p:cNvSpPr/>
              <p:nvPr/>
            </p:nvSpPr>
            <p:spPr>
              <a:xfrm>
                <a:off x="1292" y="663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24" name="Line 153"/>
              <p:cNvSpPr/>
              <p:nvPr/>
            </p:nvSpPr>
            <p:spPr>
              <a:xfrm>
                <a:off x="1474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7693" name="Group 154"/>
            <p:cNvGrpSpPr/>
            <p:nvPr/>
          </p:nvGrpSpPr>
          <p:grpSpPr>
            <a:xfrm>
              <a:off x="4785" y="663"/>
              <a:ext cx="182" cy="227"/>
              <a:chOff x="1292" y="663"/>
              <a:chExt cx="182" cy="227"/>
            </a:xfrm>
          </p:grpSpPr>
          <p:sp>
            <p:nvSpPr>
              <p:cNvPr id="27719" name="Line 155"/>
              <p:cNvSpPr/>
              <p:nvPr/>
            </p:nvSpPr>
            <p:spPr>
              <a:xfrm flipV="1">
                <a:off x="1292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20" name="Line 156"/>
              <p:cNvSpPr/>
              <p:nvPr/>
            </p:nvSpPr>
            <p:spPr>
              <a:xfrm>
                <a:off x="1292" y="663"/>
                <a:ext cx="182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21" name="Line 157"/>
              <p:cNvSpPr/>
              <p:nvPr/>
            </p:nvSpPr>
            <p:spPr>
              <a:xfrm>
                <a:off x="1474" y="663"/>
                <a:ext cx="0" cy="227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7694" name="Group 158"/>
            <p:cNvGrpSpPr/>
            <p:nvPr/>
          </p:nvGrpSpPr>
          <p:grpSpPr>
            <a:xfrm>
              <a:off x="1746" y="890"/>
              <a:ext cx="136" cy="272"/>
              <a:chOff x="1746" y="890"/>
              <a:chExt cx="136" cy="272"/>
            </a:xfrm>
          </p:grpSpPr>
          <p:sp>
            <p:nvSpPr>
              <p:cNvPr id="27716" name="Line 159"/>
              <p:cNvSpPr/>
              <p:nvPr/>
            </p:nvSpPr>
            <p:spPr>
              <a:xfrm>
                <a:off x="1746" y="890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17" name="Line 160"/>
              <p:cNvSpPr/>
              <p:nvPr/>
            </p:nvSpPr>
            <p:spPr>
              <a:xfrm>
                <a:off x="1746" y="1162"/>
                <a:ext cx="13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18" name="Line 161"/>
              <p:cNvSpPr/>
              <p:nvPr/>
            </p:nvSpPr>
            <p:spPr>
              <a:xfrm flipV="1">
                <a:off x="1882" y="890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7695" name="Line 162"/>
            <p:cNvSpPr/>
            <p:nvPr/>
          </p:nvSpPr>
          <p:spPr>
            <a:xfrm>
              <a:off x="1882" y="890"/>
              <a:ext cx="318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7696" name="Group 163"/>
            <p:cNvGrpSpPr/>
            <p:nvPr/>
          </p:nvGrpSpPr>
          <p:grpSpPr>
            <a:xfrm>
              <a:off x="3515" y="890"/>
              <a:ext cx="136" cy="272"/>
              <a:chOff x="1746" y="890"/>
              <a:chExt cx="136" cy="272"/>
            </a:xfrm>
          </p:grpSpPr>
          <p:sp>
            <p:nvSpPr>
              <p:cNvPr id="27713" name="Line 164"/>
              <p:cNvSpPr/>
              <p:nvPr/>
            </p:nvSpPr>
            <p:spPr>
              <a:xfrm>
                <a:off x="1746" y="890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14" name="Line 165"/>
              <p:cNvSpPr/>
              <p:nvPr/>
            </p:nvSpPr>
            <p:spPr>
              <a:xfrm>
                <a:off x="1746" y="1162"/>
                <a:ext cx="13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15" name="Line 166"/>
              <p:cNvSpPr/>
              <p:nvPr/>
            </p:nvSpPr>
            <p:spPr>
              <a:xfrm flipV="1">
                <a:off x="1882" y="890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7697" name="Group 167"/>
            <p:cNvGrpSpPr/>
            <p:nvPr/>
          </p:nvGrpSpPr>
          <p:grpSpPr>
            <a:xfrm>
              <a:off x="3923" y="890"/>
              <a:ext cx="136" cy="272"/>
              <a:chOff x="1746" y="890"/>
              <a:chExt cx="136" cy="272"/>
            </a:xfrm>
          </p:grpSpPr>
          <p:sp>
            <p:nvSpPr>
              <p:cNvPr id="27710" name="Line 168"/>
              <p:cNvSpPr/>
              <p:nvPr/>
            </p:nvSpPr>
            <p:spPr>
              <a:xfrm>
                <a:off x="1746" y="890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11" name="Line 169"/>
              <p:cNvSpPr/>
              <p:nvPr/>
            </p:nvSpPr>
            <p:spPr>
              <a:xfrm>
                <a:off x="1746" y="1162"/>
                <a:ext cx="13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12" name="Line 170"/>
              <p:cNvSpPr/>
              <p:nvPr/>
            </p:nvSpPr>
            <p:spPr>
              <a:xfrm flipV="1">
                <a:off x="1882" y="890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27698" name="Group 171"/>
            <p:cNvGrpSpPr/>
            <p:nvPr/>
          </p:nvGrpSpPr>
          <p:grpSpPr>
            <a:xfrm>
              <a:off x="4377" y="890"/>
              <a:ext cx="136" cy="272"/>
              <a:chOff x="1746" y="890"/>
              <a:chExt cx="136" cy="272"/>
            </a:xfrm>
          </p:grpSpPr>
          <p:sp>
            <p:nvSpPr>
              <p:cNvPr id="27707" name="Line 172"/>
              <p:cNvSpPr/>
              <p:nvPr/>
            </p:nvSpPr>
            <p:spPr>
              <a:xfrm>
                <a:off x="1746" y="890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08" name="Line 173"/>
              <p:cNvSpPr/>
              <p:nvPr/>
            </p:nvSpPr>
            <p:spPr>
              <a:xfrm>
                <a:off x="1746" y="1162"/>
                <a:ext cx="136" cy="0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7709" name="Line 174"/>
              <p:cNvSpPr/>
              <p:nvPr/>
            </p:nvSpPr>
            <p:spPr>
              <a:xfrm flipV="1">
                <a:off x="1882" y="890"/>
                <a:ext cx="0" cy="272"/>
              </a:xfrm>
              <a:prstGeom prst="line">
                <a:avLst/>
              </a:prstGeom>
              <a:ln w="9525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27699" name="Line 175"/>
            <p:cNvSpPr/>
            <p:nvPr/>
          </p:nvSpPr>
          <p:spPr>
            <a:xfrm>
              <a:off x="2381" y="890"/>
              <a:ext cx="227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0" name="Line 176"/>
            <p:cNvSpPr/>
            <p:nvPr/>
          </p:nvSpPr>
          <p:spPr>
            <a:xfrm>
              <a:off x="2789" y="890"/>
              <a:ext cx="27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1" name="Line 177"/>
            <p:cNvSpPr/>
            <p:nvPr/>
          </p:nvSpPr>
          <p:spPr>
            <a:xfrm>
              <a:off x="3243" y="890"/>
              <a:ext cx="27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2" name="Line 178"/>
            <p:cNvSpPr/>
            <p:nvPr/>
          </p:nvSpPr>
          <p:spPr>
            <a:xfrm>
              <a:off x="3651" y="890"/>
              <a:ext cx="27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3" name="Line 179"/>
            <p:cNvSpPr/>
            <p:nvPr/>
          </p:nvSpPr>
          <p:spPr>
            <a:xfrm>
              <a:off x="4059" y="890"/>
              <a:ext cx="318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4" name="Line 180"/>
            <p:cNvSpPr/>
            <p:nvPr/>
          </p:nvSpPr>
          <p:spPr>
            <a:xfrm>
              <a:off x="4468" y="890"/>
              <a:ext cx="317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5" name="Line 181"/>
            <p:cNvSpPr/>
            <p:nvPr/>
          </p:nvSpPr>
          <p:spPr>
            <a:xfrm>
              <a:off x="4967" y="890"/>
              <a:ext cx="272" cy="0"/>
            </a:xfrm>
            <a:prstGeom prst="line">
              <a:avLst/>
            </a:prstGeom>
            <a:ln w="9525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706" name="Text Box 182"/>
            <p:cNvSpPr txBox="1"/>
            <p:nvPr/>
          </p:nvSpPr>
          <p:spPr>
            <a:xfrm>
              <a:off x="0" y="618"/>
              <a:ext cx="9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latin typeface="Times New Roman" panose="02020603050405020304" pitchFamily="18" charset="0"/>
                </a:rPr>
                <a:t>RZ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7676" name="Group 183"/>
          <p:cNvGrpSpPr/>
          <p:nvPr/>
        </p:nvGrpSpPr>
        <p:grpSpPr>
          <a:xfrm>
            <a:off x="0" y="1989138"/>
            <a:ext cx="8243888" cy="647700"/>
            <a:chOff x="0" y="1298"/>
            <a:chExt cx="5193" cy="408"/>
          </a:xfrm>
        </p:grpSpPr>
        <p:sp>
          <p:nvSpPr>
            <p:cNvPr id="27677" name="Text Box 184"/>
            <p:cNvSpPr txBox="1"/>
            <p:nvPr/>
          </p:nvSpPr>
          <p:spPr>
            <a:xfrm>
              <a:off x="0" y="1298"/>
              <a:ext cx="93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r"/>
              <a:r>
                <a:rPr lang="en-US" altLang="zh-CN" dirty="0">
                  <a:latin typeface="Times New Roman" panose="02020603050405020304" pitchFamily="18" charset="0"/>
                </a:rPr>
                <a:t>NRZ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27678" name="Line 185"/>
            <p:cNvSpPr/>
            <p:nvPr/>
          </p:nvSpPr>
          <p:spPr>
            <a:xfrm>
              <a:off x="1111" y="1389"/>
              <a:ext cx="499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79" name="Line 186"/>
            <p:cNvSpPr/>
            <p:nvPr/>
          </p:nvSpPr>
          <p:spPr>
            <a:xfrm>
              <a:off x="1610" y="1389"/>
              <a:ext cx="0" cy="317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0" name="Line 187"/>
            <p:cNvSpPr/>
            <p:nvPr/>
          </p:nvSpPr>
          <p:spPr>
            <a:xfrm>
              <a:off x="1610" y="1706"/>
              <a:ext cx="454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1" name="Line 188"/>
            <p:cNvSpPr/>
            <p:nvPr/>
          </p:nvSpPr>
          <p:spPr>
            <a:xfrm flipV="1">
              <a:off x="2064" y="1389"/>
              <a:ext cx="0" cy="317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2" name="Line 189"/>
            <p:cNvSpPr/>
            <p:nvPr/>
          </p:nvSpPr>
          <p:spPr>
            <a:xfrm>
              <a:off x="2064" y="1389"/>
              <a:ext cx="1270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3" name="Line 190"/>
            <p:cNvSpPr/>
            <p:nvPr/>
          </p:nvSpPr>
          <p:spPr>
            <a:xfrm>
              <a:off x="3334" y="1389"/>
              <a:ext cx="0" cy="317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4" name="Line 191"/>
            <p:cNvSpPr/>
            <p:nvPr/>
          </p:nvSpPr>
          <p:spPr>
            <a:xfrm>
              <a:off x="3334" y="1706"/>
              <a:ext cx="1270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5" name="Line 192"/>
            <p:cNvSpPr/>
            <p:nvPr/>
          </p:nvSpPr>
          <p:spPr>
            <a:xfrm flipV="1">
              <a:off x="4604" y="1389"/>
              <a:ext cx="0" cy="317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86" name="Line 193"/>
            <p:cNvSpPr/>
            <p:nvPr/>
          </p:nvSpPr>
          <p:spPr>
            <a:xfrm>
              <a:off x="4604" y="1389"/>
              <a:ext cx="589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8675" name="Text Box 2"/>
          <p:cNvSpPr txBox="1"/>
          <p:nvPr/>
        </p:nvSpPr>
        <p:spPr>
          <a:xfrm>
            <a:off x="323850" y="333375"/>
            <a:ext cx="6629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latin typeface="黑体" panose="02010609060101010101" pitchFamily="2" charset="-122"/>
              </a:rPr>
              <a:t>6.2.3 </a:t>
            </a:r>
            <a:r>
              <a:rPr lang="zh-CN" altLang="en-US" b="1" dirty="0">
                <a:latin typeface="黑体" panose="02010609060101010101" pitchFamily="2" charset="-122"/>
              </a:rPr>
              <a:t>光存储器的存储原理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8676" name="Text Box 3"/>
          <p:cNvSpPr txBox="1"/>
          <p:nvPr/>
        </p:nvSpPr>
        <p:spPr>
          <a:xfrm>
            <a:off x="323850" y="908050"/>
            <a:ext cx="3657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latin typeface="黑体" panose="02010609060101010101" pitchFamily="2" charset="-122"/>
              </a:rPr>
              <a:t>1.</a:t>
            </a:r>
            <a:r>
              <a:rPr lang="zh-CN" altLang="en-US" b="1" dirty="0">
                <a:latin typeface="黑体" panose="02010609060101010101" pitchFamily="2" charset="-122"/>
              </a:rPr>
              <a:t>形变型光盘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8677" name="Text Box 4"/>
          <p:cNvSpPr txBox="1"/>
          <p:nvPr/>
        </p:nvSpPr>
        <p:spPr>
          <a:xfrm>
            <a:off x="688975" y="1401763"/>
            <a:ext cx="1905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）定义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28678" name="Rectangle 5"/>
          <p:cNvSpPr/>
          <p:nvPr/>
        </p:nvSpPr>
        <p:spPr>
          <a:xfrm>
            <a:off x="2590800" y="1401763"/>
            <a:ext cx="33496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有孔为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，无孔为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0</a:t>
            </a:r>
            <a:endParaRPr lang="en-US" altLang="zh-CN" sz="28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28679" name="Text Box 6"/>
          <p:cNvSpPr txBox="1"/>
          <p:nvPr/>
        </p:nvSpPr>
        <p:spPr>
          <a:xfrm>
            <a:off x="684213" y="2060575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）写入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28680" name="Rectangle 7"/>
          <p:cNvSpPr/>
          <p:nvPr/>
        </p:nvSpPr>
        <p:spPr>
          <a:xfrm>
            <a:off x="2593975" y="1973263"/>
            <a:ext cx="63976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写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，高功率激光照射介质，形成凹坑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2" charset="-122"/>
              </a:rPr>
              <a:t>；</a:t>
            </a:r>
            <a:endParaRPr lang="zh-CN" altLang="en-US" sz="2800" b="1" dirty="0">
              <a:solidFill>
                <a:srgbClr val="0000CC"/>
              </a:solidFill>
              <a:latin typeface="黑体" panose="02010609060101010101" pitchFamily="2" charset="-122"/>
            </a:endParaRPr>
          </a:p>
        </p:txBody>
      </p:sp>
      <p:sp>
        <p:nvSpPr>
          <p:cNvPr id="28681" name="Rectangle 8"/>
          <p:cNvSpPr/>
          <p:nvPr/>
        </p:nvSpPr>
        <p:spPr>
          <a:xfrm>
            <a:off x="2590800" y="2444750"/>
            <a:ext cx="49736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写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，不发射激光束，介质不变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2" name="Text Box 9"/>
          <p:cNvSpPr txBox="1"/>
          <p:nvPr/>
        </p:nvSpPr>
        <p:spPr>
          <a:xfrm>
            <a:off x="685800" y="2940050"/>
            <a:ext cx="1905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3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）读出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28683" name="Rectangle 10"/>
          <p:cNvSpPr/>
          <p:nvPr/>
        </p:nvSpPr>
        <p:spPr>
          <a:xfrm>
            <a:off x="2517775" y="2940050"/>
            <a:ext cx="6626225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低功率激光扫描光道，根据</a:t>
            </a:r>
            <a:r>
              <a:rPr lang="zh-CN" altLang="en-US" sz="2800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反射光强弱</a:t>
            </a:r>
            <a:r>
              <a:rPr lang="zh-CN" altLang="en-US" sz="2800" b="1" dirty="0">
                <a:solidFill>
                  <a:srgbClr val="FFCC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是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4" name="Rectangle 11"/>
          <p:cNvSpPr/>
          <p:nvPr/>
        </p:nvSpPr>
        <p:spPr>
          <a:xfrm>
            <a:off x="4500563" y="908050"/>
            <a:ext cx="3756025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FF0066"/>
                </a:solidFill>
                <a:latin typeface="黑体" panose="02010609060101010101" pitchFamily="2" charset="-122"/>
              </a:rPr>
              <a:t>形变不可逆，不可改写</a:t>
            </a:r>
            <a:endParaRPr lang="zh-CN" altLang="en-US" sz="2800" b="1" dirty="0">
              <a:solidFill>
                <a:srgbClr val="FF0066"/>
              </a:solidFill>
              <a:latin typeface="黑体" panose="02010609060101010101" pitchFamily="2" charset="-122"/>
            </a:endParaRPr>
          </a:p>
        </p:txBody>
      </p:sp>
      <p:sp>
        <p:nvSpPr>
          <p:cNvPr id="28685" name="Text Box 12"/>
          <p:cNvSpPr txBox="1"/>
          <p:nvPr/>
        </p:nvSpPr>
        <p:spPr>
          <a:xfrm>
            <a:off x="323850" y="3933825"/>
            <a:ext cx="3657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latin typeface="黑体" panose="02010609060101010101" pitchFamily="2" charset="-122"/>
              </a:rPr>
              <a:t>2.</a:t>
            </a:r>
            <a:r>
              <a:rPr lang="zh-CN" altLang="en-US" b="1" dirty="0">
                <a:latin typeface="黑体" panose="02010609060101010101" pitchFamily="2" charset="-122"/>
              </a:rPr>
              <a:t>相变型光盘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8686" name="Text Box 13"/>
          <p:cNvSpPr txBox="1"/>
          <p:nvPr/>
        </p:nvSpPr>
        <p:spPr>
          <a:xfrm>
            <a:off x="914400" y="4738688"/>
            <a:ext cx="11398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写入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28687" name="Rectangle 14"/>
          <p:cNvSpPr/>
          <p:nvPr/>
        </p:nvSpPr>
        <p:spPr>
          <a:xfrm>
            <a:off x="1831975" y="4762500"/>
            <a:ext cx="7107238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写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，高功率激光照射介质，晶粒直径变大；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8" name="Rectangle 15"/>
          <p:cNvSpPr/>
          <p:nvPr/>
        </p:nvSpPr>
        <p:spPr>
          <a:xfrm>
            <a:off x="1828800" y="5233988"/>
            <a:ext cx="4973638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写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，不发射激光束，晶粒不变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8689" name="Text Box 16"/>
          <p:cNvSpPr txBox="1"/>
          <p:nvPr/>
        </p:nvSpPr>
        <p:spPr>
          <a:xfrm>
            <a:off x="914400" y="568325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读出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28690" name="Rectangle 17"/>
          <p:cNvSpPr/>
          <p:nvPr/>
        </p:nvSpPr>
        <p:spPr>
          <a:xfrm>
            <a:off x="1828800" y="5715000"/>
            <a:ext cx="6858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低功率激光扫描光道，根据</a:t>
            </a:r>
            <a:r>
              <a:rPr lang="zh-CN" altLang="en-US" sz="2800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反射率的差别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判断是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en-US" altLang="zh-CN" sz="2800" b="1" dirty="0">
              <a:solidFill>
                <a:srgbClr val="0000CC"/>
              </a:solidFill>
              <a:latin typeface="黑体" panose="02010609060101010101" pitchFamily="2" charset="-122"/>
            </a:endParaRPr>
          </a:p>
        </p:txBody>
      </p:sp>
      <p:sp>
        <p:nvSpPr>
          <p:cNvPr id="28691" name="Rectangle 18"/>
          <p:cNvSpPr/>
          <p:nvPr/>
        </p:nvSpPr>
        <p:spPr>
          <a:xfrm>
            <a:off x="4643438" y="3933825"/>
            <a:ext cx="3124200" cy="5191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</a:rPr>
              <a:t>相变可逆，可改写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29699" name="Text Box 2"/>
          <p:cNvSpPr txBox="1"/>
          <p:nvPr/>
        </p:nvSpPr>
        <p:spPr>
          <a:xfrm>
            <a:off x="539750" y="1027113"/>
            <a:ext cx="3657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latin typeface="黑体" panose="02010609060101010101" pitchFamily="2" charset="-122"/>
              </a:rPr>
              <a:t>3.</a:t>
            </a:r>
            <a:r>
              <a:rPr lang="zh-CN" altLang="en-US" b="1" dirty="0">
                <a:latin typeface="黑体" panose="02010609060101010101" pitchFamily="2" charset="-122"/>
              </a:rPr>
              <a:t>磁光型光盘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29700" name="Rectangle 3"/>
          <p:cNvSpPr/>
          <p:nvPr/>
        </p:nvSpPr>
        <p:spPr>
          <a:xfrm>
            <a:off x="4038600" y="995363"/>
            <a:ext cx="1752600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</a:rPr>
              <a:t>可改写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2" charset="-122"/>
            </a:endParaRPr>
          </a:p>
        </p:txBody>
      </p:sp>
      <p:sp>
        <p:nvSpPr>
          <p:cNvPr id="29701" name="Text Box 4"/>
          <p:cNvSpPr txBox="1"/>
          <p:nvPr/>
        </p:nvSpPr>
        <p:spPr>
          <a:xfrm>
            <a:off x="1295400" y="2076450"/>
            <a:ext cx="708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写入前：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外加磁场，使介质呈某种磁化方向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702" name="Text Box 5"/>
          <p:cNvSpPr txBox="1"/>
          <p:nvPr/>
        </p:nvSpPr>
        <p:spPr>
          <a:xfrm>
            <a:off x="1295400" y="367665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读出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29703" name="Rectangle 6"/>
          <p:cNvSpPr/>
          <p:nvPr/>
        </p:nvSpPr>
        <p:spPr>
          <a:xfrm>
            <a:off x="1371600" y="1528763"/>
            <a:ext cx="41132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66FFFF"/>
                </a:solidFill>
                <a:latin typeface="黑体" panose="02010609060101010101" pitchFamily="2" charset="-122"/>
              </a:rPr>
              <a:t>热磁效应写，磁光效应读</a:t>
            </a:r>
            <a:endParaRPr lang="zh-CN" altLang="en-US" sz="2800" b="1" dirty="0">
              <a:solidFill>
                <a:srgbClr val="66FFFF"/>
              </a:solidFill>
              <a:latin typeface="黑体" panose="02010609060101010101" pitchFamily="2" charset="-122"/>
            </a:endParaRPr>
          </a:p>
        </p:txBody>
      </p:sp>
      <p:sp>
        <p:nvSpPr>
          <p:cNvPr id="29704" name="Rectangle 7"/>
          <p:cNvSpPr/>
          <p:nvPr/>
        </p:nvSpPr>
        <p:spPr>
          <a:xfrm>
            <a:off x="2212975" y="2709863"/>
            <a:ext cx="676751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</a:rPr>
              <a:t>写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2" charset="-122"/>
              </a:rPr>
              <a:t>，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激光照射并外加磁场改变磁化方向；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705" name="Rectangle 8"/>
          <p:cNvSpPr/>
          <p:nvPr/>
        </p:nvSpPr>
        <p:spPr>
          <a:xfrm>
            <a:off x="2209800" y="3181350"/>
            <a:ext cx="570071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</a:rPr>
              <a:t>写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</a:rPr>
              <a:t>0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2" charset="-122"/>
              </a:rPr>
              <a:t>，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未被照射区域，磁化方向不变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29706" name="Rectangle 9"/>
          <p:cNvSpPr/>
          <p:nvPr/>
        </p:nvSpPr>
        <p:spPr>
          <a:xfrm>
            <a:off x="2209800" y="3706813"/>
            <a:ext cx="6858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低功率激光扫描光道，根据</a:t>
            </a:r>
            <a:r>
              <a:rPr lang="zh-CN" altLang="en-US" sz="2800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反射光的偏转角度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判断是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或</a:t>
            </a:r>
            <a:r>
              <a:rPr lang="en-US" altLang="zh-CN" sz="28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endParaRPr lang="en-US" altLang="zh-CN" sz="28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9707" name="Text Box 16"/>
          <p:cNvSpPr txBox="1"/>
          <p:nvPr/>
        </p:nvSpPr>
        <p:spPr>
          <a:xfrm>
            <a:off x="1295400" y="267176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写入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0723" name="Text Box 10"/>
          <p:cNvSpPr txBox="1"/>
          <p:nvPr/>
        </p:nvSpPr>
        <p:spPr>
          <a:xfrm>
            <a:off x="1258888" y="26035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6.3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主存储器的组织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30724" name="Text Box 11"/>
          <p:cNvSpPr txBox="1"/>
          <p:nvPr/>
        </p:nvSpPr>
        <p:spPr>
          <a:xfrm>
            <a:off x="0" y="836613"/>
            <a:ext cx="889317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latin typeface="黑体" panose="02010609060101010101" pitchFamily="2" charset="-122"/>
              </a:rPr>
              <a:t>6.3.1 </a:t>
            </a:r>
            <a:r>
              <a:rPr lang="zh-CN" altLang="en-US" b="1" dirty="0">
                <a:latin typeface="黑体" panose="02010609060101010101" pitchFamily="2" charset="-122"/>
              </a:rPr>
              <a:t>主存储器的逻辑设计</a:t>
            </a:r>
            <a:br>
              <a:rPr lang="zh-CN" altLang="en-US" b="1" dirty="0">
                <a:latin typeface="黑体" panose="02010609060101010101" pitchFamily="2" charset="-122"/>
              </a:rPr>
            </a:br>
            <a:r>
              <a:rPr lang="zh-CN" altLang="en-US" b="1" dirty="0">
                <a:latin typeface="黑体" panose="02010609060101010101" pitchFamily="2" charset="-122"/>
              </a:rPr>
              <a:t>		</a:t>
            </a:r>
            <a:r>
              <a:rPr lang="en-US" altLang="zh-CN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由若干存储单元组成存储器</a:t>
            </a:r>
            <a:r>
              <a:rPr lang="en-US" altLang="zh-CN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altLang="zh-CN" b="1" dirty="0">
              <a:solidFill>
                <a:srgbClr val="66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0725" name="Text Box 18"/>
          <p:cNvSpPr txBox="1"/>
          <p:nvPr/>
        </p:nvSpPr>
        <p:spPr>
          <a:xfrm>
            <a:off x="0" y="1844675"/>
            <a:ext cx="9144000" cy="11049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容量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×M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，有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b="1" baseline="3000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个存储单元，每单元存放</a:t>
            </a:r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位数据</a:t>
            </a:r>
            <a:b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∴需要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位地址线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根数据线</a:t>
            </a:r>
            <a:endParaRPr lang="zh-CN" altLang="en-US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726" name="Text Box 19"/>
          <p:cNvSpPr txBox="1"/>
          <p:nvPr/>
        </p:nvSpPr>
        <p:spPr>
          <a:xfrm>
            <a:off x="61913" y="3149600"/>
            <a:ext cx="8686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例如：</a:t>
            </a:r>
            <a:r>
              <a:rPr lang="en-US" altLang="zh-CN" dirty="0">
                <a:latin typeface="Times New Roman" panose="02020603050405020304" pitchFamily="18" charset="0"/>
              </a:rPr>
              <a:t>4 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×1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的存储器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0727" name="Group 20"/>
          <p:cNvGrpSpPr/>
          <p:nvPr/>
        </p:nvGrpSpPr>
        <p:grpSpPr>
          <a:xfrm>
            <a:off x="5395913" y="3225800"/>
            <a:ext cx="1066800" cy="3046413"/>
            <a:chOff x="3264" y="2016"/>
            <a:chExt cx="672" cy="1919"/>
          </a:xfrm>
        </p:grpSpPr>
        <p:sp>
          <p:nvSpPr>
            <p:cNvPr id="30749" name="Text Box 21"/>
            <p:cNvSpPr txBox="1"/>
            <p:nvPr/>
          </p:nvSpPr>
          <p:spPr>
            <a:xfrm>
              <a:off x="3264" y="2016"/>
              <a:ext cx="672" cy="383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cell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0750" name="Text Box 22"/>
            <p:cNvSpPr txBox="1"/>
            <p:nvPr/>
          </p:nvSpPr>
          <p:spPr>
            <a:xfrm>
              <a:off x="3264" y="2544"/>
              <a:ext cx="672" cy="383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cell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0751" name="Text Box 23"/>
            <p:cNvSpPr txBox="1"/>
            <p:nvPr/>
          </p:nvSpPr>
          <p:spPr>
            <a:xfrm>
              <a:off x="3264" y="3072"/>
              <a:ext cx="672" cy="383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cell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0752" name="Text Box 24"/>
            <p:cNvSpPr txBox="1"/>
            <p:nvPr/>
          </p:nvSpPr>
          <p:spPr>
            <a:xfrm>
              <a:off x="3264" y="3552"/>
              <a:ext cx="672" cy="383"/>
            </a:xfrm>
            <a:prstGeom prst="rect">
              <a:avLst/>
            </a:prstGeom>
            <a:noFill/>
            <a:ln w="28575" cap="flat" cmpd="sng">
              <a:solidFill>
                <a:srgbClr val="00FF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cell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0728" name="Text Box 25"/>
          <p:cNvSpPr txBox="1"/>
          <p:nvPr/>
        </p:nvSpPr>
        <p:spPr>
          <a:xfrm>
            <a:off x="1204913" y="4216400"/>
            <a:ext cx="10668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endParaRPr lang="en-US" altLang="zh-CN" b="1" baseline="-25000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endParaRPr lang="en-US" altLang="zh-CN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30729" name="Line 26"/>
          <p:cNvSpPr/>
          <p:nvPr/>
        </p:nvSpPr>
        <p:spPr>
          <a:xfrm>
            <a:off x="1357313" y="4749800"/>
            <a:ext cx="838200" cy="0"/>
          </a:xfrm>
          <a:prstGeom prst="line">
            <a:avLst/>
          </a:prstGeom>
          <a:ln w="28575" cap="flat" cmpd="sng">
            <a:solidFill>
              <a:srgbClr val="FFFF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0" name="Line 27"/>
          <p:cNvSpPr/>
          <p:nvPr/>
        </p:nvSpPr>
        <p:spPr>
          <a:xfrm>
            <a:off x="1357313" y="5435600"/>
            <a:ext cx="838200" cy="0"/>
          </a:xfrm>
          <a:prstGeom prst="line">
            <a:avLst/>
          </a:prstGeom>
          <a:ln w="28575" cap="flat" cmpd="sng">
            <a:solidFill>
              <a:srgbClr val="FFFFCC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1" name="Text Box 28"/>
          <p:cNvSpPr txBox="1"/>
          <p:nvPr/>
        </p:nvSpPr>
        <p:spPr>
          <a:xfrm>
            <a:off x="2195513" y="3911600"/>
            <a:ext cx="762000" cy="2682875"/>
          </a:xfrm>
          <a:prstGeom prst="rect">
            <a:avLst/>
          </a:prstGeom>
          <a:noFill/>
          <a:ln w="28575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地址译码电路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0732" name="Group 29"/>
          <p:cNvGrpSpPr/>
          <p:nvPr/>
        </p:nvGrpSpPr>
        <p:grpSpPr>
          <a:xfrm>
            <a:off x="2957513" y="3606800"/>
            <a:ext cx="2438400" cy="533400"/>
            <a:chOff x="1824" y="2064"/>
            <a:chExt cx="1536" cy="336"/>
          </a:xfrm>
        </p:grpSpPr>
        <p:sp>
          <p:nvSpPr>
            <p:cNvPr id="30746" name="Line 30"/>
            <p:cNvSpPr/>
            <p:nvPr/>
          </p:nvSpPr>
          <p:spPr>
            <a:xfrm>
              <a:off x="1824" y="2400"/>
              <a:ext cx="1152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7" name="Line 31"/>
            <p:cNvSpPr/>
            <p:nvPr/>
          </p:nvSpPr>
          <p:spPr>
            <a:xfrm flipV="1">
              <a:off x="2976" y="2064"/>
              <a:ext cx="0" cy="336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8" name="Line 32"/>
            <p:cNvSpPr/>
            <p:nvPr/>
          </p:nvSpPr>
          <p:spPr>
            <a:xfrm flipV="1">
              <a:off x="2976" y="2064"/>
              <a:ext cx="384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0733" name="Group 33"/>
          <p:cNvGrpSpPr/>
          <p:nvPr/>
        </p:nvGrpSpPr>
        <p:grpSpPr>
          <a:xfrm>
            <a:off x="2957513" y="4368800"/>
            <a:ext cx="2438400" cy="304800"/>
            <a:chOff x="1824" y="2544"/>
            <a:chExt cx="1536" cy="192"/>
          </a:xfrm>
        </p:grpSpPr>
        <p:sp>
          <p:nvSpPr>
            <p:cNvPr id="30743" name="Line 34"/>
            <p:cNvSpPr/>
            <p:nvPr/>
          </p:nvSpPr>
          <p:spPr>
            <a:xfrm>
              <a:off x="1824" y="2736"/>
              <a:ext cx="1248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4" name="Line 35"/>
            <p:cNvSpPr/>
            <p:nvPr/>
          </p:nvSpPr>
          <p:spPr>
            <a:xfrm flipV="1">
              <a:off x="3072" y="2544"/>
              <a:ext cx="0" cy="192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5" name="Line 36"/>
            <p:cNvSpPr/>
            <p:nvPr/>
          </p:nvSpPr>
          <p:spPr>
            <a:xfrm>
              <a:off x="3072" y="2544"/>
              <a:ext cx="288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0734" name="Line 37"/>
          <p:cNvSpPr/>
          <p:nvPr/>
        </p:nvSpPr>
        <p:spPr>
          <a:xfrm>
            <a:off x="2957513" y="5283200"/>
            <a:ext cx="2438400" cy="0"/>
          </a:xfrm>
          <a:prstGeom prst="line">
            <a:avLst/>
          </a:prstGeom>
          <a:ln w="3810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5" name="Line 38"/>
          <p:cNvSpPr/>
          <p:nvPr/>
        </p:nvSpPr>
        <p:spPr>
          <a:xfrm>
            <a:off x="2957513" y="5969000"/>
            <a:ext cx="2438400" cy="0"/>
          </a:xfrm>
          <a:prstGeom prst="line">
            <a:avLst/>
          </a:prstGeom>
          <a:ln w="3810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0736" name="Rectangle 39"/>
          <p:cNvSpPr/>
          <p:nvPr/>
        </p:nvSpPr>
        <p:spPr>
          <a:xfrm>
            <a:off x="5091113" y="2997200"/>
            <a:ext cx="1676400" cy="3505200"/>
          </a:xfrm>
          <a:prstGeom prst="rect">
            <a:avLst/>
          </a:prstGeom>
          <a:noFill/>
          <a:ln w="19050" cap="flat" cmpd="sng">
            <a:solidFill>
              <a:schemeClr val="hlink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737" name="Line 40"/>
          <p:cNvSpPr/>
          <p:nvPr/>
        </p:nvSpPr>
        <p:spPr>
          <a:xfrm>
            <a:off x="6005513" y="6502400"/>
            <a:ext cx="6350" cy="355600"/>
          </a:xfrm>
          <a:prstGeom prst="line">
            <a:avLst/>
          </a:prstGeom>
          <a:ln w="38100" cap="flat" cmpd="sng">
            <a:solidFill>
              <a:srgbClr val="CC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0738" name="Text Box 41"/>
          <p:cNvSpPr txBox="1"/>
          <p:nvPr/>
        </p:nvSpPr>
        <p:spPr>
          <a:xfrm>
            <a:off x="3186113" y="36830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00</a:t>
            </a:r>
            <a:endParaRPr lang="en-US" altLang="zh-CN" sz="28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39" name="Text Box 42"/>
          <p:cNvSpPr txBox="1"/>
          <p:nvPr/>
        </p:nvSpPr>
        <p:spPr>
          <a:xfrm>
            <a:off x="3186113" y="42164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01</a:t>
            </a:r>
            <a:endParaRPr lang="en-US" altLang="zh-CN" sz="28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0" name="Text Box 43"/>
          <p:cNvSpPr txBox="1"/>
          <p:nvPr/>
        </p:nvSpPr>
        <p:spPr>
          <a:xfrm>
            <a:off x="3186113" y="48260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10</a:t>
            </a:r>
            <a:endParaRPr lang="en-US" altLang="zh-CN" sz="28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1" name="Text Box 44"/>
          <p:cNvSpPr txBox="1"/>
          <p:nvPr/>
        </p:nvSpPr>
        <p:spPr>
          <a:xfrm>
            <a:off x="3186113" y="55118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11</a:t>
            </a:r>
            <a:endParaRPr lang="en-US" altLang="zh-CN" sz="28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42" name="Text Box 45"/>
          <p:cNvSpPr txBox="1"/>
          <p:nvPr/>
        </p:nvSpPr>
        <p:spPr>
          <a:xfrm>
            <a:off x="5929313" y="6426200"/>
            <a:ext cx="1981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数据线</a:t>
            </a:r>
            <a:r>
              <a:rPr lang="en-US" altLang="zh-CN" sz="28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srgbClr val="CCFFFF"/>
                </a:solidFill>
                <a:latin typeface="Times New Roman" panose="02020603050405020304" pitchFamily="18" charset="0"/>
              </a:rPr>
              <a:t>0</a:t>
            </a:r>
            <a:endParaRPr lang="en-US" altLang="zh-CN" sz="2800" b="1" baseline="-25000" dirty="0">
              <a:solidFill>
                <a:srgbClr val="CCFF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099" name="Text Box 16"/>
          <p:cNvSpPr txBox="1"/>
          <p:nvPr/>
        </p:nvSpPr>
        <p:spPr>
          <a:xfrm>
            <a:off x="827088" y="228600"/>
            <a:ext cx="7416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Chapter 6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存储系统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43025" name="Rectangle 17"/>
          <p:cNvSpPr/>
          <p:nvPr/>
        </p:nvSpPr>
        <p:spPr>
          <a:xfrm>
            <a:off x="2133600" y="1600200"/>
            <a:ext cx="4648200" cy="4114800"/>
          </a:xfrm>
          <a:prstGeom prst="rect">
            <a:avLst/>
          </a:prstGeom>
          <a:solidFill>
            <a:srgbClr val="C0C0C0"/>
          </a:solidFill>
          <a:ln w="9525">
            <a:noFill/>
          </a:ln>
          <a:effectLst>
            <a:outerShdw dist="107763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3027" name="Rectangle 19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2362200" y="1828800"/>
            <a:ext cx="4267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存储器的基本概念</a:t>
            </a:r>
            <a:endParaRPr kumimoji="1" lang="zh-CN" altLang="en-US" sz="2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28" name="Rectangle 2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2362200" y="2590800"/>
            <a:ext cx="4267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主存储器的组织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3029" name="Rectangle 21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362200" y="3352800"/>
            <a:ext cx="4267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高速缓冲存储器</a:t>
            </a:r>
            <a:r>
              <a:rPr kumimoji="1" lang="en-US" altLang="zh-CN" sz="28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Cache</a:t>
            </a:r>
            <a:endParaRPr kumimoji="1" lang="en-US" altLang="zh-CN" sz="28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3030" name="Rectangle 22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2362200" y="4114800"/>
            <a:ext cx="4267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外部存储器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43031" name="Rectangle 23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2362200" y="4876800"/>
            <a:ext cx="4267200" cy="533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 smtClean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虚 拟 存 储 器</a:t>
            </a:r>
            <a:endParaRPr kumimoji="1" lang="zh-CN" altLang="en-US" sz="2800" b="1" i="0" u="none" strike="noStrike" kern="1200" cap="none" spc="0" normalizeH="0" baseline="0" noProof="0" smtClean="0">
              <a:ln>
                <a:noFill/>
              </a:ln>
              <a:solidFill>
                <a:schemeClr val="hlink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4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4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4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7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4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3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43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90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43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25" grpId="0" animBg="1"/>
      <p:bldP spid="43027" grpId="0" animBg="1"/>
      <p:bldP spid="43028" grpId="0" animBg="1"/>
      <p:bldP spid="43029" grpId="0" animBg="1"/>
      <p:bldP spid="43030" grpId="0" animBg="1"/>
      <p:bldP spid="4303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31747" name="Group 103"/>
          <p:cNvGrpSpPr/>
          <p:nvPr/>
        </p:nvGrpSpPr>
        <p:grpSpPr>
          <a:xfrm>
            <a:off x="609600" y="914400"/>
            <a:ext cx="8077200" cy="4306888"/>
            <a:chOff x="384" y="576"/>
            <a:chExt cx="5088" cy="2713"/>
          </a:xfrm>
        </p:grpSpPr>
        <p:sp>
          <p:nvSpPr>
            <p:cNvPr id="31756" name="Text Box 84"/>
            <p:cNvSpPr txBox="1"/>
            <p:nvPr/>
          </p:nvSpPr>
          <p:spPr>
            <a:xfrm>
              <a:off x="384" y="960"/>
              <a:ext cx="816" cy="2233"/>
            </a:xfrm>
            <a:prstGeom prst="rect">
              <a:avLst/>
            </a:prstGeom>
            <a:noFill/>
            <a:ln w="38100" cap="flat" cmpd="sng">
              <a:solidFill>
                <a:srgbClr val="CCFF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en-US" altLang="zh-CN" dirty="0">
                <a:latin typeface="Times New Roman" panose="02020603050405020304" pitchFamily="18" charset="0"/>
              </a:endParaRPr>
            </a:p>
            <a:p>
              <a:endParaRPr lang="en-US" altLang="zh-CN" dirty="0"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</a:rPr>
                <a:t>CPU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endParaRPr lang="en-US" altLang="zh-CN" dirty="0">
                <a:latin typeface="Times New Roman" panose="02020603050405020304" pitchFamily="18" charset="0"/>
              </a:endParaRPr>
            </a:p>
            <a:p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1757" name="Text Box 85"/>
            <p:cNvSpPr txBox="1"/>
            <p:nvPr/>
          </p:nvSpPr>
          <p:spPr>
            <a:xfrm>
              <a:off x="3744" y="1056"/>
              <a:ext cx="1728" cy="2233"/>
            </a:xfrm>
            <a:prstGeom prst="rect">
              <a:avLst/>
            </a:prstGeom>
            <a:noFill/>
            <a:ln w="38100" cap="flat" cmpd="sng">
              <a:solidFill>
                <a:srgbClr val="33CCCC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p>
              <a:endParaRPr lang="en-US" altLang="zh-CN" dirty="0">
                <a:latin typeface="Times New Roman" panose="02020603050405020304" pitchFamily="18" charset="0"/>
              </a:endParaRPr>
            </a:p>
            <a:p>
              <a:r>
                <a:rPr lang="en-US" altLang="zh-CN" dirty="0">
                  <a:latin typeface="Times New Roman" panose="02020603050405020304" pitchFamily="18" charset="0"/>
                </a:rPr>
                <a:t>RAM</a:t>
              </a:r>
              <a:endParaRPr lang="en-US" altLang="zh-CN" dirty="0"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</a:rPr>
                <a:t>芯片</a:t>
              </a:r>
              <a:endParaRPr lang="zh-CN" altLang="en-US" dirty="0">
                <a:latin typeface="Times New Roman" panose="02020603050405020304" pitchFamily="18" charset="0"/>
              </a:endParaRPr>
            </a:p>
            <a:p>
              <a:r>
                <a:rPr lang="zh-CN" altLang="en-US" dirty="0">
                  <a:latin typeface="Times New Roman" panose="02020603050405020304" pitchFamily="18" charset="0"/>
                </a:rPr>
                <a:t>（</a:t>
              </a:r>
              <a:r>
                <a:rPr lang="en-US" altLang="zh-CN" dirty="0">
                  <a:latin typeface="Times New Roman" panose="02020603050405020304" pitchFamily="18" charset="0"/>
                </a:rPr>
                <a:t>2</a:t>
              </a:r>
              <a:r>
                <a:rPr lang="en-US" altLang="zh-CN" baseline="30000" dirty="0">
                  <a:latin typeface="Times New Roman" panose="02020603050405020304" pitchFamily="18" charset="0"/>
                </a:rPr>
                <a:t>N</a:t>
              </a:r>
              <a:r>
                <a:rPr lang="en-US" altLang="zh-CN" dirty="0">
                  <a:latin typeface="Times New Roman" panose="02020603050405020304" pitchFamily="18" charset="0"/>
                </a:rPr>
                <a:t>×M</a:t>
              </a:r>
              <a:r>
                <a:rPr lang="zh-CN" altLang="en-US" dirty="0">
                  <a:latin typeface="Times New Roman" panose="02020603050405020304" pitchFamily="18" charset="0"/>
                </a:rPr>
                <a:t>）</a:t>
              </a:r>
              <a:endParaRPr lang="zh-CN" altLang="en-US" dirty="0">
                <a:latin typeface="Times New Roman" panose="02020603050405020304" pitchFamily="18" charset="0"/>
              </a:endParaRPr>
            </a:p>
            <a:p>
              <a:endParaRPr lang="en-US" altLang="zh-CN" dirty="0">
                <a:latin typeface="Times New Roman" panose="02020603050405020304" pitchFamily="18" charset="0"/>
              </a:endParaRPr>
            </a:p>
          </p:txBody>
        </p:sp>
        <p:sp>
          <p:nvSpPr>
            <p:cNvPr id="31758" name="AutoShape 86"/>
            <p:cNvSpPr/>
            <p:nvPr/>
          </p:nvSpPr>
          <p:spPr>
            <a:xfrm>
              <a:off x="1248" y="1248"/>
              <a:ext cx="2448" cy="144"/>
            </a:xfrm>
            <a:prstGeom prst="rightArrow">
              <a:avLst>
                <a:gd name="adj1" fmla="val 50000"/>
                <a:gd name="adj2" fmla="val 425000"/>
              </a:avLst>
            </a:prstGeom>
            <a:solidFill>
              <a:srgbClr val="FFCCCC"/>
            </a:solidFill>
            <a:ln w="9525">
              <a:noFill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759" name="Text Box 87"/>
            <p:cNvSpPr txBox="1"/>
            <p:nvPr/>
          </p:nvSpPr>
          <p:spPr>
            <a:xfrm>
              <a:off x="1248" y="912"/>
              <a:ext cx="32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b="1" dirty="0">
                  <a:solidFill>
                    <a:srgbClr val="FFCCCC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solidFill>
                    <a:srgbClr val="FFCCCC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800" b="1" dirty="0">
                  <a:solidFill>
                    <a:srgbClr val="FFCCCC"/>
                  </a:solidFill>
                  <a:latin typeface="Times New Roman" panose="02020603050405020304" pitchFamily="18" charset="0"/>
                </a:rPr>
                <a:t>～</a:t>
              </a:r>
              <a:r>
                <a:rPr lang="en-US" altLang="zh-CN" sz="2800" b="1" dirty="0">
                  <a:solidFill>
                    <a:srgbClr val="FFCCCC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sz="2800" b="1" baseline="-25000" dirty="0">
                  <a:solidFill>
                    <a:srgbClr val="FFCCCC"/>
                  </a:solidFill>
                  <a:latin typeface="Times New Roman" panose="02020603050405020304" pitchFamily="18" charset="0"/>
                </a:rPr>
                <a:t>N</a:t>
              </a:r>
              <a:r>
                <a:rPr lang="zh-CN" altLang="en-US" sz="2800" b="1" baseline="-25000" dirty="0">
                  <a:solidFill>
                    <a:srgbClr val="FFCCCC"/>
                  </a:solidFill>
                  <a:latin typeface="Times New Roman" panose="02020603050405020304" pitchFamily="18" charset="0"/>
                </a:rPr>
                <a:t>－</a:t>
              </a:r>
              <a:r>
                <a:rPr lang="en-US" altLang="zh-CN" sz="2800" b="1" baseline="-25000" dirty="0">
                  <a:solidFill>
                    <a:srgbClr val="FFCCCC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solidFill>
                    <a:srgbClr val="FFCCCC"/>
                  </a:solidFill>
                  <a:latin typeface="Times New Roman" panose="02020603050405020304" pitchFamily="18" charset="0"/>
                </a:rPr>
                <a:t>(N</a:t>
              </a:r>
              <a:r>
                <a:rPr lang="zh-CN" altLang="en-US" sz="2800" b="1" dirty="0">
                  <a:solidFill>
                    <a:srgbClr val="FFCCCC"/>
                  </a:solidFill>
                  <a:latin typeface="Times New Roman" panose="02020603050405020304" pitchFamily="18" charset="0"/>
                </a:rPr>
                <a:t>位地址线</a:t>
              </a:r>
              <a:r>
                <a:rPr lang="en-US" altLang="zh-CN" sz="2800" b="1" dirty="0">
                  <a:solidFill>
                    <a:srgbClr val="FFCCCC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0" name="AutoShape 88"/>
            <p:cNvSpPr/>
            <p:nvPr/>
          </p:nvSpPr>
          <p:spPr>
            <a:xfrm>
              <a:off x="1248" y="1872"/>
              <a:ext cx="2496" cy="144"/>
            </a:xfrm>
            <a:prstGeom prst="leftRightArrow">
              <a:avLst>
                <a:gd name="adj1" fmla="val 50000"/>
                <a:gd name="adj2" fmla="val 346666"/>
              </a:avLst>
            </a:prstGeom>
            <a:solidFill>
              <a:schemeClr val="hlink"/>
            </a:solidFill>
            <a:ln w="9525">
              <a:noFill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31761" name="Text Box 89"/>
            <p:cNvSpPr txBox="1"/>
            <p:nvPr/>
          </p:nvSpPr>
          <p:spPr>
            <a:xfrm>
              <a:off x="1248" y="1536"/>
              <a:ext cx="244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800" b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～</a:t>
              </a:r>
              <a:r>
                <a:rPr lang="en-US" altLang="zh-CN" sz="2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D</a:t>
              </a:r>
              <a:r>
                <a:rPr lang="en-US" altLang="zh-CN" sz="2800" b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M</a:t>
              </a:r>
              <a:r>
                <a:rPr lang="zh-CN" altLang="en-US" sz="2800" b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－</a:t>
              </a:r>
              <a:r>
                <a:rPr lang="en-US" altLang="zh-CN" sz="2800" b="1" baseline="-25000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(M</a:t>
              </a:r>
              <a:r>
                <a:rPr lang="zh-CN" altLang="en-US" sz="2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位数据线</a:t>
              </a:r>
              <a:r>
                <a:rPr lang="en-US" altLang="zh-CN" sz="2800" b="1" dirty="0">
                  <a:solidFill>
                    <a:schemeClr val="hlink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dirty="0">
                <a:solidFill>
                  <a:schemeClr val="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2" name="Line 90"/>
            <p:cNvSpPr/>
            <p:nvPr/>
          </p:nvSpPr>
          <p:spPr>
            <a:xfrm>
              <a:off x="1200" y="2400"/>
              <a:ext cx="2544" cy="0"/>
            </a:xfrm>
            <a:prstGeom prst="line">
              <a:avLst/>
            </a:prstGeom>
            <a:ln w="28575" cap="flat" cmpd="sng">
              <a:solidFill>
                <a:srgbClr val="CC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63" name="Line 93"/>
            <p:cNvSpPr/>
            <p:nvPr/>
          </p:nvSpPr>
          <p:spPr>
            <a:xfrm>
              <a:off x="1200" y="3024"/>
              <a:ext cx="2544" cy="0"/>
            </a:xfrm>
            <a:prstGeom prst="line">
              <a:avLst/>
            </a:prstGeom>
            <a:ln w="28575" cap="flat" cmpd="sng">
              <a:solidFill>
                <a:srgbClr val="CCFFFF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64" name="Text Box 94"/>
            <p:cNvSpPr txBox="1"/>
            <p:nvPr/>
          </p:nvSpPr>
          <p:spPr>
            <a:xfrm>
              <a:off x="1296" y="2064"/>
              <a:ext cx="254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dirty="0">
                  <a:solidFill>
                    <a:srgbClr val="66FFFF"/>
                  </a:solidFill>
                  <a:latin typeface="Times New Roman" panose="02020603050405020304" pitchFamily="18" charset="0"/>
                </a:rPr>
                <a:t>        </a:t>
              </a:r>
              <a:r>
                <a:rPr lang="zh-CN" altLang="en-US" sz="2800" dirty="0">
                  <a:solidFill>
                    <a:srgbClr val="66FFFF"/>
                  </a:solidFill>
                  <a:latin typeface="Times New Roman" panose="02020603050405020304" pitchFamily="18" charset="0"/>
                </a:rPr>
                <a:t>片选线</a:t>
              </a:r>
              <a:r>
                <a:rPr lang="en-US" altLang="zh-CN" sz="2800" dirty="0">
                  <a:solidFill>
                    <a:srgbClr val="66FFFF"/>
                  </a:solidFill>
                  <a:latin typeface="Times New Roman" panose="02020603050405020304" pitchFamily="18" charset="0"/>
                </a:rPr>
                <a:t>CS </a:t>
              </a:r>
              <a:endParaRPr lang="en-US" altLang="zh-CN" sz="2800" dirty="0">
                <a:solidFill>
                  <a:srgbClr val="66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5" name="Line 95"/>
            <p:cNvSpPr/>
            <p:nvPr/>
          </p:nvSpPr>
          <p:spPr>
            <a:xfrm>
              <a:off x="2496" y="2112"/>
              <a:ext cx="240" cy="0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6" name="Text Box 97"/>
            <p:cNvSpPr txBox="1"/>
            <p:nvPr/>
          </p:nvSpPr>
          <p:spPr>
            <a:xfrm>
              <a:off x="1488" y="2688"/>
              <a:ext cx="21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rgbClr val="66FFFF"/>
                  </a:solidFill>
                  <a:latin typeface="Times New Roman" panose="02020603050405020304" pitchFamily="18" charset="0"/>
                </a:rPr>
                <a:t>读写控制线</a:t>
              </a:r>
              <a:r>
                <a:rPr lang="en-US" altLang="zh-CN" sz="2800" b="1" dirty="0">
                  <a:solidFill>
                    <a:srgbClr val="66FFFF"/>
                  </a:solidFill>
                  <a:latin typeface="Times New Roman" panose="02020603050405020304" pitchFamily="18" charset="0"/>
                </a:rPr>
                <a:t>R/W</a:t>
              </a:r>
              <a:endPara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7" name="Line 98"/>
            <p:cNvSpPr/>
            <p:nvPr/>
          </p:nvSpPr>
          <p:spPr>
            <a:xfrm>
              <a:off x="3120" y="2736"/>
              <a:ext cx="192" cy="0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8" name="Line 99"/>
            <p:cNvSpPr/>
            <p:nvPr/>
          </p:nvSpPr>
          <p:spPr>
            <a:xfrm>
              <a:off x="4176" y="624"/>
              <a:ext cx="0" cy="432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69" name="Line 100"/>
            <p:cNvSpPr/>
            <p:nvPr/>
          </p:nvSpPr>
          <p:spPr>
            <a:xfrm>
              <a:off x="4944" y="624"/>
              <a:ext cx="0" cy="432"/>
            </a:xfrm>
            <a:prstGeom prst="line">
              <a:avLst/>
            </a:prstGeom>
            <a:ln w="952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0" name="Text Box 101"/>
            <p:cNvSpPr txBox="1"/>
            <p:nvPr/>
          </p:nvSpPr>
          <p:spPr>
            <a:xfrm>
              <a:off x="4128" y="576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dirty="0">
                  <a:solidFill>
                    <a:srgbClr val="FFCCCC"/>
                  </a:solidFill>
                  <a:latin typeface="Times New Roman" panose="02020603050405020304" pitchFamily="18" charset="0"/>
                </a:rPr>
                <a:t>V</a:t>
              </a:r>
              <a:r>
                <a:rPr lang="en-US" altLang="zh-CN" sz="2800" b="1" baseline="-25000" dirty="0">
                  <a:solidFill>
                    <a:srgbClr val="FFCCCC"/>
                  </a:solidFill>
                  <a:latin typeface="Times New Roman" panose="02020603050405020304" pitchFamily="18" charset="0"/>
                </a:rPr>
                <a:t>cc</a:t>
              </a:r>
              <a:endParaRPr lang="en-US" altLang="zh-CN" sz="2800" b="1" baseline="-25000" dirty="0">
                <a:solidFill>
                  <a:srgbClr val="FFCCCC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1748" name="Text Box 102"/>
          <p:cNvSpPr txBox="1"/>
          <p:nvPr/>
        </p:nvSpPr>
        <p:spPr>
          <a:xfrm>
            <a:off x="8001000" y="9144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GND</a:t>
            </a:r>
            <a:endParaRPr lang="en-US" altLang="zh-CN" sz="2800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1749" name="Group 109"/>
          <p:cNvGrpSpPr/>
          <p:nvPr/>
        </p:nvGrpSpPr>
        <p:grpSpPr>
          <a:xfrm>
            <a:off x="0" y="5257800"/>
            <a:ext cx="9144000" cy="1168401"/>
            <a:chOff x="0" y="3312"/>
            <a:chExt cx="5760" cy="736"/>
          </a:xfrm>
        </p:grpSpPr>
        <p:sp>
          <p:nvSpPr>
            <p:cNvPr id="31751" name="Text Box 104"/>
            <p:cNvSpPr txBox="1"/>
            <p:nvPr/>
          </p:nvSpPr>
          <p:spPr>
            <a:xfrm>
              <a:off x="0" y="3312"/>
              <a:ext cx="5760" cy="7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</a:rPr>
                <a:t> CS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＝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0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选中该片工作，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CS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＝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1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该片不工作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  <a:p>
              <a:pPr algn="l"/>
              <a:r>
                <a:rPr lang="en-US" altLang="zh-CN" sz="2800" b="1" dirty="0">
                  <a:latin typeface="Times New Roman" panose="02020603050405020304" pitchFamily="18" charset="0"/>
                </a:rPr>
                <a:t>R/W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＝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1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读操作  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R/W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＝</a:t>
              </a:r>
              <a:r>
                <a:rPr lang="en-US" altLang="zh-CN" sz="2800" b="1" dirty="0">
                  <a:latin typeface="Times New Roman" panose="02020603050405020304" pitchFamily="18" charset="0"/>
                </a:rPr>
                <a:t>0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写操作；其他刷新控制线等</a:t>
              </a:r>
              <a:endParaRPr lang="zh-CN" altLang="en-US" sz="28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52" name="Line 105"/>
            <p:cNvSpPr/>
            <p:nvPr/>
          </p:nvSpPr>
          <p:spPr>
            <a:xfrm>
              <a:off x="158" y="3339"/>
              <a:ext cx="227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3" name="Line 106"/>
            <p:cNvSpPr/>
            <p:nvPr/>
          </p:nvSpPr>
          <p:spPr>
            <a:xfrm>
              <a:off x="2352" y="3360"/>
              <a:ext cx="288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4" name="Line 107"/>
            <p:cNvSpPr/>
            <p:nvPr/>
          </p:nvSpPr>
          <p:spPr>
            <a:xfrm>
              <a:off x="288" y="3792"/>
              <a:ext cx="240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55" name="Line 108"/>
            <p:cNvSpPr/>
            <p:nvPr/>
          </p:nvSpPr>
          <p:spPr>
            <a:xfrm>
              <a:off x="1920" y="3792"/>
              <a:ext cx="240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1750" name="Text Box 110"/>
          <p:cNvSpPr txBox="1"/>
          <p:nvPr/>
        </p:nvSpPr>
        <p:spPr>
          <a:xfrm>
            <a:off x="1258888" y="26035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6.3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主存储器的组织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2771" name="Text Box 4"/>
          <p:cNvSpPr txBox="1"/>
          <p:nvPr/>
        </p:nvSpPr>
        <p:spPr>
          <a:xfrm>
            <a:off x="609600" y="1524000"/>
            <a:ext cx="1295400" cy="2081213"/>
          </a:xfrm>
          <a:prstGeom prst="rect">
            <a:avLst/>
          </a:prstGeom>
          <a:noFill/>
          <a:ln w="38100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CPU</a:t>
            </a:r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2772" name="Text Box 5"/>
          <p:cNvSpPr txBox="1"/>
          <p:nvPr/>
        </p:nvSpPr>
        <p:spPr>
          <a:xfrm>
            <a:off x="5943600" y="1676400"/>
            <a:ext cx="2743200" cy="2081213"/>
          </a:xfrm>
          <a:prstGeom prst="rect">
            <a:avLst/>
          </a:prstGeom>
          <a:noFill/>
          <a:ln w="38100" cap="flat" cmpd="sng">
            <a:solidFill>
              <a:srgbClr val="33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ROM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芯片</a:t>
            </a:r>
            <a:endParaRPr lang="zh-CN" altLang="en-US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×M</a:t>
            </a:r>
            <a:r>
              <a:rPr lang="zh-CN" altLang="en-US" dirty="0">
                <a:latin typeface="Times New Roman" panose="02020603050405020304" pitchFamily="18" charset="0"/>
              </a:rPr>
              <a:t>）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773" name="AutoShape 6"/>
          <p:cNvSpPr/>
          <p:nvPr/>
        </p:nvSpPr>
        <p:spPr>
          <a:xfrm>
            <a:off x="1981200" y="1828800"/>
            <a:ext cx="3886200" cy="228600"/>
          </a:xfrm>
          <a:prstGeom prst="rightArrow">
            <a:avLst>
              <a:gd name="adj1" fmla="val 50000"/>
              <a:gd name="adj2" fmla="val 425000"/>
            </a:avLst>
          </a:prstGeom>
          <a:solidFill>
            <a:srgbClr val="FFCCCC"/>
          </a:solidFill>
          <a:ln w="9525">
            <a:noFill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774" name="Text Box 7"/>
          <p:cNvSpPr txBox="1"/>
          <p:nvPr/>
        </p:nvSpPr>
        <p:spPr>
          <a:xfrm>
            <a:off x="1981200" y="1371600"/>
            <a:ext cx="5105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FFCCCC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2800" b="1" baseline="-25000" dirty="0">
                <a:solidFill>
                  <a:srgbClr val="FFCCCC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baseline="-25000" dirty="0">
                <a:solidFill>
                  <a:srgbClr val="FFCCCC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800" b="1" baseline="-25000" dirty="0">
                <a:solidFill>
                  <a:srgbClr val="FFCCCC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(N</a:t>
            </a:r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位地址线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)</a:t>
            </a:r>
            <a:endParaRPr lang="en-US" altLang="zh-CN" sz="2800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5" name="AutoShape 8"/>
          <p:cNvSpPr/>
          <p:nvPr/>
        </p:nvSpPr>
        <p:spPr>
          <a:xfrm>
            <a:off x="1981200" y="2590800"/>
            <a:ext cx="3962400" cy="228600"/>
          </a:xfrm>
          <a:prstGeom prst="leftRightArrow">
            <a:avLst>
              <a:gd name="adj1" fmla="val 50000"/>
              <a:gd name="adj2" fmla="val 346666"/>
            </a:avLst>
          </a:prstGeom>
          <a:solidFill>
            <a:schemeClr val="hlink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2776" name="Text Box 9"/>
          <p:cNvSpPr txBox="1"/>
          <p:nvPr/>
        </p:nvSpPr>
        <p:spPr>
          <a:xfrm>
            <a:off x="1981200" y="2057400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～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－</a:t>
            </a:r>
            <a:r>
              <a:rPr lang="en-US" altLang="zh-CN" sz="2800" b="1" baseline="-25000" dirty="0">
                <a:solidFill>
                  <a:schemeClr val="hlink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(M</a:t>
            </a:r>
            <a:r>
              <a:rPr lang="zh-CN" altLang="en-US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位数据线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7" name="Line 10"/>
          <p:cNvSpPr/>
          <p:nvPr/>
        </p:nvSpPr>
        <p:spPr>
          <a:xfrm>
            <a:off x="1905000" y="3352800"/>
            <a:ext cx="4038600" cy="0"/>
          </a:xfrm>
          <a:prstGeom prst="line">
            <a:avLst/>
          </a:prstGeom>
          <a:ln w="28575" cap="flat" cmpd="sng">
            <a:solidFill>
              <a:srgbClr val="CC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2778" name="Text Box 12"/>
          <p:cNvSpPr txBox="1"/>
          <p:nvPr/>
        </p:nvSpPr>
        <p:spPr>
          <a:xfrm>
            <a:off x="1905000" y="2819400"/>
            <a:ext cx="4038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dirty="0">
                <a:solidFill>
                  <a:srgbClr val="66FFFF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dirty="0">
                <a:solidFill>
                  <a:srgbClr val="66FFFF"/>
                </a:solidFill>
                <a:latin typeface="Times New Roman" panose="02020603050405020304" pitchFamily="18" charset="0"/>
              </a:rPr>
              <a:t>片选线</a:t>
            </a:r>
            <a:r>
              <a:rPr lang="en-US" altLang="zh-CN" sz="2800" dirty="0">
                <a:solidFill>
                  <a:srgbClr val="66FFFF"/>
                </a:solidFill>
                <a:latin typeface="Times New Roman" panose="02020603050405020304" pitchFamily="18" charset="0"/>
              </a:rPr>
              <a:t>CS </a:t>
            </a:r>
            <a:endParaRPr lang="en-US" altLang="zh-CN" sz="2800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79" name="Line 13"/>
          <p:cNvSpPr/>
          <p:nvPr/>
        </p:nvSpPr>
        <p:spPr>
          <a:xfrm>
            <a:off x="3810000" y="2895600"/>
            <a:ext cx="381000" cy="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0" name="Line 16"/>
          <p:cNvSpPr/>
          <p:nvPr/>
        </p:nvSpPr>
        <p:spPr>
          <a:xfrm>
            <a:off x="6629400" y="990600"/>
            <a:ext cx="0" cy="6858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1" name="Line 17"/>
          <p:cNvSpPr/>
          <p:nvPr/>
        </p:nvSpPr>
        <p:spPr>
          <a:xfrm>
            <a:off x="7848600" y="990600"/>
            <a:ext cx="0" cy="6858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2" name="Text Box 18"/>
          <p:cNvSpPr txBox="1"/>
          <p:nvPr/>
        </p:nvSpPr>
        <p:spPr>
          <a:xfrm>
            <a:off x="6553200" y="9144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FFCCCC"/>
                </a:solidFill>
                <a:latin typeface="Times New Roman" panose="02020603050405020304" pitchFamily="18" charset="0"/>
              </a:rPr>
              <a:t>cc</a:t>
            </a:r>
            <a:endParaRPr lang="en-US" altLang="zh-CN" sz="2800" b="1" baseline="-25000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3" name="Text Box 19"/>
          <p:cNvSpPr txBox="1"/>
          <p:nvPr/>
        </p:nvSpPr>
        <p:spPr>
          <a:xfrm>
            <a:off x="8001000" y="9144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</a:rPr>
              <a:t>GND</a:t>
            </a:r>
            <a:endParaRPr lang="en-US" altLang="zh-CN" sz="2800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84" name="Text Box 20"/>
          <p:cNvSpPr txBox="1"/>
          <p:nvPr/>
        </p:nvSpPr>
        <p:spPr>
          <a:xfrm>
            <a:off x="0" y="4038600"/>
            <a:ext cx="9144000" cy="11604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latin typeface="Times New Roman" panose="02020603050405020304" pitchFamily="18" charset="0"/>
              </a:rPr>
              <a:t> CS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</a:rPr>
              <a:t>0 </a:t>
            </a:r>
            <a:r>
              <a:rPr lang="zh-CN" altLang="en-US" sz="2800" b="1" dirty="0">
                <a:latin typeface="Times New Roman" panose="02020603050405020304" pitchFamily="18" charset="0"/>
              </a:rPr>
              <a:t>选中该片工作，</a:t>
            </a:r>
            <a:r>
              <a:rPr lang="en-US" altLang="zh-CN" sz="2800" b="1" dirty="0">
                <a:latin typeface="Times New Roman" panose="02020603050405020304" pitchFamily="18" charset="0"/>
              </a:rPr>
              <a:t>CS</a:t>
            </a:r>
            <a:r>
              <a:rPr lang="zh-CN" altLang="en-US" sz="2800" b="1" dirty="0">
                <a:latin typeface="Times New Roman" panose="02020603050405020304" pitchFamily="18" charset="0"/>
              </a:rPr>
              <a:t>＝</a:t>
            </a: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</a:rPr>
              <a:t>该片不工作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sz="2800" b="1" dirty="0">
                <a:latin typeface="Times New Roman" panose="02020603050405020304" pitchFamily="18" charset="0"/>
              </a:rPr>
              <a:t>与</a:t>
            </a:r>
            <a:r>
              <a:rPr lang="en-US" altLang="zh-CN" sz="2800" b="1" dirty="0">
                <a:latin typeface="Times New Roman" panose="02020603050405020304" pitchFamily="18" charset="0"/>
              </a:rPr>
              <a:t>RAM</a:t>
            </a:r>
            <a:r>
              <a:rPr lang="zh-CN" altLang="en-US" sz="2800" b="1" dirty="0">
                <a:latin typeface="Times New Roman" panose="02020603050405020304" pitchFamily="18" charset="0"/>
              </a:rPr>
              <a:t>不同，没有</a:t>
            </a:r>
            <a:r>
              <a:rPr lang="en-US" altLang="zh-CN" sz="2800" b="1" dirty="0">
                <a:latin typeface="Times New Roman" panose="02020603050405020304" pitchFamily="18" charset="0"/>
              </a:rPr>
              <a:t>R/W</a:t>
            </a:r>
            <a:r>
              <a:rPr lang="zh-CN" altLang="en-US" sz="2800" b="1" dirty="0">
                <a:latin typeface="Times New Roman" panose="02020603050405020304" pitchFamily="18" charset="0"/>
              </a:rPr>
              <a:t>；其他如输出允许线</a:t>
            </a:r>
            <a:r>
              <a:rPr lang="en-US" altLang="zh-CN" sz="2800" b="1" dirty="0">
                <a:latin typeface="Times New Roman" panose="02020603050405020304" pitchFamily="18" charset="0"/>
              </a:rPr>
              <a:t>OE</a:t>
            </a:r>
            <a:r>
              <a:rPr lang="zh-CN" altLang="en-US" sz="2800" b="1" dirty="0">
                <a:latin typeface="Times New Roman" panose="02020603050405020304" pitchFamily="18" charset="0"/>
              </a:rPr>
              <a:t>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32785" name="Line 22"/>
          <p:cNvSpPr/>
          <p:nvPr/>
        </p:nvSpPr>
        <p:spPr>
          <a:xfrm>
            <a:off x="3810000" y="4114800"/>
            <a:ext cx="4572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6" name="Line 24"/>
          <p:cNvSpPr/>
          <p:nvPr/>
        </p:nvSpPr>
        <p:spPr>
          <a:xfrm>
            <a:off x="228600" y="4114800"/>
            <a:ext cx="3810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7" name="Line 25"/>
          <p:cNvSpPr/>
          <p:nvPr/>
        </p:nvSpPr>
        <p:spPr>
          <a:xfrm>
            <a:off x="3505200" y="4724400"/>
            <a:ext cx="3048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8" name="Line 26"/>
          <p:cNvSpPr/>
          <p:nvPr/>
        </p:nvSpPr>
        <p:spPr>
          <a:xfrm>
            <a:off x="7086600" y="4724400"/>
            <a:ext cx="3810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2789" name="Text Box 28"/>
          <p:cNvSpPr txBox="1"/>
          <p:nvPr/>
        </p:nvSpPr>
        <p:spPr>
          <a:xfrm>
            <a:off x="1258888" y="26035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6.3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主存储器的组织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3795" name="Text Box 2"/>
          <p:cNvSpPr txBox="1"/>
          <p:nvPr/>
        </p:nvSpPr>
        <p:spPr>
          <a:xfrm>
            <a:off x="1524000" y="228600"/>
            <a:ext cx="548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ROM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6" name="Text Box 3"/>
          <p:cNvSpPr txBox="1"/>
          <p:nvPr/>
        </p:nvSpPr>
        <p:spPr>
          <a:xfrm>
            <a:off x="152400" y="914400"/>
            <a:ext cx="8991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非易失性的存储器</a:t>
            </a:r>
            <a:r>
              <a:rPr lang="en-US" altLang="zh-CN" b="1" dirty="0">
                <a:latin typeface="Times New Roman" panose="02020603050405020304" pitchFamily="18" charset="0"/>
              </a:rPr>
              <a:t>——ROM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endParaRPr lang="zh-CN" altLang="en-US" b="1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33797" name="Text Box 4"/>
          <p:cNvSpPr txBox="1"/>
          <p:nvPr/>
        </p:nvSpPr>
        <p:spPr>
          <a:xfrm>
            <a:off x="304800" y="1676400"/>
            <a:ext cx="8001000" cy="472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MROM</a:t>
            </a:r>
            <a:r>
              <a:rPr lang="en-US" altLang="zh-CN" b="1" dirty="0">
                <a:latin typeface="Times New Roman" panose="02020603050405020304" pitchFamily="18" charset="0"/>
              </a:rPr>
              <a:t>: </a:t>
            </a:r>
            <a:r>
              <a:rPr lang="zh-CN" altLang="en-US" b="1" dirty="0">
                <a:latin typeface="Times New Roman" panose="02020603050405020304" pitchFamily="18" charset="0"/>
              </a:rPr>
              <a:t>出厂时已写好，不可更改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PROM</a:t>
            </a:r>
            <a:r>
              <a:rPr lang="zh-CN" altLang="en-US" b="1" dirty="0">
                <a:latin typeface="Times New Roman" panose="02020603050405020304" pitchFamily="18" charset="0"/>
              </a:rPr>
              <a:t>：可写一次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EPROM</a:t>
            </a:r>
            <a:r>
              <a:rPr lang="zh-CN" altLang="en-US" b="1" dirty="0">
                <a:latin typeface="Times New Roman" panose="02020603050405020304" pitchFamily="18" charset="0"/>
              </a:rPr>
              <a:t>：正常工作时，只能读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</a:rPr>
              <a:t>	紫外线照射，将数据擦除，重新写入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EEPROM</a:t>
            </a:r>
            <a:r>
              <a:rPr lang="zh-CN" altLang="en-US" b="1" dirty="0">
                <a:latin typeface="Times New Roman" panose="02020603050405020304" pitchFamily="18" charset="0"/>
              </a:rPr>
              <a:t>：电可擦除</a:t>
            </a:r>
            <a:r>
              <a:rPr lang="en-US" altLang="zh-CN" b="1" dirty="0">
                <a:latin typeface="Times New Roman" panose="02020603050405020304" pitchFamily="18" charset="0"/>
              </a:rPr>
              <a:t>EPROM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Flash ROM</a:t>
            </a:r>
            <a:r>
              <a:rPr lang="zh-CN" altLang="en-US" b="1" dirty="0">
                <a:latin typeface="Times New Roman" panose="02020603050405020304" pitchFamily="18" charset="0"/>
              </a:rPr>
              <a:t>：闪存，低电压改写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/>
            <a:endParaRPr lang="en-US" altLang="zh-CN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4819" name="Text Box 21"/>
          <p:cNvSpPr txBox="1"/>
          <p:nvPr/>
        </p:nvSpPr>
        <p:spPr>
          <a:xfrm>
            <a:off x="228600" y="990600"/>
            <a:ext cx="8915400" cy="3506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一般存储芯片：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</a:rPr>
              <a:t>DIP</a:t>
            </a:r>
            <a:r>
              <a:rPr lang="zh-CN" altLang="en-US" dirty="0"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</a:rPr>
              <a:t>Dual In</a:t>
            </a:r>
            <a:r>
              <a:rPr lang="zh-CN" altLang="en-US" dirty="0">
                <a:latin typeface="Times New Roman" panose="02020603050405020304" pitchFamily="18" charset="0"/>
              </a:rPr>
              <a:t>－</a:t>
            </a:r>
            <a:r>
              <a:rPr lang="en-US" altLang="zh-CN" dirty="0">
                <a:latin typeface="Times New Roman" panose="02020603050405020304" pitchFamily="18" charset="0"/>
              </a:rPr>
              <a:t>line Package</a:t>
            </a:r>
            <a:r>
              <a:rPr lang="zh-CN" altLang="en-US" dirty="0">
                <a:latin typeface="Times New Roman" panose="02020603050405020304" pitchFamily="18" charset="0"/>
              </a:rPr>
              <a:t>）双列直插封装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内存条：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SIMM </a:t>
            </a:r>
            <a:r>
              <a:rPr lang="zh-CN" altLang="en-US" dirty="0">
                <a:latin typeface="Times New Roman" panose="02020603050405020304" pitchFamily="18" charset="0"/>
              </a:rPr>
              <a:t>单列直插存储模块	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DIMM </a:t>
            </a:r>
            <a:r>
              <a:rPr lang="zh-CN" altLang="en-US" dirty="0">
                <a:latin typeface="Times New Roman" panose="02020603050405020304" pitchFamily="18" charset="0"/>
              </a:rPr>
              <a:t>双列直插存储模块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34820" name="Picture 22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172200"/>
            <a:ext cx="838200" cy="325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4821" name="Text Box 24"/>
          <p:cNvSpPr txBox="1"/>
          <p:nvPr/>
        </p:nvSpPr>
        <p:spPr>
          <a:xfrm>
            <a:off x="1258888" y="26035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6.3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主存储器的组织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5843" name="Text Box 4"/>
          <p:cNvSpPr txBox="1"/>
          <p:nvPr/>
        </p:nvSpPr>
        <p:spPr>
          <a:xfrm>
            <a:off x="0" y="990600"/>
            <a:ext cx="9372600" cy="2528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一、主存储器容量的扩展：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根据不同计算机的要求，主存具有不同容量要求，目前生产的存储芯片规格有限，需要对实际的存储器进行扩展</a:t>
            </a:r>
            <a:b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给定一定容量芯片，连接成更大容量的主存</a:t>
            </a:r>
            <a:endParaRPr lang="zh-CN" altLang="en-US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4" name="Text Box 11"/>
          <p:cNvSpPr txBox="1"/>
          <p:nvPr/>
        </p:nvSpPr>
        <p:spPr>
          <a:xfrm>
            <a:off x="395288" y="3968750"/>
            <a:ext cx="2133600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</a:rPr>
              <a:t>需解决：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35845" name="Text Box 12"/>
          <p:cNvSpPr txBox="1"/>
          <p:nvPr/>
        </p:nvSpPr>
        <p:spPr>
          <a:xfrm>
            <a:off x="2667000" y="3824288"/>
            <a:ext cx="2438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芯片的选用、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846" name="Text Box 13"/>
          <p:cNvSpPr txBox="1"/>
          <p:nvPr/>
        </p:nvSpPr>
        <p:spPr>
          <a:xfrm>
            <a:off x="5029200" y="3824288"/>
            <a:ext cx="4114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地址分配与片选逻辑、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847" name="Text Box 14"/>
          <p:cNvSpPr txBox="1"/>
          <p:nvPr/>
        </p:nvSpPr>
        <p:spPr>
          <a:xfrm>
            <a:off x="2667000" y="4433888"/>
            <a:ext cx="3200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信号线的连接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848" name="Text Box 15"/>
          <p:cNvSpPr txBox="1"/>
          <p:nvPr/>
        </p:nvSpPr>
        <p:spPr>
          <a:xfrm>
            <a:off x="1258888" y="26035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6.3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主存储器的组织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6867" name="Text Box 42"/>
          <p:cNvSpPr txBox="1"/>
          <p:nvPr/>
        </p:nvSpPr>
        <p:spPr>
          <a:xfrm>
            <a:off x="0" y="1125538"/>
            <a:ext cx="8915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、位扩展：存储单元数相同，但位数不足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6868" name="Text Box 43"/>
          <p:cNvSpPr txBox="1"/>
          <p:nvPr/>
        </p:nvSpPr>
        <p:spPr>
          <a:xfrm>
            <a:off x="0" y="1658938"/>
            <a:ext cx="944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CCFF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例：用</a:t>
            </a:r>
            <a:r>
              <a:rPr lang="en-US" altLang="zh-CN" sz="2800" b="1" dirty="0">
                <a:solidFill>
                  <a:srgbClr val="CCFF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Intel 2114</a:t>
            </a:r>
            <a:r>
              <a:rPr lang="zh-CN" altLang="en-US" sz="2800" b="1" dirty="0">
                <a:solidFill>
                  <a:srgbClr val="CCFF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芯片</a:t>
            </a:r>
            <a:r>
              <a:rPr lang="en-US" altLang="zh-CN" sz="2800" b="1" dirty="0">
                <a:solidFill>
                  <a:srgbClr val="CCFF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(1024×4) </a:t>
            </a:r>
            <a:r>
              <a:rPr lang="zh-CN" altLang="en-US" sz="2800" b="1" dirty="0">
                <a:solidFill>
                  <a:srgbClr val="CCFF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组成</a:t>
            </a:r>
            <a:r>
              <a:rPr lang="en-US" altLang="zh-CN" sz="2800" b="1" dirty="0">
                <a:solidFill>
                  <a:srgbClr val="CCFF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1024×8</a:t>
            </a:r>
            <a:r>
              <a:rPr lang="zh-CN" altLang="en-US" sz="2800" b="1" dirty="0">
                <a:solidFill>
                  <a:srgbClr val="CCFF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的存储器</a:t>
            </a:r>
            <a:endParaRPr lang="zh-CN" altLang="en-US" sz="2800" b="1" dirty="0">
              <a:solidFill>
                <a:srgbClr val="CCFF9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6869" name="Text Box 44"/>
          <p:cNvSpPr txBox="1"/>
          <p:nvPr/>
        </p:nvSpPr>
        <p:spPr>
          <a:xfrm>
            <a:off x="0" y="2268538"/>
            <a:ext cx="9144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rgbClr val="FF5050"/>
                </a:solidFill>
                <a:latin typeface="Times New Roman" panose="02020603050405020304" pitchFamily="18" charset="0"/>
              </a:rPr>
              <a:t>方法：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①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总片数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＝总容量 </a:t>
            </a:r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/ </a:t>
            </a:r>
            <a:r>
              <a:rPr lang="zh-CN" altLang="en-US" dirty="0">
                <a:solidFill>
                  <a:srgbClr val="FFCCCC"/>
                </a:solidFill>
                <a:latin typeface="Times New Roman" panose="02020603050405020304" pitchFamily="18" charset="0"/>
              </a:rPr>
              <a:t>芯片容量</a:t>
            </a:r>
            <a:endParaRPr lang="zh-CN" altLang="en-US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36870" name="Group 45"/>
          <p:cNvGrpSpPr/>
          <p:nvPr/>
        </p:nvGrpSpPr>
        <p:grpSpPr>
          <a:xfrm>
            <a:off x="1447800" y="3030538"/>
            <a:ext cx="3733800" cy="946150"/>
            <a:chOff x="0" y="528"/>
            <a:chExt cx="2352" cy="596"/>
          </a:xfrm>
        </p:grpSpPr>
        <p:sp>
          <p:nvSpPr>
            <p:cNvPr id="36873" name="Text Box 46"/>
            <p:cNvSpPr txBox="1"/>
            <p:nvPr/>
          </p:nvSpPr>
          <p:spPr>
            <a:xfrm>
              <a:off x="0" y="528"/>
              <a:ext cx="912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b="1" u="sng" dirty="0">
                  <a:solidFill>
                    <a:srgbClr val="CCFF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1024×8</a:t>
              </a:r>
              <a:br>
                <a:rPr lang="en-US" altLang="zh-CN" sz="2800" b="1" dirty="0">
                  <a:solidFill>
                    <a:srgbClr val="CCFF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</a:br>
              <a:r>
                <a:rPr lang="en-US" altLang="zh-CN" sz="2800" b="1" dirty="0">
                  <a:solidFill>
                    <a:srgbClr val="CCFF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1024×4</a:t>
              </a:r>
              <a:endParaRPr lang="en-US" altLang="zh-CN" sz="2800" b="1" dirty="0">
                <a:solidFill>
                  <a:srgbClr val="CCFF99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6874" name="Text Box 47"/>
            <p:cNvSpPr txBox="1"/>
            <p:nvPr/>
          </p:nvSpPr>
          <p:spPr>
            <a:xfrm>
              <a:off x="816" y="672"/>
              <a:ext cx="15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＝</a:t>
              </a:r>
              <a:r>
                <a:rPr lang="en-US" altLang="zh-CN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（片）</a:t>
              </a:r>
              <a:endPara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6871" name="Text Box 48"/>
          <p:cNvSpPr txBox="1"/>
          <p:nvPr/>
        </p:nvSpPr>
        <p:spPr>
          <a:xfrm>
            <a:off x="323850" y="4221163"/>
            <a:ext cx="8532813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57250" lvl="0" indent="-857250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FFFF"/>
                </a:solidFill>
                <a:ea typeface="黑体" panose="02010609060101010101" pitchFamily="2" charset="-122"/>
              </a:rPr>
              <a:t>②</a:t>
            </a:r>
            <a:r>
              <a:rPr lang="zh-CN" altLang="en-US" sz="2800" dirty="0">
                <a:solidFill>
                  <a:srgbClr val="66FFFF"/>
                </a:solidFill>
                <a:ea typeface="黑体" panose="02010609060101010101" pitchFamily="2" charset="-122"/>
              </a:rPr>
              <a:t>位扩展方法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：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2" charset="-122"/>
              </a:rPr>
              <a:t>将各芯片的</a:t>
            </a:r>
            <a:r>
              <a:rPr lang="zh-CN" altLang="en-US" sz="2800" dirty="0">
                <a:solidFill>
                  <a:srgbClr val="FFFF99"/>
                </a:solidFill>
                <a:ea typeface="黑体" panose="02010609060101010101" pitchFamily="2" charset="-122"/>
              </a:rPr>
              <a:t>地址线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、</a:t>
            </a:r>
            <a:r>
              <a:rPr lang="zh-CN" altLang="en-US" sz="2800" dirty="0">
                <a:solidFill>
                  <a:srgbClr val="66FFFF"/>
                </a:solidFill>
                <a:ea typeface="黑体" panose="02010609060101010101" pitchFamily="2" charset="-122"/>
              </a:rPr>
              <a:t>片选线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、</a:t>
            </a:r>
            <a:r>
              <a:rPr lang="zh-CN" altLang="en-US" sz="2800" dirty="0">
                <a:solidFill>
                  <a:srgbClr val="CCFF99"/>
                </a:solidFill>
                <a:ea typeface="黑体" panose="02010609060101010101" pitchFamily="2" charset="-122"/>
              </a:rPr>
              <a:t>读写线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2" charset="-122"/>
              </a:rPr>
              <a:t>并联起来</a:t>
            </a:r>
            <a:r>
              <a:rPr lang="zh-CN" altLang="en-US" sz="2800" dirty="0">
                <a:solidFill>
                  <a:srgbClr val="FFCCCC"/>
                </a:solidFill>
                <a:ea typeface="黑体" panose="02010609060101010101" pitchFamily="2" charset="-122"/>
              </a:rPr>
              <a:t>，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2" charset="-122"/>
              </a:rPr>
              <a:t>芯片的</a:t>
            </a:r>
            <a:r>
              <a:rPr lang="zh-CN" altLang="en-US" sz="2800" dirty="0">
                <a:solidFill>
                  <a:srgbClr val="FFCCFF"/>
                </a:solidFill>
                <a:ea typeface="黑体" panose="02010609060101010101" pitchFamily="2" charset="-122"/>
              </a:rPr>
              <a:t>数据线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2" charset="-122"/>
              </a:rPr>
              <a:t>单独列出</a:t>
            </a:r>
            <a:endParaRPr lang="zh-CN" altLang="en-US" sz="2800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36872" name="Text Box 49"/>
          <p:cNvSpPr txBox="1"/>
          <p:nvPr/>
        </p:nvSpPr>
        <p:spPr>
          <a:xfrm>
            <a:off x="1258888" y="26035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6.3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主存储器的组织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7891" name="Text Box 2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6.3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半导体存储器的组成与控制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37892" name="Text Box 9"/>
          <p:cNvSpPr txBox="1"/>
          <p:nvPr/>
        </p:nvSpPr>
        <p:spPr>
          <a:xfrm>
            <a:off x="6477000" y="3021013"/>
            <a:ext cx="2667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CCFF99"/>
                </a:solidFill>
                <a:latin typeface="Times New Roman" panose="02020603050405020304" pitchFamily="18" charset="0"/>
              </a:rPr>
              <a:t>2114</a:t>
            </a:r>
            <a:endParaRPr lang="en-US" altLang="zh-CN" sz="2000" b="1" dirty="0">
              <a:solidFill>
                <a:srgbClr val="CCFF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893" name="Text Box 16"/>
          <p:cNvSpPr txBox="1"/>
          <p:nvPr/>
        </p:nvSpPr>
        <p:spPr>
          <a:xfrm>
            <a:off x="6705600" y="3402013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 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  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9</a:t>
            </a:r>
            <a:endParaRPr lang="en-US" altLang="zh-CN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37894" name="Rectangle 10"/>
          <p:cNvSpPr/>
          <p:nvPr/>
        </p:nvSpPr>
        <p:spPr>
          <a:xfrm>
            <a:off x="6705600" y="2487613"/>
            <a:ext cx="2057400" cy="1371600"/>
          </a:xfrm>
          <a:prstGeom prst="rect">
            <a:avLst/>
          </a:prstGeom>
          <a:noFill/>
          <a:ln w="9525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7895" name="Group 31"/>
          <p:cNvGrpSpPr/>
          <p:nvPr/>
        </p:nvGrpSpPr>
        <p:grpSpPr>
          <a:xfrm>
            <a:off x="7086600" y="3783013"/>
            <a:ext cx="1295400" cy="609600"/>
            <a:chOff x="2352" y="2448"/>
            <a:chExt cx="816" cy="384"/>
          </a:xfrm>
        </p:grpSpPr>
        <p:sp>
          <p:nvSpPr>
            <p:cNvPr id="37980" name="Line 12"/>
            <p:cNvSpPr/>
            <p:nvPr/>
          </p:nvSpPr>
          <p:spPr>
            <a:xfrm flipV="1">
              <a:off x="2352" y="2496"/>
              <a:ext cx="0" cy="336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81" name="Line 13"/>
            <p:cNvSpPr/>
            <p:nvPr/>
          </p:nvSpPr>
          <p:spPr>
            <a:xfrm flipV="1">
              <a:off x="2544" y="2496"/>
              <a:ext cx="0" cy="336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82" name="Line 14"/>
            <p:cNvSpPr/>
            <p:nvPr/>
          </p:nvSpPr>
          <p:spPr>
            <a:xfrm flipV="1">
              <a:off x="3168" y="2496"/>
              <a:ext cx="0" cy="336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83" name="Text Box 15"/>
            <p:cNvSpPr txBox="1"/>
            <p:nvPr/>
          </p:nvSpPr>
          <p:spPr>
            <a:xfrm>
              <a:off x="2688" y="2448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…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7896" name="Line 18"/>
          <p:cNvSpPr/>
          <p:nvPr/>
        </p:nvSpPr>
        <p:spPr>
          <a:xfrm>
            <a:off x="7162800" y="2030413"/>
            <a:ext cx="0" cy="4572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7897" name="Line 19"/>
          <p:cNvSpPr/>
          <p:nvPr/>
        </p:nvSpPr>
        <p:spPr>
          <a:xfrm>
            <a:off x="7467600" y="2030413"/>
            <a:ext cx="0" cy="4572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7898" name="Line 20"/>
          <p:cNvSpPr/>
          <p:nvPr/>
        </p:nvSpPr>
        <p:spPr>
          <a:xfrm>
            <a:off x="7772400" y="2030413"/>
            <a:ext cx="0" cy="4572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7899" name="Line 21"/>
          <p:cNvSpPr/>
          <p:nvPr/>
        </p:nvSpPr>
        <p:spPr>
          <a:xfrm>
            <a:off x="8077200" y="2030413"/>
            <a:ext cx="0" cy="4572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7900" name="Text Box 23"/>
          <p:cNvSpPr txBox="1"/>
          <p:nvPr/>
        </p:nvSpPr>
        <p:spPr>
          <a:xfrm>
            <a:off x="6477000" y="2487613"/>
            <a:ext cx="2209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37901" name="Group 27"/>
          <p:cNvGrpSpPr/>
          <p:nvPr/>
        </p:nvGrpSpPr>
        <p:grpSpPr>
          <a:xfrm>
            <a:off x="8153400" y="3097213"/>
            <a:ext cx="762000" cy="396875"/>
            <a:chOff x="528" y="3312"/>
            <a:chExt cx="432" cy="250"/>
          </a:xfrm>
        </p:grpSpPr>
        <p:sp>
          <p:nvSpPr>
            <p:cNvPr id="37978" name="Text Box 25"/>
            <p:cNvSpPr txBox="1"/>
            <p:nvPr/>
          </p:nvSpPr>
          <p:spPr>
            <a:xfrm>
              <a:off x="528" y="3312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CS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79" name="Line 26"/>
            <p:cNvSpPr/>
            <p:nvPr/>
          </p:nvSpPr>
          <p:spPr>
            <a:xfrm>
              <a:off x="624" y="3360"/>
              <a:ext cx="240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7902" name="Group 30"/>
          <p:cNvGrpSpPr/>
          <p:nvPr/>
        </p:nvGrpSpPr>
        <p:grpSpPr>
          <a:xfrm>
            <a:off x="8229600" y="2640013"/>
            <a:ext cx="914400" cy="396875"/>
            <a:chOff x="0" y="3024"/>
            <a:chExt cx="576" cy="250"/>
          </a:xfrm>
        </p:grpSpPr>
        <p:sp>
          <p:nvSpPr>
            <p:cNvPr id="37976" name="Text Box 28"/>
            <p:cNvSpPr txBox="1"/>
            <p:nvPr/>
          </p:nvSpPr>
          <p:spPr>
            <a:xfrm>
              <a:off x="0" y="3024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000" b="1" dirty="0">
                  <a:latin typeface="Times New Roman" panose="02020603050405020304" pitchFamily="18" charset="0"/>
                </a:rPr>
                <a:t>WE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77" name="Line 29"/>
            <p:cNvSpPr/>
            <p:nvPr/>
          </p:nvSpPr>
          <p:spPr>
            <a:xfrm>
              <a:off x="0" y="3072"/>
              <a:ext cx="384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903" name="Text Box 65"/>
          <p:cNvSpPr txBox="1"/>
          <p:nvPr/>
        </p:nvSpPr>
        <p:spPr>
          <a:xfrm>
            <a:off x="3124200" y="2944813"/>
            <a:ext cx="2667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solidFill>
                  <a:srgbClr val="CCFF99"/>
                </a:solidFill>
                <a:latin typeface="Times New Roman" panose="02020603050405020304" pitchFamily="18" charset="0"/>
              </a:rPr>
              <a:t>2114</a:t>
            </a:r>
            <a:endParaRPr lang="en-US" altLang="zh-CN" sz="2000" b="1" dirty="0">
              <a:solidFill>
                <a:srgbClr val="CCFF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7904" name="Text Box 66"/>
          <p:cNvSpPr txBox="1"/>
          <p:nvPr/>
        </p:nvSpPr>
        <p:spPr>
          <a:xfrm>
            <a:off x="3505200" y="3402013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 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400" b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  A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9</a:t>
            </a:r>
            <a:endParaRPr lang="en-US" altLang="zh-CN" sz="24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37905" name="Rectangle 68"/>
          <p:cNvSpPr/>
          <p:nvPr/>
        </p:nvSpPr>
        <p:spPr>
          <a:xfrm>
            <a:off x="3505200" y="2487613"/>
            <a:ext cx="2057400" cy="1371600"/>
          </a:xfrm>
          <a:prstGeom prst="rect">
            <a:avLst/>
          </a:prstGeom>
          <a:noFill/>
          <a:ln w="9525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7906" name="Group 69"/>
          <p:cNvGrpSpPr/>
          <p:nvPr/>
        </p:nvGrpSpPr>
        <p:grpSpPr>
          <a:xfrm>
            <a:off x="3886200" y="3783013"/>
            <a:ext cx="1295400" cy="609600"/>
            <a:chOff x="2352" y="2448"/>
            <a:chExt cx="816" cy="384"/>
          </a:xfrm>
        </p:grpSpPr>
        <p:sp>
          <p:nvSpPr>
            <p:cNvPr id="37972" name="Line 70"/>
            <p:cNvSpPr/>
            <p:nvPr/>
          </p:nvSpPr>
          <p:spPr>
            <a:xfrm flipV="1">
              <a:off x="2352" y="2496"/>
              <a:ext cx="0" cy="336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73" name="Line 71"/>
            <p:cNvSpPr/>
            <p:nvPr/>
          </p:nvSpPr>
          <p:spPr>
            <a:xfrm flipV="1">
              <a:off x="2544" y="2496"/>
              <a:ext cx="0" cy="336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74" name="Line 72"/>
            <p:cNvSpPr/>
            <p:nvPr/>
          </p:nvSpPr>
          <p:spPr>
            <a:xfrm flipV="1">
              <a:off x="3168" y="2496"/>
              <a:ext cx="0" cy="336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75" name="Text Box 73"/>
            <p:cNvSpPr txBox="1"/>
            <p:nvPr/>
          </p:nvSpPr>
          <p:spPr>
            <a:xfrm>
              <a:off x="2688" y="2448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latin typeface="Times New Roman" panose="02020603050405020304" pitchFamily="18" charset="0"/>
                </a:rPr>
                <a:t>…</a:t>
              </a:r>
              <a:endParaRPr lang="en-US" altLang="zh-CN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37907" name="Line 74"/>
          <p:cNvSpPr/>
          <p:nvPr/>
        </p:nvSpPr>
        <p:spPr>
          <a:xfrm>
            <a:off x="3962400" y="2030413"/>
            <a:ext cx="0" cy="4572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7908" name="Line 75"/>
          <p:cNvSpPr/>
          <p:nvPr/>
        </p:nvSpPr>
        <p:spPr>
          <a:xfrm>
            <a:off x="4267200" y="2030413"/>
            <a:ext cx="0" cy="4572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7909" name="Line 76"/>
          <p:cNvSpPr/>
          <p:nvPr/>
        </p:nvSpPr>
        <p:spPr>
          <a:xfrm>
            <a:off x="4572000" y="2030413"/>
            <a:ext cx="0" cy="4572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7910" name="Line 77"/>
          <p:cNvSpPr/>
          <p:nvPr/>
        </p:nvSpPr>
        <p:spPr>
          <a:xfrm>
            <a:off x="4876800" y="2030413"/>
            <a:ext cx="0" cy="4572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37911" name="Text Box 78"/>
          <p:cNvSpPr txBox="1"/>
          <p:nvPr/>
        </p:nvSpPr>
        <p:spPr>
          <a:xfrm>
            <a:off x="3352800" y="2487613"/>
            <a:ext cx="22098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37912" name="Group 79"/>
          <p:cNvGrpSpPr/>
          <p:nvPr/>
        </p:nvGrpSpPr>
        <p:grpSpPr>
          <a:xfrm>
            <a:off x="4953000" y="3097213"/>
            <a:ext cx="762000" cy="396875"/>
            <a:chOff x="528" y="3312"/>
            <a:chExt cx="432" cy="250"/>
          </a:xfrm>
        </p:grpSpPr>
        <p:sp>
          <p:nvSpPr>
            <p:cNvPr id="37970" name="Text Box 80"/>
            <p:cNvSpPr txBox="1"/>
            <p:nvPr/>
          </p:nvSpPr>
          <p:spPr>
            <a:xfrm>
              <a:off x="528" y="3312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CS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71" name="Line 81"/>
            <p:cNvSpPr/>
            <p:nvPr/>
          </p:nvSpPr>
          <p:spPr>
            <a:xfrm>
              <a:off x="624" y="3360"/>
              <a:ext cx="240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7913" name="Group 82"/>
          <p:cNvGrpSpPr/>
          <p:nvPr/>
        </p:nvGrpSpPr>
        <p:grpSpPr>
          <a:xfrm>
            <a:off x="5029200" y="2640013"/>
            <a:ext cx="914400" cy="396875"/>
            <a:chOff x="0" y="3024"/>
            <a:chExt cx="576" cy="250"/>
          </a:xfrm>
        </p:grpSpPr>
        <p:sp>
          <p:nvSpPr>
            <p:cNvPr id="37968" name="Text Box 83"/>
            <p:cNvSpPr txBox="1"/>
            <p:nvPr/>
          </p:nvSpPr>
          <p:spPr>
            <a:xfrm>
              <a:off x="0" y="3024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000" b="1" dirty="0">
                  <a:latin typeface="Times New Roman" panose="02020603050405020304" pitchFamily="18" charset="0"/>
                </a:rPr>
                <a:t>WE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69" name="Line 84"/>
            <p:cNvSpPr/>
            <p:nvPr/>
          </p:nvSpPr>
          <p:spPr>
            <a:xfrm>
              <a:off x="0" y="3072"/>
              <a:ext cx="384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914" name="Rectangle 85"/>
          <p:cNvSpPr/>
          <p:nvPr/>
        </p:nvSpPr>
        <p:spPr>
          <a:xfrm>
            <a:off x="304800" y="1268413"/>
            <a:ext cx="1524000" cy="5029200"/>
          </a:xfrm>
          <a:prstGeom prst="rect">
            <a:avLst/>
          </a:prstGeom>
          <a:noFill/>
          <a:ln w="9525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915" name="Line 86"/>
          <p:cNvSpPr/>
          <p:nvPr/>
        </p:nvSpPr>
        <p:spPr>
          <a:xfrm>
            <a:off x="1828800" y="4545013"/>
            <a:ext cx="52578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6" name="Line 87"/>
          <p:cNvSpPr/>
          <p:nvPr/>
        </p:nvSpPr>
        <p:spPr>
          <a:xfrm>
            <a:off x="3886200" y="4316413"/>
            <a:ext cx="0" cy="2286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7" name="Line 88"/>
          <p:cNvSpPr/>
          <p:nvPr/>
        </p:nvSpPr>
        <p:spPr>
          <a:xfrm>
            <a:off x="7086600" y="4316413"/>
            <a:ext cx="0" cy="2286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18" name="Oval 91"/>
          <p:cNvSpPr/>
          <p:nvPr/>
        </p:nvSpPr>
        <p:spPr>
          <a:xfrm>
            <a:off x="3810000" y="4468813"/>
            <a:ext cx="152400" cy="1524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919" name="Line 92"/>
          <p:cNvSpPr/>
          <p:nvPr/>
        </p:nvSpPr>
        <p:spPr>
          <a:xfrm>
            <a:off x="1828800" y="4773613"/>
            <a:ext cx="55626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20" name="Line 93"/>
          <p:cNvSpPr/>
          <p:nvPr/>
        </p:nvSpPr>
        <p:spPr>
          <a:xfrm>
            <a:off x="4191000" y="4392613"/>
            <a:ext cx="0" cy="3810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21" name="Line 94"/>
          <p:cNvSpPr/>
          <p:nvPr/>
        </p:nvSpPr>
        <p:spPr>
          <a:xfrm>
            <a:off x="7391400" y="4392613"/>
            <a:ext cx="0" cy="3810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22" name="Oval 95"/>
          <p:cNvSpPr/>
          <p:nvPr/>
        </p:nvSpPr>
        <p:spPr>
          <a:xfrm>
            <a:off x="4114800" y="4697413"/>
            <a:ext cx="152400" cy="1524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923" name="Line 96"/>
          <p:cNvSpPr/>
          <p:nvPr/>
        </p:nvSpPr>
        <p:spPr>
          <a:xfrm>
            <a:off x="1828800" y="5307013"/>
            <a:ext cx="6553200" cy="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24" name="Line 97"/>
          <p:cNvSpPr/>
          <p:nvPr/>
        </p:nvSpPr>
        <p:spPr>
          <a:xfrm>
            <a:off x="5181600" y="4392613"/>
            <a:ext cx="0" cy="9144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25" name="Line 98"/>
          <p:cNvSpPr/>
          <p:nvPr/>
        </p:nvSpPr>
        <p:spPr>
          <a:xfrm>
            <a:off x="8382000" y="4392613"/>
            <a:ext cx="0" cy="914400"/>
          </a:xfrm>
          <a:prstGeom prst="line">
            <a:avLst/>
          </a:prstGeom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26" name="Oval 99"/>
          <p:cNvSpPr/>
          <p:nvPr/>
        </p:nvSpPr>
        <p:spPr>
          <a:xfrm>
            <a:off x="5105400" y="5230813"/>
            <a:ext cx="152400" cy="152400"/>
          </a:xfrm>
          <a:prstGeom prst="ellipse">
            <a:avLst/>
          </a:prstGeom>
          <a:solidFill>
            <a:srgbClr val="FFFF99"/>
          </a:solidFill>
          <a:ln w="9525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927" name="Line 100"/>
          <p:cNvSpPr/>
          <p:nvPr/>
        </p:nvSpPr>
        <p:spPr>
          <a:xfrm>
            <a:off x="4419600" y="4849813"/>
            <a:ext cx="457200" cy="304800"/>
          </a:xfrm>
          <a:prstGeom prst="line">
            <a:avLst/>
          </a:prstGeom>
          <a:ln w="28575" cap="rnd" cmpd="sng">
            <a:solidFill>
              <a:srgbClr val="FFFF99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7928" name="Line 101"/>
          <p:cNvSpPr/>
          <p:nvPr/>
        </p:nvSpPr>
        <p:spPr>
          <a:xfrm>
            <a:off x="7620000" y="4773613"/>
            <a:ext cx="457200" cy="304800"/>
          </a:xfrm>
          <a:prstGeom prst="line">
            <a:avLst/>
          </a:prstGeom>
          <a:ln w="28575" cap="rnd" cmpd="sng">
            <a:solidFill>
              <a:srgbClr val="FFFF99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7929" name="Text Box 103"/>
          <p:cNvSpPr txBox="1"/>
          <p:nvPr/>
        </p:nvSpPr>
        <p:spPr>
          <a:xfrm>
            <a:off x="1371600" y="4240213"/>
            <a:ext cx="609600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 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9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37930" name="Line 104"/>
          <p:cNvSpPr/>
          <p:nvPr/>
        </p:nvSpPr>
        <p:spPr>
          <a:xfrm>
            <a:off x="1600200" y="4926013"/>
            <a:ext cx="0" cy="152400"/>
          </a:xfrm>
          <a:prstGeom prst="line">
            <a:avLst/>
          </a:prstGeom>
          <a:ln w="38100" cap="rnd" cmpd="sng">
            <a:solidFill>
              <a:srgbClr val="FFFF99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7931" name="Line 105"/>
          <p:cNvSpPr/>
          <p:nvPr/>
        </p:nvSpPr>
        <p:spPr>
          <a:xfrm>
            <a:off x="5562600" y="3249613"/>
            <a:ext cx="457200" cy="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32" name="Line 106"/>
          <p:cNvSpPr/>
          <p:nvPr/>
        </p:nvSpPr>
        <p:spPr>
          <a:xfrm>
            <a:off x="6019800" y="3249613"/>
            <a:ext cx="0" cy="236220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33" name="Line 107"/>
          <p:cNvSpPr/>
          <p:nvPr/>
        </p:nvSpPr>
        <p:spPr>
          <a:xfrm flipH="1">
            <a:off x="1828800" y="5611813"/>
            <a:ext cx="4191000" cy="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34" name="Line 108"/>
          <p:cNvSpPr/>
          <p:nvPr/>
        </p:nvSpPr>
        <p:spPr>
          <a:xfrm>
            <a:off x="6019800" y="5611813"/>
            <a:ext cx="2895600" cy="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35" name="Line 109"/>
          <p:cNvSpPr/>
          <p:nvPr/>
        </p:nvSpPr>
        <p:spPr>
          <a:xfrm flipV="1">
            <a:off x="8915400" y="3325813"/>
            <a:ext cx="0" cy="228600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36" name="Line 110"/>
          <p:cNvSpPr/>
          <p:nvPr/>
        </p:nvSpPr>
        <p:spPr>
          <a:xfrm flipH="1">
            <a:off x="8763000" y="3325813"/>
            <a:ext cx="152400" cy="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37" name="Oval 111"/>
          <p:cNvSpPr/>
          <p:nvPr/>
        </p:nvSpPr>
        <p:spPr>
          <a:xfrm>
            <a:off x="5943600" y="5535613"/>
            <a:ext cx="152400" cy="1524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7938" name="Line 112"/>
          <p:cNvSpPr/>
          <p:nvPr/>
        </p:nvSpPr>
        <p:spPr>
          <a:xfrm>
            <a:off x="5562600" y="2792413"/>
            <a:ext cx="838200" cy="0"/>
          </a:xfrm>
          <a:prstGeom prst="line">
            <a:avLst/>
          </a:prstGeom>
          <a:ln w="9525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39" name="Line 113"/>
          <p:cNvSpPr/>
          <p:nvPr/>
        </p:nvSpPr>
        <p:spPr>
          <a:xfrm>
            <a:off x="6400800" y="2792413"/>
            <a:ext cx="0" cy="3048000"/>
          </a:xfrm>
          <a:prstGeom prst="line">
            <a:avLst/>
          </a:prstGeom>
          <a:ln w="9525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40" name="Line 114"/>
          <p:cNvSpPr/>
          <p:nvPr/>
        </p:nvSpPr>
        <p:spPr>
          <a:xfrm flipH="1">
            <a:off x="1828800" y="5840413"/>
            <a:ext cx="4572000" cy="0"/>
          </a:xfrm>
          <a:prstGeom prst="line">
            <a:avLst/>
          </a:prstGeom>
          <a:ln w="9525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41" name="Line 115"/>
          <p:cNvSpPr/>
          <p:nvPr/>
        </p:nvSpPr>
        <p:spPr>
          <a:xfrm>
            <a:off x="6400800" y="5840413"/>
            <a:ext cx="2743200" cy="0"/>
          </a:xfrm>
          <a:prstGeom prst="line">
            <a:avLst/>
          </a:prstGeom>
          <a:ln w="9525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42" name="Line 116"/>
          <p:cNvSpPr/>
          <p:nvPr/>
        </p:nvSpPr>
        <p:spPr>
          <a:xfrm flipV="1">
            <a:off x="9144000" y="2792413"/>
            <a:ext cx="0" cy="3048000"/>
          </a:xfrm>
          <a:prstGeom prst="line">
            <a:avLst/>
          </a:prstGeom>
          <a:ln w="9525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43" name="Line 117"/>
          <p:cNvSpPr/>
          <p:nvPr/>
        </p:nvSpPr>
        <p:spPr>
          <a:xfrm flipH="1">
            <a:off x="8763000" y="2792413"/>
            <a:ext cx="381000" cy="0"/>
          </a:xfrm>
          <a:prstGeom prst="line">
            <a:avLst/>
          </a:prstGeom>
          <a:ln w="9525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44" name="Oval 118"/>
          <p:cNvSpPr/>
          <p:nvPr/>
        </p:nvSpPr>
        <p:spPr>
          <a:xfrm>
            <a:off x="6324600" y="5764213"/>
            <a:ext cx="152400" cy="152400"/>
          </a:xfrm>
          <a:prstGeom prst="ellipse">
            <a:avLst/>
          </a:prstGeom>
          <a:solidFill>
            <a:srgbClr val="CCFF99"/>
          </a:solidFill>
          <a:ln w="9525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37945" name="Group 119"/>
          <p:cNvGrpSpPr/>
          <p:nvPr/>
        </p:nvGrpSpPr>
        <p:grpSpPr>
          <a:xfrm>
            <a:off x="1295400" y="5383213"/>
            <a:ext cx="762000" cy="396875"/>
            <a:chOff x="528" y="3312"/>
            <a:chExt cx="432" cy="250"/>
          </a:xfrm>
        </p:grpSpPr>
        <p:sp>
          <p:nvSpPr>
            <p:cNvPr id="37966" name="Text Box 120"/>
            <p:cNvSpPr txBox="1"/>
            <p:nvPr/>
          </p:nvSpPr>
          <p:spPr>
            <a:xfrm>
              <a:off x="528" y="3312"/>
              <a:ext cx="4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000" b="1" dirty="0">
                  <a:latin typeface="Times New Roman" panose="02020603050405020304" pitchFamily="18" charset="0"/>
                </a:rPr>
                <a:t>CS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67" name="Line 121"/>
            <p:cNvSpPr/>
            <p:nvPr/>
          </p:nvSpPr>
          <p:spPr>
            <a:xfrm>
              <a:off x="624" y="3360"/>
              <a:ext cx="240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37946" name="Group 122"/>
          <p:cNvGrpSpPr/>
          <p:nvPr/>
        </p:nvGrpSpPr>
        <p:grpSpPr>
          <a:xfrm>
            <a:off x="1371600" y="5688013"/>
            <a:ext cx="914400" cy="396875"/>
            <a:chOff x="0" y="3024"/>
            <a:chExt cx="576" cy="250"/>
          </a:xfrm>
        </p:grpSpPr>
        <p:sp>
          <p:nvSpPr>
            <p:cNvPr id="37964" name="Text Box 123"/>
            <p:cNvSpPr txBox="1"/>
            <p:nvPr/>
          </p:nvSpPr>
          <p:spPr>
            <a:xfrm>
              <a:off x="0" y="3024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000" b="1" dirty="0">
                  <a:latin typeface="Times New Roman" panose="02020603050405020304" pitchFamily="18" charset="0"/>
                </a:rPr>
                <a:t>WE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65" name="Line 124"/>
            <p:cNvSpPr/>
            <p:nvPr/>
          </p:nvSpPr>
          <p:spPr>
            <a:xfrm>
              <a:off x="0" y="3072"/>
              <a:ext cx="384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7947" name="Text Box 125"/>
          <p:cNvSpPr txBox="1"/>
          <p:nvPr/>
        </p:nvSpPr>
        <p:spPr>
          <a:xfrm>
            <a:off x="1295400" y="2640013"/>
            <a:ext cx="6096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0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37948" name="Text Box 126"/>
          <p:cNvSpPr txBox="1"/>
          <p:nvPr/>
        </p:nvSpPr>
        <p:spPr>
          <a:xfrm>
            <a:off x="1295400" y="1344613"/>
            <a:ext cx="6096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7 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6 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5 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4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37949" name="Line 127"/>
          <p:cNvSpPr/>
          <p:nvPr/>
        </p:nvSpPr>
        <p:spPr>
          <a:xfrm>
            <a:off x="1828800" y="1497013"/>
            <a:ext cx="62484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50" name="Line 128"/>
          <p:cNvSpPr/>
          <p:nvPr/>
        </p:nvSpPr>
        <p:spPr>
          <a:xfrm>
            <a:off x="8077200" y="1497013"/>
            <a:ext cx="0" cy="60960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51" name="Line 129"/>
          <p:cNvSpPr/>
          <p:nvPr/>
        </p:nvSpPr>
        <p:spPr>
          <a:xfrm>
            <a:off x="1828800" y="1649413"/>
            <a:ext cx="59436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52" name="Line 130"/>
          <p:cNvSpPr/>
          <p:nvPr/>
        </p:nvSpPr>
        <p:spPr>
          <a:xfrm>
            <a:off x="7772400" y="1649413"/>
            <a:ext cx="0" cy="45720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53" name="Line 131"/>
          <p:cNvSpPr/>
          <p:nvPr/>
        </p:nvSpPr>
        <p:spPr>
          <a:xfrm>
            <a:off x="1828800" y="2868613"/>
            <a:ext cx="7620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54" name="Line 132"/>
          <p:cNvSpPr/>
          <p:nvPr/>
        </p:nvSpPr>
        <p:spPr>
          <a:xfrm flipV="1">
            <a:off x="2590800" y="1878013"/>
            <a:ext cx="0" cy="99060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55" name="Line 133"/>
          <p:cNvSpPr/>
          <p:nvPr/>
        </p:nvSpPr>
        <p:spPr>
          <a:xfrm>
            <a:off x="2590800" y="1878013"/>
            <a:ext cx="22860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56" name="Line 134"/>
          <p:cNvSpPr/>
          <p:nvPr/>
        </p:nvSpPr>
        <p:spPr>
          <a:xfrm>
            <a:off x="4876800" y="1878013"/>
            <a:ext cx="0" cy="22860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57" name="Line 135"/>
          <p:cNvSpPr/>
          <p:nvPr/>
        </p:nvSpPr>
        <p:spPr>
          <a:xfrm>
            <a:off x="1828800" y="3783013"/>
            <a:ext cx="13716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58" name="Line 136"/>
          <p:cNvSpPr/>
          <p:nvPr/>
        </p:nvSpPr>
        <p:spPr>
          <a:xfrm flipV="1">
            <a:off x="3200400" y="2106613"/>
            <a:ext cx="0" cy="167640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59" name="Line 137"/>
          <p:cNvSpPr/>
          <p:nvPr/>
        </p:nvSpPr>
        <p:spPr>
          <a:xfrm>
            <a:off x="3200400" y="2106613"/>
            <a:ext cx="7620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7960" name="Line 138"/>
          <p:cNvSpPr/>
          <p:nvPr/>
        </p:nvSpPr>
        <p:spPr>
          <a:xfrm>
            <a:off x="2057400" y="1801813"/>
            <a:ext cx="0" cy="762000"/>
          </a:xfrm>
          <a:prstGeom prst="line">
            <a:avLst/>
          </a:prstGeom>
          <a:ln w="38100" cap="rnd" cmpd="sng">
            <a:solidFill>
              <a:srgbClr val="FFCC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7961" name="Line 139"/>
          <p:cNvSpPr/>
          <p:nvPr/>
        </p:nvSpPr>
        <p:spPr>
          <a:xfrm>
            <a:off x="2209800" y="2944813"/>
            <a:ext cx="0" cy="762000"/>
          </a:xfrm>
          <a:prstGeom prst="line">
            <a:avLst/>
          </a:prstGeom>
          <a:ln w="38100" cap="rnd" cmpd="sng">
            <a:solidFill>
              <a:srgbClr val="FFCC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7962" name="Line 140"/>
          <p:cNvSpPr/>
          <p:nvPr/>
        </p:nvSpPr>
        <p:spPr>
          <a:xfrm>
            <a:off x="6400800" y="1878013"/>
            <a:ext cx="533400" cy="152400"/>
          </a:xfrm>
          <a:prstGeom prst="line">
            <a:avLst/>
          </a:prstGeom>
          <a:ln w="38100" cap="rnd" cmpd="sng">
            <a:solidFill>
              <a:srgbClr val="FFCC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7963" name="Text Box 141"/>
          <p:cNvSpPr txBox="1"/>
          <p:nvPr/>
        </p:nvSpPr>
        <p:spPr>
          <a:xfrm>
            <a:off x="547688" y="2259013"/>
            <a:ext cx="671512" cy="18288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CPU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8915" name="Text Box 3"/>
          <p:cNvSpPr txBox="1"/>
          <p:nvPr/>
        </p:nvSpPr>
        <p:spPr>
          <a:xfrm>
            <a:off x="0" y="914400"/>
            <a:ext cx="8915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、字扩展：芯片字长相同，但存储单元不足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		需要对地址空间进行扩展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916" name="Text Box 4"/>
          <p:cNvSpPr txBox="1"/>
          <p:nvPr/>
        </p:nvSpPr>
        <p:spPr>
          <a:xfrm>
            <a:off x="0" y="2057400"/>
            <a:ext cx="9448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例：用</a:t>
            </a: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Intel 2114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芯片</a:t>
            </a: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(1024×4) 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组成</a:t>
            </a: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4096×4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的存储器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38917" name="Group 5"/>
          <p:cNvGrpSpPr/>
          <p:nvPr/>
        </p:nvGrpSpPr>
        <p:grpSpPr>
          <a:xfrm>
            <a:off x="2057400" y="2743200"/>
            <a:ext cx="3733800" cy="946150"/>
            <a:chOff x="0" y="528"/>
            <a:chExt cx="2352" cy="596"/>
          </a:xfrm>
        </p:grpSpPr>
        <p:sp>
          <p:nvSpPr>
            <p:cNvPr id="38939" name="Text Box 6"/>
            <p:cNvSpPr txBox="1"/>
            <p:nvPr/>
          </p:nvSpPr>
          <p:spPr>
            <a:xfrm>
              <a:off x="0" y="528"/>
              <a:ext cx="912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b="1" u="sng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4096×4</a:t>
              </a:r>
              <a:br>
                <a:rPr lang="en-US" altLang="zh-CN" sz="28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</a:br>
              <a:r>
                <a:rPr lang="en-US" altLang="zh-CN" sz="2800" b="1" dirty="0">
                  <a:solidFill>
                    <a:schemeClr val="bg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1024×4</a:t>
              </a:r>
              <a:endParaRPr lang="en-US" altLang="zh-CN" sz="28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38940" name="Text Box 7"/>
            <p:cNvSpPr txBox="1"/>
            <p:nvPr/>
          </p:nvSpPr>
          <p:spPr>
            <a:xfrm>
              <a:off x="816" y="672"/>
              <a:ext cx="15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＝</a:t>
              </a:r>
              <a:r>
                <a:rPr lang="en-US" altLang="zh-CN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（片）</a:t>
              </a:r>
              <a:endParaRPr lang="zh-CN" altLang="en-US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38918" name="Text Box 8"/>
          <p:cNvSpPr txBox="1"/>
          <p:nvPr/>
        </p:nvSpPr>
        <p:spPr>
          <a:xfrm>
            <a:off x="0" y="2895600"/>
            <a:ext cx="2057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sz="2800" dirty="0">
                <a:latin typeface="Times New Roman" panose="02020603050405020304" pitchFamily="18" charset="0"/>
              </a:rPr>
              <a:t>①</a:t>
            </a:r>
            <a:r>
              <a:rPr lang="zh-CN" altLang="en-US" sz="2800" dirty="0">
                <a:latin typeface="Times New Roman" panose="02020603050405020304" pitchFamily="18" charset="0"/>
              </a:rPr>
              <a:t>需用芯片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61844" name="Group 52"/>
          <p:cNvGraphicFramePr>
            <a:graphicFrameLocks noGrp="1"/>
          </p:cNvGraphicFramePr>
          <p:nvPr/>
        </p:nvGraphicFramePr>
        <p:xfrm>
          <a:off x="533400" y="3886200"/>
          <a:ext cx="3657600" cy="2039938"/>
        </p:xfrm>
        <a:graphic>
          <a:graphicData uri="http://schemas.openxmlformats.org/drawingml/2006/table">
            <a:tbl>
              <a:tblPr/>
              <a:tblGrid>
                <a:gridCol w="1295400"/>
                <a:gridCol w="1066800"/>
                <a:gridCol w="1295400"/>
              </a:tblGrid>
              <a:tr h="990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芯片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CPU</a:t>
                      </a:r>
                      <a:b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</a:b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主存</a:t>
                      </a: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38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地址线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54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数据线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CC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CC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8937" name="Text Box 53"/>
          <p:cNvSpPr txBox="1"/>
          <p:nvPr/>
        </p:nvSpPr>
        <p:spPr>
          <a:xfrm>
            <a:off x="4648200" y="3657600"/>
            <a:ext cx="4191000" cy="265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dirty="0">
                <a:solidFill>
                  <a:srgbClr val="66FFFF"/>
                </a:solidFill>
                <a:ea typeface="黑体" panose="02010609060101010101" pitchFamily="2" charset="-122"/>
              </a:rPr>
              <a:t>②</a:t>
            </a:r>
            <a:r>
              <a:rPr lang="zh-CN" altLang="en-US" sz="2800" dirty="0">
                <a:solidFill>
                  <a:srgbClr val="66FFFF"/>
                </a:solidFill>
                <a:ea typeface="黑体" panose="02010609060101010101" pitchFamily="2" charset="-122"/>
              </a:rPr>
              <a:t>字扩展：</a:t>
            </a:r>
            <a:br>
              <a:rPr lang="zh-CN" altLang="en-US" sz="2800" dirty="0">
                <a:solidFill>
                  <a:srgbClr val="66FFFF"/>
                </a:solidFill>
                <a:ea typeface="黑体" panose="02010609060101010101" pitchFamily="2" charset="-122"/>
              </a:rPr>
            </a:br>
            <a:r>
              <a:rPr lang="zh-CN" altLang="en-US" sz="2800" dirty="0">
                <a:solidFill>
                  <a:srgbClr val="FFCCFF"/>
                </a:solidFill>
                <a:ea typeface="黑体" panose="02010609060101010101" pitchFamily="2" charset="-122"/>
              </a:rPr>
              <a:t>主存数据线与芯片相连</a:t>
            </a:r>
            <a:br>
              <a:rPr lang="zh-CN" altLang="en-US" sz="2800" dirty="0">
                <a:solidFill>
                  <a:srgbClr val="FFCCFF"/>
                </a:solidFill>
                <a:ea typeface="黑体" panose="02010609060101010101" pitchFamily="2" charset="-122"/>
              </a:rPr>
            </a:br>
            <a:r>
              <a:rPr lang="zh-CN" altLang="en-US" sz="2800" i="1" dirty="0">
                <a:solidFill>
                  <a:srgbClr val="FFFF99"/>
                </a:solidFill>
                <a:ea typeface="黑体" panose="02010609060101010101" pitchFamily="2" charset="-122"/>
              </a:rPr>
              <a:t>主存低位地址与芯片相连</a:t>
            </a:r>
            <a:br>
              <a:rPr lang="zh-CN" altLang="en-US" sz="2800" dirty="0">
                <a:solidFill>
                  <a:schemeClr val="bg1"/>
                </a:solidFill>
                <a:ea typeface="黑体" panose="02010609060101010101" pitchFamily="2" charset="-122"/>
              </a:rPr>
            </a:br>
            <a:r>
              <a:rPr lang="zh-CN" altLang="en-US" sz="2800" dirty="0">
                <a:solidFill>
                  <a:schemeClr val="bg1"/>
                </a:solidFill>
                <a:ea typeface="黑体" panose="02010609060101010101" pitchFamily="2" charset="-122"/>
              </a:rPr>
              <a:t>主存高位地址经地址分配后</a:t>
            </a:r>
            <a:r>
              <a:rPr lang="en-US" altLang="zh-CN" sz="2800" dirty="0">
                <a:solidFill>
                  <a:schemeClr val="bg1"/>
                </a:solidFill>
                <a:ea typeface="黑体" panose="02010609060101010101" pitchFamily="2" charset="-122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2" charset="-122"/>
              </a:rPr>
              <a:t>通常是译码</a:t>
            </a:r>
            <a:r>
              <a:rPr lang="en-US" altLang="zh-CN" sz="2800" dirty="0">
                <a:solidFill>
                  <a:schemeClr val="bg1"/>
                </a:solidFill>
                <a:ea typeface="黑体" panose="02010609060101010101" pitchFamily="2" charset="-122"/>
              </a:rPr>
              <a:t>)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2" charset="-122"/>
              </a:rPr>
              <a:t>与芯片的</a:t>
            </a:r>
            <a:r>
              <a:rPr lang="en-US" altLang="zh-CN" sz="2800" dirty="0">
                <a:solidFill>
                  <a:schemeClr val="bg1"/>
                </a:solidFill>
                <a:ea typeface="黑体" panose="02010609060101010101" pitchFamily="2" charset="-122"/>
              </a:rPr>
              <a:t>CS</a:t>
            </a:r>
            <a:r>
              <a:rPr lang="zh-CN" altLang="en-US" sz="2800" dirty="0">
                <a:solidFill>
                  <a:schemeClr val="bg1"/>
                </a:solidFill>
                <a:ea typeface="黑体" panose="02010609060101010101" pitchFamily="2" charset="-122"/>
              </a:rPr>
              <a:t>端相连</a:t>
            </a:r>
            <a:endParaRPr lang="zh-CN" altLang="en-US" sz="2800" dirty="0">
              <a:solidFill>
                <a:schemeClr val="bg1"/>
              </a:solidFill>
              <a:ea typeface="黑体" panose="02010609060101010101" pitchFamily="2" charset="-122"/>
            </a:endParaRPr>
          </a:p>
        </p:txBody>
      </p:sp>
      <p:sp>
        <p:nvSpPr>
          <p:cNvPr id="38938" name="Text Box 54"/>
          <p:cNvSpPr txBox="1"/>
          <p:nvPr/>
        </p:nvSpPr>
        <p:spPr>
          <a:xfrm>
            <a:off x="1258888" y="26035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6.3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主存储器的组织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39939" name="Text Box 29"/>
          <p:cNvSpPr txBox="1"/>
          <p:nvPr/>
        </p:nvSpPr>
        <p:spPr>
          <a:xfrm>
            <a:off x="0" y="914400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4096</a:t>
            </a:r>
            <a:r>
              <a:rPr lang="zh-CN" altLang="en-US" b="1" dirty="0"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12</a:t>
            </a:r>
            <a:r>
              <a:rPr lang="zh-CN" altLang="en-US" b="1" dirty="0">
                <a:latin typeface="Times New Roman" panose="02020603050405020304" pitchFamily="18" charset="0"/>
              </a:rPr>
              <a:t>，需要</a:t>
            </a:r>
            <a:r>
              <a:rPr lang="en-US" altLang="zh-CN" b="1" dirty="0">
                <a:latin typeface="Times New Roman" panose="02020603050405020304" pitchFamily="18" charset="0"/>
              </a:rPr>
              <a:t>12</a:t>
            </a:r>
            <a:r>
              <a:rPr lang="zh-CN" altLang="en-US" b="1" dirty="0">
                <a:latin typeface="Times New Roman" panose="02020603050405020304" pitchFamily="18" charset="0"/>
              </a:rPr>
              <a:t>根地址线，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～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11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1024</a:t>
            </a:r>
            <a:r>
              <a:rPr lang="zh-CN" altLang="en-US" b="1" dirty="0">
                <a:latin typeface="Times New Roman" panose="02020603050405020304" pitchFamily="18" charset="0"/>
              </a:rPr>
              <a:t>＝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en-US" altLang="zh-CN" b="1" baseline="30000" dirty="0">
                <a:latin typeface="Times New Roman" panose="02020603050405020304" pitchFamily="18" charset="0"/>
              </a:rPr>
              <a:t>10</a:t>
            </a:r>
            <a:r>
              <a:rPr lang="zh-CN" altLang="en-US" b="1" dirty="0">
                <a:latin typeface="Times New Roman" panose="02020603050405020304" pitchFamily="18" charset="0"/>
              </a:rPr>
              <a:t>，芯片带有</a:t>
            </a:r>
            <a:r>
              <a:rPr lang="en-US" altLang="zh-CN" b="1" dirty="0">
                <a:latin typeface="Times New Roman" panose="02020603050405020304" pitchFamily="18" charset="0"/>
              </a:rPr>
              <a:t>10</a:t>
            </a:r>
            <a:r>
              <a:rPr lang="zh-CN" altLang="en-US" b="1" dirty="0">
                <a:latin typeface="Times New Roman" panose="02020603050405020304" pitchFamily="18" charset="0"/>
              </a:rPr>
              <a:t>根地址线，即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～</a:t>
            </a:r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9</a:t>
            </a:r>
            <a:endParaRPr lang="en-US" altLang="zh-CN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39940" name="Text Box 30"/>
          <p:cNvSpPr txBox="1"/>
          <p:nvPr/>
        </p:nvSpPr>
        <p:spPr>
          <a:xfrm>
            <a:off x="1219200" y="1828800"/>
            <a:ext cx="4191000" cy="477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solidFill>
                  <a:srgbClr val="CCFF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CCFFFF"/>
                </a:solidFill>
                <a:latin typeface="Times New Roman" panose="02020603050405020304" pitchFamily="18" charset="0"/>
              </a:rPr>
              <a:t>11  </a:t>
            </a:r>
            <a:r>
              <a:rPr lang="en-US" altLang="zh-CN" b="1" dirty="0">
                <a:solidFill>
                  <a:srgbClr val="CCFF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CCFFFF"/>
                </a:solidFill>
                <a:latin typeface="Times New Roman" panose="02020603050405020304" pitchFamily="18" charset="0"/>
              </a:rPr>
              <a:t>10      </a:t>
            </a:r>
            <a:r>
              <a:rPr lang="en-US" altLang="zh-CN" b="1" dirty="0">
                <a:solidFill>
                  <a:srgbClr val="CCFF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CCFFFF"/>
                </a:solidFill>
                <a:latin typeface="Times New Roman" panose="02020603050405020304" pitchFamily="18" charset="0"/>
              </a:rPr>
              <a:t>9</a:t>
            </a:r>
            <a:r>
              <a:rPr lang="zh-CN" altLang="en-US" b="1" baseline="-25000" dirty="0">
                <a:solidFill>
                  <a:srgbClr val="CCFFFF"/>
                </a:solidFill>
                <a:latin typeface="Times New Roman" panose="02020603050405020304" pitchFamily="18" charset="0"/>
              </a:rPr>
              <a:t>。。</a:t>
            </a:r>
            <a:r>
              <a:rPr lang="en-US" altLang="zh-CN" b="1" dirty="0">
                <a:solidFill>
                  <a:srgbClr val="CCFF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CCFFFF"/>
                </a:solidFill>
                <a:latin typeface="Times New Roman" panose="02020603050405020304" pitchFamily="18" charset="0"/>
              </a:rPr>
              <a:t>1  </a:t>
            </a:r>
            <a:r>
              <a:rPr lang="en-US" altLang="zh-CN" b="1" dirty="0">
                <a:solidFill>
                  <a:srgbClr val="CCFF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rgbClr val="CCFFFF"/>
                </a:solidFill>
                <a:latin typeface="Times New Roman" panose="02020603050405020304" pitchFamily="18" charset="0"/>
              </a:rPr>
              <a:t>0</a:t>
            </a:r>
            <a:br>
              <a:rPr lang="en-US" altLang="zh-CN" b="1" baseline="-25000" dirty="0">
                <a:solidFill>
                  <a:srgbClr val="CCFFFF"/>
                </a:solidFill>
                <a:latin typeface="Times New Roman" panose="02020603050405020304" pitchFamily="18" charset="0"/>
              </a:rPr>
            </a:br>
            <a:r>
              <a:rPr lang="en-US" altLang="zh-CN" b="1" baseline="-25000" dirty="0">
                <a:solidFill>
                  <a:srgbClr val="CCFFFF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0      0          0  …    0    0</a:t>
            </a:r>
            <a:b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</a:br>
            <a:b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    0      0          1  …    1    1</a:t>
            </a:r>
            <a:b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    0	1          0  …    0    0</a:t>
            </a:r>
            <a:endParaRPr lang="en-US" altLang="zh-CN" sz="2400" b="1" dirty="0">
              <a:solidFill>
                <a:srgbClr val="CCFFFF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    0      1          1  …    1    1</a:t>
            </a:r>
            <a:b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    1      0          0  …    0    0 </a:t>
            </a:r>
            <a:b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</a:br>
            <a:b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    1      0          1  …    1    1</a:t>
            </a:r>
            <a:b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    1      1          0  …    0    0 </a:t>
            </a:r>
            <a:b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</a:br>
            <a:b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</a:br>
            <a:r>
              <a:rPr lang="en-US" altLang="zh-CN" sz="24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    1      1          1  …    1    1</a:t>
            </a:r>
            <a:endParaRPr lang="en-US" altLang="zh-CN" sz="2400" b="1" dirty="0">
              <a:solidFill>
                <a:srgbClr val="CC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1" name="Rectangle 31"/>
          <p:cNvSpPr/>
          <p:nvPr/>
        </p:nvSpPr>
        <p:spPr>
          <a:xfrm>
            <a:off x="5943600" y="2286000"/>
            <a:ext cx="2743200" cy="4191000"/>
          </a:xfrm>
          <a:prstGeom prst="rect">
            <a:avLst/>
          </a:prstGeom>
          <a:noFill/>
          <a:ln w="9525" cap="flat" cmpd="sng">
            <a:solidFill>
              <a:srgbClr val="CC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42" name="Line 32"/>
          <p:cNvSpPr/>
          <p:nvPr/>
        </p:nvSpPr>
        <p:spPr>
          <a:xfrm>
            <a:off x="5943600" y="3429000"/>
            <a:ext cx="2743200" cy="0"/>
          </a:xfrm>
          <a:prstGeom prst="line">
            <a:avLst/>
          </a:prstGeom>
          <a:ln w="9525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3" name="Line 33"/>
          <p:cNvSpPr/>
          <p:nvPr/>
        </p:nvSpPr>
        <p:spPr>
          <a:xfrm>
            <a:off x="5943600" y="4419600"/>
            <a:ext cx="2743200" cy="0"/>
          </a:xfrm>
          <a:prstGeom prst="line">
            <a:avLst/>
          </a:prstGeom>
          <a:ln w="9525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4" name="Line 34"/>
          <p:cNvSpPr/>
          <p:nvPr/>
        </p:nvSpPr>
        <p:spPr>
          <a:xfrm>
            <a:off x="5943600" y="5410200"/>
            <a:ext cx="2743200" cy="0"/>
          </a:xfrm>
          <a:prstGeom prst="line">
            <a:avLst/>
          </a:prstGeom>
          <a:ln w="9525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45" name="Text Box 35"/>
          <p:cNvSpPr txBox="1"/>
          <p:nvPr/>
        </p:nvSpPr>
        <p:spPr>
          <a:xfrm>
            <a:off x="6705600" y="2438400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1K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9946" name="Text Box 36"/>
          <p:cNvSpPr txBox="1"/>
          <p:nvPr/>
        </p:nvSpPr>
        <p:spPr>
          <a:xfrm>
            <a:off x="6629400" y="3581400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1K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9947" name="Text Box 37"/>
          <p:cNvSpPr txBox="1"/>
          <p:nvPr/>
        </p:nvSpPr>
        <p:spPr>
          <a:xfrm>
            <a:off x="6629400" y="4572000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1K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9948" name="Text Box 38"/>
          <p:cNvSpPr txBox="1"/>
          <p:nvPr/>
        </p:nvSpPr>
        <p:spPr>
          <a:xfrm>
            <a:off x="6629400" y="5638800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1K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9949" name="AutoShape 39"/>
          <p:cNvSpPr/>
          <p:nvPr/>
        </p:nvSpPr>
        <p:spPr>
          <a:xfrm>
            <a:off x="5562600" y="2286000"/>
            <a:ext cx="381000" cy="1143000"/>
          </a:xfrm>
          <a:prstGeom prst="leftBrace">
            <a:avLst>
              <a:gd name="adj1" fmla="val 25000"/>
              <a:gd name="adj2" fmla="val 50000"/>
            </a:avLst>
          </a:prstGeom>
          <a:noFill/>
          <a:ln w="9525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50" name="Line 40"/>
          <p:cNvSpPr/>
          <p:nvPr/>
        </p:nvSpPr>
        <p:spPr>
          <a:xfrm>
            <a:off x="609600" y="3429000"/>
            <a:ext cx="4419600" cy="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1" name="Line 42"/>
          <p:cNvSpPr/>
          <p:nvPr/>
        </p:nvSpPr>
        <p:spPr>
          <a:xfrm>
            <a:off x="609600" y="2362200"/>
            <a:ext cx="4419600" cy="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2" name="Line 43"/>
          <p:cNvSpPr/>
          <p:nvPr/>
        </p:nvSpPr>
        <p:spPr>
          <a:xfrm>
            <a:off x="609600" y="4343400"/>
            <a:ext cx="4419600" cy="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3" name="Line 44"/>
          <p:cNvSpPr/>
          <p:nvPr/>
        </p:nvSpPr>
        <p:spPr>
          <a:xfrm>
            <a:off x="609600" y="5486400"/>
            <a:ext cx="4419600" cy="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4" name="Line 45"/>
          <p:cNvSpPr/>
          <p:nvPr/>
        </p:nvSpPr>
        <p:spPr>
          <a:xfrm>
            <a:off x="609600" y="6553200"/>
            <a:ext cx="4419600" cy="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9955" name="AutoShape 46"/>
          <p:cNvSpPr/>
          <p:nvPr/>
        </p:nvSpPr>
        <p:spPr>
          <a:xfrm>
            <a:off x="5562600" y="3429000"/>
            <a:ext cx="381000" cy="990600"/>
          </a:xfrm>
          <a:prstGeom prst="leftBrace">
            <a:avLst>
              <a:gd name="adj1" fmla="val 21666"/>
              <a:gd name="adj2" fmla="val 50000"/>
            </a:avLst>
          </a:prstGeom>
          <a:noFill/>
          <a:ln w="9525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56" name="AutoShape 47"/>
          <p:cNvSpPr/>
          <p:nvPr/>
        </p:nvSpPr>
        <p:spPr>
          <a:xfrm>
            <a:off x="5486400" y="4419600"/>
            <a:ext cx="381000" cy="990600"/>
          </a:xfrm>
          <a:prstGeom prst="leftBrace">
            <a:avLst>
              <a:gd name="adj1" fmla="val 21666"/>
              <a:gd name="adj2" fmla="val 50000"/>
            </a:avLst>
          </a:prstGeom>
          <a:noFill/>
          <a:ln w="9525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957" name="AutoShape 48"/>
          <p:cNvSpPr/>
          <p:nvPr/>
        </p:nvSpPr>
        <p:spPr>
          <a:xfrm>
            <a:off x="5486400" y="5410200"/>
            <a:ext cx="381000" cy="990600"/>
          </a:xfrm>
          <a:prstGeom prst="leftBrace">
            <a:avLst>
              <a:gd name="adj1" fmla="val 21666"/>
              <a:gd name="adj2" fmla="val 50000"/>
            </a:avLst>
          </a:prstGeom>
          <a:noFill/>
          <a:ln w="9525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62865" name="Line 49"/>
          <p:cNvSpPr/>
          <p:nvPr/>
        </p:nvSpPr>
        <p:spPr>
          <a:xfrm>
            <a:off x="2819400" y="1905000"/>
            <a:ext cx="0" cy="4953000"/>
          </a:xfrm>
          <a:prstGeom prst="line">
            <a:avLst/>
          </a:prstGeom>
          <a:ln w="9525" cap="rnd" cmpd="sng">
            <a:solidFill>
              <a:srgbClr val="FFCCCC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39959" name="Text Box 50"/>
          <p:cNvSpPr txBox="1"/>
          <p:nvPr/>
        </p:nvSpPr>
        <p:spPr>
          <a:xfrm>
            <a:off x="1258888" y="26035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6.3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主存储器的组织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40963" name="Group 96"/>
          <p:cNvGrpSpPr/>
          <p:nvPr/>
        </p:nvGrpSpPr>
        <p:grpSpPr>
          <a:xfrm>
            <a:off x="1447800" y="2362200"/>
            <a:ext cx="2209800" cy="1600200"/>
            <a:chOff x="1968" y="1632"/>
            <a:chExt cx="1776" cy="1488"/>
          </a:xfrm>
        </p:grpSpPr>
        <p:sp>
          <p:nvSpPr>
            <p:cNvPr id="41089" name="Text Box 22"/>
            <p:cNvSpPr txBox="1"/>
            <p:nvPr/>
          </p:nvSpPr>
          <p:spPr>
            <a:xfrm>
              <a:off x="1968" y="2208"/>
              <a:ext cx="1680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800" b="1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2114</a:t>
              </a:r>
              <a:endParaRPr lang="en-US" altLang="zh-CN" sz="1800" b="1" dirty="0">
                <a:solidFill>
                  <a:srgbClr val="CCFF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90" name="Text Box 23"/>
            <p:cNvSpPr txBox="1"/>
            <p:nvPr/>
          </p:nvSpPr>
          <p:spPr>
            <a:xfrm>
              <a:off x="2209" y="2497"/>
              <a:ext cx="1535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1800" b="1" dirty="0">
                  <a:latin typeface="Times New Roman" panose="02020603050405020304" pitchFamily="18" charset="0"/>
                </a:rPr>
                <a:t> 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0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…  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9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41091" name="Rectangle 24"/>
            <p:cNvSpPr/>
            <p:nvPr/>
          </p:nvSpPr>
          <p:spPr>
            <a:xfrm>
              <a:off x="2208" y="1920"/>
              <a:ext cx="1296" cy="864"/>
            </a:xfrm>
            <a:prstGeom prst="rect">
              <a:avLst/>
            </a:prstGeom>
            <a:noFill/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1092" name="Group 25"/>
            <p:cNvGrpSpPr/>
            <p:nvPr/>
          </p:nvGrpSpPr>
          <p:grpSpPr>
            <a:xfrm>
              <a:off x="2448" y="2735"/>
              <a:ext cx="816" cy="385"/>
              <a:chOff x="2352" y="2447"/>
              <a:chExt cx="816" cy="385"/>
            </a:xfrm>
          </p:grpSpPr>
          <p:sp>
            <p:nvSpPr>
              <p:cNvPr id="41104" name="Line 26"/>
              <p:cNvSpPr/>
              <p:nvPr/>
            </p:nvSpPr>
            <p:spPr>
              <a:xfrm flipV="1">
                <a:off x="2352" y="249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105" name="Line 27"/>
              <p:cNvSpPr/>
              <p:nvPr/>
            </p:nvSpPr>
            <p:spPr>
              <a:xfrm flipV="1">
                <a:off x="2544" y="249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106" name="Line 28"/>
              <p:cNvSpPr/>
              <p:nvPr/>
            </p:nvSpPr>
            <p:spPr>
              <a:xfrm flipV="1">
                <a:off x="3168" y="249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107" name="Text Box 29"/>
              <p:cNvSpPr txBox="1"/>
              <p:nvPr/>
            </p:nvSpPr>
            <p:spPr>
              <a:xfrm>
                <a:off x="2687" y="2447"/>
                <a:ext cx="385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1800" dirty="0">
                    <a:latin typeface="Times New Roman" panose="02020603050405020304" pitchFamily="18" charset="0"/>
                  </a:rPr>
                  <a:t>…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1093" name="Line 30"/>
            <p:cNvSpPr/>
            <p:nvPr/>
          </p:nvSpPr>
          <p:spPr>
            <a:xfrm>
              <a:off x="2496" y="1632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94" name="Line 31"/>
            <p:cNvSpPr/>
            <p:nvPr/>
          </p:nvSpPr>
          <p:spPr>
            <a:xfrm>
              <a:off x="2688" y="1632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95" name="Line 32"/>
            <p:cNvSpPr/>
            <p:nvPr/>
          </p:nvSpPr>
          <p:spPr>
            <a:xfrm>
              <a:off x="2880" y="1632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96" name="Line 33"/>
            <p:cNvSpPr/>
            <p:nvPr/>
          </p:nvSpPr>
          <p:spPr>
            <a:xfrm>
              <a:off x="3072" y="1632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97" name="Text Box 34"/>
            <p:cNvSpPr txBox="1"/>
            <p:nvPr/>
          </p:nvSpPr>
          <p:spPr>
            <a:xfrm>
              <a:off x="2113" y="1921"/>
              <a:ext cx="1391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0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2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1098" name="Group 35"/>
            <p:cNvGrpSpPr/>
            <p:nvPr/>
          </p:nvGrpSpPr>
          <p:grpSpPr>
            <a:xfrm>
              <a:off x="3120" y="2305"/>
              <a:ext cx="479" cy="341"/>
              <a:chOff x="528" y="3313"/>
              <a:chExt cx="431" cy="341"/>
            </a:xfrm>
          </p:grpSpPr>
          <p:sp>
            <p:nvSpPr>
              <p:cNvPr id="41102" name="Text Box 36"/>
              <p:cNvSpPr txBox="1"/>
              <p:nvPr/>
            </p:nvSpPr>
            <p:spPr>
              <a:xfrm>
                <a:off x="528" y="3313"/>
                <a:ext cx="431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1800" b="1" dirty="0">
                    <a:latin typeface="Times New Roman" panose="02020603050405020304" pitchFamily="18" charset="0"/>
                  </a:rPr>
                  <a:t>CS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03" name="Line 37"/>
              <p:cNvSpPr/>
              <p:nvPr/>
            </p:nvSpPr>
            <p:spPr>
              <a:xfrm>
                <a:off x="624" y="3360"/>
                <a:ext cx="240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1099" name="Group 38"/>
            <p:cNvGrpSpPr/>
            <p:nvPr/>
          </p:nvGrpSpPr>
          <p:grpSpPr>
            <a:xfrm>
              <a:off x="3168" y="2014"/>
              <a:ext cx="576" cy="341"/>
              <a:chOff x="0" y="3022"/>
              <a:chExt cx="576" cy="341"/>
            </a:xfrm>
          </p:grpSpPr>
          <p:sp>
            <p:nvSpPr>
              <p:cNvPr id="41100" name="Text Box 39"/>
              <p:cNvSpPr txBox="1"/>
              <p:nvPr/>
            </p:nvSpPr>
            <p:spPr>
              <a:xfrm>
                <a:off x="0" y="3022"/>
                <a:ext cx="576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1800" b="1" dirty="0">
                    <a:latin typeface="Times New Roman" panose="02020603050405020304" pitchFamily="18" charset="0"/>
                  </a:rPr>
                  <a:t>WE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101" name="Line 40"/>
              <p:cNvSpPr/>
              <p:nvPr/>
            </p:nvSpPr>
            <p:spPr>
              <a:xfrm>
                <a:off x="0" y="3072"/>
                <a:ext cx="384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40964" name="Rectangle 41"/>
          <p:cNvSpPr/>
          <p:nvPr/>
        </p:nvSpPr>
        <p:spPr>
          <a:xfrm>
            <a:off x="228600" y="990600"/>
            <a:ext cx="1219200" cy="5867400"/>
          </a:xfrm>
          <a:prstGeom prst="rect">
            <a:avLst/>
          </a:prstGeom>
          <a:noFill/>
          <a:ln w="9525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65" name="Text Box 56"/>
          <p:cNvSpPr txBox="1"/>
          <p:nvPr/>
        </p:nvSpPr>
        <p:spPr>
          <a:xfrm>
            <a:off x="990600" y="3810000"/>
            <a:ext cx="609600" cy="2073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 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9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10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 dirty="0">
                <a:latin typeface="Times New Roman" panose="02020603050405020304" pitchFamily="18" charset="0"/>
              </a:rPr>
              <a:t>A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11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grpSp>
        <p:nvGrpSpPr>
          <p:cNvPr id="40966" name="Group 75"/>
          <p:cNvGrpSpPr/>
          <p:nvPr/>
        </p:nvGrpSpPr>
        <p:grpSpPr>
          <a:xfrm>
            <a:off x="914400" y="6461125"/>
            <a:ext cx="914400" cy="396875"/>
            <a:chOff x="0" y="3024"/>
            <a:chExt cx="576" cy="250"/>
          </a:xfrm>
        </p:grpSpPr>
        <p:sp>
          <p:nvSpPr>
            <p:cNvPr id="41087" name="Text Box 76"/>
            <p:cNvSpPr txBox="1"/>
            <p:nvPr/>
          </p:nvSpPr>
          <p:spPr>
            <a:xfrm>
              <a:off x="0" y="3024"/>
              <a:ext cx="57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000" b="1" dirty="0">
                  <a:latin typeface="Times New Roman" panose="02020603050405020304" pitchFamily="18" charset="0"/>
                </a:rPr>
                <a:t>WE</a:t>
              </a:r>
              <a:endParaRPr lang="en-US" altLang="zh-CN" sz="20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1088" name="Line 77"/>
            <p:cNvSpPr/>
            <p:nvPr/>
          </p:nvSpPr>
          <p:spPr>
            <a:xfrm>
              <a:off x="0" y="3072"/>
              <a:ext cx="384" cy="0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0967" name="Text Box 78"/>
          <p:cNvSpPr txBox="1"/>
          <p:nvPr/>
        </p:nvSpPr>
        <p:spPr>
          <a:xfrm>
            <a:off x="914400" y="1143000"/>
            <a:ext cx="6096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sz="2000" b="1" dirty="0">
                <a:latin typeface="Times New Roman" panose="02020603050405020304" pitchFamily="18" charset="0"/>
              </a:rPr>
              <a:t>D</a:t>
            </a:r>
            <a:r>
              <a:rPr lang="en-US" altLang="zh-CN" sz="2000" b="1" baseline="-25000" dirty="0">
                <a:latin typeface="Times New Roman" panose="02020603050405020304" pitchFamily="18" charset="0"/>
              </a:rPr>
              <a:t>0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40968" name="Line 80"/>
          <p:cNvSpPr/>
          <p:nvPr/>
        </p:nvSpPr>
        <p:spPr>
          <a:xfrm>
            <a:off x="1447800" y="1295400"/>
            <a:ext cx="68580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69" name="Line 82"/>
          <p:cNvSpPr/>
          <p:nvPr/>
        </p:nvSpPr>
        <p:spPr>
          <a:xfrm>
            <a:off x="1447800" y="1524000"/>
            <a:ext cx="66294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0" name="Text Box 94"/>
          <p:cNvSpPr txBox="1"/>
          <p:nvPr/>
        </p:nvSpPr>
        <p:spPr>
          <a:xfrm>
            <a:off x="228600" y="2819400"/>
            <a:ext cx="671513" cy="18288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r>
              <a:rPr lang="en-US" altLang="zh-CN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CPU</a:t>
            </a:r>
            <a:endParaRPr lang="en-US" altLang="zh-CN" b="1" dirty="0">
              <a:solidFill>
                <a:schemeClr val="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0971" name="Group 117"/>
          <p:cNvGrpSpPr/>
          <p:nvPr/>
        </p:nvGrpSpPr>
        <p:grpSpPr>
          <a:xfrm>
            <a:off x="3200400" y="2362200"/>
            <a:ext cx="2209800" cy="1600200"/>
            <a:chOff x="1968" y="1632"/>
            <a:chExt cx="1776" cy="1488"/>
          </a:xfrm>
        </p:grpSpPr>
        <p:sp>
          <p:nvSpPr>
            <p:cNvPr id="41068" name="Text Box 118"/>
            <p:cNvSpPr txBox="1"/>
            <p:nvPr/>
          </p:nvSpPr>
          <p:spPr>
            <a:xfrm>
              <a:off x="1968" y="2208"/>
              <a:ext cx="1680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800" b="1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2114</a:t>
              </a:r>
              <a:endParaRPr lang="en-US" altLang="zh-CN" sz="1800" b="1" dirty="0">
                <a:solidFill>
                  <a:srgbClr val="CCFF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69" name="Text Box 119"/>
            <p:cNvSpPr txBox="1"/>
            <p:nvPr/>
          </p:nvSpPr>
          <p:spPr>
            <a:xfrm>
              <a:off x="2209" y="2497"/>
              <a:ext cx="1535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1800" b="1" dirty="0">
                  <a:latin typeface="Times New Roman" panose="02020603050405020304" pitchFamily="18" charset="0"/>
                </a:rPr>
                <a:t> 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0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…  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9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41070" name="Rectangle 120"/>
            <p:cNvSpPr/>
            <p:nvPr/>
          </p:nvSpPr>
          <p:spPr>
            <a:xfrm>
              <a:off x="2208" y="1920"/>
              <a:ext cx="1296" cy="864"/>
            </a:xfrm>
            <a:prstGeom prst="rect">
              <a:avLst/>
            </a:prstGeom>
            <a:noFill/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1071" name="Group 121"/>
            <p:cNvGrpSpPr/>
            <p:nvPr/>
          </p:nvGrpSpPr>
          <p:grpSpPr>
            <a:xfrm>
              <a:off x="2448" y="2735"/>
              <a:ext cx="816" cy="385"/>
              <a:chOff x="2352" y="2447"/>
              <a:chExt cx="816" cy="385"/>
            </a:xfrm>
          </p:grpSpPr>
          <p:sp>
            <p:nvSpPr>
              <p:cNvPr id="41083" name="Line 122"/>
              <p:cNvSpPr/>
              <p:nvPr/>
            </p:nvSpPr>
            <p:spPr>
              <a:xfrm flipV="1">
                <a:off x="2352" y="249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084" name="Line 123"/>
              <p:cNvSpPr/>
              <p:nvPr/>
            </p:nvSpPr>
            <p:spPr>
              <a:xfrm flipV="1">
                <a:off x="2544" y="249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085" name="Line 124"/>
              <p:cNvSpPr/>
              <p:nvPr/>
            </p:nvSpPr>
            <p:spPr>
              <a:xfrm flipV="1">
                <a:off x="3168" y="249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086" name="Text Box 125"/>
              <p:cNvSpPr txBox="1"/>
              <p:nvPr/>
            </p:nvSpPr>
            <p:spPr>
              <a:xfrm>
                <a:off x="2687" y="2447"/>
                <a:ext cx="385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1800" dirty="0">
                    <a:latin typeface="Times New Roman" panose="02020603050405020304" pitchFamily="18" charset="0"/>
                  </a:rPr>
                  <a:t>…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1072" name="Line 126"/>
            <p:cNvSpPr/>
            <p:nvPr/>
          </p:nvSpPr>
          <p:spPr>
            <a:xfrm>
              <a:off x="2496" y="1632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73" name="Line 127"/>
            <p:cNvSpPr/>
            <p:nvPr/>
          </p:nvSpPr>
          <p:spPr>
            <a:xfrm>
              <a:off x="2688" y="1632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74" name="Line 128"/>
            <p:cNvSpPr/>
            <p:nvPr/>
          </p:nvSpPr>
          <p:spPr>
            <a:xfrm>
              <a:off x="2880" y="1632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75" name="Line 129"/>
            <p:cNvSpPr/>
            <p:nvPr/>
          </p:nvSpPr>
          <p:spPr>
            <a:xfrm>
              <a:off x="3072" y="1632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76" name="Text Box 130"/>
            <p:cNvSpPr txBox="1"/>
            <p:nvPr/>
          </p:nvSpPr>
          <p:spPr>
            <a:xfrm>
              <a:off x="2113" y="1921"/>
              <a:ext cx="1391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0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2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1077" name="Group 131"/>
            <p:cNvGrpSpPr/>
            <p:nvPr/>
          </p:nvGrpSpPr>
          <p:grpSpPr>
            <a:xfrm>
              <a:off x="3120" y="2305"/>
              <a:ext cx="479" cy="341"/>
              <a:chOff x="528" y="3313"/>
              <a:chExt cx="431" cy="341"/>
            </a:xfrm>
          </p:grpSpPr>
          <p:sp>
            <p:nvSpPr>
              <p:cNvPr id="41081" name="Text Box 132"/>
              <p:cNvSpPr txBox="1"/>
              <p:nvPr/>
            </p:nvSpPr>
            <p:spPr>
              <a:xfrm>
                <a:off x="528" y="3313"/>
                <a:ext cx="431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1800" b="1" dirty="0">
                    <a:latin typeface="Times New Roman" panose="02020603050405020304" pitchFamily="18" charset="0"/>
                  </a:rPr>
                  <a:t>CS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82" name="Line 133"/>
              <p:cNvSpPr/>
              <p:nvPr/>
            </p:nvSpPr>
            <p:spPr>
              <a:xfrm>
                <a:off x="624" y="3360"/>
                <a:ext cx="240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1078" name="Group 134"/>
            <p:cNvGrpSpPr/>
            <p:nvPr/>
          </p:nvGrpSpPr>
          <p:grpSpPr>
            <a:xfrm>
              <a:off x="3168" y="2014"/>
              <a:ext cx="576" cy="341"/>
              <a:chOff x="0" y="3022"/>
              <a:chExt cx="576" cy="341"/>
            </a:xfrm>
          </p:grpSpPr>
          <p:sp>
            <p:nvSpPr>
              <p:cNvPr id="41079" name="Text Box 135"/>
              <p:cNvSpPr txBox="1"/>
              <p:nvPr/>
            </p:nvSpPr>
            <p:spPr>
              <a:xfrm>
                <a:off x="0" y="3022"/>
                <a:ext cx="576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1800" b="1" dirty="0">
                    <a:latin typeface="Times New Roman" panose="02020603050405020304" pitchFamily="18" charset="0"/>
                  </a:rPr>
                  <a:t>WE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80" name="Line 136"/>
              <p:cNvSpPr/>
              <p:nvPr/>
            </p:nvSpPr>
            <p:spPr>
              <a:xfrm>
                <a:off x="0" y="3072"/>
                <a:ext cx="384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0972" name="Group 137"/>
          <p:cNvGrpSpPr/>
          <p:nvPr/>
        </p:nvGrpSpPr>
        <p:grpSpPr>
          <a:xfrm>
            <a:off x="5181600" y="2362200"/>
            <a:ext cx="2209800" cy="1600200"/>
            <a:chOff x="1968" y="1632"/>
            <a:chExt cx="1776" cy="1488"/>
          </a:xfrm>
        </p:grpSpPr>
        <p:sp>
          <p:nvSpPr>
            <p:cNvPr id="41049" name="Text Box 138"/>
            <p:cNvSpPr txBox="1"/>
            <p:nvPr/>
          </p:nvSpPr>
          <p:spPr>
            <a:xfrm>
              <a:off x="1968" y="2208"/>
              <a:ext cx="1680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800" b="1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2114</a:t>
              </a:r>
              <a:endParaRPr lang="en-US" altLang="zh-CN" sz="1800" b="1" dirty="0">
                <a:solidFill>
                  <a:srgbClr val="CCFF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50" name="Text Box 139"/>
            <p:cNvSpPr txBox="1"/>
            <p:nvPr/>
          </p:nvSpPr>
          <p:spPr>
            <a:xfrm>
              <a:off x="2209" y="2497"/>
              <a:ext cx="1535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1800" b="1" dirty="0">
                  <a:latin typeface="Times New Roman" panose="02020603050405020304" pitchFamily="18" charset="0"/>
                </a:rPr>
                <a:t> 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0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…  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9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41051" name="Rectangle 140"/>
            <p:cNvSpPr/>
            <p:nvPr/>
          </p:nvSpPr>
          <p:spPr>
            <a:xfrm>
              <a:off x="2208" y="1920"/>
              <a:ext cx="1296" cy="864"/>
            </a:xfrm>
            <a:prstGeom prst="rect">
              <a:avLst/>
            </a:prstGeom>
            <a:noFill/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1052" name="Group 141"/>
            <p:cNvGrpSpPr/>
            <p:nvPr/>
          </p:nvGrpSpPr>
          <p:grpSpPr>
            <a:xfrm>
              <a:off x="2448" y="2735"/>
              <a:ext cx="816" cy="385"/>
              <a:chOff x="2352" y="2447"/>
              <a:chExt cx="816" cy="385"/>
            </a:xfrm>
          </p:grpSpPr>
          <p:sp>
            <p:nvSpPr>
              <p:cNvPr id="41064" name="Line 142"/>
              <p:cNvSpPr/>
              <p:nvPr/>
            </p:nvSpPr>
            <p:spPr>
              <a:xfrm flipV="1">
                <a:off x="2352" y="249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065" name="Line 143"/>
              <p:cNvSpPr/>
              <p:nvPr/>
            </p:nvSpPr>
            <p:spPr>
              <a:xfrm flipV="1">
                <a:off x="2544" y="249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066" name="Line 144"/>
              <p:cNvSpPr/>
              <p:nvPr/>
            </p:nvSpPr>
            <p:spPr>
              <a:xfrm flipV="1">
                <a:off x="3168" y="249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067" name="Text Box 145"/>
              <p:cNvSpPr txBox="1"/>
              <p:nvPr/>
            </p:nvSpPr>
            <p:spPr>
              <a:xfrm>
                <a:off x="2687" y="2447"/>
                <a:ext cx="385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1800" dirty="0">
                    <a:latin typeface="Times New Roman" panose="02020603050405020304" pitchFamily="18" charset="0"/>
                  </a:rPr>
                  <a:t>…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1053" name="Line 146"/>
            <p:cNvSpPr/>
            <p:nvPr/>
          </p:nvSpPr>
          <p:spPr>
            <a:xfrm>
              <a:off x="2496" y="1632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54" name="Line 147"/>
            <p:cNvSpPr/>
            <p:nvPr/>
          </p:nvSpPr>
          <p:spPr>
            <a:xfrm>
              <a:off x="2688" y="1632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55" name="Line 148"/>
            <p:cNvSpPr/>
            <p:nvPr/>
          </p:nvSpPr>
          <p:spPr>
            <a:xfrm>
              <a:off x="2880" y="1632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56" name="Line 149"/>
            <p:cNvSpPr/>
            <p:nvPr/>
          </p:nvSpPr>
          <p:spPr>
            <a:xfrm>
              <a:off x="3072" y="1632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57" name="Text Box 150"/>
            <p:cNvSpPr txBox="1"/>
            <p:nvPr/>
          </p:nvSpPr>
          <p:spPr>
            <a:xfrm>
              <a:off x="2113" y="1921"/>
              <a:ext cx="1391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0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2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1058" name="Group 151"/>
            <p:cNvGrpSpPr/>
            <p:nvPr/>
          </p:nvGrpSpPr>
          <p:grpSpPr>
            <a:xfrm>
              <a:off x="3120" y="2305"/>
              <a:ext cx="479" cy="341"/>
              <a:chOff x="528" y="3313"/>
              <a:chExt cx="431" cy="341"/>
            </a:xfrm>
          </p:grpSpPr>
          <p:sp>
            <p:nvSpPr>
              <p:cNvPr id="41062" name="Text Box 152"/>
              <p:cNvSpPr txBox="1"/>
              <p:nvPr/>
            </p:nvSpPr>
            <p:spPr>
              <a:xfrm>
                <a:off x="528" y="3313"/>
                <a:ext cx="431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1800" b="1" dirty="0">
                    <a:latin typeface="Times New Roman" panose="02020603050405020304" pitchFamily="18" charset="0"/>
                  </a:rPr>
                  <a:t>CS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63" name="Line 153"/>
              <p:cNvSpPr/>
              <p:nvPr/>
            </p:nvSpPr>
            <p:spPr>
              <a:xfrm>
                <a:off x="624" y="3360"/>
                <a:ext cx="240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1059" name="Group 154"/>
            <p:cNvGrpSpPr/>
            <p:nvPr/>
          </p:nvGrpSpPr>
          <p:grpSpPr>
            <a:xfrm>
              <a:off x="3168" y="2014"/>
              <a:ext cx="576" cy="341"/>
              <a:chOff x="0" y="3022"/>
              <a:chExt cx="576" cy="341"/>
            </a:xfrm>
          </p:grpSpPr>
          <p:sp>
            <p:nvSpPr>
              <p:cNvPr id="41060" name="Text Box 155"/>
              <p:cNvSpPr txBox="1"/>
              <p:nvPr/>
            </p:nvSpPr>
            <p:spPr>
              <a:xfrm>
                <a:off x="0" y="3022"/>
                <a:ext cx="576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1800" b="1" dirty="0">
                    <a:latin typeface="Times New Roman" panose="02020603050405020304" pitchFamily="18" charset="0"/>
                  </a:rPr>
                  <a:t>WE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61" name="Line 156"/>
              <p:cNvSpPr/>
              <p:nvPr/>
            </p:nvSpPr>
            <p:spPr>
              <a:xfrm>
                <a:off x="0" y="3072"/>
                <a:ext cx="384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0973" name="Group 157"/>
          <p:cNvGrpSpPr/>
          <p:nvPr/>
        </p:nvGrpSpPr>
        <p:grpSpPr>
          <a:xfrm>
            <a:off x="6934200" y="2362200"/>
            <a:ext cx="2209800" cy="1600200"/>
            <a:chOff x="1968" y="1632"/>
            <a:chExt cx="1776" cy="1488"/>
          </a:xfrm>
        </p:grpSpPr>
        <p:sp>
          <p:nvSpPr>
            <p:cNvPr id="41030" name="Text Box 158"/>
            <p:cNvSpPr txBox="1"/>
            <p:nvPr/>
          </p:nvSpPr>
          <p:spPr>
            <a:xfrm>
              <a:off x="1968" y="2208"/>
              <a:ext cx="1680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800" b="1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2114</a:t>
              </a:r>
              <a:endParaRPr lang="en-US" altLang="zh-CN" sz="1800" b="1" dirty="0">
                <a:solidFill>
                  <a:srgbClr val="CCFF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031" name="Text Box 159"/>
            <p:cNvSpPr txBox="1"/>
            <p:nvPr/>
          </p:nvSpPr>
          <p:spPr>
            <a:xfrm>
              <a:off x="2209" y="2497"/>
              <a:ext cx="1535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1800" b="1" dirty="0">
                  <a:latin typeface="Times New Roman" panose="02020603050405020304" pitchFamily="18" charset="0"/>
                </a:rPr>
                <a:t> 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0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…  A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9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41032" name="Rectangle 160"/>
            <p:cNvSpPr/>
            <p:nvPr/>
          </p:nvSpPr>
          <p:spPr>
            <a:xfrm>
              <a:off x="2208" y="1920"/>
              <a:ext cx="1296" cy="864"/>
            </a:xfrm>
            <a:prstGeom prst="rect">
              <a:avLst/>
            </a:prstGeom>
            <a:noFill/>
            <a:ln w="952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1033" name="Group 161"/>
            <p:cNvGrpSpPr/>
            <p:nvPr/>
          </p:nvGrpSpPr>
          <p:grpSpPr>
            <a:xfrm>
              <a:off x="2448" y="2735"/>
              <a:ext cx="816" cy="385"/>
              <a:chOff x="2352" y="2447"/>
              <a:chExt cx="816" cy="385"/>
            </a:xfrm>
          </p:grpSpPr>
          <p:sp>
            <p:nvSpPr>
              <p:cNvPr id="41045" name="Line 162"/>
              <p:cNvSpPr/>
              <p:nvPr/>
            </p:nvSpPr>
            <p:spPr>
              <a:xfrm flipV="1">
                <a:off x="2352" y="249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046" name="Line 163"/>
              <p:cNvSpPr/>
              <p:nvPr/>
            </p:nvSpPr>
            <p:spPr>
              <a:xfrm flipV="1">
                <a:off x="2544" y="249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047" name="Line 164"/>
              <p:cNvSpPr/>
              <p:nvPr/>
            </p:nvSpPr>
            <p:spPr>
              <a:xfrm flipV="1">
                <a:off x="3168" y="2496"/>
                <a:ext cx="0" cy="336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41048" name="Text Box 165"/>
              <p:cNvSpPr txBox="1"/>
              <p:nvPr/>
            </p:nvSpPr>
            <p:spPr>
              <a:xfrm>
                <a:off x="2687" y="2447"/>
                <a:ext cx="385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1800" dirty="0">
                    <a:latin typeface="Times New Roman" panose="02020603050405020304" pitchFamily="18" charset="0"/>
                  </a:rPr>
                  <a:t>…</a:t>
                </a:r>
                <a:endParaRPr lang="en-US" altLang="zh-CN" sz="1800" dirty="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1034" name="Line 166"/>
            <p:cNvSpPr/>
            <p:nvPr/>
          </p:nvSpPr>
          <p:spPr>
            <a:xfrm>
              <a:off x="2496" y="1632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35" name="Line 167"/>
            <p:cNvSpPr/>
            <p:nvPr/>
          </p:nvSpPr>
          <p:spPr>
            <a:xfrm>
              <a:off x="2688" y="1632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36" name="Line 168"/>
            <p:cNvSpPr/>
            <p:nvPr/>
          </p:nvSpPr>
          <p:spPr>
            <a:xfrm>
              <a:off x="2880" y="1632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37" name="Line 169"/>
            <p:cNvSpPr/>
            <p:nvPr/>
          </p:nvSpPr>
          <p:spPr>
            <a:xfrm>
              <a:off x="3072" y="1632"/>
              <a:ext cx="0" cy="288"/>
            </a:xfrm>
            <a:prstGeom prst="line">
              <a:avLst/>
            </a:prstGeom>
            <a:ln w="9525" cap="flat" cmpd="sng">
              <a:solidFill>
                <a:srgbClr val="FFFF99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41038" name="Text Box 170"/>
            <p:cNvSpPr txBox="1"/>
            <p:nvPr/>
          </p:nvSpPr>
          <p:spPr>
            <a:xfrm>
              <a:off x="2113" y="1921"/>
              <a:ext cx="1391" cy="34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0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1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2 </a:t>
              </a:r>
              <a:r>
                <a:rPr lang="en-US" altLang="zh-CN" sz="1800" b="1" dirty="0">
                  <a:latin typeface="Times New Roman" panose="02020603050405020304" pitchFamily="18" charset="0"/>
                </a:rPr>
                <a:t>D</a:t>
              </a:r>
              <a:r>
                <a:rPr lang="en-US" altLang="zh-CN" sz="1800" b="1" baseline="-25000" dirty="0">
                  <a:latin typeface="Times New Roman" panose="02020603050405020304" pitchFamily="18" charset="0"/>
                </a:rPr>
                <a:t>3</a:t>
              </a:r>
              <a:endParaRPr lang="en-US" altLang="zh-CN" sz="1800" b="1" baseline="-250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41039" name="Group 171"/>
            <p:cNvGrpSpPr/>
            <p:nvPr/>
          </p:nvGrpSpPr>
          <p:grpSpPr>
            <a:xfrm>
              <a:off x="3120" y="2305"/>
              <a:ext cx="479" cy="341"/>
              <a:chOff x="528" y="3313"/>
              <a:chExt cx="431" cy="341"/>
            </a:xfrm>
          </p:grpSpPr>
          <p:sp>
            <p:nvSpPr>
              <p:cNvPr id="41043" name="Text Box 172"/>
              <p:cNvSpPr txBox="1"/>
              <p:nvPr/>
            </p:nvSpPr>
            <p:spPr>
              <a:xfrm>
                <a:off x="528" y="3313"/>
                <a:ext cx="431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1800" b="1" dirty="0">
                    <a:latin typeface="Times New Roman" panose="02020603050405020304" pitchFamily="18" charset="0"/>
                  </a:rPr>
                  <a:t>CS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44" name="Line 173"/>
              <p:cNvSpPr/>
              <p:nvPr/>
            </p:nvSpPr>
            <p:spPr>
              <a:xfrm>
                <a:off x="624" y="3360"/>
                <a:ext cx="240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41040" name="Group 174"/>
            <p:cNvGrpSpPr/>
            <p:nvPr/>
          </p:nvGrpSpPr>
          <p:grpSpPr>
            <a:xfrm>
              <a:off x="3168" y="2014"/>
              <a:ext cx="576" cy="341"/>
              <a:chOff x="0" y="3022"/>
              <a:chExt cx="576" cy="341"/>
            </a:xfrm>
          </p:grpSpPr>
          <p:sp>
            <p:nvSpPr>
              <p:cNvPr id="41041" name="Text Box 175"/>
              <p:cNvSpPr txBox="1"/>
              <p:nvPr/>
            </p:nvSpPr>
            <p:spPr>
              <a:xfrm>
                <a:off x="0" y="3022"/>
                <a:ext cx="576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1800" b="1" dirty="0">
                    <a:latin typeface="Times New Roman" panose="02020603050405020304" pitchFamily="18" charset="0"/>
                  </a:rPr>
                  <a:t>WE</a:t>
                </a:r>
                <a:endParaRPr lang="en-US" altLang="zh-CN" sz="18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042" name="Line 176"/>
              <p:cNvSpPr/>
              <p:nvPr/>
            </p:nvSpPr>
            <p:spPr>
              <a:xfrm>
                <a:off x="0" y="3072"/>
                <a:ext cx="384" cy="0"/>
              </a:xfrm>
              <a:prstGeom prst="line">
                <a:avLst/>
              </a:prstGeom>
              <a:ln w="9525" cap="flat" cmpd="sng">
                <a:solidFill>
                  <a:srgbClr val="FFFF99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sp>
        <p:nvSpPr>
          <p:cNvPr id="40974" name="Line 177"/>
          <p:cNvSpPr/>
          <p:nvPr/>
        </p:nvSpPr>
        <p:spPr>
          <a:xfrm>
            <a:off x="1447800" y="1828800"/>
            <a:ext cx="64008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5" name="Line 178"/>
          <p:cNvSpPr/>
          <p:nvPr/>
        </p:nvSpPr>
        <p:spPr>
          <a:xfrm>
            <a:off x="1447800" y="2133600"/>
            <a:ext cx="60960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6" name="Line 180"/>
          <p:cNvSpPr/>
          <p:nvPr/>
        </p:nvSpPr>
        <p:spPr>
          <a:xfrm flipH="1" flipV="1">
            <a:off x="2057400" y="2133600"/>
            <a:ext cx="0" cy="30480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77" name="Oval 181"/>
          <p:cNvSpPr/>
          <p:nvPr/>
        </p:nvSpPr>
        <p:spPr>
          <a:xfrm>
            <a:off x="1981200" y="2057400"/>
            <a:ext cx="152400" cy="152400"/>
          </a:xfrm>
          <a:prstGeom prst="ellipse">
            <a:avLst/>
          </a:prstGeom>
          <a:solidFill>
            <a:srgbClr val="FFCCFF"/>
          </a:solidFill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40978" name="Group 185"/>
          <p:cNvGrpSpPr/>
          <p:nvPr/>
        </p:nvGrpSpPr>
        <p:grpSpPr>
          <a:xfrm>
            <a:off x="5715000" y="2057400"/>
            <a:ext cx="152400" cy="381000"/>
            <a:chOff x="2352" y="1296"/>
            <a:chExt cx="96" cy="240"/>
          </a:xfrm>
        </p:grpSpPr>
        <p:sp>
          <p:nvSpPr>
            <p:cNvPr id="41028" name="Oval 183"/>
            <p:cNvSpPr/>
            <p:nvPr/>
          </p:nvSpPr>
          <p:spPr>
            <a:xfrm>
              <a:off x="2352" y="1296"/>
              <a:ext cx="96" cy="96"/>
            </a:xfrm>
            <a:prstGeom prst="ellipse">
              <a:avLst/>
            </a:prstGeom>
            <a:solidFill>
              <a:srgbClr val="FFCCFF"/>
            </a:solidFill>
            <a:ln w="9525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29" name="Line 184"/>
            <p:cNvSpPr/>
            <p:nvPr/>
          </p:nvSpPr>
          <p:spPr>
            <a:xfrm>
              <a:off x="2400" y="1344"/>
              <a:ext cx="0" cy="192"/>
            </a:xfrm>
            <a:prstGeom prst="line">
              <a:avLst/>
            </a:prstGeom>
            <a:ln w="9525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40979" name="Group 186"/>
          <p:cNvGrpSpPr/>
          <p:nvPr/>
        </p:nvGrpSpPr>
        <p:grpSpPr>
          <a:xfrm>
            <a:off x="3733800" y="2057400"/>
            <a:ext cx="152400" cy="381000"/>
            <a:chOff x="2352" y="1296"/>
            <a:chExt cx="96" cy="240"/>
          </a:xfrm>
        </p:grpSpPr>
        <p:sp>
          <p:nvSpPr>
            <p:cNvPr id="41026" name="Oval 187"/>
            <p:cNvSpPr/>
            <p:nvPr/>
          </p:nvSpPr>
          <p:spPr>
            <a:xfrm>
              <a:off x="2352" y="1296"/>
              <a:ext cx="96" cy="96"/>
            </a:xfrm>
            <a:prstGeom prst="ellipse">
              <a:avLst/>
            </a:prstGeom>
            <a:solidFill>
              <a:srgbClr val="FFCCFF"/>
            </a:solidFill>
            <a:ln w="9525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1027" name="Line 188"/>
            <p:cNvSpPr/>
            <p:nvPr/>
          </p:nvSpPr>
          <p:spPr>
            <a:xfrm>
              <a:off x="2400" y="1344"/>
              <a:ext cx="0" cy="192"/>
            </a:xfrm>
            <a:prstGeom prst="line">
              <a:avLst/>
            </a:prstGeom>
            <a:ln w="9525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0980" name="Line 189"/>
          <p:cNvSpPr/>
          <p:nvPr/>
        </p:nvSpPr>
        <p:spPr>
          <a:xfrm>
            <a:off x="7543800" y="2133600"/>
            <a:ext cx="0" cy="30480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1" name="Line 190"/>
          <p:cNvSpPr/>
          <p:nvPr/>
        </p:nvSpPr>
        <p:spPr>
          <a:xfrm flipV="1">
            <a:off x="7848600" y="1828800"/>
            <a:ext cx="0" cy="60960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2" name="Line 191"/>
          <p:cNvSpPr/>
          <p:nvPr/>
        </p:nvSpPr>
        <p:spPr>
          <a:xfrm flipV="1">
            <a:off x="8077200" y="1524000"/>
            <a:ext cx="0" cy="83820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3" name="Line 193"/>
          <p:cNvSpPr/>
          <p:nvPr/>
        </p:nvSpPr>
        <p:spPr>
          <a:xfrm flipV="1">
            <a:off x="8305800" y="1295400"/>
            <a:ext cx="0" cy="106680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4" name="Line 197"/>
          <p:cNvSpPr/>
          <p:nvPr/>
        </p:nvSpPr>
        <p:spPr>
          <a:xfrm>
            <a:off x="1447800" y="4114800"/>
            <a:ext cx="6096000" cy="0"/>
          </a:xfrm>
          <a:prstGeom prst="line">
            <a:avLst/>
          </a:prstGeom>
          <a:ln w="2857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5" name="Line 198"/>
          <p:cNvSpPr/>
          <p:nvPr/>
        </p:nvSpPr>
        <p:spPr>
          <a:xfrm flipV="1">
            <a:off x="7543800" y="3810000"/>
            <a:ext cx="0" cy="30480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6" name="Line 199"/>
          <p:cNvSpPr/>
          <p:nvPr/>
        </p:nvSpPr>
        <p:spPr>
          <a:xfrm>
            <a:off x="5791200" y="3810000"/>
            <a:ext cx="0" cy="30480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7" name="Line 200"/>
          <p:cNvSpPr/>
          <p:nvPr/>
        </p:nvSpPr>
        <p:spPr>
          <a:xfrm>
            <a:off x="3810000" y="3886200"/>
            <a:ext cx="0" cy="22860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8" name="Line 201"/>
          <p:cNvSpPr/>
          <p:nvPr/>
        </p:nvSpPr>
        <p:spPr>
          <a:xfrm>
            <a:off x="2057400" y="3810000"/>
            <a:ext cx="0" cy="30480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89" name="Oval 202"/>
          <p:cNvSpPr/>
          <p:nvPr/>
        </p:nvSpPr>
        <p:spPr>
          <a:xfrm>
            <a:off x="1981200" y="4038600"/>
            <a:ext cx="152400" cy="1524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90" name="Oval 203"/>
          <p:cNvSpPr/>
          <p:nvPr/>
        </p:nvSpPr>
        <p:spPr>
          <a:xfrm>
            <a:off x="3733800" y="4038600"/>
            <a:ext cx="152400" cy="1524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91" name="Oval 204"/>
          <p:cNvSpPr/>
          <p:nvPr/>
        </p:nvSpPr>
        <p:spPr>
          <a:xfrm>
            <a:off x="5715000" y="4038600"/>
            <a:ext cx="152400" cy="1524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92" name="Line 205"/>
          <p:cNvSpPr/>
          <p:nvPr/>
        </p:nvSpPr>
        <p:spPr>
          <a:xfrm>
            <a:off x="1447800" y="4800600"/>
            <a:ext cx="7086600" cy="0"/>
          </a:xfrm>
          <a:prstGeom prst="line">
            <a:avLst/>
          </a:prstGeom>
          <a:ln w="2857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93" name="Line 206"/>
          <p:cNvSpPr/>
          <p:nvPr/>
        </p:nvSpPr>
        <p:spPr>
          <a:xfrm>
            <a:off x="3048000" y="3886200"/>
            <a:ext cx="0" cy="914400"/>
          </a:xfrm>
          <a:prstGeom prst="line">
            <a:avLst/>
          </a:prstGeom>
          <a:ln w="2857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94" name="Line 207"/>
          <p:cNvSpPr/>
          <p:nvPr/>
        </p:nvSpPr>
        <p:spPr>
          <a:xfrm>
            <a:off x="4800600" y="3962400"/>
            <a:ext cx="0" cy="838200"/>
          </a:xfrm>
          <a:prstGeom prst="line">
            <a:avLst/>
          </a:prstGeom>
          <a:ln w="2857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95" name="Line 208"/>
          <p:cNvSpPr/>
          <p:nvPr/>
        </p:nvSpPr>
        <p:spPr>
          <a:xfrm>
            <a:off x="6781800" y="3810000"/>
            <a:ext cx="0" cy="990600"/>
          </a:xfrm>
          <a:prstGeom prst="line">
            <a:avLst/>
          </a:prstGeom>
          <a:ln w="2857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96" name="Line 209"/>
          <p:cNvSpPr/>
          <p:nvPr/>
        </p:nvSpPr>
        <p:spPr>
          <a:xfrm>
            <a:off x="8534400" y="3886200"/>
            <a:ext cx="0" cy="914400"/>
          </a:xfrm>
          <a:prstGeom prst="line">
            <a:avLst/>
          </a:prstGeom>
          <a:ln w="2857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0997" name="Oval 210"/>
          <p:cNvSpPr/>
          <p:nvPr/>
        </p:nvSpPr>
        <p:spPr>
          <a:xfrm>
            <a:off x="2971800" y="4724400"/>
            <a:ext cx="152400" cy="1524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98" name="Oval 211"/>
          <p:cNvSpPr/>
          <p:nvPr/>
        </p:nvSpPr>
        <p:spPr>
          <a:xfrm>
            <a:off x="4724400" y="4724400"/>
            <a:ext cx="152400" cy="1524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0999" name="Oval 212"/>
          <p:cNvSpPr/>
          <p:nvPr/>
        </p:nvSpPr>
        <p:spPr>
          <a:xfrm>
            <a:off x="6705600" y="4724400"/>
            <a:ext cx="152400" cy="1524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00" name="Line 213"/>
          <p:cNvSpPr/>
          <p:nvPr/>
        </p:nvSpPr>
        <p:spPr>
          <a:xfrm>
            <a:off x="1447800" y="5257800"/>
            <a:ext cx="609600" cy="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1" name="Line 214"/>
          <p:cNvSpPr/>
          <p:nvPr/>
        </p:nvSpPr>
        <p:spPr>
          <a:xfrm>
            <a:off x="1447800" y="5715000"/>
            <a:ext cx="609600" cy="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2" name="Rectangle 215"/>
          <p:cNvSpPr/>
          <p:nvPr/>
        </p:nvSpPr>
        <p:spPr>
          <a:xfrm>
            <a:off x="2057400" y="5105400"/>
            <a:ext cx="381000" cy="762000"/>
          </a:xfrm>
          <a:prstGeom prst="rect">
            <a:avLst/>
          </a:prstGeom>
          <a:noFill/>
          <a:ln w="9525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003" name="Line 218"/>
          <p:cNvSpPr/>
          <p:nvPr/>
        </p:nvSpPr>
        <p:spPr>
          <a:xfrm>
            <a:off x="2438400" y="5257800"/>
            <a:ext cx="914400" cy="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4" name="Line 219"/>
          <p:cNvSpPr/>
          <p:nvPr/>
        </p:nvSpPr>
        <p:spPr>
          <a:xfrm flipV="1">
            <a:off x="3352800" y="3200400"/>
            <a:ext cx="0" cy="205740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5" name="Line 220"/>
          <p:cNvSpPr/>
          <p:nvPr/>
        </p:nvSpPr>
        <p:spPr>
          <a:xfrm>
            <a:off x="2438400" y="5410200"/>
            <a:ext cx="2819400" cy="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6" name="Line 221"/>
          <p:cNvSpPr/>
          <p:nvPr/>
        </p:nvSpPr>
        <p:spPr>
          <a:xfrm flipV="1">
            <a:off x="5257800" y="3200400"/>
            <a:ext cx="0" cy="220980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7" name="Line 222"/>
          <p:cNvSpPr/>
          <p:nvPr/>
        </p:nvSpPr>
        <p:spPr>
          <a:xfrm flipH="1">
            <a:off x="5105400" y="3200400"/>
            <a:ext cx="152400" cy="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8" name="Line 223"/>
          <p:cNvSpPr/>
          <p:nvPr/>
        </p:nvSpPr>
        <p:spPr>
          <a:xfrm>
            <a:off x="2438400" y="5638800"/>
            <a:ext cx="4800600" cy="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09" name="Line 224"/>
          <p:cNvSpPr/>
          <p:nvPr/>
        </p:nvSpPr>
        <p:spPr>
          <a:xfrm flipV="1">
            <a:off x="7239000" y="3200400"/>
            <a:ext cx="0" cy="243840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10" name="Line 225"/>
          <p:cNvSpPr/>
          <p:nvPr/>
        </p:nvSpPr>
        <p:spPr>
          <a:xfrm flipH="1">
            <a:off x="7086600" y="3200400"/>
            <a:ext cx="152400" cy="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11" name="Line 226"/>
          <p:cNvSpPr/>
          <p:nvPr/>
        </p:nvSpPr>
        <p:spPr>
          <a:xfrm>
            <a:off x="2438400" y="5791200"/>
            <a:ext cx="6705600" cy="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12" name="Line 227"/>
          <p:cNvSpPr/>
          <p:nvPr/>
        </p:nvSpPr>
        <p:spPr>
          <a:xfrm flipV="1">
            <a:off x="9144000" y="3276600"/>
            <a:ext cx="0" cy="251460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13" name="Line 228"/>
          <p:cNvSpPr/>
          <p:nvPr/>
        </p:nvSpPr>
        <p:spPr>
          <a:xfrm flipH="1">
            <a:off x="8763000" y="3276600"/>
            <a:ext cx="381000" cy="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14" name="Text Box 229"/>
          <p:cNvSpPr txBox="1"/>
          <p:nvPr/>
        </p:nvSpPr>
        <p:spPr>
          <a:xfrm>
            <a:off x="2057400" y="5181600"/>
            <a:ext cx="304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000" b="1" dirty="0">
                <a:latin typeface="Times New Roman" panose="02020603050405020304" pitchFamily="18" charset="0"/>
              </a:rPr>
              <a:t>译码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41015" name="Text Box 230"/>
          <p:cNvSpPr txBox="1"/>
          <p:nvPr/>
        </p:nvSpPr>
        <p:spPr>
          <a:xfrm>
            <a:off x="3276600" y="4876800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00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1016" name="Text Box 231"/>
          <p:cNvSpPr txBox="1"/>
          <p:nvPr/>
        </p:nvSpPr>
        <p:spPr>
          <a:xfrm>
            <a:off x="5105400" y="49530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01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1017" name="Text Box 232"/>
          <p:cNvSpPr txBox="1"/>
          <p:nvPr/>
        </p:nvSpPr>
        <p:spPr>
          <a:xfrm>
            <a:off x="7086600" y="5029200"/>
            <a:ext cx="609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10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1018" name="Text Box 233"/>
          <p:cNvSpPr txBox="1"/>
          <p:nvPr/>
        </p:nvSpPr>
        <p:spPr>
          <a:xfrm>
            <a:off x="8610600" y="5181600"/>
            <a:ext cx="533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1" dirty="0">
                <a:latin typeface="Times New Roman" panose="02020603050405020304" pitchFamily="18" charset="0"/>
              </a:rPr>
              <a:t>11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41019" name="Line 234"/>
          <p:cNvSpPr/>
          <p:nvPr/>
        </p:nvSpPr>
        <p:spPr>
          <a:xfrm flipV="1">
            <a:off x="1447800" y="6477000"/>
            <a:ext cx="3352800" cy="381000"/>
          </a:xfrm>
          <a:prstGeom prst="line">
            <a:avLst/>
          </a:prstGeom>
          <a:ln w="9525">
            <a:noFill/>
          </a:ln>
        </p:spPr>
      </p:sp>
      <p:sp>
        <p:nvSpPr>
          <p:cNvPr id="41020" name="Line 235"/>
          <p:cNvSpPr/>
          <p:nvPr/>
        </p:nvSpPr>
        <p:spPr>
          <a:xfrm>
            <a:off x="1447800" y="6629400"/>
            <a:ext cx="7696200" cy="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1021" name="Line 236"/>
          <p:cNvSpPr/>
          <p:nvPr/>
        </p:nvSpPr>
        <p:spPr>
          <a:xfrm>
            <a:off x="2286000" y="4343400"/>
            <a:ext cx="457200" cy="228600"/>
          </a:xfrm>
          <a:prstGeom prst="line">
            <a:avLst/>
          </a:prstGeom>
          <a:ln w="38100" cap="rnd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1022" name="Line 237"/>
          <p:cNvSpPr/>
          <p:nvPr/>
        </p:nvSpPr>
        <p:spPr>
          <a:xfrm>
            <a:off x="4114800" y="4343400"/>
            <a:ext cx="457200" cy="228600"/>
          </a:xfrm>
          <a:prstGeom prst="line">
            <a:avLst/>
          </a:prstGeom>
          <a:ln w="38100" cap="rnd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1023" name="Line 238"/>
          <p:cNvSpPr/>
          <p:nvPr/>
        </p:nvSpPr>
        <p:spPr>
          <a:xfrm>
            <a:off x="6096000" y="4343400"/>
            <a:ext cx="457200" cy="228600"/>
          </a:xfrm>
          <a:prstGeom prst="line">
            <a:avLst/>
          </a:prstGeom>
          <a:ln w="38100" cap="rnd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1024" name="Line 239"/>
          <p:cNvSpPr/>
          <p:nvPr/>
        </p:nvSpPr>
        <p:spPr>
          <a:xfrm>
            <a:off x="7772400" y="4343400"/>
            <a:ext cx="457200" cy="228600"/>
          </a:xfrm>
          <a:prstGeom prst="line">
            <a:avLst/>
          </a:prstGeom>
          <a:ln w="38100" cap="rnd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1025" name="Text Box 240"/>
          <p:cNvSpPr txBox="1"/>
          <p:nvPr/>
        </p:nvSpPr>
        <p:spPr>
          <a:xfrm>
            <a:off x="1258888" y="26035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6.3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主存储器的组织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123" name="Text Box 18"/>
          <p:cNvSpPr txBox="1"/>
          <p:nvPr/>
        </p:nvSpPr>
        <p:spPr>
          <a:xfrm>
            <a:off x="1524000" y="228600"/>
            <a:ext cx="6432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6.1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概述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5124" name="Text Box 19"/>
          <p:cNvSpPr txBox="1"/>
          <p:nvPr/>
        </p:nvSpPr>
        <p:spPr>
          <a:xfrm>
            <a:off x="0" y="914400"/>
            <a:ext cx="883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6.1.1  </a:t>
            </a:r>
            <a:r>
              <a:rPr lang="zh-CN" altLang="en-US" b="1" dirty="0">
                <a:latin typeface="Times New Roman" panose="02020603050405020304" pitchFamily="18" charset="0"/>
              </a:rPr>
              <a:t>存储器分类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125" name="Text Box 20"/>
          <p:cNvSpPr txBox="1"/>
          <p:nvPr/>
        </p:nvSpPr>
        <p:spPr>
          <a:xfrm>
            <a:off x="250825" y="1916113"/>
            <a:ext cx="684213" cy="301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按存取方式分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126" name="Text Box 21"/>
          <p:cNvSpPr txBox="1"/>
          <p:nvPr/>
        </p:nvSpPr>
        <p:spPr>
          <a:xfrm>
            <a:off x="1403350" y="1604963"/>
            <a:ext cx="6172200" cy="40560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5250" lvl="0" indent="-9525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CCFFFF"/>
                </a:solidFill>
                <a:ea typeface="黑体" panose="02010609060101010101" pitchFamily="2" charset="-122"/>
              </a:rPr>
              <a:t>RAM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Random Access Memory   </a:t>
            </a:r>
            <a:r>
              <a:rPr lang="zh-CN" altLang="en-US" sz="2800" b="1" dirty="0">
                <a:solidFill>
                  <a:srgbClr val="FFFF99"/>
                </a:solidFill>
                <a:ea typeface="黑体" panose="02010609060101010101" pitchFamily="2" charset="-122"/>
              </a:rPr>
              <a:t>随机读写；断电信息即失</a:t>
            </a:r>
            <a:endParaRPr lang="zh-CN" altLang="en-US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95250" lvl="0" indent="-9525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CCFFFF"/>
                </a:solidFill>
                <a:ea typeface="黑体" panose="02010609060101010101" pitchFamily="2" charset="-122"/>
              </a:rPr>
              <a:t>ROM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:  Read-Only Memory</a:t>
            </a:r>
            <a:b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sz="2800" b="1" dirty="0">
                <a:solidFill>
                  <a:srgbClr val="FFFF99"/>
                </a:solidFill>
                <a:ea typeface="黑体" panose="02010609060101010101" pitchFamily="2" charset="-122"/>
              </a:rPr>
              <a:t>正常工作时，只读不写；断电不丢失</a:t>
            </a:r>
            <a:endParaRPr lang="zh-CN" altLang="en-US" sz="2800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95250" lvl="0" indent="-9525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CCFFFF"/>
                </a:solidFill>
                <a:ea typeface="黑体" panose="02010609060101010101" pitchFamily="2" charset="-122"/>
              </a:rPr>
              <a:t>SAM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Sequential Access Memory</a:t>
            </a:r>
            <a:b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sz="2800" b="1" dirty="0">
                <a:solidFill>
                  <a:srgbClr val="FFFF99"/>
                </a:solidFill>
                <a:ea typeface="黑体" panose="02010609060101010101" pitchFamily="2" charset="-122"/>
              </a:rPr>
              <a:t>磁带机</a:t>
            </a:r>
            <a:endParaRPr lang="zh-CN" altLang="en-US" dirty="0">
              <a:solidFill>
                <a:srgbClr val="FFCCFF"/>
              </a:solidFill>
              <a:ea typeface="黑体" panose="02010609060101010101" pitchFamily="2" charset="-122"/>
            </a:endParaRPr>
          </a:p>
          <a:p>
            <a:pPr marL="95250" lvl="0" indent="-9525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CCFFFF"/>
                </a:solidFill>
                <a:ea typeface="黑体" panose="02010609060101010101" pitchFamily="2" charset="-122"/>
              </a:rPr>
              <a:t>DAM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Direct Access Memory</a:t>
            </a:r>
            <a:endParaRPr lang="en-US" altLang="zh-CN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7" name="AutoShape 22"/>
          <p:cNvSpPr/>
          <p:nvPr/>
        </p:nvSpPr>
        <p:spPr>
          <a:xfrm>
            <a:off x="900113" y="1773238"/>
            <a:ext cx="320675" cy="3776662"/>
          </a:xfrm>
          <a:prstGeom prst="leftBrace">
            <a:avLst>
              <a:gd name="adj1" fmla="val 98143"/>
              <a:gd name="adj2" fmla="val 50000"/>
            </a:avLst>
          </a:prstGeom>
          <a:noFill/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128" name="Rectangle 23"/>
          <p:cNvSpPr/>
          <p:nvPr/>
        </p:nvSpPr>
        <p:spPr>
          <a:xfrm>
            <a:off x="1547813" y="5670550"/>
            <a:ext cx="727233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DAM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访问时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读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写部件先直接指向一个小区域，再在该区域内顺序查找。访问时间与数据位置有关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129" name="Rectangle 24"/>
          <p:cNvSpPr/>
          <p:nvPr/>
        </p:nvSpPr>
        <p:spPr>
          <a:xfrm>
            <a:off x="2843213" y="4365625"/>
            <a:ext cx="5976937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访问时，读</a:t>
            </a:r>
            <a:r>
              <a:rPr lang="en-US" altLang="zh-CN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写部件按顺序查找目标地址，访问时间与数据位置有关</a:t>
            </a:r>
            <a:endParaRPr lang="zh-CN" altLang="en-US" sz="2400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1987" name="Text Box 3"/>
          <p:cNvSpPr txBox="1"/>
          <p:nvPr/>
        </p:nvSpPr>
        <p:spPr>
          <a:xfrm>
            <a:off x="395288" y="981075"/>
            <a:ext cx="68040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字、位扩展举例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41988" name="Picture 11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1844675"/>
            <a:ext cx="4267200" cy="3686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89" name="Text Box 12"/>
          <p:cNvSpPr txBox="1"/>
          <p:nvPr/>
        </p:nvSpPr>
        <p:spPr>
          <a:xfrm>
            <a:off x="468313" y="5734050"/>
            <a:ext cx="3384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字扩展连接方式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41990" name="Picture 13" descr="图片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38" y="1844675"/>
            <a:ext cx="4500562" cy="36718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1" name="Text Box 14"/>
          <p:cNvSpPr txBox="1"/>
          <p:nvPr/>
        </p:nvSpPr>
        <p:spPr>
          <a:xfrm>
            <a:off x="5076825" y="5661025"/>
            <a:ext cx="3384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位扩展连接方式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1992" name="Text Box 16"/>
          <p:cNvSpPr txBox="1"/>
          <p:nvPr/>
        </p:nvSpPr>
        <p:spPr>
          <a:xfrm>
            <a:off x="1258888" y="26035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6.3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主存储器的组织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3011" name="Text Box 3"/>
          <p:cNvSpPr txBox="1"/>
          <p:nvPr/>
        </p:nvSpPr>
        <p:spPr>
          <a:xfrm>
            <a:off x="0" y="9144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zh-CN" altLang="en-US" sz="2800" b="1" dirty="0">
                <a:latin typeface="Times New Roman" panose="02020603050405020304" pitchFamily="18" charset="0"/>
              </a:rPr>
              <a:t>字位同时扩展：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43012" name="Text Box 4"/>
          <p:cNvSpPr txBox="1"/>
          <p:nvPr/>
        </p:nvSpPr>
        <p:spPr>
          <a:xfrm>
            <a:off x="0" y="1371600"/>
            <a:ext cx="9448800" cy="10048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例：用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Intel 2114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芯片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(</a:t>
            </a:r>
            <a:r>
              <a:rPr lang="en-US" altLang="zh-CN" sz="2400" b="1" dirty="0">
                <a:solidFill>
                  <a:srgbClr val="CC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1024×4</a:t>
            </a:r>
            <a:r>
              <a:rPr lang="en-US" altLang="zh-CN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) 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组成</a:t>
            </a:r>
            <a:r>
              <a:rPr lang="en-US" altLang="zh-CN" sz="2400" b="1" dirty="0">
                <a:solidFill>
                  <a:srgbClr val="CCFF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4096×8</a:t>
            </a:r>
            <a:r>
              <a:rPr lang="zh-CN" altLang="en-US" sz="2400" b="1" dirty="0">
                <a:latin typeface="幼圆" panose="02010509060101010101" pitchFamily="49" charset="-122"/>
                <a:ea typeface="幼圆" panose="02010509060101010101" pitchFamily="49" charset="-122"/>
              </a:rPr>
              <a:t>的存储器</a:t>
            </a:r>
            <a:endParaRPr lang="zh-CN" altLang="en-US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algn="l"/>
            <a:endParaRPr lang="en-US" altLang="zh-CN" sz="24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pic>
        <p:nvPicPr>
          <p:cNvPr id="43013" name="Picture 7" descr="图片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6013" y="1916113"/>
            <a:ext cx="7770812" cy="4608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4" name="Text Box 8"/>
          <p:cNvSpPr txBox="1"/>
          <p:nvPr/>
        </p:nvSpPr>
        <p:spPr>
          <a:xfrm>
            <a:off x="1258888" y="26035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dirty="0">
                <a:solidFill>
                  <a:srgbClr val="66CCFF"/>
                </a:solidFill>
                <a:latin typeface="黑体" panose="02010609060101010101" pitchFamily="2" charset="-122"/>
              </a:rPr>
              <a:t>6.3  </a:t>
            </a:r>
            <a:r>
              <a:rPr lang="zh-CN" altLang="en-US" dirty="0">
                <a:solidFill>
                  <a:srgbClr val="66CCFF"/>
                </a:solidFill>
                <a:latin typeface="黑体" panose="02010609060101010101" pitchFamily="2" charset="-122"/>
              </a:rPr>
              <a:t>主存储器的组织</a:t>
            </a:r>
            <a:endParaRPr lang="zh-CN" altLang="en-US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4035" name="Text Box 2"/>
          <p:cNvSpPr txBox="1"/>
          <p:nvPr/>
        </p:nvSpPr>
        <p:spPr>
          <a:xfrm>
            <a:off x="395288" y="404813"/>
            <a:ext cx="7924800" cy="18605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</a:rPr>
              <a:t>例：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某半导体存储器，总容量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4KB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。其中固化区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2KB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，选用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EPROM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芯片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2716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2Kx8/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片）；工作区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2KB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，选用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SRAM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芯片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2114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1Kx4/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片）。地址总线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A15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A0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（低），双向数据总线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D7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D0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。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4036" name="Rectangle 3"/>
          <p:cNvSpPr/>
          <p:nvPr/>
        </p:nvSpPr>
        <p:spPr>
          <a:xfrm>
            <a:off x="395288" y="2205038"/>
            <a:ext cx="7921625" cy="51911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</a:rPr>
              <a:t>给出地址分配和片选逻辑，并画出逻辑框图</a:t>
            </a:r>
            <a:endParaRPr lang="zh-CN" altLang="en-US" sz="2800" b="1" dirty="0">
              <a:solidFill>
                <a:srgbClr val="FF0000"/>
              </a:solidFill>
              <a:latin typeface="黑体" panose="02010609060101010101" pitchFamily="2" charset="-122"/>
            </a:endParaRPr>
          </a:p>
        </p:txBody>
      </p:sp>
      <p:sp>
        <p:nvSpPr>
          <p:cNvPr id="44037" name="Text Box 4"/>
          <p:cNvSpPr txBox="1"/>
          <p:nvPr/>
        </p:nvSpPr>
        <p:spPr>
          <a:xfrm>
            <a:off x="395288" y="2924175"/>
            <a:ext cx="3886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latin typeface="黑体" panose="02010609060101010101" pitchFamily="2" charset="-122"/>
              </a:rPr>
              <a:t>（</a:t>
            </a:r>
            <a:r>
              <a:rPr lang="en-US" altLang="zh-CN" b="1" dirty="0">
                <a:latin typeface="黑体" panose="02010609060101010101" pitchFamily="2" charset="-122"/>
              </a:rPr>
              <a:t>1</a:t>
            </a:r>
            <a:r>
              <a:rPr lang="zh-CN" altLang="en-US" b="1" dirty="0">
                <a:latin typeface="黑体" panose="02010609060101010101" pitchFamily="2" charset="-122"/>
              </a:rPr>
              <a:t>）计算芯片数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44038" name="Text Box 5"/>
          <p:cNvSpPr txBox="1"/>
          <p:nvPr/>
        </p:nvSpPr>
        <p:spPr>
          <a:xfrm>
            <a:off x="990600" y="3535363"/>
            <a:ext cx="548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ROM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区：</a:t>
            </a:r>
            <a:r>
              <a:rPr lang="zh-CN" altLang="en-US" sz="2800" b="1" dirty="0">
                <a:latin typeface="黑体" panose="02010609060101010101" pitchFamily="2" charset="-122"/>
              </a:rPr>
              <a:t> </a:t>
            </a:r>
            <a:r>
              <a:rPr lang="en-US" altLang="zh-CN" sz="2800" b="1" dirty="0">
                <a:latin typeface="黑体" panose="02010609060101010101" pitchFamily="2" charset="-122"/>
              </a:rPr>
              <a:t>2Kx8       1</a:t>
            </a:r>
            <a:r>
              <a:rPr lang="zh-CN" altLang="en-US" sz="2800" b="1" dirty="0">
                <a:latin typeface="黑体" panose="02010609060101010101" pitchFamily="2" charset="-122"/>
              </a:rPr>
              <a:t>片</a:t>
            </a:r>
            <a:r>
              <a:rPr lang="en-US" altLang="zh-CN" sz="2800" b="1" dirty="0">
                <a:latin typeface="黑体" panose="02010609060101010101" pitchFamily="2" charset="-122"/>
              </a:rPr>
              <a:t>2716       </a:t>
            </a:r>
            <a:endParaRPr lang="en-US" altLang="zh-CN" sz="2800" b="1" dirty="0">
              <a:latin typeface="黑体" panose="02010609060101010101" pitchFamily="2" charset="-122"/>
            </a:endParaRPr>
          </a:p>
        </p:txBody>
      </p:sp>
      <p:sp>
        <p:nvSpPr>
          <p:cNvPr id="44039" name="Text Box 6"/>
          <p:cNvSpPr txBox="1"/>
          <p:nvPr/>
        </p:nvSpPr>
        <p:spPr>
          <a:xfrm>
            <a:off x="971550" y="40767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RAM</a:t>
            </a:r>
            <a:r>
              <a:rPr lang="zh-CN" altLang="en-US" sz="2800" b="1" dirty="0">
                <a:solidFill>
                  <a:schemeClr val="bg1"/>
                </a:solidFill>
                <a:latin typeface="黑体" panose="02010609060101010101" pitchFamily="2" charset="-122"/>
              </a:rPr>
              <a:t>区：</a:t>
            </a:r>
            <a:endParaRPr lang="zh-CN" altLang="en-US" sz="2800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44040" name="Rectangle 7"/>
          <p:cNvSpPr/>
          <p:nvPr/>
        </p:nvSpPr>
        <p:spPr>
          <a:xfrm>
            <a:off x="2362200" y="40386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黑体" panose="02010609060101010101" pitchFamily="2" charset="-122"/>
              </a:rPr>
              <a:t>位扩展</a:t>
            </a:r>
            <a:endParaRPr lang="zh-CN" altLang="en-US" sz="2800" b="1" dirty="0">
              <a:latin typeface="黑体" panose="02010609060101010101" pitchFamily="2" charset="-122"/>
            </a:endParaRPr>
          </a:p>
        </p:txBody>
      </p:sp>
      <p:sp>
        <p:nvSpPr>
          <p:cNvPr id="44041" name="Rectangle 8"/>
          <p:cNvSpPr/>
          <p:nvPr/>
        </p:nvSpPr>
        <p:spPr>
          <a:xfrm>
            <a:off x="3779838" y="4076700"/>
            <a:ext cx="1617662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2800" b="1" dirty="0">
                <a:solidFill>
                  <a:srgbClr val="66FFFF"/>
                </a:solidFill>
                <a:latin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66FFFF"/>
                </a:solidFill>
                <a:latin typeface="黑体" panose="02010609060101010101" pitchFamily="2" charset="-122"/>
              </a:rPr>
              <a:t>片</a:t>
            </a:r>
            <a:r>
              <a:rPr lang="en-US" altLang="zh-CN" sz="2800" b="1" dirty="0">
                <a:solidFill>
                  <a:srgbClr val="66FFFF"/>
                </a:solidFill>
                <a:latin typeface="黑体" panose="02010609060101010101" pitchFamily="2" charset="-122"/>
              </a:rPr>
              <a:t>1Kx4 </a:t>
            </a:r>
            <a:endParaRPr lang="en-US" altLang="zh-CN" sz="2800" b="1" dirty="0">
              <a:solidFill>
                <a:srgbClr val="66FFFF"/>
              </a:solidFill>
              <a:latin typeface="黑体" panose="02010609060101010101" pitchFamily="2" charset="-122"/>
            </a:endParaRPr>
          </a:p>
        </p:txBody>
      </p:sp>
      <p:sp>
        <p:nvSpPr>
          <p:cNvPr id="44042" name="Line 9"/>
          <p:cNvSpPr/>
          <p:nvPr/>
        </p:nvSpPr>
        <p:spPr>
          <a:xfrm>
            <a:off x="5464175" y="4373563"/>
            <a:ext cx="609600" cy="0"/>
          </a:xfrm>
          <a:prstGeom prst="line">
            <a:avLst/>
          </a:prstGeom>
          <a:ln w="38100" cap="sq" cmpd="sng">
            <a:solidFill>
              <a:srgbClr val="CCFF99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44043" name="Text Box 10"/>
          <p:cNvSpPr txBox="1"/>
          <p:nvPr/>
        </p:nvSpPr>
        <p:spPr>
          <a:xfrm>
            <a:off x="5997575" y="40386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rgbClr val="66FFFF"/>
                </a:solidFill>
                <a:latin typeface="黑体" panose="02010609060101010101" pitchFamily="2" charset="-122"/>
              </a:rPr>
              <a:t>1Kx8 </a:t>
            </a:r>
            <a:endParaRPr lang="en-US" altLang="zh-CN" sz="2800" b="1" dirty="0">
              <a:solidFill>
                <a:srgbClr val="66FFFF"/>
              </a:solidFill>
              <a:latin typeface="黑体" panose="02010609060101010101" pitchFamily="2" charset="-122"/>
            </a:endParaRPr>
          </a:p>
        </p:txBody>
      </p:sp>
      <p:sp>
        <p:nvSpPr>
          <p:cNvPr id="44044" name="Text Box 11"/>
          <p:cNvSpPr txBox="1"/>
          <p:nvPr/>
        </p:nvSpPr>
        <p:spPr>
          <a:xfrm>
            <a:off x="3810000" y="4602163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rgbClr val="66FFFF"/>
                </a:solidFill>
                <a:latin typeface="黑体" panose="02010609060101010101" pitchFamily="2" charset="-122"/>
              </a:rPr>
              <a:t>2</a:t>
            </a:r>
            <a:r>
              <a:rPr lang="zh-CN" altLang="en-US" sz="2800" b="1" dirty="0">
                <a:solidFill>
                  <a:srgbClr val="66FFFF"/>
                </a:solidFill>
                <a:latin typeface="黑体" panose="02010609060101010101" pitchFamily="2" charset="-122"/>
              </a:rPr>
              <a:t>组</a:t>
            </a:r>
            <a:r>
              <a:rPr lang="en-US" altLang="zh-CN" sz="2800" b="1" dirty="0">
                <a:solidFill>
                  <a:srgbClr val="66FFFF"/>
                </a:solidFill>
                <a:latin typeface="黑体" panose="02010609060101010101" pitchFamily="2" charset="-122"/>
              </a:rPr>
              <a:t>1Kx8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</a:rPr>
              <a:t> 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2" charset="-122"/>
            </a:endParaRPr>
          </a:p>
        </p:txBody>
      </p:sp>
      <p:sp>
        <p:nvSpPr>
          <p:cNvPr id="44045" name="Line 12"/>
          <p:cNvSpPr/>
          <p:nvPr/>
        </p:nvSpPr>
        <p:spPr>
          <a:xfrm>
            <a:off x="5410200" y="4868863"/>
            <a:ext cx="609600" cy="0"/>
          </a:xfrm>
          <a:prstGeom prst="line">
            <a:avLst/>
          </a:prstGeom>
          <a:ln w="38100" cap="sq" cmpd="sng">
            <a:solidFill>
              <a:srgbClr val="CCFF99"/>
            </a:solidFill>
            <a:prstDash val="solid"/>
            <a:headEnd type="none" w="sm" len="sm"/>
            <a:tailEnd type="triangle" w="med" len="med"/>
          </a:ln>
        </p:spPr>
      </p:sp>
      <p:sp>
        <p:nvSpPr>
          <p:cNvPr id="44046" name="Text Box 13"/>
          <p:cNvSpPr txBox="1"/>
          <p:nvPr/>
        </p:nvSpPr>
        <p:spPr>
          <a:xfrm>
            <a:off x="6019800" y="4602163"/>
            <a:ext cx="838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rgbClr val="66FFFF"/>
                </a:solidFill>
                <a:latin typeface="黑体" panose="02010609060101010101" pitchFamily="2" charset="-122"/>
              </a:rPr>
              <a:t>2KB </a:t>
            </a:r>
            <a:endParaRPr lang="en-US" altLang="zh-CN" sz="2800" b="1" dirty="0">
              <a:solidFill>
                <a:srgbClr val="66FFFF"/>
              </a:solidFill>
              <a:latin typeface="黑体" panose="02010609060101010101" pitchFamily="2" charset="-122"/>
            </a:endParaRPr>
          </a:p>
        </p:txBody>
      </p:sp>
      <p:sp>
        <p:nvSpPr>
          <p:cNvPr id="44047" name="Text Box 14"/>
          <p:cNvSpPr txBox="1"/>
          <p:nvPr/>
        </p:nvSpPr>
        <p:spPr>
          <a:xfrm>
            <a:off x="7092950" y="4437063"/>
            <a:ext cx="1752600" cy="5794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</a:rPr>
              <a:t>4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</a:rPr>
              <a:t>片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</a:rPr>
              <a:t>2114 </a:t>
            </a:r>
            <a:endParaRPr lang="en-US" altLang="zh-CN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44048" name="Rectangle 15"/>
          <p:cNvSpPr/>
          <p:nvPr/>
        </p:nvSpPr>
        <p:spPr>
          <a:xfrm>
            <a:off x="2362200" y="4602163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latin typeface="黑体" panose="02010609060101010101" pitchFamily="2" charset="-122"/>
              </a:rPr>
              <a:t>字扩展</a:t>
            </a:r>
            <a:endParaRPr lang="zh-CN" altLang="en-US" sz="2800" b="1" dirty="0">
              <a:latin typeface="黑体" panose="02010609060101010101" pitchFamily="2" charset="-122"/>
            </a:endParaRPr>
          </a:p>
        </p:txBody>
      </p:sp>
      <p:sp>
        <p:nvSpPr>
          <p:cNvPr id="44049" name="Text Box 16"/>
          <p:cNvSpPr txBox="1"/>
          <p:nvPr/>
        </p:nvSpPr>
        <p:spPr>
          <a:xfrm>
            <a:off x="539750" y="5157788"/>
            <a:ext cx="5410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latin typeface="黑体" panose="02010609060101010101" pitchFamily="2" charset="-122"/>
              </a:rPr>
              <a:t>（</a:t>
            </a:r>
            <a:r>
              <a:rPr lang="en-US" altLang="zh-CN" b="1" dirty="0">
                <a:latin typeface="黑体" panose="02010609060101010101" pitchFamily="2" charset="-122"/>
              </a:rPr>
              <a:t>2</a:t>
            </a:r>
            <a:r>
              <a:rPr lang="zh-CN" altLang="en-US" b="1" dirty="0">
                <a:latin typeface="黑体" panose="02010609060101010101" pitchFamily="2" charset="-122"/>
              </a:rPr>
              <a:t>）地址分配与片选逻辑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44050" name="Text Box 17"/>
          <p:cNvSpPr txBox="1"/>
          <p:nvPr/>
        </p:nvSpPr>
        <p:spPr>
          <a:xfrm>
            <a:off x="762000" y="5638800"/>
            <a:ext cx="2057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dirty="0">
                <a:latin typeface="黑体" panose="02010609060101010101" pitchFamily="2" charset="-122"/>
              </a:rPr>
              <a:t>存储器  寻址逻辑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44051" name="AutoShape 18"/>
          <p:cNvSpPr/>
          <p:nvPr/>
        </p:nvSpPr>
        <p:spPr>
          <a:xfrm>
            <a:off x="2667000" y="5867400"/>
            <a:ext cx="152400" cy="762000"/>
          </a:xfrm>
          <a:prstGeom prst="leftBrace">
            <a:avLst>
              <a:gd name="adj1" fmla="val 41666"/>
              <a:gd name="adj2" fmla="val 50000"/>
            </a:avLst>
          </a:prstGeom>
          <a:noFill/>
          <a:ln w="38100" cap="sq" cmpd="sng">
            <a:solidFill>
              <a:srgbClr val="CCFF99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4052" name="Text Box 19"/>
          <p:cNvSpPr txBox="1"/>
          <p:nvPr/>
        </p:nvSpPr>
        <p:spPr>
          <a:xfrm>
            <a:off x="2819400" y="5653088"/>
            <a:ext cx="4038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latin typeface="黑体" panose="02010609060101010101" pitchFamily="2" charset="-122"/>
              </a:rPr>
              <a:t>芯片内的寻址</a:t>
            </a:r>
            <a:endParaRPr lang="zh-CN" altLang="en-US" sz="2800" b="1" dirty="0">
              <a:latin typeface="黑体" panose="02010609060101010101" pitchFamily="2" charset="-122"/>
            </a:endParaRPr>
          </a:p>
        </p:txBody>
      </p:sp>
      <p:sp>
        <p:nvSpPr>
          <p:cNvPr id="44053" name="Text Box 20"/>
          <p:cNvSpPr txBox="1"/>
          <p:nvPr/>
        </p:nvSpPr>
        <p:spPr>
          <a:xfrm>
            <a:off x="2819400" y="6186488"/>
            <a:ext cx="6019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latin typeface="黑体" panose="02010609060101010101" pitchFamily="2" charset="-122"/>
              </a:rPr>
              <a:t>芯片外的</a:t>
            </a:r>
            <a:r>
              <a:rPr lang="zh-CN" altLang="en-US" sz="2800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地址分配</a:t>
            </a:r>
            <a:r>
              <a:rPr lang="zh-CN" altLang="en-US" sz="2800" b="1" dirty="0">
                <a:latin typeface="黑体" panose="02010609060101010101" pitchFamily="2" charset="-122"/>
              </a:rPr>
              <a:t>与</a:t>
            </a:r>
            <a:r>
              <a:rPr lang="zh-CN" altLang="en-US" sz="2800" b="1" dirty="0">
                <a:solidFill>
                  <a:srgbClr val="66FF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片选逻辑</a:t>
            </a:r>
            <a:endParaRPr lang="zh-CN" altLang="en-US" sz="2800" b="1" dirty="0">
              <a:solidFill>
                <a:srgbClr val="66FF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5059" name="Text Box 2"/>
          <p:cNvSpPr txBox="1"/>
          <p:nvPr/>
        </p:nvSpPr>
        <p:spPr>
          <a:xfrm>
            <a:off x="3657600" y="152400"/>
            <a:ext cx="51054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大容量芯片在地址低端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,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小容量芯片在地址高端。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60" name="Text Box 3"/>
          <p:cNvSpPr txBox="1"/>
          <p:nvPr/>
        </p:nvSpPr>
        <p:spPr>
          <a:xfrm>
            <a:off x="914400" y="1524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</a:rPr>
              <a:t>存储空间分配：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45061" name="Text Box 4"/>
          <p:cNvSpPr txBox="1"/>
          <p:nvPr/>
        </p:nvSpPr>
        <p:spPr>
          <a:xfrm>
            <a:off x="0" y="990600"/>
            <a:ext cx="449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15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14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13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12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2" charset="-122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</a:rPr>
              <a:t>11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2" charset="-122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</a:rPr>
              <a:t>10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2" charset="-122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</a:rPr>
              <a:t>9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sz="2800" b="1" dirty="0">
                <a:solidFill>
                  <a:srgbClr val="0000FF"/>
                </a:solidFill>
                <a:latin typeface="黑体" panose="02010609060101010101" pitchFamily="2" charset="-122"/>
              </a:rPr>
              <a:t>A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</a:rPr>
              <a:t>0</a:t>
            </a:r>
            <a:endParaRPr lang="en-US" altLang="zh-CN" sz="2800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45062" name="Text Box 5"/>
          <p:cNvSpPr txBox="1"/>
          <p:nvPr/>
        </p:nvSpPr>
        <p:spPr>
          <a:xfrm>
            <a:off x="1752600" y="14478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  0  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</a:rPr>
              <a:t>0  0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</a:rPr>
              <a:t>0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45063" name="Text Box 6"/>
          <p:cNvSpPr txBox="1"/>
          <p:nvPr/>
        </p:nvSpPr>
        <p:spPr>
          <a:xfrm>
            <a:off x="1752600" y="27432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  1  0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</a:rPr>
              <a:t>  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</a:rPr>
              <a:t>1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45064" name="Text Box 7"/>
          <p:cNvSpPr txBox="1"/>
          <p:nvPr/>
        </p:nvSpPr>
        <p:spPr>
          <a:xfrm>
            <a:off x="1752600" y="22860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  1  0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</a:rPr>
              <a:t>  0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</a:rPr>
              <a:t>0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45065" name="Text Box 8"/>
          <p:cNvSpPr txBox="1"/>
          <p:nvPr/>
        </p:nvSpPr>
        <p:spPr>
          <a:xfrm>
            <a:off x="7924800" y="1524000"/>
            <a:ext cx="990600" cy="2227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4KB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需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12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位地址寻址：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66" name="Text Box 9"/>
          <p:cNvSpPr txBox="1"/>
          <p:nvPr/>
        </p:nvSpPr>
        <p:spPr>
          <a:xfrm>
            <a:off x="7086600" y="1752600"/>
            <a:ext cx="1219200" cy="390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lnSpc>
                <a:spcPct val="7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ROM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67" name="AutoShape 10"/>
          <p:cNvSpPr/>
          <p:nvPr/>
        </p:nvSpPr>
        <p:spPr>
          <a:xfrm>
            <a:off x="6934200" y="1524000"/>
            <a:ext cx="228600" cy="838200"/>
          </a:xfrm>
          <a:prstGeom prst="rightBrace">
            <a:avLst>
              <a:gd name="adj1" fmla="val 30555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68" name="Text Box 11"/>
          <p:cNvSpPr txBox="1"/>
          <p:nvPr/>
        </p:nvSpPr>
        <p:spPr>
          <a:xfrm>
            <a:off x="7391400" y="3748088"/>
            <a:ext cx="1524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A11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A0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69" name="Text Box 12"/>
          <p:cNvSpPr txBox="1"/>
          <p:nvPr/>
        </p:nvSpPr>
        <p:spPr>
          <a:xfrm>
            <a:off x="5029200" y="1090613"/>
            <a:ext cx="1371600" cy="433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lnSpc>
                <a:spcPct val="70000"/>
              </a:lnSpc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</a:rPr>
              <a:t>64KB</a:t>
            </a:r>
            <a:endParaRPr lang="en-US" altLang="zh-CN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70" name="Rectangle 13"/>
          <p:cNvSpPr/>
          <p:nvPr/>
        </p:nvSpPr>
        <p:spPr>
          <a:xfrm>
            <a:off x="4267200" y="1600200"/>
            <a:ext cx="2590800" cy="2590800"/>
          </a:xfrm>
          <a:prstGeom prst="rect">
            <a:avLst/>
          </a:prstGeom>
          <a:solidFill>
            <a:srgbClr val="FFFF66"/>
          </a:solidFill>
          <a:ln w="38100" cap="sq" cmpd="sng">
            <a:solidFill>
              <a:srgbClr val="FF0000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71" name="Line 14"/>
          <p:cNvSpPr/>
          <p:nvPr/>
        </p:nvSpPr>
        <p:spPr>
          <a:xfrm>
            <a:off x="4267200" y="2362200"/>
            <a:ext cx="25908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072" name="Line 15"/>
          <p:cNvSpPr/>
          <p:nvPr/>
        </p:nvSpPr>
        <p:spPr>
          <a:xfrm>
            <a:off x="4267200" y="3124200"/>
            <a:ext cx="25908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073" name="Line 16"/>
          <p:cNvSpPr/>
          <p:nvPr/>
        </p:nvSpPr>
        <p:spPr>
          <a:xfrm>
            <a:off x="4267200" y="3886200"/>
            <a:ext cx="2590800" cy="0"/>
          </a:xfrm>
          <a:prstGeom prst="line">
            <a:avLst/>
          </a:prstGeom>
          <a:ln w="38100" cap="sq" cmpd="sng">
            <a:solidFill>
              <a:srgbClr val="FF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074" name="Text Box 17"/>
          <p:cNvSpPr txBox="1"/>
          <p:nvPr/>
        </p:nvSpPr>
        <p:spPr>
          <a:xfrm>
            <a:off x="5105400" y="1676400"/>
            <a:ext cx="12192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2KB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75" name="Line 18"/>
          <p:cNvSpPr/>
          <p:nvPr/>
        </p:nvSpPr>
        <p:spPr>
          <a:xfrm>
            <a:off x="5486400" y="3886200"/>
            <a:ext cx="0" cy="304800"/>
          </a:xfrm>
          <a:prstGeom prst="line">
            <a:avLst/>
          </a:prstGeom>
          <a:ln w="38100" cap="rnd" cmpd="sng">
            <a:solidFill>
              <a:srgbClr val="FF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45076" name="Text Box 19"/>
          <p:cNvSpPr txBox="1"/>
          <p:nvPr/>
        </p:nvSpPr>
        <p:spPr>
          <a:xfrm>
            <a:off x="4495800" y="2362200"/>
            <a:ext cx="914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1Kx4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77" name="AutoShape 20"/>
          <p:cNvSpPr/>
          <p:nvPr/>
        </p:nvSpPr>
        <p:spPr>
          <a:xfrm>
            <a:off x="6934200" y="2514600"/>
            <a:ext cx="228600" cy="1219200"/>
          </a:xfrm>
          <a:prstGeom prst="rightBrace">
            <a:avLst>
              <a:gd name="adj1" fmla="val 44444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78" name="Text Box 21"/>
          <p:cNvSpPr txBox="1"/>
          <p:nvPr/>
        </p:nvSpPr>
        <p:spPr>
          <a:xfrm>
            <a:off x="7086600" y="3048000"/>
            <a:ext cx="1219200" cy="390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lnSpc>
                <a:spcPct val="7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RAM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79" name="AutoShape 22"/>
          <p:cNvSpPr/>
          <p:nvPr/>
        </p:nvSpPr>
        <p:spPr>
          <a:xfrm>
            <a:off x="7772400" y="1828800"/>
            <a:ext cx="228600" cy="1524000"/>
          </a:xfrm>
          <a:prstGeom prst="rightBrace">
            <a:avLst>
              <a:gd name="adj1" fmla="val 55555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5080" name="Text Box 23"/>
          <p:cNvSpPr txBox="1"/>
          <p:nvPr/>
        </p:nvSpPr>
        <p:spPr>
          <a:xfrm>
            <a:off x="5715000" y="2376488"/>
            <a:ext cx="9144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1Kx4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81" name="Text Box 24"/>
          <p:cNvSpPr txBox="1"/>
          <p:nvPr/>
        </p:nvSpPr>
        <p:spPr>
          <a:xfrm>
            <a:off x="4495800" y="3124200"/>
            <a:ext cx="91440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1Kx4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82" name="Text Box 25"/>
          <p:cNvSpPr txBox="1"/>
          <p:nvPr/>
        </p:nvSpPr>
        <p:spPr>
          <a:xfrm>
            <a:off x="5715000" y="3138488"/>
            <a:ext cx="9144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1Kx4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83" name="Text Box 26"/>
          <p:cNvSpPr txBox="1"/>
          <p:nvPr/>
        </p:nvSpPr>
        <p:spPr>
          <a:xfrm>
            <a:off x="1752600" y="35052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  1  1  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</a:rPr>
              <a:t>1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45084" name="Text Box 27"/>
          <p:cNvSpPr txBox="1"/>
          <p:nvPr/>
        </p:nvSpPr>
        <p:spPr>
          <a:xfrm>
            <a:off x="1752600" y="31242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  1  1  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</a:rPr>
              <a:t>0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</a:rPr>
              <a:t>0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45085" name="Text Box 28"/>
          <p:cNvSpPr txBox="1"/>
          <p:nvPr/>
        </p:nvSpPr>
        <p:spPr>
          <a:xfrm>
            <a:off x="1752600" y="1905000"/>
            <a:ext cx="2819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  0  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</a:rPr>
              <a:t>1  1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……</a:t>
            </a:r>
            <a:r>
              <a:rPr lang="en-US" altLang="zh-CN" sz="2400" b="1" dirty="0">
                <a:solidFill>
                  <a:srgbClr val="0000FF"/>
                </a:solidFill>
                <a:latin typeface="黑体" panose="02010609060101010101" pitchFamily="2" charset="-122"/>
              </a:rPr>
              <a:t>1</a:t>
            </a:r>
            <a:endParaRPr lang="en-US" altLang="zh-CN" sz="2400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45086" name="Line 29"/>
          <p:cNvSpPr/>
          <p:nvPr/>
        </p:nvSpPr>
        <p:spPr>
          <a:xfrm>
            <a:off x="2209800" y="3505200"/>
            <a:ext cx="0" cy="152400"/>
          </a:xfrm>
          <a:prstGeom prst="line">
            <a:avLst/>
          </a:prstGeom>
          <a:ln w="38100" cap="rnd" cmpd="sng">
            <a:solidFill>
              <a:srgbClr val="FF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45087" name="Line 30"/>
          <p:cNvSpPr/>
          <p:nvPr/>
        </p:nvSpPr>
        <p:spPr>
          <a:xfrm>
            <a:off x="2209800" y="2667000"/>
            <a:ext cx="0" cy="152400"/>
          </a:xfrm>
          <a:prstGeom prst="line">
            <a:avLst/>
          </a:prstGeom>
          <a:ln w="38100" cap="rnd" cmpd="sng">
            <a:solidFill>
              <a:srgbClr val="FF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45088" name="Line 31"/>
          <p:cNvSpPr/>
          <p:nvPr/>
        </p:nvSpPr>
        <p:spPr>
          <a:xfrm>
            <a:off x="2209800" y="1828800"/>
            <a:ext cx="0" cy="152400"/>
          </a:xfrm>
          <a:prstGeom prst="line">
            <a:avLst/>
          </a:prstGeom>
          <a:ln w="38100" cap="rnd" cmpd="sng">
            <a:solidFill>
              <a:srgbClr val="FF0000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45089" name="Text Box 32"/>
          <p:cNvSpPr txBox="1"/>
          <p:nvPr/>
        </p:nvSpPr>
        <p:spPr>
          <a:xfrm>
            <a:off x="990600" y="4343400"/>
            <a:ext cx="777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</a:rPr>
              <a:t>低位地址分配给芯片，高位地址形成片选逻辑。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45090" name="Text Box 33"/>
          <p:cNvSpPr txBox="1"/>
          <p:nvPr/>
        </p:nvSpPr>
        <p:spPr>
          <a:xfrm>
            <a:off x="533400" y="4800600"/>
            <a:ext cx="8382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   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芯片    芯片地址    片选信号    片选逻辑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91" name="Line 34"/>
          <p:cNvSpPr/>
          <p:nvPr/>
        </p:nvSpPr>
        <p:spPr>
          <a:xfrm>
            <a:off x="1066800" y="4876800"/>
            <a:ext cx="7391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092" name="Text Box 35"/>
          <p:cNvSpPr txBox="1"/>
          <p:nvPr/>
        </p:nvSpPr>
        <p:spPr>
          <a:xfrm>
            <a:off x="1143000" y="53340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2K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93" name="Text Box 36"/>
          <p:cNvSpPr txBox="1"/>
          <p:nvPr/>
        </p:nvSpPr>
        <p:spPr>
          <a:xfrm>
            <a:off x="1143000" y="57150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1K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94" name="Text Box 37"/>
          <p:cNvSpPr txBox="1"/>
          <p:nvPr/>
        </p:nvSpPr>
        <p:spPr>
          <a:xfrm>
            <a:off x="1143000" y="61722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1K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95" name="Text Box 38"/>
          <p:cNvSpPr txBox="1"/>
          <p:nvPr/>
        </p:nvSpPr>
        <p:spPr>
          <a:xfrm>
            <a:off x="2590800" y="53340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A10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A0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96" name="Text Box 39"/>
          <p:cNvSpPr txBox="1"/>
          <p:nvPr/>
        </p:nvSpPr>
        <p:spPr>
          <a:xfrm>
            <a:off x="2590800" y="57150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A9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A0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97" name="Text Box 40"/>
          <p:cNvSpPr txBox="1"/>
          <p:nvPr/>
        </p:nvSpPr>
        <p:spPr>
          <a:xfrm>
            <a:off x="2590800" y="61722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A9</a:t>
            </a: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～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A0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98" name="Text Box 41"/>
          <p:cNvSpPr txBox="1"/>
          <p:nvPr/>
        </p:nvSpPr>
        <p:spPr>
          <a:xfrm>
            <a:off x="4876800" y="53340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CS0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099" name="Text Box 42"/>
          <p:cNvSpPr txBox="1"/>
          <p:nvPr/>
        </p:nvSpPr>
        <p:spPr>
          <a:xfrm>
            <a:off x="4876800" y="57150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CS1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100" name="Text Box 43"/>
          <p:cNvSpPr txBox="1"/>
          <p:nvPr/>
        </p:nvSpPr>
        <p:spPr>
          <a:xfrm>
            <a:off x="4876800" y="61722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CS2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101" name="Text Box 44"/>
          <p:cNvSpPr txBox="1"/>
          <p:nvPr/>
        </p:nvSpPr>
        <p:spPr>
          <a:xfrm>
            <a:off x="7010400" y="5334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11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102" name="Line 45"/>
          <p:cNvSpPr/>
          <p:nvPr/>
        </p:nvSpPr>
        <p:spPr>
          <a:xfrm>
            <a:off x="7086600" y="54102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103" name="Text Box 46"/>
          <p:cNvSpPr txBox="1"/>
          <p:nvPr/>
        </p:nvSpPr>
        <p:spPr>
          <a:xfrm>
            <a:off x="7010400" y="57150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11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10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104" name="Text Box 47"/>
          <p:cNvSpPr txBox="1"/>
          <p:nvPr/>
        </p:nvSpPr>
        <p:spPr>
          <a:xfrm>
            <a:off x="7010400" y="6172200"/>
            <a:ext cx="1447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11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10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5105" name="Line 48"/>
          <p:cNvSpPr/>
          <p:nvPr/>
        </p:nvSpPr>
        <p:spPr>
          <a:xfrm>
            <a:off x="7620000" y="5867400"/>
            <a:ext cx="228600" cy="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106" name="Line 49"/>
          <p:cNvSpPr/>
          <p:nvPr/>
        </p:nvSpPr>
        <p:spPr>
          <a:xfrm>
            <a:off x="1066800" y="5334000"/>
            <a:ext cx="7391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5107" name="Line 50"/>
          <p:cNvSpPr/>
          <p:nvPr/>
        </p:nvSpPr>
        <p:spPr>
          <a:xfrm>
            <a:off x="5562600" y="2362200"/>
            <a:ext cx="0" cy="1524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6083" name="Text Box 2"/>
          <p:cNvSpPr txBox="1"/>
          <p:nvPr/>
        </p:nvSpPr>
        <p:spPr>
          <a:xfrm>
            <a:off x="685800" y="182563"/>
            <a:ext cx="2971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</a:rPr>
              <a:t>（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</a:rPr>
              <a:t>3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</a:rPr>
              <a:t>）连接方式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46084" name="Text Box 3"/>
          <p:cNvSpPr txBox="1"/>
          <p:nvPr/>
        </p:nvSpPr>
        <p:spPr>
          <a:xfrm>
            <a:off x="3657600" y="242888"/>
            <a:ext cx="1828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扩展位数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6085" name="Line 4"/>
          <p:cNvSpPr/>
          <p:nvPr/>
        </p:nvSpPr>
        <p:spPr>
          <a:xfrm>
            <a:off x="2209800" y="2330450"/>
            <a:ext cx="0" cy="2743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86" name="Line 5"/>
          <p:cNvSpPr/>
          <p:nvPr/>
        </p:nvSpPr>
        <p:spPr>
          <a:xfrm>
            <a:off x="1981200" y="2940050"/>
            <a:ext cx="0" cy="243840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oval" w="med" len="med"/>
          </a:ln>
        </p:spPr>
      </p:sp>
      <p:sp>
        <p:nvSpPr>
          <p:cNvPr id="46087" name="Line 6"/>
          <p:cNvSpPr/>
          <p:nvPr/>
        </p:nvSpPr>
        <p:spPr>
          <a:xfrm flipV="1">
            <a:off x="3581400" y="1492250"/>
            <a:ext cx="0" cy="1143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088" name="Line 7"/>
          <p:cNvSpPr/>
          <p:nvPr/>
        </p:nvSpPr>
        <p:spPr>
          <a:xfrm>
            <a:off x="3352800" y="2635250"/>
            <a:ext cx="228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089" name="Line 8"/>
          <p:cNvSpPr/>
          <p:nvPr/>
        </p:nvSpPr>
        <p:spPr>
          <a:xfrm flipH="1">
            <a:off x="1981200" y="2940050"/>
            <a:ext cx="6096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46090" name="Line 9"/>
          <p:cNvSpPr/>
          <p:nvPr/>
        </p:nvSpPr>
        <p:spPr>
          <a:xfrm flipH="1">
            <a:off x="2209800" y="2330450"/>
            <a:ext cx="381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grpSp>
        <p:nvGrpSpPr>
          <p:cNvPr id="46091" name="Group 10"/>
          <p:cNvGrpSpPr/>
          <p:nvPr/>
        </p:nvGrpSpPr>
        <p:grpSpPr>
          <a:xfrm>
            <a:off x="2438400" y="2178050"/>
            <a:ext cx="1143000" cy="990600"/>
            <a:chOff x="720" y="2928"/>
            <a:chExt cx="720" cy="624"/>
          </a:xfrm>
        </p:grpSpPr>
        <p:sp>
          <p:nvSpPr>
            <p:cNvPr id="46191" name="Rectangle 11"/>
            <p:cNvSpPr/>
            <p:nvPr/>
          </p:nvSpPr>
          <p:spPr>
            <a:xfrm>
              <a:off x="816" y="2928"/>
              <a:ext cx="480" cy="624"/>
            </a:xfrm>
            <a:prstGeom prst="rect">
              <a:avLst/>
            </a:prstGeom>
            <a:noFill/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6192" name="Text Box 12"/>
            <p:cNvSpPr txBox="1"/>
            <p:nvPr/>
          </p:nvSpPr>
          <p:spPr>
            <a:xfrm>
              <a:off x="720" y="3120"/>
              <a:ext cx="720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2716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092" name="Text Box 13"/>
          <p:cNvSpPr txBox="1"/>
          <p:nvPr/>
        </p:nvSpPr>
        <p:spPr>
          <a:xfrm>
            <a:off x="3352800" y="1781175"/>
            <a:ext cx="7620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3" name="Line 14"/>
          <p:cNvSpPr/>
          <p:nvPr/>
        </p:nvSpPr>
        <p:spPr>
          <a:xfrm flipH="1">
            <a:off x="3505200" y="1949450"/>
            <a:ext cx="15240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094" name="Line 15"/>
          <p:cNvSpPr/>
          <p:nvPr/>
        </p:nvSpPr>
        <p:spPr>
          <a:xfrm flipH="1">
            <a:off x="2133600" y="4768850"/>
            <a:ext cx="15240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095" name="Line 16"/>
          <p:cNvSpPr/>
          <p:nvPr/>
        </p:nvSpPr>
        <p:spPr>
          <a:xfrm rot="5400000" flipH="1">
            <a:off x="4991100" y="3451225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6096" name="Line 17"/>
          <p:cNvSpPr/>
          <p:nvPr/>
        </p:nvSpPr>
        <p:spPr>
          <a:xfrm rot="5400000" flipH="1">
            <a:off x="7353300" y="3451225"/>
            <a:ext cx="5334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6097" name="Text Box 18"/>
          <p:cNvSpPr txBox="1"/>
          <p:nvPr/>
        </p:nvSpPr>
        <p:spPr>
          <a:xfrm>
            <a:off x="2286000" y="4632325"/>
            <a:ext cx="12954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A10~A0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098" name="Line 19"/>
          <p:cNvSpPr/>
          <p:nvPr/>
        </p:nvSpPr>
        <p:spPr>
          <a:xfrm>
            <a:off x="838200" y="1492250"/>
            <a:ext cx="815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6099" name="Line 20"/>
          <p:cNvSpPr/>
          <p:nvPr/>
        </p:nvSpPr>
        <p:spPr>
          <a:xfrm flipV="1">
            <a:off x="838200" y="1720850"/>
            <a:ext cx="815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6100" name="Text Box 21"/>
          <p:cNvSpPr txBox="1"/>
          <p:nvPr/>
        </p:nvSpPr>
        <p:spPr>
          <a:xfrm>
            <a:off x="838200" y="974725"/>
            <a:ext cx="12954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D7~D4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1" name="Text Box 22"/>
          <p:cNvSpPr txBox="1"/>
          <p:nvPr/>
        </p:nvSpPr>
        <p:spPr>
          <a:xfrm>
            <a:off x="914400" y="1736725"/>
            <a:ext cx="12954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D3~D0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2" name="Text Box 23"/>
          <p:cNvSpPr txBox="1"/>
          <p:nvPr/>
        </p:nvSpPr>
        <p:spPr>
          <a:xfrm>
            <a:off x="1143000" y="1171575"/>
            <a:ext cx="7620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3" name="Text Box 24"/>
          <p:cNvSpPr txBox="1"/>
          <p:nvPr/>
        </p:nvSpPr>
        <p:spPr>
          <a:xfrm>
            <a:off x="1066800" y="1400175"/>
            <a:ext cx="7620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04" name="Line 25"/>
          <p:cNvSpPr/>
          <p:nvPr/>
        </p:nvSpPr>
        <p:spPr>
          <a:xfrm flipH="1">
            <a:off x="1295400" y="1416050"/>
            <a:ext cx="15240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105" name="Line 26"/>
          <p:cNvSpPr/>
          <p:nvPr/>
        </p:nvSpPr>
        <p:spPr>
          <a:xfrm flipH="1">
            <a:off x="1219200" y="1644650"/>
            <a:ext cx="15240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106" name="Line 27"/>
          <p:cNvSpPr/>
          <p:nvPr/>
        </p:nvSpPr>
        <p:spPr>
          <a:xfrm flipV="1">
            <a:off x="685800" y="5067300"/>
            <a:ext cx="8077200" cy="7938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46107" name="Line 28"/>
          <p:cNvSpPr/>
          <p:nvPr/>
        </p:nvSpPr>
        <p:spPr>
          <a:xfrm>
            <a:off x="685800" y="3429000"/>
            <a:ext cx="6934200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6108" name="Group 29"/>
          <p:cNvGrpSpPr/>
          <p:nvPr/>
        </p:nvGrpSpPr>
        <p:grpSpPr>
          <a:xfrm>
            <a:off x="914400" y="3092450"/>
            <a:ext cx="990600" cy="396875"/>
            <a:chOff x="576" y="1948"/>
            <a:chExt cx="624" cy="250"/>
          </a:xfrm>
        </p:grpSpPr>
        <p:sp>
          <p:nvSpPr>
            <p:cNvPr id="46189" name="Text Box 30"/>
            <p:cNvSpPr txBox="1"/>
            <p:nvPr/>
          </p:nvSpPr>
          <p:spPr>
            <a:xfrm>
              <a:off x="576" y="1948"/>
              <a:ext cx="62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R/W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90" name="Line 31"/>
            <p:cNvSpPr/>
            <p:nvPr/>
          </p:nvSpPr>
          <p:spPr>
            <a:xfrm>
              <a:off x="768" y="1948"/>
              <a:ext cx="192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46109" name="Group 32"/>
          <p:cNvGrpSpPr/>
          <p:nvPr/>
        </p:nvGrpSpPr>
        <p:grpSpPr>
          <a:xfrm>
            <a:off x="6019800" y="5378450"/>
            <a:ext cx="1447800" cy="1174750"/>
            <a:chOff x="3648" y="3388"/>
            <a:chExt cx="912" cy="740"/>
          </a:xfrm>
        </p:grpSpPr>
        <p:sp>
          <p:nvSpPr>
            <p:cNvPr id="46184" name="Rectangle 33"/>
            <p:cNvSpPr/>
            <p:nvPr/>
          </p:nvSpPr>
          <p:spPr>
            <a:xfrm>
              <a:off x="3792" y="3484"/>
              <a:ext cx="528" cy="192"/>
            </a:xfrm>
            <a:prstGeom prst="rect">
              <a:avLst/>
            </a:prstGeom>
            <a:noFill/>
            <a:ln w="38100" cap="sq" cmpd="sng">
              <a:solidFill>
                <a:srgbClr val="0000FF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6185" name="Oval 34"/>
            <p:cNvSpPr/>
            <p:nvPr/>
          </p:nvSpPr>
          <p:spPr>
            <a:xfrm flipH="1" flipV="1">
              <a:off x="3984" y="3388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0000FF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6186" name="Line 35"/>
            <p:cNvSpPr/>
            <p:nvPr/>
          </p:nvSpPr>
          <p:spPr>
            <a:xfrm>
              <a:off x="3936" y="3686"/>
              <a:ext cx="0" cy="192"/>
            </a:xfrm>
            <a:prstGeom prst="line">
              <a:avLst/>
            </a:prstGeom>
            <a:ln w="38100" cap="sq" cmpd="sng">
              <a:solidFill>
                <a:srgbClr val="0000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187" name="Line 36"/>
            <p:cNvSpPr/>
            <p:nvPr/>
          </p:nvSpPr>
          <p:spPr>
            <a:xfrm>
              <a:off x="4176" y="3676"/>
              <a:ext cx="0" cy="192"/>
            </a:xfrm>
            <a:prstGeom prst="line">
              <a:avLst/>
            </a:prstGeom>
            <a:ln w="38100" cap="sq" cmpd="sng">
              <a:solidFill>
                <a:srgbClr val="0000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188" name="Text Box 37"/>
            <p:cNvSpPr txBox="1"/>
            <p:nvPr/>
          </p:nvSpPr>
          <p:spPr>
            <a:xfrm>
              <a:off x="3648" y="3878"/>
              <a:ext cx="912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     A10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6110" name="Group 38"/>
          <p:cNvGrpSpPr/>
          <p:nvPr/>
        </p:nvGrpSpPr>
        <p:grpSpPr>
          <a:xfrm>
            <a:off x="1219200" y="5165725"/>
            <a:ext cx="762000" cy="396875"/>
            <a:chOff x="864" y="3264"/>
            <a:chExt cx="480" cy="250"/>
          </a:xfrm>
        </p:grpSpPr>
        <p:sp>
          <p:nvSpPr>
            <p:cNvPr id="46182" name="Text Box 39"/>
            <p:cNvSpPr txBox="1"/>
            <p:nvPr/>
          </p:nvSpPr>
          <p:spPr>
            <a:xfrm>
              <a:off x="864" y="3264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CS0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83" name="Line 40"/>
            <p:cNvSpPr/>
            <p:nvPr/>
          </p:nvSpPr>
          <p:spPr>
            <a:xfrm>
              <a:off x="960" y="3264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46111" name="Group 41"/>
          <p:cNvGrpSpPr/>
          <p:nvPr/>
        </p:nvGrpSpPr>
        <p:grpSpPr>
          <a:xfrm>
            <a:off x="1676400" y="5638800"/>
            <a:ext cx="762000" cy="396875"/>
            <a:chOff x="816" y="3858"/>
            <a:chExt cx="480" cy="250"/>
          </a:xfrm>
        </p:grpSpPr>
        <p:sp>
          <p:nvSpPr>
            <p:cNvPr id="46180" name="Text Box 42"/>
            <p:cNvSpPr txBox="1"/>
            <p:nvPr/>
          </p:nvSpPr>
          <p:spPr>
            <a:xfrm>
              <a:off x="816" y="3858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81" name="Line 43"/>
            <p:cNvSpPr/>
            <p:nvPr/>
          </p:nvSpPr>
          <p:spPr>
            <a:xfrm>
              <a:off x="864" y="3878"/>
              <a:ext cx="14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46112" name="Group 44"/>
          <p:cNvGrpSpPr/>
          <p:nvPr/>
        </p:nvGrpSpPr>
        <p:grpSpPr>
          <a:xfrm>
            <a:off x="3505200" y="5378450"/>
            <a:ext cx="1752600" cy="1143000"/>
            <a:chOff x="2640" y="3388"/>
            <a:chExt cx="1104" cy="720"/>
          </a:xfrm>
        </p:grpSpPr>
        <p:sp>
          <p:nvSpPr>
            <p:cNvPr id="46174" name="Rectangle 45"/>
            <p:cNvSpPr/>
            <p:nvPr/>
          </p:nvSpPr>
          <p:spPr>
            <a:xfrm>
              <a:off x="2880" y="3484"/>
              <a:ext cx="528" cy="192"/>
            </a:xfrm>
            <a:prstGeom prst="rect">
              <a:avLst/>
            </a:prstGeom>
            <a:noFill/>
            <a:ln w="38100" cap="sq" cmpd="sng">
              <a:solidFill>
                <a:srgbClr val="0000FF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6175" name="Oval 46"/>
            <p:cNvSpPr/>
            <p:nvPr/>
          </p:nvSpPr>
          <p:spPr>
            <a:xfrm flipH="1" flipV="1">
              <a:off x="3072" y="3388"/>
              <a:ext cx="96" cy="96"/>
            </a:xfrm>
            <a:prstGeom prst="ellipse">
              <a:avLst/>
            </a:prstGeom>
            <a:noFill/>
            <a:ln w="38100" cap="sq" cmpd="sng">
              <a:solidFill>
                <a:srgbClr val="0000FF"/>
              </a:solidFill>
              <a:prstDash val="solid"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46176" name="Line 47"/>
            <p:cNvSpPr/>
            <p:nvPr/>
          </p:nvSpPr>
          <p:spPr>
            <a:xfrm>
              <a:off x="2976" y="3676"/>
              <a:ext cx="0" cy="192"/>
            </a:xfrm>
            <a:prstGeom prst="line">
              <a:avLst/>
            </a:prstGeom>
            <a:ln w="38100" cap="sq" cmpd="sng">
              <a:solidFill>
                <a:srgbClr val="0000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177" name="Line 48"/>
            <p:cNvSpPr/>
            <p:nvPr/>
          </p:nvSpPr>
          <p:spPr>
            <a:xfrm>
              <a:off x="3264" y="3676"/>
              <a:ext cx="0" cy="192"/>
            </a:xfrm>
            <a:prstGeom prst="line">
              <a:avLst/>
            </a:prstGeom>
            <a:ln w="38100" cap="sq" cmpd="sng">
              <a:solidFill>
                <a:srgbClr val="0000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178" name="Text Box 49"/>
            <p:cNvSpPr txBox="1"/>
            <p:nvPr/>
          </p:nvSpPr>
          <p:spPr>
            <a:xfrm>
              <a:off x="2640" y="3858"/>
              <a:ext cx="1104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A11        A10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79" name="Line 50"/>
            <p:cNvSpPr/>
            <p:nvPr/>
          </p:nvSpPr>
          <p:spPr>
            <a:xfrm>
              <a:off x="3312" y="3878"/>
              <a:ext cx="144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sp>
        <p:nvSpPr>
          <p:cNvPr id="46113" name="Text Box 51"/>
          <p:cNvSpPr txBox="1"/>
          <p:nvPr/>
        </p:nvSpPr>
        <p:spPr>
          <a:xfrm>
            <a:off x="5715000" y="228600"/>
            <a:ext cx="2133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扩展单元数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6114" name="Text Box 52"/>
          <p:cNvSpPr txBox="1"/>
          <p:nvPr/>
        </p:nvSpPr>
        <p:spPr>
          <a:xfrm>
            <a:off x="3581400" y="776288"/>
            <a:ext cx="2057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连接控制线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6115" name="Line 53"/>
          <p:cNvSpPr/>
          <p:nvPr/>
        </p:nvSpPr>
        <p:spPr>
          <a:xfrm flipH="1">
            <a:off x="1752600" y="5410200"/>
            <a:ext cx="6096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triangle" w="med" len="med"/>
            <a:tailEnd type="none" w="med" len="med"/>
          </a:ln>
        </p:spPr>
      </p:sp>
      <p:grpSp>
        <p:nvGrpSpPr>
          <p:cNvPr id="46116" name="Group 54"/>
          <p:cNvGrpSpPr/>
          <p:nvPr/>
        </p:nvGrpSpPr>
        <p:grpSpPr>
          <a:xfrm>
            <a:off x="3581400" y="5165725"/>
            <a:ext cx="762000" cy="396875"/>
            <a:chOff x="864" y="3264"/>
            <a:chExt cx="480" cy="250"/>
          </a:xfrm>
        </p:grpSpPr>
        <p:sp>
          <p:nvSpPr>
            <p:cNvPr id="46172" name="Text Box 55"/>
            <p:cNvSpPr txBox="1"/>
            <p:nvPr/>
          </p:nvSpPr>
          <p:spPr>
            <a:xfrm>
              <a:off x="864" y="3264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CS1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73" name="Line 56"/>
            <p:cNvSpPr/>
            <p:nvPr/>
          </p:nvSpPr>
          <p:spPr>
            <a:xfrm>
              <a:off x="960" y="3264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46117" name="Group 57"/>
          <p:cNvGrpSpPr/>
          <p:nvPr/>
        </p:nvGrpSpPr>
        <p:grpSpPr>
          <a:xfrm>
            <a:off x="5943600" y="5165725"/>
            <a:ext cx="762000" cy="396875"/>
            <a:chOff x="864" y="3264"/>
            <a:chExt cx="480" cy="250"/>
          </a:xfrm>
        </p:grpSpPr>
        <p:sp>
          <p:nvSpPr>
            <p:cNvPr id="46170" name="Text Box 58"/>
            <p:cNvSpPr txBox="1"/>
            <p:nvPr/>
          </p:nvSpPr>
          <p:spPr>
            <a:xfrm>
              <a:off x="864" y="3264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CS2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71" name="Line 59"/>
            <p:cNvSpPr/>
            <p:nvPr/>
          </p:nvSpPr>
          <p:spPr>
            <a:xfrm>
              <a:off x="960" y="3264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46118" name="Group 60"/>
          <p:cNvGrpSpPr/>
          <p:nvPr/>
        </p:nvGrpSpPr>
        <p:grpSpPr>
          <a:xfrm>
            <a:off x="4267200" y="1492250"/>
            <a:ext cx="2286000" cy="3917950"/>
            <a:chOff x="2736" y="940"/>
            <a:chExt cx="1440" cy="2468"/>
          </a:xfrm>
        </p:grpSpPr>
        <p:sp>
          <p:nvSpPr>
            <p:cNvPr id="46148" name="Line 61"/>
            <p:cNvSpPr/>
            <p:nvPr/>
          </p:nvSpPr>
          <p:spPr>
            <a:xfrm>
              <a:off x="2880" y="1468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49" name="Line 62"/>
            <p:cNvSpPr/>
            <p:nvPr/>
          </p:nvSpPr>
          <p:spPr>
            <a:xfrm>
              <a:off x="3888" y="1084"/>
              <a:ext cx="0" cy="15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6150" name="Line 63"/>
            <p:cNvSpPr/>
            <p:nvPr/>
          </p:nvSpPr>
          <p:spPr>
            <a:xfrm flipH="1">
              <a:off x="3600" y="2620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51" name="Line 64"/>
            <p:cNvSpPr/>
            <p:nvPr/>
          </p:nvSpPr>
          <p:spPr>
            <a:xfrm flipH="1">
              <a:off x="2736" y="2812"/>
              <a:ext cx="384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6152" name="Line 65"/>
            <p:cNvSpPr/>
            <p:nvPr/>
          </p:nvSpPr>
          <p:spPr>
            <a:xfrm flipH="1">
              <a:off x="2880" y="2428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pSp>
          <p:nvGrpSpPr>
            <p:cNvPr id="46153" name="Group 66"/>
            <p:cNvGrpSpPr/>
            <p:nvPr/>
          </p:nvGrpSpPr>
          <p:grpSpPr>
            <a:xfrm>
              <a:off x="3024" y="2332"/>
              <a:ext cx="720" cy="624"/>
              <a:chOff x="720" y="2928"/>
              <a:chExt cx="720" cy="624"/>
            </a:xfrm>
          </p:grpSpPr>
          <p:sp>
            <p:nvSpPr>
              <p:cNvPr id="46168" name="Rectangle 67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9" name="Text Box 68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2114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154" name="Line 69"/>
            <p:cNvSpPr/>
            <p:nvPr/>
          </p:nvSpPr>
          <p:spPr>
            <a:xfrm flipV="1">
              <a:off x="3744" y="940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55" name="Line 70"/>
            <p:cNvSpPr/>
            <p:nvPr/>
          </p:nvSpPr>
          <p:spPr>
            <a:xfrm>
              <a:off x="3600" y="1660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6156" name="Line 71"/>
            <p:cNvSpPr/>
            <p:nvPr/>
          </p:nvSpPr>
          <p:spPr>
            <a:xfrm flipH="1">
              <a:off x="2736" y="1852"/>
              <a:ext cx="384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6157" name="Line 72"/>
            <p:cNvSpPr/>
            <p:nvPr/>
          </p:nvSpPr>
          <p:spPr>
            <a:xfrm flipH="1">
              <a:off x="2880" y="1468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pSp>
          <p:nvGrpSpPr>
            <p:cNvPr id="46158" name="Group 73"/>
            <p:cNvGrpSpPr/>
            <p:nvPr/>
          </p:nvGrpSpPr>
          <p:grpSpPr>
            <a:xfrm>
              <a:off x="3024" y="1372"/>
              <a:ext cx="720" cy="624"/>
              <a:chOff x="720" y="2928"/>
              <a:chExt cx="720" cy="624"/>
            </a:xfrm>
          </p:grpSpPr>
          <p:sp>
            <p:nvSpPr>
              <p:cNvPr id="46166" name="Rectangle 74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7" name="Text Box 75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2114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159" name="Text Box 76"/>
            <p:cNvSpPr txBox="1"/>
            <p:nvPr/>
          </p:nvSpPr>
          <p:spPr>
            <a:xfrm>
              <a:off x="3552" y="1122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60" name="Line 77"/>
            <p:cNvSpPr/>
            <p:nvPr/>
          </p:nvSpPr>
          <p:spPr>
            <a:xfrm flipH="1">
              <a:off x="3696" y="122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161" name="Line 78"/>
            <p:cNvSpPr/>
            <p:nvPr/>
          </p:nvSpPr>
          <p:spPr>
            <a:xfrm flipH="1">
              <a:off x="3840" y="1852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162" name="Line 79"/>
            <p:cNvSpPr/>
            <p:nvPr/>
          </p:nvSpPr>
          <p:spPr>
            <a:xfrm flipH="1">
              <a:off x="2832" y="300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163" name="Text Box 80"/>
            <p:cNvSpPr txBox="1"/>
            <p:nvPr/>
          </p:nvSpPr>
          <p:spPr>
            <a:xfrm>
              <a:off x="3696" y="1746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64" name="Line 81"/>
            <p:cNvSpPr/>
            <p:nvPr/>
          </p:nvSpPr>
          <p:spPr>
            <a:xfrm>
              <a:off x="2736" y="1872"/>
              <a:ext cx="0" cy="1536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65" name="Text Box 82"/>
            <p:cNvSpPr txBox="1"/>
            <p:nvPr/>
          </p:nvSpPr>
          <p:spPr>
            <a:xfrm>
              <a:off x="2880" y="2966"/>
              <a:ext cx="81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A9~A0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6119" name="Group 83"/>
          <p:cNvGrpSpPr/>
          <p:nvPr/>
        </p:nvGrpSpPr>
        <p:grpSpPr>
          <a:xfrm>
            <a:off x="6629400" y="1492250"/>
            <a:ext cx="2286000" cy="3886200"/>
            <a:chOff x="4032" y="940"/>
            <a:chExt cx="1440" cy="2448"/>
          </a:xfrm>
        </p:grpSpPr>
        <p:sp>
          <p:nvSpPr>
            <p:cNvPr id="46126" name="Line 84"/>
            <p:cNvSpPr/>
            <p:nvPr/>
          </p:nvSpPr>
          <p:spPr>
            <a:xfrm>
              <a:off x="4176" y="1468"/>
              <a:ext cx="0" cy="17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7" name="Line 85"/>
            <p:cNvSpPr/>
            <p:nvPr/>
          </p:nvSpPr>
          <p:spPr>
            <a:xfrm>
              <a:off x="4032" y="1852"/>
              <a:ext cx="0" cy="1536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8" name="Line 86"/>
            <p:cNvSpPr/>
            <p:nvPr/>
          </p:nvSpPr>
          <p:spPr>
            <a:xfrm>
              <a:off x="5184" y="1084"/>
              <a:ext cx="0" cy="153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6129" name="Line 87"/>
            <p:cNvSpPr/>
            <p:nvPr/>
          </p:nvSpPr>
          <p:spPr>
            <a:xfrm flipH="1">
              <a:off x="4896" y="2620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30" name="Line 88"/>
            <p:cNvSpPr/>
            <p:nvPr/>
          </p:nvSpPr>
          <p:spPr>
            <a:xfrm flipH="1">
              <a:off x="4032" y="2812"/>
              <a:ext cx="384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6131" name="Line 89"/>
            <p:cNvSpPr/>
            <p:nvPr/>
          </p:nvSpPr>
          <p:spPr>
            <a:xfrm flipH="1">
              <a:off x="4176" y="2428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pSp>
          <p:nvGrpSpPr>
            <p:cNvPr id="46132" name="Group 90"/>
            <p:cNvGrpSpPr/>
            <p:nvPr/>
          </p:nvGrpSpPr>
          <p:grpSpPr>
            <a:xfrm>
              <a:off x="4320" y="2332"/>
              <a:ext cx="720" cy="624"/>
              <a:chOff x="720" y="2928"/>
              <a:chExt cx="720" cy="624"/>
            </a:xfrm>
          </p:grpSpPr>
          <p:sp>
            <p:nvSpPr>
              <p:cNvPr id="46146" name="Rectangle 91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47" name="Text Box 92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2114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133" name="Line 93"/>
            <p:cNvSpPr/>
            <p:nvPr/>
          </p:nvSpPr>
          <p:spPr>
            <a:xfrm flipV="1">
              <a:off x="5040" y="940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6134" name="Line 94"/>
            <p:cNvSpPr/>
            <p:nvPr/>
          </p:nvSpPr>
          <p:spPr>
            <a:xfrm>
              <a:off x="4896" y="1660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6135" name="Line 95"/>
            <p:cNvSpPr/>
            <p:nvPr/>
          </p:nvSpPr>
          <p:spPr>
            <a:xfrm flipH="1">
              <a:off x="4032" y="1852"/>
              <a:ext cx="384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46136" name="Line 96"/>
            <p:cNvSpPr/>
            <p:nvPr/>
          </p:nvSpPr>
          <p:spPr>
            <a:xfrm flipH="1">
              <a:off x="4176" y="1468"/>
              <a:ext cx="2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grpSp>
          <p:nvGrpSpPr>
            <p:cNvPr id="46137" name="Group 97"/>
            <p:cNvGrpSpPr/>
            <p:nvPr/>
          </p:nvGrpSpPr>
          <p:grpSpPr>
            <a:xfrm>
              <a:off x="4320" y="1372"/>
              <a:ext cx="720" cy="624"/>
              <a:chOff x="720" y="2928"/>
              <a:chExt cx="720" cy="624"/>
            </a:xfrm>
          </p:grpSpPr>
          <p:sp>
            <p:nvSpPr>
              <p:cNvPr id="46144" name="Rectangle 98"/>
              <p:cNvSpPr/>
              <p:nvPr/>
            </p:nvSpPr>
            <p:spPr>
              <a:xfrm>
                <a:off x="816" y="2928"/>
                <a:ext cx="480" cy="624"/>
              </a:xfrm>
              <a:prstGeom prst="rect">
                <a:avLst/>
              </a:prstGeom>
              <a:noFill/>
              <a:ln w="38100" cap="sq" cmpd="sng">
                <a:solidFill>
                  <a:schemeClr val="tx1"/>
                </a:solidFill>
                <a:prstDash val="solid"/>
                <a:miter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45" name="Text Box 99"/>
              <p:cNvSpPr txBox="1"/>
              <p:nvPr/>
            </p:nvSpPr>
            <p:spPr>
              <a:xfrm>
                <a:off x="720" y="3120"/>
                <a:ext cx="720" cy="25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p>
                <a:pPr algn="l"/>
                <a:r>
                  <a:rPr lang="en-US" altLang="zh-CN" sz="20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2114</a:t>
                </a:r>
                <a:endPara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6138" name="Text Box 100"/>
            <p:cNvSpPr txBox="1"/>
            <p:nvPr/>
          </p:nvSpPr>
          <p:spPr>
            <a:xfrm>
              <a:off x="4848" y="1122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39" name="Line 101"/>
            <p:cNvSpPr/>
            <p:nvPr/>
          </p:nvSpPr>
          <p:spPr>
            <a:xfrm flipH="1">
              <a:off x="4992" y="1228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140" name="Line 102"/>
            <p:cNvSpPr/>
            <p:nvPr/>
          </p:nvSpPr>
          <p:spPr>
            <a:xfrm flipH="1">
              <a:off x="5136" y="1852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141" name="Line 103"/>
            <p:cNvSpPr/>
            <p:nvPr/>
          </p:nvSpPr>
          <p:spPr>
            <a:xfrm flipH="1">
              <a:off x="4128" y="3004"/>
              <a:ext cx="96" cy="96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46142" name="Text Box 104"/>
            <p:cNvSpPr txBox="1"/>
            <p:nvPr/>
          </p:nvSpPr>
          <p:spPr>
            <a:xfrm>
              <a:off x="4992" y="1746"/>
              <a:ext cx="480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6143" name="Text Box 105"/>
            <p:cNvSpPr txBox="1"/>
            <p:nvPr/>
          </p:nvSpPr>
          <p:spPr>
            <a:xfrm>
              <a:off x="4176" y="2966"/>
              <a:ext cx="816" cy="250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A9~A0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6120" name="Line 106"/>
          <p:cNvSpPr/>
          <p:nvPr/>
        </p:nvSpPr>
        <p:spPr>
          <a:xfrm flipV="1">
            <a:off x="3810000" y="1676400"/>
            <a:ext cx="0" cy="1143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46121" name="Text Box 107"/>
          <p:cNvSpPr txBox="1"/>
          <p:nvPr/>
        </p:nvSpPr>
        <p:spPr>
          <a:xfrm>
            <a:off x="3581400" y="1965325"/>
            <a:ext cx="762000" cy="3968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6122" name="Line 108"/>
          <p:cNvSpPr/>
          <p:nvPr/>
        </p:nvSpPr>
        <p:spPr>
          <a:xfrm flipH="1">
            <a:off x="3733800" y="2133600"/>
            <a:ext cx="15240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123" name="Line 109"/>
          <p:cNvSpPr/>
          <p:nvPr/>
        </p:nvSpPr>
        <p:spPr>
          <a:xfrm>
            <a:off x="3352800" y="2819400"/>
            <a:ext cx="457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6124" name="Text Box 110"/>
          <p:cNvSpPr txBox="1"/>
          <p:nvPr/>
        </p:nvSpPr>
        <p:spPr>
          <a:xfrm>
            <a:off x="5715000" y="762000"/>
            <a:ext cx="3124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形成片选逻辑电路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46125" name="Line 111"/>
          <p:cNvSpPr/>
          <p:nvPr/>
        </p:nvSpPr>
        <p:spPr>
          <a:xfrm flipH="1">
            <a:off x="990600" y="5029200"/>
            <a:ext cx="15240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7107" name="Text Box 6"/>
          <p:cNvSpPr txBox="1"/>
          <p:nvPr/>
        </p:nvSpPr>
        <p:spPr>
          <a:xfrm>
            <a:off x="0" y="1066800"/>
            <a:ext cx="91440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综合题：某存储器共</a:t>
            </a:r>
            <a:r>
              <a:rPr lang="en-US" altLang="zh-CN" sz="2800" b="1" dirty="0">
                <a:solidFill>
                  <a:srgbClr val="CCFF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4K×8 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位，其中</a:t>
            </a:r>
            <a:r>
              <a:rPr lang="en-US" altLang="zh-CN" sz="28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ROM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区和</a:t>
            </a:r>
            <a:r>
              <a:rPr lang="en-US" altLang="zh-CN" sz="28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RAM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区各一半：</a:t>
            </a:r>
            <a:r>
              <a:rPr lang="en-US" altLang="zh-CN" sz="28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ROM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占低位地址部分，采用</a:t>
            </a:r>
            <a:r>
              <a: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1K×8 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位的</a:t>
            </a:r>
            <a:r>
              <a:rPr lang="en-US" altLang="zh-CN" sz="2800" b="1" dirty="0">
                <a:latin typeface="Times New Roman" panose="02020603050405020304" pitchFamily="18" charset="0"/>
                <a:ea typeface="幼圆" panose="02010509060101010101" pitchFamily="49" charset="-122"/>
              </a:rPr>
              <a:t>EPROM; RAM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占高位地址，选用</a:t>
            </a:r>
            <a:r>
              <a:rPr lang="en-US" altLang="zh-CN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2114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FFCC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1K×4 </a:t>
            </a:r>
            <a:r>
              <a:rPr lang="zh-CN" altLang="en-US" sz="2800" b="1" dirty="0">
                <a:latin typeface="幼圆" panose="02010509060101010101" pitchFamily="49" charset="-122"/>
                <a:ea typeface="幼圆" panose="02010509060101010101" pitchFamily="49" charset="-122"/>
              </a:rPr>
              <a:t>位）</a:t>
            </a:r>
            <a:endParaRPr lang="zh-CN" altLang="en-US" sz="2800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47108" name="Text Box 7"/>
          <p:cNvSpPr txBox="1"/>
          <p:nvPr/>
        </p:nvSpPr>
        <p:spPr>
          <a:xfrm>
            <a:off x="304800" y="2590800"/>
            <a:ext cx="3810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解：</a:t>
            </a:r>
            <a:r>
              <a:rPr lang="en-US" altLang="zh-CN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ROM</a:t>
            </a: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芯片数为</a:t>
            </a:r>
            <a:endParaRPr lang="zh-CN" altLang="en-US" b="1" dirty="0">
              <a:solidFill>
                <a:srgbClr val="CCFF99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47109" name="Group 11"/>
          <p:cNvGrpSpPr/>
          <p:nvPr/>
        </p:nvGrpSpPr>
        <p:grpSpPr>
          <a:xfrm>
            <a:off x="3810000" y="2514600"/>
            <a:ext cx="6958013" cy="946150"/>
            <a:chOff x="912" y="3360"/>
            <a:chExt cx="4383" cy="596"/>
          </a:xfrm>
        </p:grpSpPr>
        <p:sp>
          <p:nvSpPr>
            <p:cNvPr id="47117" name="Text Box 9"/>
            <p:cNvSpPr txBox="1"/>
            <p:nvPr/>
          </p:nvSpPr>
          <p:spPr>
            <a:xfrm>
              <a:off x="912" y="3360"/>
              <a:ext cx="1776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b="1" u="sng" dirty="0">
                  <a:solidFill>
                    <a:srgbClr val="CCFF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（</a:t>
              </a:r>
              <a:r>
                <a:rPr lang="en-US" altLang="zh-CN" sz="2800" b="1" u="sng" dirty="0">
                  <a:solidFill>
                    <a:srgbClr val="CCFF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4K×8</a:t>
              </a:r>
              <a:r>
                <a:rPr lang="zh-CN" altLang="en-US" sz="2800" b="1" u="sng" dirty="0">
                  <a:solidFill>
                    <a:srgbClr val="CCFF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）</a:t>
              </a:r>
              <a:r>
                <a:rPr lang="en-US" altLang="zh-CN" sz="2800" b="1" u="sng" dirty="0">
                  <a:solidFill>
                    <a:srgbClr val="CCFF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/ 2</a:t>
              </a:r>
              <a:br>
                <a:rPr lang="en-US" altLang="zh-CN" sz="2800" b="1" dirty="0">
                  <a:solidFill>
                    <a:srgbClr val="CCFF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</a:br>
              <a:r>
                <a:rPr lang="en-US" altLang="zh-CN" sz="2800" b="1" dirty="0">
                  <a:solidFill>
                    <a:srgbClr val="CCFF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	1K×8</a:t>
              </a:r>
              <a:endParaRPr lang="en-US" altLang="zh-CN" sz="2800" b="1" dirty="0">
                <a:solidFill>
                  <a:srgbClr val="CCFF99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7118" name="Text Box 10"/>
            <p:cNvSpPr txBox="1"/>
            <p:nvPr/>
          </p:nvSpPr>
          <p:spPr>
            <a:xfrm>
              <a:off x="2304" y="3456"/>
              <a:ext cx="299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＝</a:t>
              </a:r>
              <a:r>
                <a:rPr lang="en-US" altLang="zh-CN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2</a:t>
              </a:r>
              <a:r>
                <a:rPr lang="zh-CN" altLang="en-US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（片）</a:t>
              </a:r>
              <a:endPara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7110" name="Text Box 14"/>
          <p:cNvSpPr txBox="1"/>
          <p:nvPr/>
        </p:nvSpPr>
        <p:spPr>
          <a:xfrm>
            <a:off x="533400" y="3733800"/>
            <a:ext cx="3048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RAM</a:t>
            </a: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芯片数为</a:t>
            </a:r>
            <a:endParaRPr lang="zh-CN" altLang="en-US" b="1" dirty="0">
              <a:solidFill>
                <a:srgbClr val="CCFF99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grpSp>
        <p:nvGrpSpPr>
          <p:cNvPr id="47111" name="Group 15"/>
          <p:cNvGrpSpPr/>
          <p:nvPr/>
        </p:nvGrpSpPr>
        <p:grpSpPr>
          <a:xfrm>
            <a:off x="3276600" y="3657600"/>
            <a:ext cx="6958013" cy="946150"/>
            <a:chOff x="912" y="3360"/>
            <a:chExt cx="4383" cy="596"/>
          </a:xfrm>
        </p:grpSpPr>
        <p:sp>
          <p:nvSpPr>
            <p:cNvPr id="47115" name="Text Box 16"/>
            <p:cNvSpPr txBox="1"/>
            <p:nvPr/>
          </p:nvSpPr>
          <p:spPr>
            <a:xfrm>
              <a:off x="912" y="3360"/>
              <a:ext cx="1776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b="1" u="sng" dirty="0">
                  <a:solidFill>
                    <a:srgbClr val="CCFF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（</a:t>
              </a:r>
              <a:r>
                <a:rPr lang="en-US" altLang="zh-CN" sz="2800" b="1" u="sng" dirty="0">
                  <a:solidFill>
                    <a:srgbClr val="CCFF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4K×8</a:t>
              </a:r>
              <a:r>
                <a:rPr lang="zh-CN" altLang="en-US" sz="2800" b="1" u="sng" dirty="0">
                  <a:solidFill>
                    <a:srgbClr val="CCFF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）</a:t>
              </a:r>
              <a:r>
                <a:rPr lang="en-US" altLang="zh-CN" sz="2800" b="1" u="sng" dirty="0">
                  <a:solidFill>
                    <a:srgbClr val="CCFF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/ 2</a:t>
              </a:r>
              <a:br>
                <a:rPr lang="en-US" altLang="zh-CN" sz="2800" b="1" dirty="0">
                  <a:solidFill>
                    <a:srgbClr val="CCFF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</a:br>
              <a:r>
                <a:rPr lang="en-US" altLang="zh-CN" sz="2800" b="1" dirty="0">
                  <a:solidFill>
                    <a:srgbClr val="CCFF99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	1K×4</a:t>
              </a:r>
              <a:endParaRPr lang="en-US" altLang="zh-CN" sz="2800" b="1" dirty="0">
                <a:solidFill>
                  <a:srgbClr val="CCFF99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7116" name="Text Box 17"/>
            <p:cNvSpPr txBox="1"/>
            <p:nvPr/>
          </p:nvSpPr>
          <p:spPr>
            <a:xfrm>
              <a:off x="2304" y="3456"/>
              <a:ext cx="299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＝</a:t>
              </a:r>
              <a:r>
                <a:rPr lang="en-US" altLang="zh-CN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4</a:t>
              </a:r>
              <a:r>
                <a:rPr lang="zh-CN" altLang="en-US" dirty="0">
                  <a:solidFill>
                    <a:srgbClr val="CCFF99"/>
                  </a:solidFill>
                  <a:latin typeface="Times New Roman" panose="02020603050405020304" pitchFamily="18" charset="0"/>
                </a:rPr>
                <a:t>（片）</a:t>
              </a:r>
              <a:endPara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47112" name="Text Box 18"/>
          <p:cNvSpPr txBox="1"/>
          <p:nvPr/>
        </p:nvSpPr>
        <p:spPr>
          <a:xfrm>
            <a:off x="533400" y="4572000"/>
            <a:ext cx="8077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solidFill>
                  <a:srgbClr val="CCFF99"/>
                </a:solidFill>
                <a:latin typeface="仿宋_GB2312" pitchFamily="49" charset="-122"/>
                <a:ea typeface="仿宋_GB2312" pitchFamily="49" charset="-122"/>
              </a:rPr>
              <a:t>ROM</a:t>
            </a:r>
            <a:r>
              <a:rPr lang="zh-CN" altLang="en-US" b="1" dirty="0">
                <a:solidFill>
                  <a:srgbClr val="CCFF99"/>
                </a:solidFill>
                <a:latin typeface="仿宋_GB2312" pitchFamily="49" charset="-122"/>
                <a:ea typeface="仿宋_GB2312" pitchFamily="49" charset="-122"/>
              </a:rPr>
              <a:t>需字扩展；</a:t>
            </a:r>
            <a:r>
              <a:rPr lang="en-US" altLang="zh-CN" b="1" dirty="0">
                <a:solidFill>
                  <a:srgbClr val="CCFF99"/>
                </a:solidFill>
                <a:latin typeface="仿宋_GB2312" pitchFamily="49" charset="-122"/>
                <a:ea typeface="仿宋_GB2312" pitchFamily="49" charset="-122"/>
              </a:rPr>
              <a:t>RAM</a:t>
            </a:r>
            <a:r>
              <a:rPr lang="zh-CN" altLang="en-US" b="1" dirty="0">
                <a:solidFill>
                  <a:srgbClr val="CCFF99"/>
                </a:solidFill>
                <a:latin typeface="仿宋_GB2312" pitchFamily="49" charset="-122"/>
                <a:ea typeface="仿宋_GB2312" pitchFamily="49" charset="-122"/>
              </a:rPr>
              <a:t>需字、位同时扩展</a:t>
            </a:r>
            <a:endParaRPr lang="zh-CN" altLang="en-US" b="1" dirty="0">
              <a:solidFill>
                <a:srgbClr val="CCFF99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47113" name="Text Box 19"/>
          <p:cNvSpPr txBox="1"/>
          <p:nvPr/>
        </p:nvSpPr>
        <p:spPr>
          <a:xfrm>
            <a:off x="685800" y="5486400"/>
            <a:ext cx="5715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rgbClr val="CCFFFF"/>
                </a:solidFill>
                <a:latin typeface="Times New Roman" panose="02020603050405020304" pitchFamily="18" charset="0"/>
              </a:rPr>
              <a:t>注意：</a:t>
            </a:r>
            <a:r>
              <a:rPr lang="en-US" altLang="zh-CN" dirty="0">
                <a:solidFill>
                  <a:srgbClr val="CCFFFF"/>
                </a:solidFill>
                <a:latin typeface="Times New Roman" panose="02020603050405020304" pitchFamily="18" charset="0"/>
              </a:rPr>
              <a:t>ROM</a:t>
            </a:r>
            <a:r>
              <a:rPr lang="zh-CN" altLang="en-US" dirty="0">
                <a:solidFill>
                  <a:srgbClr val="CCFFFF"/>
                </a:solidFill>
                <a:latin typeface="Times New Roman" panose="02020603050405020304" pitchFamily="18" charset="0"/>
              </a:rPr>
              <a:t>没有</a:t>
            </a:r>
            <a:r>
              <a:rPr lang="en-US" altLang="zh-CN" dirty="0">
                <a:solidFill>
                  <a:srgbClr val="CCFFFF"/>
                </a:solidFill>
                <a:latin typeface="Times New Roman" panose="02020603050405020304" pitchFamily="18" charset="0"/>
              </a:rPr>
              <a:t>R/W</a:t>
            </a:r>
            <a:r>
              <a:rPr lang="zh-CN" altLang="en-US" dirty="0">
                <a:solidFill>
                  <a:srgbClr val="CCFFFF"/>
                </a:solidFill>
                <a:latin typeface="Times New Roman" panose="02020603050405020304" pitchFamily="18" charset="0"/>
              </a:rPr>
              <a:t>线</a:t>
            </a:r>
            <a:endParaRPr lang="zh-CN" altLang="en-US" dirty="0">
              <a:solidFill>
                <a:srgbClr val="CC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7114" name="Line 20"/>
          <p:cNvSpPr/>
          <p:nvPr/>
        </p:nvSpPr>
        <p:spPr>
          <a:xfrm>
            <a:off x="4114800" y="5562600"/>
            <a:ext cx="381000" cy="0"/>
          </a:xfrm>
          <a:prstGeom prst="line">
            <a:avLst/>
          </a:prstGeom>
          <a:ln w="9525" cap="flat" cmpd="sng">
            <a:solidFill>
              <a:srgbClr val="CCFFFF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8131" name="Text Box 13"/>
          <p:cNvSpPr txBox="1"/>
          <p:nvPr/>
        </p:nvSpPr>
        <p:spPr>
          <a:xfrm>
            <a:off x="304800" y="990600"/>
            <a:ext cx="838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rPr>
              <a:t>地址分配：地址连续</a:t>
            </a:r>
            <a:endParaRPr lang="zh-CN" altLang="en-US" dirty="0">
              <a:solidFill>
                <a:srgbClr val="CCFF9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48132" name="Group 36"/>
          <p:cNvGrpSpPr/>
          <p:nvPr/>
        </p:nvGrpSpPr>
        <p:grpSpPr>
          <a:xfrm>
            <a:off x="0" y="1752600"/>
            <a:ext cx="6248400" cy="3748088"/>
            <a:chOff x="288" y="1104"/>
            <a:chExt cx="3936" cy="2361"/>
          </a:xfrm>
        </p:grpSpPr>
        <p:grpSp>
          <p:nvGrpSpPr>
            <p:cNvPr id="48142" name="Group 19"/>
            <p:cNvGrpSpPr/>
            <p:nvPr/>
          </p:nvGrpSpPr>
          <p:grpSpPr>
            <a:xfrm>
              <a:off x="1872" y="1104"/>
              <a:ext cx="2208" cy="2352"/>
              <a:chOff x="1872" y="1104"/>
              <a:chExt cx="2208" cy="1632"/>
            </a:xfrm>
          </p:grpSpPr>
          <p:sp>
            <p:nvSpPr>
              <p:cNvPr id="48159" name="Rectangle 14"/>
              <p:cNvSpPr/>
              <p:nvPr/>
            </p:nvSpPr>
            <p:spPr>
              <a:xfrm>
                <a:off x="1872" y="1104"/>
                <a:ext cx="2208" cy="768"/>
              </a:xfrm>
              <a:prstGeom prst="rect">
                <a:avLst/>
              </a:prstGeom>
              <a:noFill/>
              <a:ln w="9525" cap="flat" cmpd="sng">
                <a:solidFill>
                  <a:srgbClr val="CC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60" name="Line 15"/>
              <p:cNvSpPr/>
              <p:nvPr/>
            </p:nvSpPr>
            <p:spPr>
              <a:xfrm>
                <a:off x="1872" y="1488"/>
                <a:ext cx="2208" cy="0"/>
              </a:xfrm>
              <a:prstGeom prst="line">
                <a:avLst/>
              </a:prstGeom>
              <a:ln w="9525" cap="flat" cmpd="sng">
                <a:solidFill>
                  <a:srgbClr val="CC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61" name="Rectangle 16"/>
              <p:cNvSpPr/>
              <p:nvPr/>
            </p:nvSpPr>
            <p:spPr>
              <a:xfrm>
                <a:off x="1872" y="1872"/>
                <a:ext cx="2208" cy="864"/>
              </a:xfrm>
              <a:prstGeom prst="rect">
                <a:avLst/>
              </a:prstGeom>
              <a:noFill/>
              <a:ln w="9525" cap="flat" cmpd="sng">
                <a:solidFill>
                  <a:srgbClr val="FF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>
                <a:spAutoFit/>
              </a:bodyPr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8162" name="Line 17"/>
              <p:cNvSpPr/>
              <p:nvPr/>
            </p:nvSpPr>
            <p:spPr>
              <a:xfrm>
                <a:off x="1872" y="2304"/>
                <a:ext cx="2208" cy="0"/>
              </a:xfrm>
              <a:prstGeom prst="line">
                <a:avLst/>
              </a:prstGeom>
              <a:ln w="9525" cap="flat" cmpd="sng">
                <a:solidFill>
                  <a:srgbClr val="FFCC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63" name="Line 18"/>
              <p:cNvSpPr/>
              <p:nvPr/>
            </p:nvSpPr>
            <p:spPr>
              <a:xfrm>
                <a:off x="2976" y="1872"/>
                <a:ext cx="0" cy="864"/>
              </a:xfrm>
              <a:prstGeom prst="line">
                <a:avLst/>
              </a:prstGeom>
              <a:ln w="9525" cap="flat" cmpd="sng">
                <a:solidFill>
                  <a:srgbClr val="FFCC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8143" name="Text Box 20"/>
            <p:cNvSpPr txBox="1"/>
            <p:nvPr/>
          </p:nvSpPr>
          <p:spPr>
            <a:xfrm>
              <a:off x="2400" y="1200"/>
              <a:ext cx="12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solidFill>
                    <a:srgbClr val="CCFFFF"/>
                  </a:solidFill>
                  <a:latin typeface="Times New Roman" panose="02020603050405020304" pitchFamily="18" charset="0"/>
                </a:rPr>
                <a:t>1K×8</a:t>
              </a:r>
              <a:endParaRPr lang="en-US" altLang="zh-CN" dirty="0">
                <a:solidFill>
                  <a:srgbClr val="CC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44" name="Text Box 21"/>
            <p:cNvSpPr txBox="1"/>
            <p:nvPr/>
          </p:nvSpPr>
          <p:spPr>
            <a:xfrm>
              <a:off x="2400" y="1728"/>
              <a:ext cx="120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dirty="0">
                  <a:solidFill>
                    <a:srgbClr val="CCFFFF"/>
                  </a:solidFill>
                  <a:latin typeface="Times New Roman" panose="02020603050405020304" pitchFamily="18" charset="0"/>
                </a:rPr>
                <a:t>1K×8</a:t>
              </a:r>
              <a:endParaRPr lang="en-US" altLang="zh-CN" dirty="0">
                <a:solidFill>
                  <a:srgbClr val="CC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45" name="Text Box 22"/>
            <p:cNvSpPr txBox="1"/>
            <p:nvPr/>
          </p:nvSpPr>
          <p:spPr>
            <a:xfrm>
              <a:off x="3312" y="1488"/>
              <a:ext cx="9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dirty="0">
                  <a:solidFill>
                    <a:srgbClr val="66FFFF"/>
                  </a:solidFill>
                  <a:latin typeface="Times New Roman" panose="02020603050405020304" pitchFamily="18" charset="0"/>
                </a:rPr>
                <a:t>ROM</a:t>
              </a:r>
              <a:endPara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46" name="Text Box 23"/>
            <p:cNvSpPr txBox="1"/>
            <p:nvPr/>
          </p:nvSpPr>
          <p:spPr>
            <a:xfrm>
              <a:off x="2016" y="2352"/>
              <a:ext cx="8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1K×4</a:t>
              </a:r>
              <a:endPara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47" name="Text Box 24"/>
            <p:cNvSpPr txBox="1"/>
            <p:nvPr/>
          </p:nvSpPr>
          <p:spPr>
            <a:xfrm>
              <a:off x="2016" y="2976"/>
              <a:ext cx="8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1K×4</a:t>
              </a:r>
              <a:endPara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48" name="Text Box 25"/>
            <p:cNvSpPr txBox="1"/>
            <p:nvPr/>
          </p:nvSpPr>
          <p:spPr>
            <a:xfrm>
              <a:off x="3072" y="2400"/>
              <a:ext cx="8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1K×4</a:t>
              </a:r>
              <a:endPara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49" name="Text Box 26"/>
            <p:cNvSpPr txBox="1"/>
            <p:nvPr/>
          </p:nvSpPr>
          <p:spPr>
            <a:xfrm>
              <a:off x="3072" y="2976"/>
              <a:ext cx="8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1K×4</a:t>
              </a:r>
              <a:endPara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8150" name="Line 27"/>
            <p:cNvSpPr/>
            <p:nvPr/>
          </p:nvSpPr>
          <p:spPr>
            <a:xfrm flipH="1">
              <a:off x="288" y="1104"/>
              <a:ext cx="1584" cy="0"/>
            </a:xfrm>
            <a:prstGeom prst="line">
              <a:avLst/>
            </a:prstGeom>
            <a:ln w="9525" cap="rnd" cmpd="sng">
              <a:solidFill>
                <a:srgbClr val="FFCCCC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8151" name="Line 28"/>
            <p:cNvSpPr/>
            <p:nvPr/>
          </p:nvSpPr>
          <p:spPr>
            <a:xfrm flipH="1">
              <a:off x="288" y="1680"/>
              <a:ext cx="1584" cy="0"/>
            </a:xfrm>
            <a:prstGeom prst="line">
              <a:avLst/>
            </a:prstGeom>
            <a:ln w="9525" cap="rnd" cmpd="sng">
              <a:solidFill>
                <a:srgbClr val="FFCCCC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8152" name="Line 29"/>
            <p:cNvSpPr/>
            <p:nvPr/>
          </p:nvSpPr>
          <p:spPr>
            <a:xfrm flipH="1">
              <a:off x="288" y="2208"/>
              <a:ext cx="1584" cy="0"/>
            </a:xfrm>
            <a:prstGeom prst="line">
              <a:avLst/>
            </a:prstGeom>
            <a:ln w="9525" cap="rnd" cmpd="sng">
              <a:solidFill>
                <a:srgbClr val="FFCCCC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8153" name="Line 30"/>
            <p:cNvSpPr/>
            <p:nvPr/>
          </p:nvSpPr>
          <p:spPr>
            <a:xfrm flipH="1">
              <a:off x="288" y="2832"/>
              <a:ext cx="1584" cy="0"/>
            </a:xfrm>
            <a:prstGeom prst="line">
              <a:avLst/>
            </a:prstGeom>
            <a:ln w="9525" cap="rnd" cmpd="sng">
              <a:solidFill>
                <a:srgbClr val="FFCCCC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8154" name="Line 31"/>
            <p:cNvSpPr/>
            <p:nvPr/>
          </p:nvSpPr>
          <p:spPr>
            <a:xfrm flipH="1">
              <a:off x="288" y="3456"/>
              <a:ext cx="1584" cy="0"/>
            </a:xfrm>
            <a:prstGeom prst="line">
              <a:avLst/>
            </a:prstGeom>
            <a:ln w="9525" cap="rnd" cmpd="sng">
              <a:solidFill>
                <a:srgbClr val="FFCCCC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48155" name="Text Box 32"/>
            <p:cNvSpPr txBox="1"/>
            <p:nvPr/>
          </p:nvSpPr>
          <p:spPr>
            <a:xfrm>
              <a:off x="384" y="1104"/>
              <a:ext cx="1488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0000H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03FFH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56" name="Text Box 33"/>
            <p:cNvSpPr txBox="1"/>
            <p:nvPr/>
          </p:nvSpPr>
          <p:spPr>
            <a:xfrm>
              <a:off x="384" y="1632"/>
              <a:ext cx="1488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0400H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07FFH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57" name="Text Box 34"/>
            <p:cNvSpPr txBox="1"/>
            <p:nvPr/>
          </p:nvSpPr>
          <p:spPr>
            <a:xfrm>
              <a:off x="384" y="2208"/>
              <a:ext cx="1488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0800H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0BFFH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48158" name="Text Box 35"/>
            <p:cNvSpPr txBox="1"/>
            <p:nvPr/>
          </p:nvSpPr>
          <p:spPr>
            <a:xfrm>
              <a:off x="384" y="2832"/>
              <a:ext cx="1488" cy="63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0C00H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r>
                <a:rPr lang="en-US" altLang="zh-CN" sz="2400" b="1" dirty="0">
                  <a:latin typeface="Times New Roman" panose="02020603050405020304" pitchFamily="18" charset="0"/>
                </a:rPr>
                <a:t>0FFFH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48133" name="Line 37"/>
          <p:cNvSpPr/>
          <p:nvPr/>
        </p:nvSpPr>
        <p:spPr>
          <a:xfrm>
            <a:off x="7772400" y="1219200"/>
            <a:ext cx="0" cy="4953000"/>
          </a:xfrm>
          <a:prstGeom prst="line">
            <a:avLst/>
          </a:prstGeom>
          <a:ln w="9525" cap="flat" cmpd="sng">
            <a:solidFill>
              <a:srgbClr val="FF5050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8134" name="Text Box 38"/>
          <p:cNvSpPr txBox="1"/>
          <p:nvPr/>
        </p:nvSpPr>
        <p:spPr>
          <a:xfrm>
            <a:off x="6172200" y="1219200"/>
            <a:ext cx="1416050" cy="822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高位地址</a:t>
            </a:r>
            <a:b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</a:b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仿宋_GB2312" pitchFamily="49" charset="-122"/>
              </a:rPr>
              <a:t>11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 A</a:t>
            </a:r>
            <a:r>
              <a:rPr lang="en-US" altLang="zh-CN" sz="2400" b="1" baseline="-25000" dirty="0">
                <a:latin typeface="Times New Roman" panose="02020603050405020304" pitchFamily="18" charset="0"/>
                <a:ea typeface="仿宋_GB2312" pitchFamily="49" charset="-122"/>
              </a:rPr>
              <a:t>10</a:t>
            </a:r>
            <a:endParaRPr lang="en-US" altLang="zh-CN" sz="2400" b="1" baseline="-25000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8135" name="Text Box 39"/>
          <p:cNvSpPr txBox="1"/>
          <p:nvPr/>
        </p:nvSpPr>
        <p:spPr>
          <a:xfrm>
            <a:off x="7924800" y="1219200"/>
            <a:ext cx="14160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Times New Roman" panose="02020603050405020304" pitchFamily="18" charset="0"/>
                <a:ea typeface="仿宋_GB2312" pitchFamily="49" charset="-122"/>
              </a:rPr>
              <a:t>芯片地址</a:t>
            </a:r>
            <a:endParaRPr lang="zh-CN" altLang="en-US" sz="24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48136" name="Text Box 40"/>
          <p:cNvSpPr txBox="1"/>
          <p:nvPr/>
        </p:nvSpPr>
        <p:spPr>
          <a:xfrm>
            <a:off x="7696200" y="2209800"/>
            <a:ext cx="144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9</a:t>
            </a:r>
            <a:r>
              <a:rPr lang="en-US" altLang="zh-CN" b="1" dirty="0">
                <a:latin typeface="Times New Roman" panose="02020603050405020304" pitchFamily="18" charset="0"/>
              </a:rPr>
              <a:t>~A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endParaRPr lang="en-US" altLang="zh-CN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48137" name="Text Box 41"/>
          <p:cNvSpPr txBox="1"/>
          <p:nvPr/>
        </p:nvSpPr>
        <p:spPr>
          <a:xfrm>
            <a:off x="7696200" y="4343400"/>
            <a:ext cx="144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9</a:t>
            </a:r>
            <a:r>
              <a:rPr lang="en-US" altLang="zh-CN" b="1" dirty="0">
                <a:latin typeface="Times New Roman" panose="02020603050405020304" pitchFamily="18" charset="0"/>
              </a:rPr>
              <a:t>~A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0</a:t>
            </a:r>
            <a:endParaRPr lang="en-US" altLang="zh-CN" b="1" baseline="-25000" dirty="0">
              <a:latin typeface="Times New Roman" panose="02020603050405020304" pitchFamily="18" charset="0"/>
            </a:endParaRPr>
          </a:p>
        </p:txBody>
      </p:sp>
      <p:sp>
        <p:nvSpPr>
          <p:cNvPr id="48138" name="Line 42"/>
          <p:cNvSpPr/>
          <p:nvPr/>
        </p:nvSpPr>
        <p:spPr>
          <a:xfrm>
            <a:off x="6019800" y="3505200"/>
            <a:ext cx="3124200" cy="0"/>
          </a:xfrm>
          <a:prstGeom prst="line">
            <a:avLst/>
          </a:prstGeom>
          <a:ln w="9525" cap="rnd" cmpd="sng">
            <a:solidFill>
              <a:srgbClr val="FFCCCC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48139" name="Text Box 43"/>
          <p:cNvSpPr txBox="1"/>
          <p:nvPr/>
        </p:nvSpPr>
        <p:spPr>
          <a:xfrm>
            <a:off x="6096000" y="2057400"/>
            <a:ext cx="16002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CCFFFF"/>
                </a:solidFill>
                <a:latin typeface="Times New Roman" panose="02020603050405020304" pitchFamily="18" charset="0"/>
              </a:rPr>
              <a:t>0  0</a:t>
            </a:r>
            <a:endParaRPr lang="en-US" altLang="zh-CN" dirty="0">
              <a:solidFill>
                <a:srgbClr val="CCFFFF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CCFFFF"/>
                </a:solidFill>
                <a:latin typeface="Times New Roman" panose="02020603050405020304" pitchFamily="18" charset="0"/>
              </a:rPr>
              <a:t>0  1</a:t>
            </a:r>
            <a:endParaRPr lang="en-US" altLang="zh-CN" dirty="0">
              <a:solidFill>
                <a:srgbClr val="CC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40" name="Text Box 44"/>
          <p:cNvSpPr txBox="1"/>
          <p:nvPr/>
        </p:nvSpPr>
        <p:spPr>
          <a:xfrm>
            <a:off x="6248400" y="3733800"/>
            <a:ext cx="1447800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FF"/>
                </a:solidFill>
                <a:ea typeface="黑体" panose="02010609060101010101" pitchFamily="2" charset="-122"/>
              </a:rPr>
              <a:t>1  0</a:t>
            </a:r>
            <a:br>
              <a:rPr lang="en-US" altLang="zh-CN" b="1" dirty="0">
                <a:solidFill>
                  <a:srgbClr val="FFCCFF"/>
                </a:solidFill>
                <a:ea typeface="黑体" panose="02010609060101010101" pitchFamily="2" charset="-122"/>
              </a:rPr>
            </a:br>
            <a:endParaRPr lang="en-US" altLang="zh-CN" sz="2000" b="1" dirty="0">
              <a:solidFill>
                <a:srgbClr val="FFCCFF"/>
              </a:solidFill>
              <a:ea typeface="黑体" panose="02010609060101010101" pitchFamily="2" charset="-122"/>
            </a:endParaRPr>
          </a:p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CCFF"/>
                </a:solidFill>
                <a:ea typeface="黑体" panose="02010609060101010101" pitchFamily="2" charset="-122"/>
              </a:rPr>
              <a:t>1  1</a:t>
            </a:r>
            <a:endParaRPr lang="en-US" altLang="zh-CN" b="1" dirty="0">
              <a:solidFill>
                <a:srgbClr val="FFCCFF"/>
              </a:solidFill>
              <a:ea typeface="黑体" panose="02010609060101010101" pitchFamily="2" charset="-122"/>
            </a:endParaRPr>
          </a:p>
        </p:txBody>
      </p:sp>
      <p:sp>
        <p:nvSpPr>
          <p:cNvPr id="169006" name="Rectangle 46"/>
          <p:cNvSpPr/>
          <p:nvPr/>
        </p:nvSpPr>
        <p:spPr>
          <a:xfrm>
            <a:off x="2051050" y="5949950"/>
            <a:ext cx="4572000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习题    </a:t>
            </a: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</a:rPr>
              <a:t>P336     6.2</a:t>
            </a:r>
            <a:r>
              <a:rPr lang="zh-CN" altLang="en-US" dirty="0">
                <a:solidFill>
                  <a:srgbClr val="CC33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CC3300"/>
                </a:solidFill>
                <a:latin typeface="Times New Roman" panose="02020603050405020304" pitchFamily="18" charset="0"/>
              </a:rPr>
              <a:t>6.3</a:t>
            </a:r>
            <a:endParaRPr lang="en-US" altLang="zh-CN" dirty="0">
              <a:solidFill>
                <a:srgbClr val="CC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90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6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0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49155" name="Text Box 59"/>
          <p:cNvSpPr txBox="1"/>
          <p:nvPr/>
        </p:nvSpPr>
        <p:spPr>
          <a:xfrm>
            <a:off x="395288" y="1890713"/>
            <a:ext cx="8748712" cy="2043112"/>
          </a:xfrm>
          <a:prstGeom prst="rect">
            <a:avLst/>
          </a:prstGeom>
          <a:solidFill>
            <a:srgbClr val="FFCCFF"/>
          </a:solidFill>
          <a:ln w="9525">
            <a:noFill/>
          </a:ln>
        </p:spPr>
        <p:txBody>
          <a:bodyPr>
            <a:spAutoFit/>
          </a:bodyPr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49156" name="Text Box 2"/>
          <p:cNvSpPr txBox="1"/>
          <p:nvPr/>
        </p:nvSpPr>
        <p:spPr>
          <a:xfrm>
            <a:off x="0" y="0"/>
            <a:ext cx="6629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latin typeface="黑体" panose="02010609060101010101" pitchFamily="2" charset="-122"/>
              </a:rPr>
              <a:t>6.3.2 </a:t>
            </a:r>
            <a:r>
              <a:rPr lang="zh-CN" altLang="en-US" b="1" dirty="0">
                <a:latin typeface="黑体" panose="02010609060101010101" pitchFamily="2" charset="-122"/>
              </a:rPr>
              <a:t>主存储器与</a:t>
            </a:r>
            <a:r>
              <a:rPr lang="en-US" altLang="zh-CN" b="1" dirty="0">
                <a:latin typeface="黑体" panose="02010609060101010101" pitchFamily="2" charset="-122"/>
              </a:rPr>
              <a:t>CPU</a:t>
            </a:r>
            <a:r>
              <a:rPr lang="zh-CN" altLang="en-US" b="1" dirty="0">
                <a:latin typeface="黑体" panose="02010609060101010101" pitchFamily="2" charset="-122"/>
              </a:rPr>
              <a:t>的连接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49157" name="Text Box 3"/>
          <p:cNvSpPr txBox="1"/>
          <p:nvPr/>
        </p:nvSpPr>
        <p:spPr>
          <a:xfrm>
            <a:off x="4859338" y="1341438"/>
            <a:ext cx="3657600" cy="563562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p>
            <a:pPr algn="just">
              <a:spcBef>
                <a:spcPct val="0"/>
              </a:spcBef>
            </a:pPr>
            <a:r>
              <a:rPr lang="zh-CN" altLang="en-US" dirty="0">
                <a:solidFill>
                  <a:srgbClr val="66FFFF"/>
                </a:solidFill>
                <a:latin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66FFFF"/>
                </a:solidFill>
                <a:latin typeface="黑体" panose="02010609060101010101" pitchFamily="2" charset="-122"/>
              </a:rPr>
              <a:t>2</a:t>
            </a:r>
            <a:r>
              <a:rPr lang="zh-CN" altLang="en-US" dirty="0">
                <a:solidFill>
                  <a:srgbClr val="66FFFF"/>
                </a:solidFill>
                <a:latin typeface="黑体" panose="02010609060101010101" pitchFamily="2" charset="-122"/>
              </a:rPr>
              <a:t>）较大系统模式</a:t>
            </a:r>
            <a:endParaRPr lang="zh-CN" altLang="en-US" dirty="0">
              <a:solidFill>
                <a:srgbClr val="66FFFF"/>
              </a:solidFill>
              <a:latin typeface="黑体" panose="02010609060101010101" pitchFamily="2" charset="-122"/>
            </a:endParaRPr>
          </a:p>
        </p:txBody>
      </p:sp>
      <p:grpSp>
        <p:nvGrpSpPr>
          <p:cNvPr id="49158" name="Group 4"/>
          <p:cNvGrpSpPr/>
          <p:nvPr/>
        </p:nvGrpSpPr>
        <p:grpSpPr>
          <a:xfrm>
            <a:off x="1046163" y="1905000"/>
            <a:ext cx="2916237" cy="1830388"/>
            <a:chOff x="432" y="686"/>
            <a:chExt cx="1837" cy="1153"/>
          </a:xfrm>
        </p:grpSpPr>
        <p:sp>
          <p:nvSpPr>
            <p:cNvPr id="49198" name="Text Box 5"/>
            <p:cNvSpPr txBox="1"/>
            <p:nvPr/>
          </p:nvSpPr>
          <p:spPr>
            <a:xfrm>
              <a:off x="432" y="751"/>
              <a:ext cx="458" cy="1088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>
                <a:spcBef>
                  <a:spcPct val="0"/>
                </a:spcBef>
              </a:pP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99" name="Line 6"/>
            <p:cNvSpPr/>
            <p:nvPr/>
          </p:nvSpPr>
          <p:spPr>
            <a:xfrm>
              <a:off x="887" y="879"/>
              <a:ext cx="1369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9200" name="Text Box 7"/>
            <p:cNvSpPr txBox="1"/>
            <p:nvPr/>
          </p:nvSpPr>
          <p:spPr>
            <a:xfrm>
              <a:off x="1344" y="1525"/>
              <a:ext cx="576" cy="303"/>
            </a:xfrm>
            <a:prstGeom prst="rect">
              <a:avLst/>
            </a:prstGeom>
            <a:solidFill>
              <a:srgbClr val="FFFFFF"/>
            </a:solidFill>
            <a:ln w="28575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存储器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1" name="Text Box 8"/>
            <p:cNvSpPr txBox="1"/>
            <p:nvPr/>
          </p:nvSpPr>
          <p:spPr>
            <a:xfrm>
              <a:off x="1044" y="686"/>
              <a:ext cx="474" cy="22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p>
              <a:pPr algn="just"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02" name="Line 9"/>
            <p:cNvSpPr/>
            <p:nvPr/>
          </p:nvSpPr>
          <p:spPr>
            <a:xfrm>
              <a:off x="900" y="1110"/>
              <a:ext cx="73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sm" len="med"/>
              <a:tailEnd type="oval" w="sm" len="sm"/>
            </a:ln>
          </p:spPr>
        </p:sp>
        <p:sp>
          <p:nvSpPr>
            <p:cNvPr id="49203" name="Line 10"/>
            <p:cNvSpPr/>
            <p:nvPr/>
          </p:nvSpPr>
          <p:spPr>
            <a:xfrm>
              <a:off x="900" y="1337"/>
              <a:ext cx="1369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9204" name="Line 11"/>
            <p:cNvSpPr/>
            <p:nvPr/>
          </p:nvSpPr>
          <p:spPr>
            <a:xfrm flipH="1">
              <a:off x="1824" y="873"/>
              <a:ext cx="5" cy="65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oval" w="sm" len="sm"/>
              <a:tailEnd type="triangle" w="sm" len="med"/>
            </a:ln>
          </p:spPr>
        </p:sp>
        <p:sp>
          <p:nvSpPr>
            <p:cNvPr id="49205" name="Line 12"/>
            <p:cNvSpPr/>
            <p:nvPr/>
          </p:nvSpPr>
          <p:spPr>
            <a:xfrm>
              <a:off x="1632" y="1117"/>
              <a:ext cx="0" cy="44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sm" len="med"/>
              <a:tailEnd type="triangle" w="sm" len="med"/>
            </a:ln>
          </p:spPr>
        </p:sp>
        <p:sp>
          <p:nvSpPr>
            <p:cNvPr id="49206" name="Line 13"/>
            <p:cNvSpPr/>
            <p:nvPr/>
          </p:nvSpPr>
          <p:spPr>
            <a:xfrm flipH="1">
              <a:off x="1440" y="1325"/>
              <a:ext cx="0" cy="21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oval" w="sm" len="sm"/>
              <a:tailEnd type="triangle" w="sm" len="med"/>
            </a:ln>
          </p:spPr>
        </p:sp>
        <p:sp>
          <p:nvSpPr>
            <p:cNvPr id="49207" name="Line 14"/>
            <p:cNvSpPr/>
            <p:nvPr/>
          </p:nvSpPr>
          <p:spPr>
            <a:xfrm>
              <a:off x="1523" y="835"/>
              <a:ext cx="74" cy="87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9208" name="Line 15"/>
            <p:cNvSpPr/>
            <p:nvPr/>
          </p:nvSpPr>
          <p:spPr>
            <a:xfrm>
              <a:off x="1450" y="1080"/>
              <a:ext cx="73" cy="86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9209" name="Line 16"/>
            <p:cNvSpPr/>
            <p:nvPr/>
          </p:nvSpPr>
          <p:spPr>
            <a:xfrm>
              <a:off x="1633" y="1104"/>
              <a:ext cx="62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9210" name="Text Box 17"/>
            <p:cNvSpPr txBox="1"/>
            <p:nvPr/>
          </p:nvSpPr>
          <p:spPr>
            <a:xfrm>
              <a:off x="1062" y="926"/>
              <a:ext cx="474" cy="178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p>
              <a:pPr algn="just"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>
                <a:spcBef>
                  <a:spcPct val="0"/>
                </a:spcBef>
              </a:pP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11" name="Text Box 18"/>
            <p:cNvSpPr txBox="1"/>
            <p:nvPr/>
          </p:nvSpPr>
          <p:spPr>
            <a:xfrm>
              <a:off x="1110" y="1166"/>
              <a:ext cx="474" cy="226"/>
            </a:xfrm>
            <a:prstGeom prst="rect">
              <a:avLst/>
            </a:prstGeom>
            <a:noFill/>
            <a:ln w="28575">
              <a:noFill/>
            </a:ln>
          </p:spPr>
          <p:txBody>
            <a:bodyPr lIns="0" tIns="0" rIns="0" bIns="0"/>
            <a:p>
              <a:pPr algn="just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R/W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212" name="Line 19"/>
            <p:cNvSpPr/>
            <p:nvPr/>
          </p:nvSpPr>
          <p:spPr>
            <a:xfrm>
              <a:off x="1296" y="1200"/>
              <a:ext cx="14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9159" name="Rectangle 20"/>
          <p:cNvSpPr/>
          <p:nvPr/>
        </p:nvSpPr>
        <p:spPr>
          <a:xfrm>
            <a:off x="468313" y="1268413"/>
            <a:ext cx="3638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66FFFF"/>
                </a:solidFill>
                <a:latin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66FFFF"/>
                </a:solidFill>
                <a:latin typeface="黑体" panose="02010609060101010101" pitchFamily="2" charset="-122"/>
              </a:rPr>
              <a:t>1</a:t>
            </a:r>
            <a:r>
              <a:rPr lang="zh-CN" altLang="en-US" dirty="0">
                <a:solidFill>
                  <a:srgbClr val="66FFFF"/>
                </a:solidFill>
                <a:latin typeface="黑体" panose="02010609060101010101" pitchFamily="2" charset="-122"/>
              </a:rPr>
              <a:t>）最小系统模式</a:t>
            </a:r>
            <a:endParaRPr lang="zh-CN" altLang="en-US" dirty="0">
              <a:solidFill>
                <a:srgbClr val="66FFFF"/>
              </a:solidFill>
              <a:latin typeface="黑体" panose="02010609060101010101" pitchFamily="2" charset="-122"/>
            </a:endParaRPr>
          </a:p>
        </p:txBody>
      </p:sp>
      <p:grpSp>
        <p:nvGrpSpPr>
          <p:cNvPr id="49160" name="Group 21"/>
          <p:cNvGrpSpPr/>
          <p:nvPr/>
        </p:nvGrpSpPr>
        <p:grpSpPr>
          <a:xfrm>
            <a:off x="4572000" y="1828800"/>
            <a:ext cx="4279900" cy="2057400"/>
            <a:chOff x="2880" y="624"/>
            <a:chExt cx="2696" cy="1296"/>
          </a:xfrm>
        </p:grpSpPr>
        <p:sp>
          <p:nvSpPr>
            <p:cNvPr id="49174" name="Text Box 22"/>
            <p:cNvSpPr txBox="1"/>
            <p:nvPr/>
          </p:nvSpPr>
          <p:spPr>
            <a:xfrm>
              <a:off x="2880" y="768"/>
              <a:ext cx="355" cy="1089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rIns="0"/>
            <a:p>
              <a:pPr>
                <a:spcBef>
                  <a:spcPct val="0"/>
                </a:spcBef>
              </a:pP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5" name="Text Box 23"/>
            <p:cNvSpPr txBox="1"/>
            <p:nvPr/>
          </p:nvSpPr>
          <p:spPr>
            <a:xfrm>
              <a:off x="4820" y="1676"/>
              <a:ext cx="576" cy="244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存储器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6" name="Text Box 24"/>
            <p:cNvSpPr txBox="1"/>
            <p:nvPr/>
          </p:nvSpPr>
          <p:spPr>
            <a:xfrm>
              <a:off x="4643" y="624"/>
              <a:ext cx="541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p>
              <a:pPr algn="just"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77" name="Line 25"/>
            <p:cNvSpPr/>
            <p:nvPr/>
          </p:nvSpPr>
          <p:spPr>
            <a:xfrm>
              <a:off x="4512" y="1197"/>
              <a:ext cx="624" cy="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sm" len="med"/>
              <a:tailEnd type="oval" w="sm" len="sm"/>
            </a:ln>
          </p:spPr>
        </p:sp>
        <p:sp>
          <p:nvSpPr>
            <p:cNvPr id="49178" name="Line 26"/>
            <p:cNvSpPr/>
            <p:nvPr/>
          </p:nvSpPr>
          <p:spPr>
            <a:xfrm>
              <a:off x="5127" y="1200"/>
              <a:ext cx="0" cy="47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sm" len="med"/>
              <a:tailEnd type="triangle" w="sm" len="med"/>
            </a:ln>
          </p:spPr>
        </p:sp>
        <p:sp>
          <p:nvSpPr>
            <p:cNvPr id="49179" name="Line 27"/>
            <p:cNvSpPr/>
            <p:nvPr/>
          </p:nvSpPr>
          <p:spPr>
            <a:xfrm>
              <a:off x="5017" y="833"/>
              <a:ext cx="73" cy="8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9180" name="Line 28"/>
            <p:cNvSpPr/>
            <p:nvPr/>
          </p:nvSpPr>
          <p:spPr>
            <a:xfrm>
              <a:off x="4943" y="1135"/>
              <a:ext cx="74" cy="8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9181" name="Line 29"/>
            <p:cNvSpPr/>
            <p:nvPr/>
          </p:nvSpPr>
          <p:spPr>
            <a:xfrm>
              <a:off x="5136" y="1200"/>
              <a:ext cx="440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9182" name="Text Box 30"/>
            <p:cNvSpPr txBox="1"/>
            <p:nvPr/>
          </p:nvSpPr>
          <p:spPr>
            <a:xfrm>
              <a:off x="3636" y="761"/>
              <a:ext cx="876" cy="199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地址锁存器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83" name="Text Box 31"/>
            <p:cNvSpPr txBox="1"/>
            <p:nvPr/>
          </p:nvSpPr>
          <p:spPr>
            <a:xfrm>
              <a:off x="3627" y="1092"/>
              <a:ext cx="885" cy="200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收发缓冲器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84" name="Text Box 32"/>
            <p:cNvSpPr txBox="1"/>
            <p:nvPr/>
          </p:nvSpPr>
          <p:spPr>
            <a:xfrm>
              <a:off x="3627" y="1392"/>
              <a:ext cx="885" cy="237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总线控制器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85" name="Line 33"/>
            <p:cNvSpPr/>
            <p:nvPr/>
          </p:nvSpPr>
          <p:spPr>
            <a:xfrm>
              <a:off x="4957" y="1460"/>
              <a:ext cx="0" cy="21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oval" w="sm" len="sm"/>
              <a:tailEnd type="triangle" w="sm" len="med"/>
            </a:ln>
          </p:spPr>
        </p:sp>
        <p:sp>
          <p:nvSpPr>
            <p:cNvPr id="49186" name="Line 34"/>
            <p:cNvSpPr/>
            <p:nvPr/>
          </p:nvSpPr>
          <p:spPr>
            <a:xfrm>
              <a:off x="5289" y="876"/>
              <a:ext cx="0" cy="80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oval" w="sm" len="sm"/>
              <a:tailEnd type="triangle" w="sm" len="med"/>
            </a:ln>
          </p:spPr>
        </p:sp>
        <p:sp>
          <p:nvSpPr>
            <p:cNvPr id="49187" name="Text Box 35"/>
            <p:cNvSpPr txBox="1"/>
            <p:nvPr/>
          </p:nvSpPr>
          <p:spPr>
            <a:xfrm>
              <a:off x="4627" y="960"/>
              <a:ext cx="509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p>
              <a:pPr algn="just"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88" name="Text Box 36"/>
            <p:cNvSpPr txBox="1"/>
            <p:nvPr/>
          </p:nvSpPr>
          <p:spPr>
            <a:xfrm>
              <a:off x="4627" y="1287"/>
              <a:ext cx="461" cy="212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p>
              <a:pPr algn="just"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89" name="Line 37"/>
            <p:cNvSpPr/>
            <p:nvPr/>
          </p:nvSpPr>
          <p:spPr>
            <a:xfrm>
              <a:off x="5030" y="1412"/>
              <a:ext cx="73" cy="8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9190" name="Line 38"/>
            <p:cNvSpPr/>
            <p:nvPr/>
          </p:nvSpPr>
          <p:spPr>
            <a:xfrm>
              <a:off x="3235" y="1174"/>
              <a:ext cx="40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sm" len="med"/>
              <a:tailEnd type="triangle" w="sm" len="med"/>
            </a:ln>
          </p:spPr>
        </p:sp>
        <p:sp>
          <p:nvSpPr>
            <p:cNvPr id="49191" name="Line 39"/>
            <p:cNvSpPr/>
            <p:nvPr/>
          </p:nvSpPr>
          <p:spPr>
            <a:xfrm>
              <a:off x="3235" y="1499"/>
              <a:ext cx="40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sm" len="med"/>
              <a:tailEnd type="triangle" w="sm" len="med"/>
            </a:ln>
          </p:spPr>
        </p:sp>
        <p:sp>
          <p:nvSpPr>
            <p:cNvPr id="49192" name="Line 40"/>
            <p:cNvSpPr/>
            <p:nvPr/>
          </p:nvSpPr>
          <p:spPr>
            <a:xfrm>
              <a:off x="3418" y="1456"/>
              <a:ext cx="73" cy="8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9193" name="Line 41"/>
            <p:cNvSpPr/>
            <p:nvPr/>
          </p:nvSpPr>
          <p:spPr>
            <a:xfrm>
              <a:off x="3418" y="1131"/>
              <a:ext cx="73" cy="87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9194" name="Line 42"/>
            <p:cNvSpPr/>
            <p:nvPr/>
          </p:nvSpPr>
          <p:spPr>
            <a:xfrm>
              <a:off x="3235" y="893"/>
              <a:ext cx="40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sm" len="med"/>
              <a:tailEnd type="triangle" w="sm" len="med"/>
            </a:ln>
          </p:spPr>
        </p:sp>
        <p:sp>
          <p:nvSpPr>
            <p:cNvPr id="49195" name="Line 43"/>
            <p:cNvSpPr/>
            <p:nvPr/>
          </p:nvSpPr>
          <p:spPr>
            <a:xfrm>
              <a:off x="3381" y="850"/>
              <a:ext cx="74" cy="86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sm" len="lg"/>
            </a:ln>
          </p:spPr>
        </p:sp>
        <p:sp>
          <p:nvSpPr>
            <p:cNvPr id="49196" name="Line 44"/>
            <p:cNvSpPr/>
            <p:nvPr/>
          </p:nvSpPr>
          <p:spPr>
            <a:xfrm>
              <a:off x="4512" y="1488"/>
              <a:ext cx="10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sm" len="med"/>
              <a:tailEnd type="triangle" w="sm" len="med"/>
            </a:ln>
          </p:spPr>
        </p:sp>
        <p:sp>
          <p:nvSpPr>
            <p:cNvPr id="49197" name="Line 45"/>
            <p:cNvSpPr/>
            <p:nvPr/>
          </p:nvSpPr>
          <p:spPr>
            <a:xfrm>
              <a:off x="4512" y="864"/>
              <a:ext cx="105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sm" len="med"/>
              <a:tailEnd type="triangle" w="sm" len="med"/>
            </a:ln>
          </p:spPr>
        </p:sp>
      </p:grpSp>
      <p:sp>
        <p:nvSpPr>
          <p:cNvPr id="49161" name="Text Box 46"/>
          <p:cNvSpPr txBox="1"/>
          <p:nvPr/>
        </p:nvSpPr>
        <p:spPr>
          <a:xfrm>
            <a:off x="250825" y="692150"/>
            <a:ext cx="4419600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系统模式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162" name="Rectangle 47"/>
          <p:cNvSpPr/>
          <p:nvPr/>
        </p:nvSpPr>
        <p:spPr>
          <a:xfrm>
            <a:off x="468313" y="3933825"/>
            <a:ext cx="44513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dirty="0">
                <a:solidFill>
                  <a:srgbClr val="66FFFF"/>
                </a:solidFill>
                <a:latin typeface="黑体" panose="02010609060101010101" pitchFamily="2" charset="-122"/>
              </a:rPr>
              <a:t>（</a:t>
            </a:r>
            <a:r>
              <a:rPr lang="en-US" altLang="zh-CN" dirty="0">
                <a:solidFill>
                  <a:srgbClr val="66FFFF"/>
                </a:solidFill>
                <a:latin typeface="黑体" panose="02010609060101010101" pitchFamily="2" charset="-122"/>
              </a:rPr>
              <a:t>3</a:t>
            </a:r>
            <a:r>
              <a:rPr lang="zh-CN" altLang="en-US" dirty="0">
                <a:solidFill>
                  <a:srgbClr val="66FFFF"/>
                </a:solidFill>
                <a:latin typeface="黑体" panose="02010609060101010101" pitchFamily="2" charset="-122"/>
              </a:rPr>
              <a:t>）专用存储总线模式</a:t>
            </a:r>
            <a:endParaRPr lang="zh-CN" altLang="en-US" dirty="0">
              <a:solidFill>
                <a:srgbClr val="66FFFF"/>
              </a:solidFill>
              <a:latin typeface="黑体" panose="02010609060101010101" pitchFamily="2" charset="-122"/>
            </a:endParaRPr>
          </a:p>
        </p:txBody>
      </p:sp>
      <p:sp>
        <p:nvSpPr>
          <p:cNvPr id="49163" name="Text Box 48"/>
          <p:cNvSpPr txBox="1"/>
          <p:nvPr/>
        </p:nvSpPr>
        <p:spPr>
          <a:xfrm>
            <a:off x="323850" y="5013325"/>
            <a:ext cx="5486400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速度匹配与时序控制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9164" name="Rectangle 49"/>
          <p:cNvSpPr/>
          <p:nvPr/>
        </p:nvSpPr>
        <p:spPr>
          <a:xfrm>
            <a:off x="1212850" y="6126163"/>
            <a:ext cx="18097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dirty="0">
                <a:latin typeface="黑体" panose="02010609060101010101" pitchFamily="2" charset="-122"/>
              </a:rPr>
              <a:t>总线周期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49165" name="Rectangle 50"/>
          <p:cNvSpPr/>
          <p:nvPr/>
        </p:nvSpPr>
        <p:spPr>
          <a:xfrm>
            <a:off x="1219200" y="5638800"/>
            <a:ext cx="18097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dirty="0">
                <a:latin typeface="黑体" panose="02010609060101010101" pitchFamily="2" charset="-122"/>
              </a:rPr>
              <a:t>时钟周期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49166" name="AutoShape 51"/>
          <p:cNvSpPr/>
          <p:nvPr/>
        </p:nvSpPr>
        <p:spPr>
          <a:xfrm>
            <a:off x="1066800" y="5867400"/>
            <a:ext cx="228600" cy="762000"/>
          </a:xfrm>
          <a:prstGeom prst="leftBrace">
            <a:avLst>
              <a:gd name="adj1" fmla="val 27777"/>
              <a:gd name="adj2" fmla="val 50000"/>
            </a:avLst>
          </a:prstGeom>
          <a:noFill/>
          <a:ln w="38100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9167" name="Rectangle 52"/>
          <p:cNvSpPr/>
          <p:nvPr/>
        </p:nvSpPr>
        <p:spPr>
          <a:xfrm>
            <a:off x="6184900" y="6172200"/>
            <a:ext cx="18097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dirty="0">
                <a:latin typeface="黑体" panose="02010609060101010101" pitchFamily="2" charset="-122"/>
              </a:rPr>
              <a:t>异步控制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49168" name="Rectangle 53"/>
          <p:cNvSpPr/>
          <p:nvPr/>
        </p:nvSpPr>
        <p:spPr>
          <a:xfrm>
            <a:off x="6191250" y="5181600"/>
            <a:ext cx="18097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dirty="0">
                <a:latin typeface="黑体" panose="02010609060101010101" pitchFamily="2" charset="-122"/>
              </a:rPr>
              <a:t>同步控制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49169" name="AutoShape 54"/>
          <p:cNvSpPr/>
          <p:nvPr/>
        </p:nvSpPr>
        <p:spPr>
          <a:xfrm>
            <a:off x="6038850" y="5410200"/>
            <a:ext cx="209550" cy="1143000"/>
          </a:xfrm>
          <a:prstGeom prst="leftBrace">
            <a:avLst>
              <a:gd name="adj1" fmla="val 45454"/>
              <a:gd name="adj2" fmla="val 50000"/>
            </a:avLst>
          </a:prstGeom>
          <a:noFill/>
          <a:ln w="38100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9170" name="Rectangle 55"/>
          <p:cNvSpPr/>
          <p:nvPr/>
        </p:nvSpPr>
        <p:spPr>
          <a:xfrm>
            <a:off x="6191250" y="5668963"/>
            <a:ext cx="2622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dirty="0">
                <a:latin typeface="黑体" panose="02010609060101010101" pitchFamily="2" charset="-122"/>
              </a:rPr>
              <a:t>扩展同步控制</a:t>
            </a:r>
            <a:endParaRPr lang="zh-CN" altLang="en-US" dirty="0">
              <a:latin typeface="黑体" panose="02010609060101010101" pitchFamily="2" charset="-122"/>
            </a:endParaRPr>
          </a:p>
        </p:txBody>
      </p:sp>
      <p:sp>
        <p:nvSpPr>
          <p:cNvPr id="49171" name="Rectangle 56"/>
          <p:cNvSpPr/>
          <p:nvPr/>
        </p:nvSpPr>
        <p:spPr>
          <a:xfrm>
            <a:off x="1979613" y="4437063"/>
            <a:ext cx="66484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CPU</a:t>
            </a:r>
            <a:r>
              <a:rPr lang="zh-CN" altLang="en-US" b="1" dirty="0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与主存间建立专用高速存储总线</a:t>
            </a:r>
            <a:endParaRPr lang="zh-CN" altLang="en-US" b="1" dirty="0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9172" name="Rectangle 57"/>
          <p:cNvSpPr/>
          <p:nvPr/>
        </p:nvSpPr>
        <p:spPr>
          <a:xfrm>
            <a:off x="2971800" y="5743575"/>
            <a:ext cx="20256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2" charset="-122"/>
              </a:rPr>
              <a:t>CPU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2" charset="-122"/>
              </a:rPr>
              <a:t>内部操作</a:t>
            </a:r>
            <a:r>
              <a:rPr lang="zh-CN" altLang="en-US" sz="2400" b="1" dirty="0">
                <a:latin typeface="黑体" panose="02010609060101010101" pitchFamily="2" charset="-122"/>
              </a:rPr>
              <a:t> </a:t>
            </a:r>
            <a:endParaRPr lang="zh-CN" altLang="en-US" sz="2400" b="1" dirty="0">
              <a:latin typeface="黑体" panose="02010609060101010101" pitchFamily="2" charset="-122"/>
            </a:endParaRPr>
          </a:p>
        </p:txBody>
      </p:sp>
      <p:sp>
        <p:nvSpPr>
          <p:cNvPr id="49173" name="Rectangle 58"/>
          <p:cNvSpPr/>
          <p:nvPr/>
        </p:nvSpPr>
        <p:spPr>
          <a:xfrm>
            <a:off x="2895600" y="6248400"/>
            <a:ext cx="156368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2" charset="-122"/>
              </a:rPr>
              <a:t>访存操作</a:t>
            </a:r>
            <a:r>
              <a:rPr lang="zh-CN" altLang="en-US" sz="2400" b="1" dirty="0">
                <a:latin typeface="黑体" panose="02010609060101010101" pitchFamily="2" charset="-122"/>
              </a:rPr>
              <a:t> </a:t>
            </a:r>
            <a:endParaRPr lang="zh-CN" altLang="en-US" sz="2400" b="1" dirty="0"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0179" name="Text Box 29"/>
          <p:cNvSpPr txBox="1"/>
          <p:nvPr/>
        </p:nvSpPr>
        <p:spPr>
          <a:xfrm>
            <a:off x="0" y="1916113"/>
            <a:ext cx="9144000" cy="35067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0180" name="Text Box 2"/>
          <p:cNvSpPr txBox="1"/>
          <p:nvPr/>
        </p:nvSpPr>
        <p:spPr>
          <a:xfrm>
            <a:off x="323850" y="260350"/>
            <a:ext cx="3886200" cy="5794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数据通路匹配</a:t>
            </a:r>
            <a:endParaRPr lang="zh-CN" altLang="en-US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181" name="Rectangle 3"/>
          <p:cNvSpPr/>
          <p:nvPr/>
        </p:nvSpPr>
        <p:spPr>
          <a:xfrm>
            <a:off x="1258888" y="811213"/>
            <a:ext cx="6686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解决主存与数据总线之间的宽度匹配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0182" name="Text Box 4"/>
          <p:cNvSpPr txBox="1"/>
          <p:nvPr/>
        </p:nvSpPr>
        <p:spPr>
          <a:xfrm>
            <a:off x="0" y="1382713"/>
            <a:ext cx="4940300" cy="5334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lIns="0" tIns="0" rIns="0" bIns="0"/>
          <a:p>
            <a:pPr>
              <a:spcBef>
                <a:spcPct val="0"/>
              </a:spcBef>
            </a:pP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8086</a:t>
            </a:r>
            <a:r>
              <a:rPr lang="zh-CN" altLang="en-US" sz="28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存储器匹配方式如下：</a:t>
            </a:r>
            <a:endParaRPr lang="zh-CN" altLang="en-US" sz="2800" b="1" baseline="-25000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0183" name="Rectangle 5"/>
          <p:cNvSpPr/>
          <p:nvPr/>
        </p:nvSpPr>
        <p:spPr>
          <a:xfrm>
            <a:off x="4476750" y="33718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0184" name="Rectangle 6"/>
          <p:cNvSpPr/>
          <p:nvPr/>
        </p:nvSpPr>
        <p:spPr>
          <a:xfrm>
            <a:off x="4481513" y="33575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50185" name="Group 7"/>
          <p:cNvGrpSpPr/>
          <p:nvPr/>
        </p:nvGrpSpPr>
        <p:grpSpPr>
          <a:xfrm>
            <a:off x="1219200" y="1835150"/>
            <a:ext cx="6122988" cy="3651250"/>
            <a:chOff x="768" y="1392"/>
            <a:chExt cx="3857" cy="2300"/>
          </a:xfrm>
        </p:grpSpPr>
        <p:sp>
          <p:nvSpPr>
            <p:cNvPr id="50188" name="Text Box 8"/>
            <p:cNvSpPr txBox="1"/>
            <p:nvPr/>
          </p:nvSpPr>
          <p:spPr>
            <a:xfrm>
              <a:off x="1632" y="2012"/>
              <a:ext cx="1392" cy="1008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~D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奇地址（高字节）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存储体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512K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     A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~ A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9" name="Line 9"/>
            <p:cNvSpPr/>
            <p:nvPr/>
          </p:nvSpPr>
          <p:spPr>
            <a:xfrm flipV="1">
              <a:off x="1526" y="1580"/>
              <a:ext cx="3099" cy="4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sm" len="med"/>
              <a:tailEnd type="triangle" w="sm" len="med"/>
            </a:ln>
          </p:spPr>
        </p:sp>
        <p:sp>
          <p:nvSpPr>
            <p:cNvPr id="50190" name="Line 10"/>
            <p:cNvSpPr/>
            <p:nvPr/>
          </p:nvSpPr>
          <p:spPr>
            <a:xfrm flipV="1">
              <a:off x="1526" y="3356"/>
              <a:ext cx="1834" cy="1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91" name="Line 11"/>
            <p:cNvSpPr/>
            <p:nvPr/>
          </p:nvSpPr>
          <p:spPr>
            <a:xfrm>
              <a:off x="1526" y="3212"/>
              <a:ext cx="44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192" name="Line 12"/>
            <p:cNvSpPr/>
            <p:nvPr/>
          </p:nvSpPr>
          <p:spPr>
            <a:xfrm flipH="1">
              <a:off x="1968" y="2998"/>
              <a:ext cx="1" cy="214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sm" len="med"/>
              <a:tailEnd type="none" w="med" len="med"/>
            </a:ln>
          </p:spPr>
        </p:sp>
        <p:sp>
          <p:nvSpPr>
            <p:cNvPr id="50193" name="Line 13"/>
            <p:cNvSpPr/>
            <p:nvPr/>
          </p:nvSpPr>
          <p:spPr>
            <a:xfrm>
              <a:off x="2591" y="3002"/>
              <a:ext cx="1" cy="50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sm" len="med"/>
              <a:tailEnd type="oval" w="sm" len="sm"/>
            </a:ln>
          </p:spPr>
        </p:sp>
        <p:sp>
          <p:nvSpPr>
            <p:cNvPr id="50194" name="Text Box 14"/>
            <p:cNvSpPr txBox="1"/>
            <p:nvPr/>
          </p:nvSpPr>
          <p:spPr>
            <a:xfrm>
              <a:off x="864" y="1392"/>
              <a:ext cx="940" cy="21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p>
              <a:pPr algn="just"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15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~ D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5" name="Text Box 15"/>
            <p:cNvSpPr txBox="1"/>
            <p:nvPr/>
          </p:nvSpPr>
          <p:spPr>
            <a:xfrm>
              <a:off x="910" y="1654"/>
              <a:ext cx="626" cy="214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p>
              <a:pPr algn="just">
                <a:spcBef>
                  <a:spcPct val="0"/>
                </a:spcBef>
              </a:pP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~ D</a:t>
              </a:r>
              <a:r>
                <a:rPr lang="en-US" altLang="zh-CN" sz="24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6" name="Text Box 16"/>
            <p:cNvSpPr txBox="1"/>
            <p:nvPr/>
          </p:nvSpPr>
          <p:spPr>
            <a:xfrm>
              <a:off x="768" y="3216"/>
              <a:ext cx="672" cy="476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0" tIns="0" rIns="0" bIns="0"/>
            <a:p>
              <a:pPr algn="r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r"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19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~ A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97" name="Line 17"/>
            <p:cNvSpPr/>
            <p:nvPr/>
          </p:nvSpPr>
          <p:spPr>
            <a:xfrm>
              <a:off x="1547" y="3505"/>
              <a:ext cx="3006" cy="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50198" name="Line 18"/>
            <p:cNvSpPr/>
            <p:nvPr/>
          </p:nvSpPr>
          <p:spPr>
            <a:xfrm>
              <a:off x="3887" y="3000"/>
              <a:ext cx="1" cy="50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sm" len="med"/>
              <a:tailEnd type="oval" w="sm" len="sm"/>
            </a:ln>
          </p:spPr>
        </p:sp>
        <p:sp>
          <p:nvSpPr>
            <p:cNvPr id="50199" name="Line 19"/>
            <p:cNvSpPr/>
            <p:nvPr/>
          </p:nvSpPr>
          <p:spPr>
            <a:xfrm flipV="1">
              <a:off x="1526" y="1730"/>
              <a:ext cx="3099" cy="5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triangle" w="sm" len="med"/>
              <a:tailEnd type="triangle" w="sm" len="med"/>
            </a:ln>
          </p:spPr>
        </p:sp>
        <p:sp>
          <p:nvSpPr>
            <p:cNvPr id="50200" name="Line 20"/>
            <p:cNvSpPr/>
            <p:nvPr/>
          </p:nvSpPr>
          <p:spPr>
            <a:xfrm flipV="1">
              <a:off x="3360" y="3007"/>
              <a:ext cx="1" cy="369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50201" name="Line 21"/>
            <p:cNvSpPr/>
            <p:nvPr/>
          </p:nvSpPr>
          <p:spPr>
            <a:xfrm>
              <a:off x="2400" y="1580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sm" len="med"/>
              <a:tailEnd type="triangle" w="sm" len="med"/>
            </a:ln>
          </p:spPr>
        </p:sp>
        <p:sp>
          <p:nvSpPr>
            <p:cNvPr id="50202" name="Line 22"/>
            <p:cNvSpPr/>
            <p:nvPr/>
          </p:nvSpPr>
          <p:spPr>
            <a:xfrm>
              <a:off x="3936" y="1724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sm" len="med"/>
              <a:tailEnd type="triangle" w="sm" len="med"/>
            </a:ln>
          </p:spPr>
        </p:sp>
        <p:sp>
          <p:nvSpPr>
            <p:cNvPr id="50203" name="Text Box 23"/>
            <p:cNvSpPr txBox="1"/>
            <p:nvPr/>
          </p:nvSpPr>
          <p:spPr>
            <a:xfrm>
              <a:off x="3072" y="2012"/>
              <a:ext cx="1392" cy="1008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lIns="0" tIns="0" rIns="0" bIns="0"/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~D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偶地址（低字节）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</a:pPr>
              <a:r>
                <a:rPr lang="zh-CN" altLang="en-US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存储体</a:t>
              </a:r>
              <a:endPara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512K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8</a:t>
              </a:r>
              <a:endPara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A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18</a:t>
              </a:r>
              <a:r>
                <a:rPr lang="en-US" altLang="zh-CN" sz="20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~ A</a:t>
              </a:r>
              <a:r>
                <a:rPr lang="en-US" altLang="zh-CN" sz="2000" b="1" baseline="-25000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sz="2000" b="1" baseline="-25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50204" name="Object 24"/>
            <p:cNvGraphicFramePr>
              <a:graphicFrameLocks noChangeAspect="1"/>
            </p:cNvGraphicFramePr>
            <p:nvPr/>
          </p:nvGraphicFramePr>
          <p:xfrm>
            <a:off x="1056" y="3020"/>
            <a:ext cx="384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355600" imgH="203200" progId="Equation.3">
                    <p:embed/>
                  </p:oleObj>
                </mc:Choice>
                <mc:Fallback>
                  <p:oleObj name="" r:id="rId1" imgW="355600" imgH="2032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56" y="3020"/>
                          <a:ext cx="384" cy="23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5" name="Object 25"/>
            <p:cNvGraphicFramePr>
              <a:graphicFrameLocks noChangeAspect="1"/>
            </p:cNvGraphicFramePr>
            <p:nvPr/>
          </p:nvGraphicFramePr>
          <p:xfrm>
            <a:off x="1776" y="2754"/>
            <a:ext cx="33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304800" imgH="215900" progId="Equation.3">
                    <p:embed/>
                  </p:oleObj>
                </mc:Choice>
                <mc:Fallback>
                  <p:oleObj name="" r:id="rId3" imgW="304800" imgH="215900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76" y="2754"/>
                          <a:ext cx="336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0206" name="Object 26"/>
            <p:cNvGraphicFramePr>
              <a:graphicFrameLocks noChangeAspect="1"/>
            </p:cNvGraphicFramePr>
            <p:nvPr/>
          </p:nvGraphicFramePr>
          <p:xfrm>
            <a:off x="3168" y="2780"/>
            <a:ext cx="33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5" imgW="304800" imgH="215900" progId="Equation.3">
                    <p:embed/>
                  </p:oleObj>
                </mc:Choice>
                <mc:Fallback>
                  <p:oleObj name="" r:id="rId5" imgW="304800" imgH="21590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168" y="2780"/>
                          <a:ext cx="336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0186" name="Text Box 27"/>
          <p:cNvSpPr txBox="1"/>
          <p:nvPr/>
        </p:nvSpPr>
        <p:spPr>
          <a:xfrm>
            <a:off x="395288" y="5445125"/>
            <a:ext cx="3886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主存的控制信号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0187" name="Rectangle 28"/>
          <p:cNvSpPr/>
          <p:nvPr/>
        </p:nvSpPr>
        <p:spPr>
          <a:xfrm>
            <a:off x="1547813" y="6021388"/>
            <a:ext cx="5487987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读写命令、存储器选择命令等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1203" name="Text Box 2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6.3.4   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DRAM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的发展     </a:t>
            </a: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P276</a:t>
            </a:r>
            <a:endParaRPr lang="en-US" altLang="zh-CN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51204" name="Text Box 4"/>
          <p:cNvSpPr txBox="1"/>
          <p:nvPr/>
        </p:nvSpPr>
        <p:spPr>
          <a:xfrm>
            <a:off x="0" y="836613"/>
            <a:ext cx="9144000" cy="6054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Clr>
                <a:srgbClr val="CCFF99"/>
              </a:buClr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DRAM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访问存储单元时，先送行地址，后送列地址</a:t>
            </a:r>
            <a:endParaRPr lang="zh-CN" altLang="en-US" sz="2800" b="1" dirty="0">
              <a:solidFill>
                <a:srgbClr val="FFCC99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l">
              <a:buClr>
                <a:srgbClr val="CCFF99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FPM  DRAM </a:t>
            </a: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先送行，后连续送列地址</a:t>
            </a:r>
            <a:endParaRPr lang="zh-CN" altLang="en-US" sz="2800" b="1" dirty="0">
              <a:solidFill>
                <a:srgbClr val="FFCC99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l">
              <a:buClr>
                <a:srgbClr val="CCFF99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EDO  DRAM </a:t>
            </a: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不必等待当前读写完毕就可启动下一      个读写操作，性能比</a:t>
            </a:r>
            <a:r>
              <a:rPr lang="en-US" altLang="zh-CN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FPM DRAM</a:t>
            </a: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提高了</a:t>
            </a:r>
            <a:r>
              <a:rPr lang="en-US" altLang="zh-CN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15</a:t>
            </a: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％－</a:t>
            </a:r>
            <a:r>
              <a:rPr lang="en-US" altLang="zh-CN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30</a:t>
            </a: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％</a:t>
            </a:r>
            <a:endParaRPr lang="zh-CN" altLang="en-US" sz="2800" b="1" dirty="0">
              <a:solidFill>
                <a:srgbClr val="FFCC99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l">
              <a:buClr>
                <a:srgbClr val="CCFF99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SDRAM </a:t>
            </a: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与</a:t>
            </a:r>
            <a:r>
              <a:rPr lang="en-US" altLang="zh-CN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CPU</a:t>
            </a: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的外频同步。基于双存储体结构，</a:t>
            </a:r>
            <a:r>
              <a:rPr lang="en-US" altLang="zh-CN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CPU</a:t>
            </a: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在访问一个的同时，另一个已准备好</a:t>
            </a:r>
            <a:endParaRPr lang="zh-CN" altLang="en-US" sz="2800" b="1" dirty="0">
              <a:solidFill>
                <a:srgbClr val="FFCC99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l">
              <a:buClr>
                <a:srgbClr val="CCFF99"/>
              </a:buClr>
              <a:buFont typeface="Wingdings" panose="05000000000000000000" pitchFamily="2" charset="2"/>
              <a:buChar char="ü"/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DDR  SDRAM </a:t>
            </a: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与</a:t>
            </a:r>
            <a:r>
              <a:rPr lang="en-US" altLang="zh-CN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SDRAM</a:t>
            </a: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的区别是在时钟脉冲的上升沿和下降沿都可读出数据</a:t>
            </a:r>
            <a:endParaRPr lang="zh-CN" altLang="en-US" sz="2800" b="1" dirty="0">
              <a:solidFill>
                <a:srgbClr val="FFCC99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l">
              <a:spcBef>
                <a:spcPct val="30000"/>
              </a:spcBef>
              <a:buClr>
                <a:srgbClr val="CCFF99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Rambus DRAM </a:t>
            </a: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主要解决存储器带宽问题</a:t>
            </a:r>
            <a:endParaRPr lang="zh-CN" altLang="en-US" sz="2800" b="1" dirty="0">
              <a:solidFill>
                <a:srgbClr val="FFCC99"/>
              </a:solidFill>
              <a:latin typeface="Times New Roman" panose="02020603050405020304" pitchFamily="18" charset="0"/>
              <a:ea typeface="仿宋_GB2312" pitchFamily="49" charset="-122"/>
            </a:endParaRPr>
          </a:p>
          <a:p>
            <a:pPr algn="l">
              <a:spcBef>
                <a:spcPct val="30000"/>
              </a:spcBef>
              <a:buClr>
                <a:srgbClr val="CCFF99"/>
              </a:buClr>
              <a:buFont typeface="Wingdings" panose="05000000000000000000" pitchFamily="2" charset="2"/>
              <a:buChar char="ü"/>
            </a:pP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RamLink  </a:t>
            </a:r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仿宋_GB2312" pitchFamily="49" charset="-122"/>
              </a:rPr>
              <a:t>主要对处理器与存储器的接口进行改革</a:t>
            </a:r>
            <a:endParaRPr lang="zh-CN" altLang="en-US" sz="2800" b="1" dirty="0">
              <a:solidFill>
                <a:srgbClr val="FFCC99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7" name="Text Box 5"/>
          <p:cNvSpPr txBox="1"/>
          <p:nvPr/>
        </p:nvSpPr>
        <p:spPr>
          <a:xfrm>
            <a:off x="323850" y="1412875"/>
            <a:ext cx="900113" cy="301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按存储介质分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48" name="Text Box 6"/>
          <p:cNvSpPr txBox="1"/>
          <p:nvPr/>
        </p:nvSpPr>
        <p:spPr>
          <a:xfrm>
            <a:off x="1547813" y="981075"/>
            <a:ext cx="7596187" cy="472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66700" lvl="0" indent="-2667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CCFFFF"/>
                </a:solidFill>
                <a:ea typeface="黑体" panose="02010609060101010101" pitchFamily="2" charset="-122"/>
              </a:rPr>
              <a:t>磁芯存储器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：早期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266700" lvl="0" indent="-2667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CCFFFF"/>
                </a:solidFill>
                <a:ea typeface="黑体" panose="02010609060101010101" pitchFamily="2" charset="-122"/>
              </a:rPr>
              <a:t>半导体存储器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  <a:b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266700" lvl="0" indent="-266700">
              <a:spcBef>
                <a:spcPct val="50000"/>
              </a:spcBef>
              <a:buNone/>
            </a:pPr>
            <a:endParaRPr lang="zh-CN" altLang="en-US" b="1" dirty="0">
              <a:solidFill>
                <a:srgbClr val="CCFFFF"/>
              </a:solidFill>
              <a:ea typeface="黑体" panose="02010609060101010101" pitchFamily="2" charset="-122"/>
            </a:endParaRPr>
          </a:p>
          <a:p>
            <a:pPr marL="266700" lvl="0" indent="-2667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CCFFFF"/>
                </a:solidFill>
                <a:ea typeface="黑体" panose="02010609060101010101" pitchFamily="2" charset="-122"/>
              </a:rPr>
              <a:t>磁表面存储器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：磁盘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266700" lvl="0" indent="-266700">
              <a:spcBef>
                <a:spcPct val="50000"/>
              </a:spcBef>
              <a:buNone/>
            </a:pP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266700" lvl="0" indent="-2667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CCFFFF"/>
                </a:solidFill>
                <a:ea typeface="黑体" panose="02010609060101010101" pitchFamily="2" charset="-122"/>
              </a:rPr>
              <a:t>光存储器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：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CD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－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ROM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MO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WORM</a:t>
            </a:r>
            <a:endParaRPr lang="en-US" altLang="zh-CN" b="1" dirty="0">
              <a:solidFill>
                <a:schemeClr val="bg1"/>
              </a:solidFill>
              <a:ea typeface="华文楷体" panose="02010600040101010101" pitchFamily="2" charset="-122"/>
            </a:endParaRPr>
          </a:p>
        </p:txBody>
      </p:sp>
      <p:sp>
        <p:nvSpPr>
          <p:cNvPr id="6149" name="AutoShape 7"/>
          <p:cNvSpPr/>
          <p:nvPr/>
        </p:nvSpPr>
        <p:spPr>
          <a:xfrm>
            <a:off x="1042988" y="1052513"/>
            <a:ext cx="288925" cy="5329237"/>
          </a:xfrm>
          <a:prstGeom prst="leftBrace">
            <a:avLst>
              <a:gd name="adj1" fmla="val 153708"/>
              <a:gd name="adj2" fmla="val 50000"/>
            </a:avLst>
          </a:prstGeom>
          <a:noFill/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150" name="Text Box 12"/>
          <p:cNvSpPr txBox="1"/>
          <p:nvPr/>
        </p:nvSpPr>
        <p:spPr>
          <a:xfrm>
            <a:off x="1524000" y="228600"/>
            <a:ext cx="6432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6.1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概述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136207" name="AutoShape 15"/>
          <p:cNvSpPr/>
          <p:nvPr/>
        </p:nvSpPr>
        <p:spPr>
          <a:xfrm>
            <a:off x="1654175" y="1628775"/>
            <a:ext cx="7489825" cy="863600"/>
          </a:xfrm>
          <a:prstGeom prst="wedgeRectCallout">
            <a:avLst>
              <a:gd name="adj1" fmla="val -20963"/>
              <a:gd name="adj2" fmla="val -72241"/>
            </a:avLst>
          </a:prstGeom>
          <a:solidFill>
            <a:schemeClr val="bg1"/>
          </a:solidFill>
          <a:ln w="28575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l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利用不同的剩磁状态存储信息，</a:t>
            </a:r>
            <a:b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</a:b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容量小、速度慢、体积大、可靠性低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36208" name="AutoShape 16"/>
          <p:cNvSpPr/>
          <p:nvPr/>
        </p:nvSpPr>
        <p:spPr>
          <a:xfrm>
            <a:off x="1582738" y="2708275"/>
            <a:ext cx="7561262" cy="1009650"/>
          </a:xfrm>
          <a:prstGeom prst="wedgeRectCallout">
            <a:avLst>
              <a:gd name="adj1" fmla="val -23481"/>
              <a:gd name="adj2" fmla="val -107704"/>
            </a:avLst>
          </a:prstGeom>
          <a:solidFill>
            <a:schemeClr val="bg1"/>
          </a:solidFill>
          <a:ln w="28575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l"/>
            <a:r>
              <a:rPr lang="en-US" altLang="zh-CN" b="1" dirty="0">
                <a:solidFill>
                  <a:srgbClr val="FF0066"/>
                </a:solidFill>
                <a:sym typeface="+mn-ea"/>
              </a:rPr>
              <a:t>MOS</a:t>
            </a:r>
            <a:r>
              <a:rPr lang="zh-CN" altLang="en-US" b="1" dirty="0">
                <a:solidFill>
                  <a:srgbClr val="FF0066"/>
                </a:solidFill>
                <a:sym typeface="+mn-ea"/>
              </a:rPr>
              <a:t>型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集成度高、功耗低，作主存</a:t>
            </a:r>
            <a:b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FF0066"/>
                </a:solidFill>
                <a:sym typeface="+mn-ea"/>
              </a:rPr>
              <a:t>双极型</a:t>
            </a:r>
            <a:r>
              <a:rPr lang="en-US" altLang="zh-CN" b="1" dirty="0">
                <a:solidFill>
                  <a:srgbClr val="FF0066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集成度低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功耗大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速度快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Cache</a:t>
            </a:r>
            <a:endParaRPr lang="en-US" altLang="zh-CN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6209" name="AutoShape 17"/>
          <p:cNvSpPr/>
          <p:nvPr/>
        </p:nvSpPr>
        <p:spPr>
          <a:xfrm>
            <a:off x="1547813" y="4221163"/>
            <a:ext cx="7596187" cy="1009650"/>
          </a:xfrm>
          <a:prstGeom prst="wedgeRectCallout">
            <a:avLst>
              <a:gd name="adj1" fmla="val -21222"/>
              <a:gd name="adj2" fmla="val 41981"/>
            </a:avLst>
          </a:prstGeom>
          <a:solidFill>
            <a:schemeClr val="bg1"/>
          </a:solidFill>
          <a:ln w="28575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l"/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利用磁层上不同方向的磁化区域表示信息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容量大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速度慢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长期保存信息</a:t>
            </a:r>
            <a:r>
              <a:rPr lang="en-US" altLang="zh-CN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作外存</a:t>
            </a:r>
            <a:endParaRPr lang="zh-CN" altLang="en-US" dirty="0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36210" name="AutoShape 18"/>
          <p:cNvSpPr/>
          <p:nvPr/>
        </p:nvSpPr>
        <p:spPr>
          <a:xfrm>
            <a:off x="1403350" y="5848350"/>
            <a:ext cx="7740650" cy="1009650"/>
          </a:xfrm>
          <a:prstGeom prst="wedgeRectCallout">
            <a:avLst>
              <a:gd name="adj1" fmla="val -21370"/>
              <a:gd name="adj2" fmla="val -79245"/>
            </a:avLst>
          </a:prstGeom>
          <a:solidFill>
            <a:schemeClr val="bg1"/>
          </a:solidFill>
          <a:ln w="28575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l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激光控制，利用光斑的有无表示信息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容量大速度慢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长期保存信息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作外存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36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36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7" dur="500"/>
                                        <p:tgtEl>
                                          <p:spTgt spid="136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9" dur="500"/>
                                        <p:tgtEl>
                                          <p:spTgt spid="1362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07" grpId="0" animBg="1"/>
      <p:bldP spid="136207" grpId="1" animBg="1"/>
      <p:bldP spid="136208" grpId="0" animBg="1"/>
      <p:bldP spid="136208" grpId="1" animBg="1"/>
      <p:bldP spid="136209" grpId="0" animBg="1"/>
      <p:bldP spid="136209" grpId="1" animBg="1"/>
      <p:bldP spid="136210" grpId="0" animBg="1"/>
      <p:bldP spid="136210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2227" name="Rectangle 4"/>
          <p:cNvSpPr/>
          <p:nvPr/>
        </p:nvSpPr>
        <p:spPr>
          <a:xfrm>
            <a:off x="990600" y="1268413"/>
            <a:ext cx="14081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原理：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2228" name="Rectangle 5"/>
          <p:cNvSpPr/>
          <p:nvPr/>
        </p:nvSpPr>
        <p:spPr>
          <a:xfrm>
            <a:off x="2209800" y="1268413"/>
            <a:ext cx="5487988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基于程序和数据访问的局部性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2229" name="Rectangle 6"/>
          <p:cNvSpPr/>
          <p:nvPr/>
        </p:nvSpPr>
        <p:spPr>
          <a:xfrm>
            <a:off x="990600" y="1878013"/>
            <a:ext cx="14081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目的：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2230" name="Rectangle 7"/>
          <p:cNvSpPr/>
          <p:nvPr/>
        </p:nvSpPr>
        <p:spPr>
          <a:xfrm>
            <a:off x="2209800" y="1878013"/>
            <a:ext cx="5487988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减少访存次数，加快运行速度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2231" name="Rectangle 8"/>
          <p:cNvSpPr/>
          <p:nvPr/>
        </p:nvSpPr>
        <p:spPr>
          <a:xfrm>
            <a:off x="1025525" y="2487613"/>
            <a:ext cx="1408113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方法：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sp>
        <p:nvSpPr>
          <p:cNvPr id="52232" name="Rectangle 9"/>
          <p:cNvSpPr/>
          <p:nvPr/>
        </p:nvSpPr>
        <p:spPr>
          <a:xfrm>
            <a:off x="2209800" y="2487613"/>
            <a:ext cx="6248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在</a:t>
            </a:r>
            <a:r>
              <a:rPr lang="en-US" altLang="zh-CN" b="1" dirty="0">
                <a:solidFill>
                  <a:schemeClr val="bg1"/>
                </a:solidFill>
                <a:latin typeface="黑体" panose="02010609060101010101" pitchFamily="2" charset="-122"/>
              </a:rPr>
              <a:t>CPU</a:t>
            </a:r>
            <a:r>
              <a:rPr lang="zh-CN" altLang="en-US" b="1" dirty="0">
                <a:solidFill>
                  <a:schemeClr val="bg1"/>
                </a:solidFill>
                <a:latin typeface="黑体" panose="02010609060101010101" pitchFamily="2" charset="-122"/>
              </a:rPr>
              <a:t>和主存之间设置小容量的高速存储器。</a:t>
            </a:r>
            <a:endParaRPr lang="zh-CN" altLang="en-US" b="1" dirty="0">
              <a:solidFill>
                <a:schemeClr val="bg1"/>
              </a:solidFill>
              <a:latin typeface="黑体" panose="02010609060101010101" pitchFamily="2" charset="-122"/>
            </a:endParaRPr>
          </a:p>
        </p:txBody>
      </p:sp>
      <p:pic>
        <p:nvPicPr>
          <p:cNvPr id="52233" name="Picture 10" descr="6x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3644900"/>
            <a:ext cx="7315200" cy="178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34" name="Rectangle 11"/>
          <p:cNvSpPr/>
          <p:nvPr/>
        </p:nvSpPr>
        <p:spPr>
          <a:xfrm>
            <a:off x="2484438" y="5589588"/>
            <a:ext cx="4678362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b="1" dirty="0">
                <a:latin typeface="黑体" panose="02010609060101010101" pitchFamily="2" charset="-122"/>
              </a:rPr>
              <a:t>Cache</a:t>
            </a:r>
            <a:r>
              <a:rPr lang="zh-CN" altLang="en-US" b="1" dirty="0">
                <a:latin typeface="黑体" panose="02010609060101010101" pitchFamily="2" charset="-122"/>
              </a:rPr>
              <a:t>与</a:t>
            </a:r>
            <a:r>
              <a:rPr lang="en-US" altLang="zh-CN" b="1" dirty="0">
                <a:latin typeface="黑体" panose="02010609060101010101" pitchFamily="2" charset="-122"/>
              </a:rPr>
              <a:t>CPU</a:t>
            </a:r>
            <a:r>
              <a:rPr lang="zh-CN" altLang="en-US" b="1" dirty="0">
                <a:latin typeface="黑体" panose="02010609060101010101" pitchFamily="2" charset="-122"/>
              </a:rPr>
              <a:t>及主存的关系</a:t>
            </a:r>
            <a:endParaRPr lang="zh-CN" altLang="en-US" b="1" dirty="0">
              <a:latin typeface="黑体" panose="02010609060101010101" pitchFamily="2" charset="-122"/>
            </a:endParaRPr>
          </a:p>
        </p:txBody>
      </p:sp>
      <p:sp>
        <p:nvSpPr>
          <p:cNvPr id="52235" name="Text Box 12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3251" name="Text Box 2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Cache    P280</a:t>
            </a:r>
            <a:endParaRPr lang="en-US" altLang="zh-CN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53252" name="Text Box 4"/>
          <p:cNvSpPr txBox="1"/>
          <p:nvPr/>
        </p:nvSpPr>
        <p:spPr>
          <a:xfrm>
            <a:off x="0" y="1600200"/>
            <a:ext cx="9372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得以实现的基本原理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</a:rPr>
              <a:t>——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程序局部性原理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3" name="Text Box 5"/>
          <p:cNvSpPr txBox="1"/>
          <p:nvPr/>
        </p:nvSpPr>
        <p:spPr>
          <a:xfrm>
            <a:off x="381000" y="2286000"/>
            <a:ext cx="87630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当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访问主存时，在一个较短的时间间隔内，对局部范围内的存储器地址频繁的访问，对此范围之外的地址访问甚少的现象。</a:t>
            </a:r>
            <a:endParaRPr lang="zh-CN" altLang="en-US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53254" name="Text Box 6"/>
          <p:cNvSpPr txBox="1"/>
          <p:nvPr/>
        </p:nvSpPr>
        <p:spPr>
          <a:xfrm>
            <a:off x="0" y="4038600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∴ Cache</a:t>
            </a:r>
            <a:r>
              <a:rPr lang="zh-CN" altLang="en-US" dirty="0">
                <a:latin typeface="Times New Roman" panose="02020603050405020304" pitchFamily="18" charset="0"/>
              </a:rPr>
              <a:t>中存放的是程序中正在使用部分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活跃块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的副本</a:t>
            </a:r>
            <a:r>
              <a:rPr lang="en-US" altLang="zh-CN" dirty="0">
                <a:latin typeface="Times New Roman" panose="02020603050405020304" pitchFamily="18" charset="0"/>
              </a:rPr>
              <a:t>(copy)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CPU</a:t>
            </a:r>
            <a:r>
              <a:rPr lang="zh-CN" altLang="en-US" dirty="0">
                <a:latin typeface="Times New Roman" panose="02020603050405020304" pitchFamily="18" charset="0"/>
              </a:rPr>
              <a:t>对</a:t>
            </a:r>
            <a:r>
              <a:rPr lang="en-US" altLang="zh-CN" dirty="0">
                <a:latin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</a:rPr>
              <a:t>访问，不必访问主存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4275" name="Text Box 7"/>
          <p:cNvSpPr txBox="1"/>
          <p:nvPr/>
        </p:nvSpPr>
        <p:spPr>
          <a:xfrm>
            <a:off x="2057400" y="1371600"/>
            <a:ext cx="1447800" cy="557213"/>
          </a:xfrm>
          <a:prstGeom prst="rect">
            <a:avLst/>
          </a:prstGeom>
          <a:noFill/>
          <a:ln w="38100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4276" name="Text Box 8"/>
          <p:cNvSpPr txBox="1"/>
          <p:nvPr/>
        </p:nvSpPr>
        <p:spPr>
          <a:xfrm>
            <a:off x="1600200" y="2438400"/>
            <a:ext cx="2667000" cy="557213"/>
          </a:xfrm>
          <a:prstGeom prst="rect">
            <a:avLst/>
          </a:prstGeom>
          <a:noFill/>
          <a:ln w="38100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高速缓存</a:t>
            </a:r>
            <a:r>
              <a:rPr lang="en-US" altLang="zh-CN" sz="2800" b="1" dirty="0">
                <a:latin typeface="Times New Roman" panose="02020603050405020304" pitchFamily="18" charset="0"/>
              </a:rPr>
              <a:t>Cache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54277" name="Text Box 9"/>
          <p:cNvSpPr txBox="1"/>
          <p:nvPr/>
        </p:nvSpPr>
        <p:spPr>
          <a:xfrm>
            <a:off x="2057400" y="3505200"/>
            <a:ext cx="1447800" cy="557213"/>
          </a:xfrm>
          <a:prstGeom prst="rect">
            <a:avLst/>
          </a:prstGeom>
          <a:noFill/>
          <a:ln w="38100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主存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4278" name="Text Box 10"/>
          <p:cNvSpPr txBox="1"/>
          <p:nvPr/>
        </p:nvSpPr>
        <p:spPr>
          <a:xfrm>
            <a:off x="2057400" y="4648200"/>
            <a:ext cx="1524000" cy="557213"/>
          </a:xfrm>
          <a:prstGeom prst="rect">
            <a:avLst/>
          </a:prstGeom>
          <a:noFill/>
          <a:ln w="38100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辅存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54279" name="AutoShape 11"/>
          <p:cNvSpPr/>
          <p:nvPr/>
        </p:nvSpPr>
        <p:spPr>
          <a:xfrm>
            <a:off x="2438400" y="1905000"/>
            <a:ext cx="457200" cy="533400"/>
          </a:xfrm>
          <a:prstGeom prst="upDownArrow">
            <a:avLst>
              <a:gd name="adj1" fmla="val 50000"/>
              <a:gd name="adj2" fmla="val 23333"/>
            </a:avLst>
          </a:prstGeom>
          <a:solidFill>
            <a:srgbClr val="CCFFFF"/>
          </a:solidFill>
          <a:ln w="38100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4280" name="AutoShape 12"/>
          <p:cNvSpPr/>
          <p:nvPr/>
        </p:nvSpPr>
        <p:spPr>
          <a:xfrm>
            <a:off x="2514600" y="2971800"/>
            <a:ext cx="457200" cy="533400"/>
          </a:xfrm>
          <a:prstGeom prst="upDownArrow">
            <a:avLst>
              <a:gd name="adj1" fmla="val 50000"/>
              <a:gd name="adj2" fmla="val 23333"/>
            </a:avLst>
          </a:prstGeom>
          <a:solidFill>
            <a:srgbClr val="CCFFFF"/>
          </a:solidFill>
          <a:ln w="38100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4281" name="AutoShape 13"/>
          <p:cNvSpPr/>
          <p:nvPr/>
        </p:nvSpPr>
        <p:spPr>
          <a:xfrm>
            <a:off x="2514600" y="4038600"/>
            <a:ext cx="457200" cy="533400"/>
          </a:xfrm>
          <a:prstGeom prst="upDownArrow">
            <a:avLst>
              <a:gd name="adj1" fmla="val 50000"/>
              <a:gd name="adj2" fmla="val 23333"/>
            </a:avLst>
          </a:prstGeom>
          <a:solidFill>
            <a:srgbClr val="CCFFFF"/>
          </a:solidFill>
          <a:ln w="38100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4282" name="Text Box 14"/>
          <p:cNvSpPr txBox="1"/>
          <p:nvPr/>
        </p:nvSpPr>
        <p:spPr>
          <a:xfrm>
            <a:off x="5181600" y="2209800"/>
            <a:ext cx="2209800" cy="617538"/>
          </a:xfrm>
          <a:prstGeom prst="rect">
            <a:avLst/>
          </a:prstGeom>
          <a:solidFill>
            <a:srgbClr val="CC99FF"/>
          </a:solidFill>
          <a:ln w="38100" cap="flat" cmpd="sng">
            <a:solidFill>
              <a:srgbClr val="CC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辅助硬件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3" name="Text Box 15"/>
          <p:cNvSpPr txBox="1"/>
          <p:nvPr/>
        </p:nvSpPr>
        <p:spPr>
          <a:xfrm>
            <a:off x="4419600" y="4038600"/>
            <a:ext cx="2819400" cy="617538"/>
          </a:xfrm>
          <a:prstGeom prst="rect">
            <a:avLst/>
          </a:prstGeom>
          <a:solidFill>
            <a:srgbClr val="CC99FF"/>
          </a:solidFill>
          <a:ln w="38100" cap="flat" cmpd="sng">
            <a:solidFill>
              <a:srgbClr val="CC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辅助软、硬件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4284" name="Line 16"/>
          <p:cNvSpPr/>
          <p:nvPr/>
        </p:nvSpPr>
        <p:spPr>
          <a:xfrm>
            <a:off x="3505200" y="3810000"/>
            <a:ext cx="2514600" cy="0"/>
          </a:xfrm>
          <a:prstGeom prst="line">
            <a:avLst/>
          </a:prstGeom>
          <a:ln w="38100" cap="flat" cmpd="dbl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4285" name="Line 17"/>
          <p:cNvSpPr/>
          <p:nvPr/>
        </p:nvSpPr>
        <p:spPr>
          <a:xfrm>
            <a:off x="6019800" y="3810000"/>
            <a:ext cx="0" cy="152400"/>
          </a:xfrm>
          <a:prstGeom prst="line">
            <a:avLst/>
          </a:prstGeom>
          <a:ln w="38100" cap="flat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4286" name="Line 18"/>
          <p:cNvSpPr/>
          <p:nvPr/>
        </p:nvSpPr>
        <p:spPr>
          <a:xfrm>
            <a:off x="6019800" y="4648200"/>
            <a:ext cx="0" cy="228600"/>
          </a:xfrm>
          <a:prstGeom prst="line">
            <a:avLst/>
          </a:prstGeom>
          <a:ln w="38100" cap="flat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4287" name="Line 19"/>
          <p:cNvSpPr/>
          <p:nvPr/>
        </p:nvSpPr>
        <p:spPr>
          <a:xfrm flipH="1">
            <a:off x="3581400" y="4876800"/>
            <a:ext cx="2438400" cy="0"/>
          </a:xfrm>
          <a:prstGeom prst="line">
            <a:avLst/>
          </a:prstGeom>
          <a:ln w="38100" cap="flat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4288" name="Line 20"/>
          <p:cNvSpPr/>
          <p:nvPr/>
        </p:nvSpPr>
        <p:spPr>
          <a:xfrm>
            <a:off x="3505200" y="3657600"/>
            <a:ext cx="2514600" cy="0"/>
          </a:xfrm>
          <a:prstGeom prst="line">
            <a:avLst/>
          </a:prstGeom>
          <a:ln w="28575" cap="rnd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4289" name="Line 21"/>
          <p:cNvSpPr/>
          <p:nvPr/>
        </p:nvSpPr>
        <p:spPr>
          <a:xfrm flipV="1">
            <a:off x="6019800" y="2819400"/>
            <a:ext cx="0" cy="838200"/>
          </a:xfrm>
          <a:prstGeom prst="line">
            <a:avLst/>
          </a:prstGeom>
          <a:ln w="28575" cap="rnd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4290" name="Line 22"/>
          <p:cNvSpPr/>
          <p:nvPr/>
        </p:nvSpPr>
        <p:spPr>
          <a:xfrm flipV="1">
            <a:off x="4038600" y="1981200"/>
            <a:ext cx="0" cy="457200"/>
          </a:xfrm>
          <a:prstGeom prst="line">
            <a:avLst/>
          </a:prstGeom>
          <a:ln w="28575" cap="rnd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4291" name="Line 23"/>
          <p:cNvSpPr/>
          <p:nvPr/>
        </p:nvSpPr>
        <p:spPr>
          <a:xfrm>
            <a:off x="4038600" y="1905000"/>
            <a:ext cx="1981200" cy="0"/>
          </a:xfrm>
          <a:prstGeom prst="line">
            <a:avLst/>
          </a:prstGeom>
          <a:ln w="28575" cap="flat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4292" name="Line 24"/>
          <p:cNvSpPr/>
          <p:nvPr/>
        </p:nvSpPr>
        <p:spPr>
          <a:xfrm>
            <a:off x="6019800" y="1905000"/>
            <a:ext cx="0" cy="228600"/>
          </a:xfrm>
          <a:prstGeom prst="line">
            <a:avLst/>
          </a:prstGeom>
          <a:ln w="28575" cap="flat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54293" name="Text Box 25"/>
          <p:cNvSpPr txBox="1"/>
          <p:nvPr/>
        </p:nvSpPr>
        <p:spPr>
          <a:xfrm>
            <a:off x="533400" y="5562600"/>
            <a:ext cx="76962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40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三级存储体系结构</a:t>
            </a:r>
            <a:endParaRPr lang="zh-CN" altLang="en-US" sz="40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94" name="Text Box 26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5299" name="Text Box 8"/>
          <p:cNvSpPr txBox="1"/>
          <p:nvPr/>
        </p:nvSpPr>
        <p:spPr>
          <a:xfrm>
            <a:off x="0" y="2590800"/>
            <a:ext cx="9372600" cy="253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Clr>
                <a:srgbClr val="CCFF99"/>
              </a:buClr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</a:rPr>
              <a:t> L1</a:t>
            </a:r>
            <a:r>
              <a:rPr lang="en-US" altLang="zh-CN" b="1" i="1" dirty="0">
                <a:latin typeface="Times New Roman" panose="02020603050405020304" pitchFamily="18" charset="0"/>
              </a:rPr>
              <a:t> Cache</a:t>
            </a:r>
            <a:r>
              <a:rPr lang="zh-CN" altLang="en-US" b="1" i="1" dirty="0">
                <a:latin typeface="Times New Roman" panose="02020603050405020304" pitchFamily="18" charset="0"/>
              </a:rPr>
              <a:t>：</a:t>
            </a:r>
            <a:r>
              <a:rPr lang="zh-CN" altLang="en-US" sz="2400" b="1" i="1" dirty="0">
                <a:latin typeface="Times New Roman" panose="02020603050405020304" pitchFamily="18" charset="0"/>
              </a:rPr>
              <a:t>（</a:t>
            </a:r>
            <a:r>
              <a:rPr lang="zh-CN" altLang="en-US" sz="2400" dirty="0">
                <a:latin typeface="Times New Roman" panose="02020603050405020304" pitchFamily="18" charset="0"/>
              </a:rPr>
              <a:t>第一级）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集成在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芯片内，几十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KB</a:t>
            </a:r>
            <a:endParaRPr lang="en-US" altLang="zh-CN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  <a:p>
            <a:pPr algn="l">
              <a:buClr>
                <a:srgbClr val="CCFF99"/>
              </a:buClr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</a:rPr>
              <a:t> L2</a:t>
            </a:r>
            <a:r>
              <a:rPr lang="en-US" altLang="zh-CN" b="1" i="1" dirty="0">
                <a:latin typeface="Times New Roman" panose="02020603050405020304" pitchFamily="18" charset="0"/>
              </a:rPr>
              <a:t> Cache</a:t>
            </a:r>
            <a:r>
              <a:rPr lang="zh-CN" altLang="en-US" b="1" i="1" dirty="0"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安装在主板上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(CPU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外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，几百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KB</a:t>
            </a:r>
            <a:endParaRPr lang="en-US" altLang="zh-CN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  <a:p>
            <a:pPr algn="l">
              <a:buClr>
                <a:srgbClr val="CCFF99"/>
              </a:buClr>
              <a:buFont typeface="Wingdings" panose="05000000000000000000" pitchFamily="2" charset="2"/>
              <a:buChar char="ü"/>
            </a:pPr>
            <a:r>
              <a:rPr lang="en-US" altLang="zh-CN" b="1" dirty="0">
                <a:latin typeface="Times New Roman" panose="02020603050405020304" pitchFamily="18" charset="0"/>
              </a:rPr>
              <a:t> L3 </a:t>
            </a:r>
            <a:r>
              <a:rPr lang="en-US" altLang="zh-CN" b="1" i="1" dirty="0">
                <a:latin typeface="Times New Roman" panose="02020603050405020304" pitchFamily="18" charset="0"/>
              </a:rPr>
              <a:t>Cache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Pentium II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以后，将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L1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L2 Cache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都集成在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CPU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内，安装在主板上的称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</a:rPr>
              <a:t>L3 </a:t>
            </a:r>
            <a:r>
              <a:rPr lang="en-US" altLang="zh-CN" b="1" i="1" dirty="0">
                <a:solidFill>
                  <a:srgbClr val="FFCC99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5300" name="Text Box 9"/>
          <p:cNvSpPr txBox="1"/>
          <p:nvPr/>
        </p:nvSpPr>
        <p:spPr>
          <a:xfrm>
            <a:off x="838200" y="5715000"/>
            <a:ext cx="5410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速度比较：</a:t>
            </a:r>
            <a:r>
              <a:rPr lang="en-US" altLang="zh-CN" dirty="0">
                <a:latin typeface="Times New Roman" panose="02020603050405020304" pitchFamily="18" charset="0"/>
              </a:rPr>
              <a:t>L1</a:t>
            </a:r>
            <a:r>
              <a:rPr lang="zh-CN" altLang="en-US" dirty="0">
                <a:latin typeface="Times New Roman" panose="02020603050405020304" pitchFamily="18" charset="0"/>
              </a:rPr>
              <a:t>＞</a:t>
            </a:r>
            <a:r>
              <a:rPr lang="en-US" altLang="zh-CN" dirty="0">
                <a:latin typeface="Times New Roman" panose="02020603050405020304" pitchFamily="18" charset="0"/>
              </a:rPr>
              <a:t>L2 </a:t>
            </a:r>
            <a:r>
              <a:rPr lang="zh-CN" altLang="en-US" dirty="0">
                <a:latin typeface="Times New Roman" panose="02020603050405020304" pitchFamily="18" charset="0"/>
              </a:rPr>
              <a:t>＞</a:t>
            </a:r>
            <a:r>
              <a:rPr lang="en-US" altLang="zh-CN" dirty="0">
                <a:latin typeface="Times New Roman" panose="02020603050405020304" pitchFamily="18" charset="0"/>
              </a:rPr>
              <a:t>L3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5301" name="Rectangle 10"/>
          <p:cNvSpPr/>
          <p:nvPr/>
        </p:nvSpPr>
        <p:spPr>
          <a:xfrm>
            <a:off x="228600" y="838200"/>
            <a:ext cx="8458200" cy="1651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硬件实现：</a:t>
            </a:r>
            <a:endParaRPr lang="zh-CN" altLang="en-US" b="1" dirty="0">
              <a:solidFill>
                <a:srgbClr val="FFFF99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0" lvl="0" indent="0" eaLnBrk="1" hangingPunct="1"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∵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存储容量很小，但读写速度更快</a:t>
            </a:r>
            <a:b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  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∴大多采用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SRAM(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静态存储器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器件实现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55302" name="Text Box 11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      P285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6323" name="Text Box 6"/>
          <p:cNvSpPr txBox="1"/>
          <p:nvPr/>
        </p:nvSpPr>
        <p:spPr>
          <a:xfrm>
            <a:off x="0" y="990600"/>
            <a:ext cx="92202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命中</a:t>
            </a:r>
            <a:r>
              <a:rPr lang="en-US" altLang="zh-CN" b="1" dirty="0">
                <a:latin typeface="Times New Roman" panose="02020603050405020304" pitchFamily="18" charset="0"/>
              </a:rPr>
              <a:t>—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要访问的内容已经在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中，称命中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不命中</a:t>
            </a:r>
            <a:r>
              <a:rPr lang="en-US" altLang="zh-CN" b="1" dirty="0">
                <a:latin typeface="Times New Roman" panose="02020603050405020304" pitchFamily="18" charset="0"/>
              </a:rPr>
              <a:t>—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若内容不在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中，称不命中。需替换</a:t>
            </a:r>
            <a:endParaRPr lang="zh-CN" altLang="en-US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0231" name="Rectangle 7"/>
          <p:cNvSpPr/>
          <p:nvPr/>
        </p:nvSpPr>
        <p:spPr>
          <a:xfrm>
            <a:off x="0" y="2438400"/>
            <a:ext cx="9144000" cy="3276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b="1" i="1" dirty="0">
                <a:solidFill>
                  <a:srgbClr val="FFFF99"/>
                </a:solidFill>
                <a:ea typeface="幼圆" panose="02010509060101010101" pitchFamily="49" charset="-122"/>
              </a:rPr>
              <a:t>Cache</a:t>
            </a: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用途：</a:t>
            </a:r>
            <a:r>
              <a:rPr lang="zh-CN" altLang="en-US" b="1" dirty="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设置在 </a:t>
            </a:r>
            <a:r>
              <a:rPr lang="en-US" altLang="zh-CN" b="1" dirty="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CPU </a:t>
            </a:r>
            <a:r>
              <a:rPr lang="zh-CN" altLang="en-US" b="1" dirty="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和 主存储器之间，完成高速与 </a:t>
            </a:r>
            <a:r>
              <a:rPr lang="en-US" altLang="zh-CN" b="1" dirty="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CPU </a:t>
            </a:r>
            <a:r>
              <a:rPr lang="zh-CN" altLang="en-US" b="1" dirty="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交换信息，尽量避免 </a:t>
            </a:r>
            <a:r>
              <a:rPr lang="en-US" altLang="zh-CN" b="1" dirty="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CPU</a:t>
            </a:r>
            <a:r>
              <a:rPr lang="zh-CN" altLang="en-US" b="1" dirty="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不必要地多次直接访问慢速的主存储器</a:t>
            </a:r>
            <a:r>
              <a:rPr lang="zh-CN" altLang="en-US" dirty="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，</a:t>
            </a:r>
            <a:r>
              <a:rPr lang="zh-CN" altLang="en-US" b="1" dirty="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从而提高计算机系统的运行效率。</a:t>
            </a:r>
            <a:r>
              <a:rPr lang="zh-CN" altLang="en-US" b="1" u="sng" dirty="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解决</a:t>
            </a:r>
            <a:r>
              <a:rPr lang="en-US" altLang="zh-CN" b="1" u="sng" dirty="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CPU</a:t>
            </a:r>
            <a:r>
              <a:rPr lang="zh-CN" altLang="en-US" b="1" u="sng" dirty="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与主存速度不匹配的矛盾</a:t>
            </a:r>
            <a:endParaRPr lang="zh-CN" altLang="en-US" b="1" u="sng" dirty="0">
              <a:solidFill>
                <a:srgbClr val="FFCC9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b="1" dirty="0">
                <a:solidFill>
                  <a:srgbClr val="FFFF99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要求：</a:t>
            </a:r>
            <a:r>
              <a:rPr lang="zh-CN" altLang="en-US" b="1" dirty="0">
                <a:solidFill>
                  <a:srgbClr val="FFCC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zh-CN" altLang="en-US" b="1" dirty="0">
                <a:solidFill>
                  <a:srgbClr val="CCFF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有足够高的命中率，既当 </a:t>
            </a:r>
            <a:r>
              <a:rPr lang="en-US" altLang="zh-CN" b="1" dirty="0">
                <a:solidFill>
                  <a:srgbClr val="CCFF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CPU</a:t>
            </a:r>
            <a:r>
              <a:rPr lang="zh-CN" altLang="en-US" b="1" dirty="0">
                <a:solidFill>
                  <a:srgbClr val="CCFF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需用主存中的数据时，多数情况可以直接从</a:t>
            </a:r>
            <a:r>
              <a:rPr lang="en-US" altLang="zh-CN" b="1" dirty="0">
                <a:solidFill>
                  <a:srgbClr val="CCFF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CACHE</a:t>
            </a:r>
            <a:r>
              <a:rPr lang="zh-CN" altLang="en-US" b="1" dirty="0">
                <a:solidFill>
                  <a:srgbClr val="CCFF99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中得到。</a:t>
            </a:r>
            <a:endParaRPr lang="zh-CN" altLang="en-US" b="1" dirty="0">
              <a:solidFill>
                <a:srgbClr val="CCFF99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56325" name="Text Box 8"/>
          <p:cNvSpPr txBox="1"/>
          <p:nvPr/>
        </p:nvSpPr>
        <p:spPr>
          <a:xfrm>
            <a:off x="0" y="257175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80231">
                                            <p:txEl>
                                              <p:charRg st="0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31">
                                            <p:txEl>
                                              <p:charRg st="98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80231">
                                            <p:txEl>
                                              <p:charRg st="98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023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7347" name="Text Box 5"/>
          <p:cNvSpPr txBox="1"/>
          <p:nvPr/>
        </p:nvSpPr>
        <p:spPr>
          <a:xfrm>
            <a:off x="0" y="8382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</a:t>
            </a:r>
            <a:r>
              <a:rPr lang="en-US" altLang="zh-CN" b="1" dirty="0">
                <a:latin typeface="Times New Roman" panose="02020603050405020304" pitchFamily="18" charset="0"/>
              </a:rPr>
              <a:t>Cache</a:t>
            </a:r>
            <a:r>
              <a:rPr lang="zh-CN" altLang="en-US" b="1" dirty="0">
                <a:latin typeface="Times New Roman" panose="02020603050405020304" pitchFamily="18" charset="0"/>
              </a:rPr>
              <a:t>的基本原理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57348" name="Rectangle 6"/>
          <p:cNvSpPr/>
          <p:nvPr/>
        </p:nvSpPr>
        <p:spPr>
          <a:xfrm>
            <a:off x="0" y="1371600"/>
            <a:ext cx="1066800" cy="5486400"/>
          </a:xfrm>
          <a:prstGeom prst="rect">
            <a:avLst/>
          </a:prstGeom>
          <a:noFill/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49" name="Rectangle 7"/>
          <p:cNvSpPr/>
          <p:nvPr/>
        </p:nvSpPr>
        <p:spPr>
          <a:xfrm>
            <a:off x="8153400" y="1295400"/>
            <a:ext cx="990600" cy="5562600"/>
          </a:xfrm>
          <a:prstGeom prst="rect">
            <a:avLst/>
          </a:prstGeom>
          <a:noFill/>
          <a:ln w="9525" cap="flat" cmpd="sng">
            <a:solidFill>
              <a:srgbClr val="FFCC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50" name="Text Box 8"/>
          <p:cNvSpPr txBox="1"/>
          <p:nvPr/>
        </p:nvSpPr>
        <p:spPr>
          <a:xfrm>
            <a:off x="0" y="22098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CPU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7351" name="Text Box 9"/>
          <p:cNvSpPr txBox="1"/>
          <p:nvPr/>
        </p:nvSpPr>
        <p:spPr>
          <a:xfrm>
            <a:off x="8305800" y="1981200"/>
            <a:ext cx="838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主存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52" name="Line 10"/>
          <p:cNvSpPr/>
          <p:nvPr/>
        </p:nvSpPr>
        <p:spPr>
          <a:xfrm>
            <a:off x="1066800" y="1752600"/>
            <a:ext cx="7086600" cy="0"/>
          </a:xfrm>
          <a:prstGeom prst="line">
            <a:avLst/>
          </a:prstGeom>
          <a:ln w="38100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53" name="Text Box 11"/>
          <p:cNvSpPr txBox="1"/>
          <p:nvPr/>
        </p:nvSpPr>
        <p:spPr>
          <a:xfrm>
            <a:off x="5486400" y="1219200"/>
            <a:ext cx="129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CCCC"/>
                </a:solidFill>
                <a:latin typeface="Times New Roman" panose="02020603050405020304" pitchFamily="18" charset="0"/>
              </a:rPr>
              <a:t>AB</a:t>
            </a:r>
            <a:endParaRPr lang="en-US" altLang="zh-CN" dirty="0">
              <a:solidFill>
                <a:srgbClr val="FFCC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4" name="Line 12"/>
          <p:cNvSpPr/>
          <p:nvPr/>
        </p:nvSpPr>
        <p:spPr>
          <a:xfrm>
            <a:off x="1066800" y="6477000"/>
            <a:ext cx="7086600" cy="0"/>
          </a:xfrm>
          <a:prstGeom prst="line">
            <a:avLst/>
          </a:prstGeom>
          <a:ln w="38100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55" name="Text Box 13"/>
          <p:cNvSpPr txBox="1"/>
          <p:nvPr/>
        </p:nvSpPr>
        <p:spPr>
          <a:xfrm>
            <a:off x="5181600" y="5943600"/>
            <a:ext cx="76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CCFF99"/>
                </a:solidFill>
                <a:latin typeface="Times New Roman" panose="02020603050405020304" pitchFamily="18" charset="0"/>
              </a:rPr>
              <a:t>DB</a:t>
            </a:r>
            <a:endParaRPr lang="en-US" altLang="zh-CN" dirty="0">
              <a:solidFill>
                <a:srgbClr val="CCFF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56" name="Rectangle 14"/>
          <p:cNvSpPr/>
          <p:nvPr/>
        </p:nvSpPr>
        <p:spPr>
          <a:xfrm>
            <a:off x="1676400" y="2362200"/>
            <a:ext cx="533400" cy="3200400"/>
          </a:xfrm>
          <a:prstGeom prst="rect">
            <a:avLst/>
          </a:prstGeom>
          <a:noFill/>
          <a:ln w="9525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57" name="Rectangle 15"/>
          <p:cNvSpPr/>
          <p:nvPr/>
        </p:nvSpPr>
        <p:spPr>
          <a:xfrm>
            <a:off x="2895600" y="2971800"/>
            <a:ext cx="1066800" cy="2667000"/>
          </a:xfrm>
          <a:prstGeom prst="rect">
            <a:avLst/>
          </a:prstGeom>
          <a:noFill/>
          <a:ln w="9525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58" name="Rectangle 16"/>
          <p:cNvSpPr/>
          <p:nvPr/>
        </p:nvSpPr>
        <p:spPr>
          <a:xfrm>
            <a:off x="4724400" y="3581400"/>
            <a:ext cx="838200" cy="1981200"/>
          </a:xfrm>
          <a:prstGeom prst="rect">
            <a:avLst/>
          </a:prstGeom>
          <a:noFill/>
          <a:ln w="9525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59" name="Rectangle 17"/>
          <p:cNvSpPr/>
          <p:nvPr/>
        </p:nvSpPr>
        <p:spPr>
          <a:xfrm>
            <a:off x="6400800" y="3352800"/>
            <a:ext cx="1219200" cy="2362200"/>
          </a:xfrm>
          <a:prstGeom prst="rect">
            <a:avLst/>
          </a:prstGeom>
          <a:noFill/>
          <a:ln w="9525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60" name="Text Box 18"/>
          <p:cNvSpPr txBox="1"/>
          <p:nvPr/>
        </p:nvSpPr>
        <p:spPr>
          <a:xfrm>
            <a:off x="4419600" y="1905000"/>
            <a:ext cx="2362200" cy="588963"/>
          </a:xfrm>
          <a:prstGeom prst="rect">
            <a:avLst/>
          </a:prstGeom>
          <a:noFill/>
          <a:ln w="9525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57361" name="Text Box 19"/>
          <p:cNvSpPr txBox="1"/>
          <p:nvPr/>
        </p:nvSpPr>
        <p:spPr>
          <a:xfrm>
            <a:off x="1752600" y="2286000"/>
            <a:ext cx="533400" cy="3081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主存地址寄存器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7362" name="Text Box 20"/>
          <p:cNvSpPr txBox="1"/>
          <p:nvPr/>
        </p:nvSpPr>
        <p:spPr>
          <a:xfrm>
            <a:off x="2971800" y="3048000"/>
            <a:ext cx="990600" cy="2465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主存 </a:t>
            </a:r>
            <a:r>
              <a:rPr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|</a:t>
            </a:r>
            <a:endParaRPr lang="en-US" altLang="zh-CN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  <a:p>
            <a:r>
              <a:rPr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地址变换机构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63" name="Text Box 21"/>
          <p:cNvSpPr txBox="1"/>
          <p:nvPr/>
        </p:nvSpPr>
        <p:spPr>
          <a:xfrm>
            <a:off x="4724400" y="3657600"/>
            <a:ext cx="990600" cy="155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sz="24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地址寄存器</a:t>
            </a:r>
            <a:endParaRPr lang="zh-CN" altLang="en-US" sz="2400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64" name="Text Box 22"/>
          <p:cNvSpPr txBox="1"/>
          <p:nvPr/>
        </p:nvSpPr>
        <p:spPr>
          <a:xfrm>
            <a:off x="6400800" y="3352800"/>
            <a:ext cx="12954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存</a:t>
            </a:r>
            <a:b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储</a:t>
            </a:r>
            <a:b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器</a:t>
            </a:r>
            <a:endParaRPr lang="zh-CN" altLang="en-US" b="1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7365" name="Text Box 23"/>
          <p:cNvSpPr txBox="1"/>
          <p:nvPr/>
        </p:nvSpPr>
        <p:spPr>
          <a:xfrm>
            <a:off x="4495800" y="19812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替换控制部件</a:t>
            </a:r>
            <a:endParaRPr lang="zh-CN" altLang="en-US" sz="24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7366" name="Line 24"/>
          <p:cNvSpPr/>
          <p:nvPr/>
        </p:nvSpPr>
        <p:spPr>
          <a:xfrm>
            <a:off x="1905000" y="1752600"/>
            <a:ext cx="0" cy="60960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7" name="Oval 25"/>
          <p:cNvSpPr/>
          <p:nvPr/>
        </p:nvSpPr>
        <p:spPr>
          <a:xfrm>
            <a:off x="1828800" y="1676400"/>
            <a:ext cx="152400" cy="1524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68" name="Line 26"/>
          <p:cNvSpPr/>
          <p:nvPr/>
        </p:nvSpPr>
        <p:spPr>
          <a:xfrm>
            <a:off x="2209800" y="3962400"/>
            <a:ext cx="685800" cy="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69" name="Line 27"/>
          <p:cNvSpPr/>
          <p:nvPr/>
        </p:nvSpPr>
        <p:spPr>
          <a:xfrm>
            <a:off x="3962400" y="4267200"/>
            <a:ext cx="762000" cy="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70" name="Line 28"/>
          <p:cNvSpPr/>
          <p:nvPr/>
        </p:nvSpPr>
        <p:spPr>
          <a:xfrm flipV="1">
            <a:off x="3352800" y="2209800"/>
            <a:ext cx="0" cy="762000"/>
          </a:xfrm>
          <a:prstGeom prst="line">
            <a:avLst/>
          </a:prstGeom>
          <a:ln w="38100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7371" name="Line 29"/>
          <p:cNvSpPr/>
          <p:nvPr/>
        </p:nvSpPr>
        <p:spPr>
          <a:xfrm>
            <a:off x="3352800" y="2209800"/>
            <a:ext cx="1066800" cy="0"/>
          </a:xfrm>
          <a:prstGeom prst="line">
            <a:avLst/>
          </a:prstGeom>
          <a:ln w="38100" cap="flat" cmpd="sng">
            <a:solidFill>
              <a:srgbClr val="CC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72" name="Line 30"/>
          <p:cNvSpPr/>
          <p:nvPr/>
        </p:nvSpPr>
        <p:spPr>
          <a:xfrm>
            <a:off x="5562600" y="4267200"/>
            <a:ext cx="838200" cy="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73" name="Line 31"/>
          <p:cNvSpPr/>
          <p:nvPr/>
        </p:nvSpPr>
        <p:spPr>
          <a:xfrm>
            <a:off x="6934200" y="5715000"/>
            <a:ext cx="0" cy="76200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57374" name="Oval 32"/>
          <p:cNvSpPr/>
          <p:nvPr/>
        </p:nvSpPr>
        <p:spPr>
          <a:xfrm>
            <a:off x="6858000" y="6400800"/>
            <a:ext cx="152400" cy="152400"/>
          </a:xfrm>
          <a:prstGeom prst="ellipse">
            <a:avLst/>
          </a:prstGeom>
          <a:solidFill>
            <a:srgbClr val="CCFFFF"/>
          </a:solidFill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7375" name="Line 33"/>
          <p:cNvSpPr/>
          <p:nvPr/>
        </p:nvSpPr>
        <p:spPr>
          <a:xfrm>
            <a:off x="6781800" y="2209800"/>
            <a:ext cx="1371600" cy="0"/>
          </a:xfrm>
          <a:prstGeom prst="line">
            <a:avLst/>
          </a:prstGeom>
          <a:ln w="38100" cap="flat" cmpd="sng">
            <a:solidFill>
              <a:srgbClr val="CC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76" name="Line 34"/>
          <p:cNvSpPr/>
          <p:nvPr/>
        </p:nvSpPr>
        <p:spPr>
          <a:xfrm flipH="1">
            <a:off x="7772400" y="4191000"/>
            <a:ext cx="381000" cy="0"/>
          </a:xfrm>
          <a:prstGeom prst="line">
            <a:avLst/>
          </a:prstGeom>
          <a:ln w="9525">
            <a:noFill/>
          </a:ln>
        </p:spPr>
      </p:sp>
      <p:sp>
        <p:nvSpPr>
          <p:cNvPr id="57377" name="Line 35"/>
          <p:cNvSpPr/>
          <p:nvPr/>
        </p:nvSpPr>
        <p:spPr>
          <a:xfrm flipH="1">
            <a:off x="7620000" y="4191000"/>
            <a:ext cx="533400" cy="0"/>
          </a:xfrm>
          <a:prstGeom prst="line">
            <a:avLst/>
          </a:prstGeom>
          <a:ln w="38100" cap="flat" cmpd="sng">
            <a:solidFill>
              <a:srgbClr val="CC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57378" name="Text Box 36"/>
          <p:cNvSpPr txBox="1"/>
          <p:nvPr/>
        </p:nvSpPr>
        <p:spPr>
          <a:xfrm>
            <a:off x="4038600" y="3657600"/>
            <a:ext cx="457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命中</a:t>
            </a:r>
            <a:endParaRPr lang="zh-CN" altLang="en-US" b="1" dirty="0">
              <a:solidFill>
                <a:srgbClr val="FF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79" name="Text Box 37"/>
          <p:cNvSpPr txBox="1"/>
          <p:nvPr/>
        </p:nvSpPr>
        <p:spPr>
          <a:xfrm>
            <a:off x="2743200" y="1828800"/>
            <a:ext cx="1447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不命中</a:t>
            </a:r>
            <a:endParaRPr lang="zh-CN" altLang="en-US" b="1" dirty="0">
              <a:solidFill>
                <a:srgbClr val="FFCC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80" name="Text Box 38"/>
          <p:cNvSpPr txBox="1"/>
          <p:nvPr/>
        </p:nvSpPr>
        <p:spPr>
          <a:xfrm>
            <a:off x="1447800" y="5181600"/>
            <a:ext cx="1143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4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MA</a:t>
            </a:r>
            <a:endParaRPr lang="en-US" altLang="zh-CN" sz="2400" b="1" i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7381" name="Text Box 39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8371" name="Text Box 3"/>
          <p:cNvSpPr txBox="1"/>
          <p:nvPr/>
        </p:nvSpPr>
        <p:spPr>
          <a:xfrm>
            <a:off x="0" y="1066800"/>
            <a:ext cx="9144000" cy="423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(1)  </a:t>
            </a:r>
            <a:r>
              <a:rPr lang="en-US" altLang="zh-CN" b="1" dirty="0">
                <a:solidFill>
                  <a:schemeClr val="bg1"/>
                </a:solidFill>
              </a:rPr>
              <a:t>CPU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发出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读写请求，产生的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地址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是主存单元地址，放入</a:t>
            </a:r>
            <a:r>
              <a:rPr lang="en-US" altLang="zh-CN" b="1" i="1" dirty="0">
                <a:solidFill>
                  <a:srgbClr val="FFFF99"/>
                </a:solidFill>
              </a:rPr>
              <a:t>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中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(2) </a:t>
            </a:r>
            <a:r>
              <a:rPr lang="en-US" altLang="zh-CN" b="1" i="1" dirty="0">
                <a:solidFill>
                  <a:srgbClr val="FFFF99"/>
                </a:solidFill>
              </a:rPr>
              <a:t>Cache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中存放的是主存一部分单元内容的副本，故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主存地址与</a:t>
            </a:r>
            <a:r>
              <a:rPr lang="en-US" altLang="zh-CN" b="1" i="1" dirty="0">
                <a:solidFill>
                  <a:schemeClr val="bg1"/>
                </a:solidFill>
              </a:rPr>
              <a:t>Cache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地址不一致</a:t>
            </a:r>
            <a:b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由主存－</a:t>
            </a:r>
            <a:r>
              <a:rPr lang="en-US" altLang="zh-CN" b="1" i="1" dirty="0">
                <a:solidFill>
                  <a:srgbClr val="FFFF99"/>
                </a:solidFill>
              </a:rPr>
              <a:t>Cache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地址变换机构按照一定的映象函数</a:t>
            </a: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(Mapping Function)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进行</a:t>
            </a: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</a:rPr>
              <a:t>地址变换</a:t>
            </a:r>
            <a:b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地址变换机构从</a:t>
            </a:r>
            <a:r>
              <a:rPr lang="en-US" altLang="zh-CN" b="1" i="1" dirty="0">
                <a:solidFill>
                  <a:srgbClr val="FFFF99"/>
                </a:solidFill>
              </a:rPr>
              <a:t>MA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中获取地址，判断该地址内容是否在</a:t>
            </a:r>
            <a:r>
              <a:rPr lang="en-US" altLang="zh-CN" b="1" i="1" dirty="0">
                <a:solidFill>
                  <a:srgbClr val="FFFF99"/>
                </a:solidFill>
              </a:rPr>
              <a:t>Cache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中，在</a:t>
            </a:r>
            <a:r>
              <a:rPr lang="en-US" altLang="zh-CN" b="1" dirty="0">
                <a:solidFill>
                  <a:srgbClr val="FFFF99"/>
                </a:solidFill>
              </a:rPr>
              <a:t>——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命中，不在</a:t>
            </a:r>
            <a:r>
              <a:rPr lang="en-US" altLang="zh-CN" b="1" dirty="0">
                <a:solidFill>
                  <a:srgbClr val="FFFF99"/>
                </a:solidFill>
              </a:rPr>
              <a:t>——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不命中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58372" name="Text Box 4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59395" name="Text Box 3"/>
          <p:cNvSpPr txBox="1"/>
          <p:nvPr/>
        </p:nvSpPr>
        <p:spPr>
          <a:xfrm>
            <a:off x="0" y="1066800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(3-a)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命中时，立即将主存地址→ </a:t>
            </a:r>
            <a:r>
              <a:rPr lang="en-US" altLang="zh-CN" b="1" i="1" dirty="0">
                <a:solidFill>
                  <a:srgbClr val="FFFF99"/>
                </a:solidFill>
              </a:rPr>
              <a:t>Cache</a:t>
            </a:r>
            <a:r>
              <a:rPr lang="zh-CN" altLang="en-US" b="1" dirty="0">
                <a:solidFill>
                  <a:srgbClr val="FFFF99"/>
                </a:solidFill>
              </a:rPr>
              <a:t>地址，然后启动</a:t>
            </a:r>
            <a:r>
              <a:rPr lang="en-US" altLang="zh-CN" b="1" i="1" dirty="0">
                <a:solidFill>
                  <a:srgbClr val="FFFF99"/>
                </a:solidFill>
              </a:rPr>
              <a:t>Cache Memory</a:t>
            </a:r>
            <a:r>
              <a:rPr lang="zh-CN" altLang="en-US" b="1" dirty="0">
                <a:solidFill>
                  <a:srgbClr val="FFFF99"/>
                </a:solidFill>
              </a:rPr>
              <a:t>工作</a:t>
            </a:r>
            <a:endParaRPr lang="zh-CN" altLang="en-US" b="1" dirty="0">
              <a:solidFill>
                <a:srgbClr val="FFFF99"/>
              </a:solidFill>
            </a:endParaRPr>
          </a:p>
        </p:txBody>
      </p:sp>
      <p:sp>
        <p:nvSpPr>
          <p:cNvPr id="59396" name="Text Box 4"/>
          <p:cNvSpPr txBox="1"/>
          <p:nvPr/>
        </p:nvSpPr>
        <p:spPr>
          <a:xfrm>
            <a:off x="0" y="2133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读操作：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中内容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，主存并未参加操作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9397" name="Text Box 5"/>
          <p:cNvSpPr txBox="1"/>
          <p:nvPr/>
        </p:nvSpPr>
        <p:spPr>
          <a:xfrm>
            <a:off x="0" y="2819400"/>
            <a:ext cx="9144000" cy="3990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写操作：</a:t>
            </a:r>
            <a:b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a.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写直达法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(Write-Through)</a:t>
            </a:r>
            <a:b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同时写入主存和</a:t>
            </a:r>
            <a:r>
              <a:rPr lang="en-US" altLang="zh-CN" b="1" i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b="1" i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b="1" u="sng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主存与副本时刻一致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浪费时间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b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写回法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(Write-Back)</a:t>
            </a:r>
            <a:b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zh-CN" altLang="en-US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只修改</a:t>
            </a:r>
            <a:r>
              <a:rPr lang="en-US" altLang="zh-CN" b="1" i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内容（并标记），只有当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中被写过的块要移出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时，才一次写回主存中</a:t>
            </a:r>
            <a:b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u="sng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某些时刻主存与副本不一致</a:t>
            </a:r>
            <a:endParaRPr lang="zh-CN" altLang="en-US" u="sng" dirty="0">
              <a:latin typeface="Times New Roman" panose="02020603050405020304" pitchFamily="18" charset="0"/>
            </a:endParaRPr>
          </a:p>
        </p:txBody>
      </p:sp>
      <p:sp>
        <p:nvSpPr>
          <p:cNvPr id="59398" name="Text Box 6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0419" name="Text Box 3"/>
          <p:cNvSpPr txBox="1"/>
          <p:nvPr/>
        </p:nvSpPr>
        <p:spPr>
          <a:xfrm>
            <a:off x="0" y="10668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FF99"/>
                </a:solidFill>
                <a:latin typeface="宋体" panose="02010600030101010101" pitchFamily="2" charset="-122"/>
              </a:rPr>
              <a:t>(3-b) 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不命中时</a:t>
            </a:r>
            <a:endParaRPr lang="zh-CN" altLang="en-US" b="1" dirty="0">
              <a:solidFill>
                <a:srgbClr val="FFFF99"/>
              </a:solidFill>
            </a:endParaRPr>
          </a:p>
        </p:txBody>
      </p:sp>
      <p:sp>
        <p:nvSpPr>
          <p:cNvPr id="60420" name="Text Box 4"/>
          <p:cNvSpPr txBox="1"/>
          <p:nvPr/>
        </p:nvSpPr>
        <p:spPr>
          <a:xfrm>
            <a:off x="0" y="1752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读操作：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将主存中含有该字的块一次调入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0421" name="Text Box 5"/>
          <p:cNvSpPr txBox="1"/>
          <p:nvPr/>
        </p:nvSpPr>
        <p:spPr>
          <a:xfrm>
            <a:off x="0" y="2209800"/>
            <a:ext cx="91440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a.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整个字块调入后，再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字→</a:t>
            </a:r>
            <a:r>
              <a:rPr lang="en-US" altLang="zh-CN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</a:t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总是从</a:t>
            </a:r>
            <a:r>
              <a:rPr lang="en-US" altLang="zh-CN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中读数据</a:t>
            </a:r>
            <a:b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en-US" altLang="zh-CN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b.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调入过程中，就把字→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endParaRPr lang="en-US" altLang="zh-CN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2" name="Text Box 6"/>
          <p:cNvSpPr txBox="1"/>
          <p:nvPr/>
        </p:nvSpPr>
        <p:spPr>
          <a:xfrm>
            <a:off x="0" y="3962400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1333500" lvl="0" indent="-13335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bg1"/>
                </a:solidFill>
              </a:rPr>
              <a:t>写操作：</a:t>
            </a:r>
            <a:r>
              <a:rPr lang="zh-CN" altLang="en-US" b="1" dirty="0">
                <a:solidFill>
                  <a:srgbClr val="FFFF99"/>
                </a:solidFill>
              </a:rPr>
              <a:t>直接对主存进行写。</a:t>
            </a:r>
            <a:br>
              <a:rPr lang="zh-CN" altLang="en-US" b="1" dirty="0">
                <a:solidFill>
                  <a:srgbClr val="FFFF99"/>
                </a:solidFill>
              </a:rPr>
            </a:br>
            <a:r>
              <a:rPr lang="zh-CN" altLang="en-US" b="1" dirty="0">
                <a:solidFill>
                  <a:srgbClr val="FFFF99"/>
                </a:solidFill>
              </a:rPr>
              <a:t>不必将含有该字的块调入</a:t>
            </a:r>
            <a:r>
              <a:rPr lang="en-US" altLang="zh-CN" b="1" i="1" dirty="0">
                <a:solidFill>
                  <a:srgbClr val="FFFF99"/>
                </a:solidFill>
              </a:rPr>
              <a:t>Cache</a:t>
            </a:r>
            <a:r>
              <a:rPr lang="zh-CN" altLang="en-US" b="1" dirty="0">
                <a:solidFill>
                  <a:srgbClr val="FFFF99"/>
                </a:solidFill>
              </a:rPr>
              <a:t>中</a:t>
            </a:r>
            <a:endParaRPr lang="zh-CN" altLang="en-US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60423" name="Text Box 7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1443" name="Text Box 3"/>
          <p:cNvSpPr txBox="1"/>
          <p:nvPr/>
        </p:nvSpPr>
        <p:spPr>
          <a:xfrm>
            <a:off x="0" y="8382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、地址映象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444" name="Text Box 5"/>
          <p:cNvSpPr txBox="1"/>
          <p:nvPr/>
        </p:nvSpPr>
        <p:spPr>
          <a:xfrm>
            <a:off x="381000" y="1371600"/>
            <a:ext cx="876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</a:rPr>
              <a:t>地址映象</a:t>
            </a:r>
            <a:r>
              <a:rPr lang="zh-CN" altLang="en-US" b="1" dirty="0">
                <a:latin typeface="Times New Roman" panose="02020603050405020304" pitchFamily="18" charset="0"/>
              </a:rPr>
              <a:t>：主存地址            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Cache</a:t>
            </a:r>
            <a:r>
              <a:rPr lang="zh-CN" altLang="en-US" b="1" dirty="0">
                <a:latin typeface="Times New Roman" panose="02020603050405020304" pitchFamily="18" charset="0"/>
              </a:rPr>
              <a:t>中定位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445" name="Line 6"/>
          <p:cNvSpPr/>
          <p:nvPr/>
        </p:nvSpPr>
        <p:spPr>
          <a:xfrm>
            <a:off x="4267200" y="1676400"/>
            <a:ext cx="2057400" cy="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446" name="Text Box 7"/>
          <p:cNvSpPr txBox="1"/>
          <p:nvPr/>
        </p:nvSpPr>
        <p:spPr>
          <a:xfrm>
            <a:off x="3886200" y="1143000"/>
            <a:ext cx="2590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latin typeface="Times New Roman" panose="02020603050405020304" pitchFamily="18" charset="0"/>
              </a:rPr>
              <a:t>函数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447" name="Text Box 9"/>
          <p:cNvSpPr txBox="1"/>
          <p:nvPr/>
        </p:nvSpPr>
        <p:spPr>
          <a:xfrm>
            <a:off x="381000" y="1905000"/>
            <a:ext cx="853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</a:rPr>
              <a:t>地址变换</a:t>
            </a:r>
            <a:r>
              <a:rPr lang="zh-CN" altLang="en-US" b="1" dirty="0">
                <a:latin typeface="Times New Roman" panose="02020603050405020304" pitchFamily="18" charset="0"/>
              </a:rPr>
              <a:t>：主存地址            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Cache</a:t>
            </a:r>
            <a:r>
              <a:rPr lang="zh-CN" altLang="en-US" b="1" dirty="0">
                <a:latin typeface="Times New Roman" panose="02020603050405020304" pitchFamily="18" charset="0"/>
              </a:rPr>
              <a:t>地址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1448" name="Line 10"/>
          <p:cNvSpPr/>
          <p:nvPr/>
        </p:nvSpPr>
        <p:spPr>
          <a:xfrm>
            <a:off x="4191000" y="2209800"/>
            <a:ext cx="2209800" cy="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1449" name="Text Box 11"/>
          <p:cNvSpPr txBox="1"/>
          <p:nvPr/>
        </p:nvSpPr>
        <p:spPr>
          <a:xfrm>
            <a:off x="0" y="2743200"/>
            <a:ext cx="91440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571500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FFFF99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容量小，主存大，只能将主存一部分内容复制到</a:t>
            </a:r>
            <a:r>
              <a:rPr lang="en-US" altLang="zh-CN" b="1" i="1" dirty="0">
                <a:solidFill>
                  <a:srgbClr val="FFFF99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中</a:t>
            </a:r>
            <a:b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∴一般将主存与</a:t>
            </a:r>
            <a:r>
              <a:rPr lang="en-US" altLang="zh-CN" b="1" i="1" dirty="0">
                <a:solidFill>
                  <a:srgbClr val="FFFF99"/>
                </a:solidFill>
                <a:latin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rgbClr val="FFFF99"/>
                </a:solidFill>
                <a:latin typeface="宋体" panose="02010600030101010101" pitchFamily="2" charset="-122"/>
              </a:rPr>
              <a:t>的存储空间分成大小相同的块（页面）</a:t>
            </a:r>
            <a:endParaRPr lang="zh-CN" altLang="en-US" b="1" dirty="0">
              <a:solidFill>
                <a:srgbClr val="FFFF99"/>
              </a:solidFill>
              <a:latin typeface="宋体" panose="02010600030101010101" pitchFamily="2" charset="-122"/>
            </a:endParaRPr>
          </a:p>
        </p:txBody>
      </p:sp>
      <p:sp>
        <p:nvSpPr>
          <p:cNvPr id="61450" name="Text Box 12"/>
          <p:cNvSpPr txBox="1"/>
          <p:nvPr/>
        </p:nvSpPr>
        <p:spPr>
          <a:xfrm>
            <a:off x="304800" y="4953000"/>
            <a:ext cx="9144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例如：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主存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1MB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，分成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2048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块，每块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512B</a:t>
            </a:r>
            <a:endParaRPr lang="en-US" altLang="zh-CN" b="1" dirty="0">
              <a:solidFill>
                <a:srgbClr val="FFCC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	   </a:t>
            </a:r>
            <a:r>
              <a:rPr lang="en-US" altLang="zh-CN" b="1" i="1" dirty="0">
                <a:solidFill>
                  <a:srgbClr val="FFCC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 </a:t>
            </a:r>
            <a:r>
              <a:rPr lang="en-US" altLang="zh-CN" b="1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8KB</a:t>
            </a:r>
            <a:r>
              <a:rPr lang="zh-CN" altLang="en-US" b="1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，分成</a:t>
            </a:r>
            <a:r>
              <a:rPr lang="en-US" altLang="zh-CN" b="1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块，每块</a:t>
            </a:r>
            <a:r>
              <a:rPr lang="en-US" altLang="zh-CN" b="1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512B</a:t>
            </a:r>
            <a:endParaRPr lang="en-US" altLang="zh-CN" b="1" dirty="0">
              <a:solidFill>
                <a:srgbClr val="FFCC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1451" name="Text Box 14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71" name="Text Box 5"/>
          <p:cNvSpPr txBox="1"/>
          <p:nvPr/>
        </p:nvSpPr>
        <p:spPr>
          <a:xfrm>
            <a:off x="0" y="1557338"/>
            <a:ext cx="2484438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按信息可保存性分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172" name="AutoShape 6"/>
          <p:cNvSpPr/>
          <p:nvPr/>
        </p:nvSpPr>
        <p:spPr>
          <a:xfrm>
            <a:off x="2339975" y="1196975"/>
            <a:ext cx="381000" cy="1676400"/>
          </a:xfrm>
          <a:prstGeom prst="leftBrace">
            <a:avLst>
              <a:gd name="adj1" fmla="val 36666"/>
              <a:gd name="adj2" fmla="val 50000"/>
            </a:avLst>
          </a:prstGeom>
          <a:noFill/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73" name="Text Box 7"/>
          <p:cNvSpPr txBox="1"/>
          <p:nvPr/>
        </p:nvSpPr>
        <p:spPr>
          <a:xfrm>
            <a:off x="2743200" y="1052513"/>
            <a:ext cx="64008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rgbClr val="CCFFFF"/>
                </a:solidFill>
                <a:latin typeface="Times New Roman" panose="02020603050405020304" pitchFamily="18" charset="0"/>
              </a:rPr>
              <a:t>易失性</a:t>
            </a:r>
            <a:r>
              <a:rPr lang="zh-CN" altLang="en-US" b="1" dirty="0">
                <a:latin typeface="Times New Roman" panose="02020603050405020304" pitchFamily="18" charset="0"/>
              </a:rPr>
              <a:t>：断电后即失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</a:rPr>
              <a:t>	</a:t>
            </a:r>
            <a:r>
              <a:rPr lang="en-US" altLang="zh-CN" b="1" dirty="0">
                <a:latin typeface="Times New Roman" panose="02020603050405020304" pitchFamily="18" charset="0"/>
              </a:rPr>
              <a:t>RAM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b="1" dirty="0">
                <a:solidFill>
                  <a:srgbClr val="CCFFFF"/>
                </a:solidFill>
                <a:latin typeface="Times New Roman" panose="02020603050405020304" pitchFamily="18" charset="0"/>
              </a:rPr>
              <a:t>非易失性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en-US" altLang="zh-CN" b="1" dirty="0">
                <a:latin typeface="Times New Roman" panose="02020603050405020304" pitchFamily="18" charset="0"/>
              </a:rPr>
              <a:t>ROM</a:t>
            </a:r>
            <a:r>
              <a:rPr lang="zh-CN" altLang="en-US" b="1" dirty="0">
                <a:latin typeface="Times New Roman" panose="02020603050405020304" pitchFamily="18" charset="0"/>
              </a:rPr>
              <a:t>，磁盘，光盘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CCFFFF"/>
                </a:solidFill>
                <a:latin typeface="Times New Roman" panose="02020603050405020304" pitchFamily="18" charset="0"/>
              </a:rPr>
              <a:t>（永久性）</a:t>
            </a:r>
            <a:endParaRPr lang="zh-CN" altLang="en-US" b="1" dirty="0">
              <a:solidFill>
                <a:srgbClr val="CC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74" name="Text Box 8"/>
          <p:cNvSpPr txBox="1"/>
          <p:nvPr/>
        </p:nvSpPr>
        <p:spPr>
          <a:xfrm>
            <a:off x="1524000" y="228600"/>
            <a:ext cx="6432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6.1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概述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pic>
        <p:nvPicPr>
          <p:cNvPr id="7175" name="Picture 9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6600" y="6172200"/>
            <a:ext cx="838200" cy="325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6" name="Text Box 13"/>
          <p:cNvSpPr txBox="1"/>
          <p:nvPr/>
        </p:nvSpPr>
        <p:spPr>
          <a:xfrm>
            <a:off x="0" y="4110038"/>
            <a:ext cx="2895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按读出方式分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177" name="AutoShape 14"/>
          <p:cNvSpPr/>
          <p:nvPr/>
        </p:nvSpPr>
        <p:spPr>
          <a:xfrm>
            <a:off x="2590800" y="3652838"/>
            <a:ext cx="381000" cy="1676400"/>
          </a:xfrm>
          <a:prstGeom prst="leftBrace">
            <a:avLst>
              <a:gd name="adj1" fmla="val 36666"/>
              <a:gd name="adj2" fmla="val 50000"/>
            </a:avLst>
          </a:prstGeom>
          <a:noFill/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78" name="Text Box 15"/>
          <p:cNvSpPr txBox="1"/>
          <p:nvPr/>
        </p:nvSpPr>
        <p:spPr>
          <a:xfrm>
            <a:off x="3048000" y="3500438"/>
            <a:ext cx="60960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81000" lvl="0" indent="-3810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CCFFFF"/>
                </a:solidFill>
                <a:ea typeface="黑体" panose="02010609060101010101" pitchFamily="2" charset="-122"/>
              </a:rPr>
              <a:t>破坏性读出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：读出后，原有信息被破坏，需“再生”操作</a:t>
            </a:r>
            <a:b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如：动态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RAM</a:t>
            </a:r>
            <a:endParaRPr lang="en-US" altLang="zh-CN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381000" lvl="0" indent="-38100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CCFFFF"/>
                </a:solidFill>
                <a:ea typeface="黑体" panose="02010609060101010101" pitchFamily="2" charset="-122"/>
              </a:rPr>
              <a:t>非破坏性读出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：静态</a:t>
            </a: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RAM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，磁盘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2467" name="Text Box 3"/>
          <p:cNvSpPr txBox="1"/>
          <p:nvPr/>
        </p:nvSpPr>
        <p:spPr>
          <a:xfrm>
            <a:off x="0" y="2362200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solidFill>
                  <a:srgbClr val="CCFFFF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b="1" dirty="0">
                <a:solidFill>
                  <a:srgbClr val="CCFFFF"/>
                </a:solidFill>
                <a:latin typeface="Times New Roman" panose="02020603050405020304" pitchFamily="18" charset="0"/>
              </a:rPr>
              <a:t>直接映象</a:t>
            </a:r>
            <a:r>
              <a:rPr lang="en-US" altLang="zh-CN" b="1" dirty="0">
                <a:solidFill>
                  <a:srgbClr val="CCFFFF"/>
                </a:solidFill>
                <a:latin typeface="Times New Roman" panose="02020603050405020304" pitchFamily="18" charset="0"/>
              </a:rPr>
              <a:t>:</a:t>
            </a:r>
            <a:br>
              <a:rPr lang="en-US" altLang="zh-CN" b="1" dirty="0">
                <a:solidFill>
                  <a:srgbClr val="CCFFFF"/>
                </a:solidFill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</a:rPr>
              <a:t>主存中每一块只能映象到固定的</a:t>
            </a:r>
            <a:r>
              <a: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latin typeface="Times New Roman" panose="02020603050405020304" pitchFamily="18" charset="0"/>
              </a:rPr>
              <a:t>块中</a:t>
            </a:r>
            <a:endParaRPr lang="zh-CN" altLang="en-US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2468" name="Text Box 4"/>
          <p:cNvSpPr txBox="1"/>
          <p:nvPr/>
        </p:nvSpPr>
        <p:spPr>
          <a:xfrm>
            <a:off x="381000" y="3657600"/>
            <a:ext cx="8763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i="1" dirty="0">
                <a:solidFill>
                  <a:srgbClr val="FFCC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 </a:t>
            </a:r>
            <a:r>
              <a:rPr lang="en-US" altLang="zh-CN" b="1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8KB</a:t>
            </a:r>
            <a:r>
              <a:rPr lang="zh-CN" altLang="en-US" b="1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，分成</a:t>
            </a:r>
            <a:r>
              <a:rPr lang="en-US" altLang="zh-CN" b="1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块，每块</a:t>
            </a:r>
            <a:r>
              <a:rPr lang="en-US" altLang="zh-CN" b="1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512B</a:t>
            </a:r>
            <a:br>
              <a:rPr lang="en-US" altLang="zh-CN" b="1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</a:b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主存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1MB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2048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块，每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16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块为一组，共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128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组</a:t>
            </a:r>
            <a:endParaRPr lang="zh-CN" altLang="en-US" b="1" dirty="0">
              <a:solidFill>
                <a:srgbClr val="66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2469" name="Text Box 5"/>
          <p:cNvSpPr txBox="1"/>
          <p:nvPr/>
        </p:nvSpPr>
        <p:spPr>
          <a:xfrm>
            <a:off x="0" y="914400"/>
            <a:ext cx="91440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例如：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主存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1MB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，分成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2048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块，每块</a:t>
            </a:r>
            <a:r>
              <a:rPr lang="en-US" altLang="zh-CN" b="1" dirty="0">
                <a:solidFill>
                  <a:srgbClr val="FFCC99"/>
                </a:solidFill>
                <a:latin typeface="Times New Roman" panose="02020603050405020304" pitchFamily="18" charset="0"/>
                <a:ea typeface="楷体_GB2312" pitchFamily="49" charset="-122"/>
              </a:rPr>
              <a:t>512B</a:t>
            </a:r>
            <a:endParaRPr lang="en-US" altLang="zh-CN" b="1" dirty="0">
              <a:solidFill>
                <a:srgbClr val="FFCC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/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	   </a:t>
            </a:r>
            <a:r>
              <a:rPr lang="en-US" altLang="zh-CN" b="1" i="1" dirty="0">
                <a:solidFill>
                  <a:srgbClr val="FFCC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 </a:t>
            </a:r>
            <a:r>
              <a:rPr lang="en-US" altLang="zh-CN" b="1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8KB</a:t>
            </a:r>
            <a:r>
              <a:rPr lang="zh-CN" altLang="en-US" b="1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，分成</a:t>
            </a:r>
            <a:r>
              <a:rPr lang="en-US" altLang="zh-CN" b="1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16</a:t>
            </a:r>
            <a:r>
              <a:rPr lang="zh-CN" altLang="en-US" b="1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块，每块</a:t>
            </a:r>
            <a:r>
              <a:rPr lang="en-US" altLang="zh-CN" b="1" dirty="0">
                <a:solidFill>
                  <a:srgbClr val="FFCCFF"/>
                </a:solidFill>
                <a:latin typeface="楷体_GB2312" pitchFamily="49" charset="-122"/>
                <a:ea typeface="楷体_GB2312" pitchFamily="49" charset="-122"/>
              </a:rPr>
              <a:t>512B</a:t>
            </a:r>
            <a:endParaRPr lang="en-US" altLang="zh-CN" b="1" dirty="0">
              <a:solidFill>
                <a:srgbClr val="FFCC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2470" name="Text Box 6"/>
          <p:cNvSpPr txBox="1"/>
          <p:nvPr/>
        </p:nvSpPr>
        <p:spPr>
          <a:xfrm>
            <a:off x="533400" y="4953000"/>
            <a:ext cx="60198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40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每次调一组</a:t>
            </a:r>
            <a:endParaRPr lang="zh-CN" altLang="en-US" sz="4000" dirty="0">
              <a:latin typeface="Times New Roman" panose="02020603050405020304" pitchFamily="18" charset="0"/>
            </a:endParaRPr>
          </a:p>
        </p:txBody>
      </p:sp>
      <p:sp>
        <p:nvSpPr>
          <p:cNvPr id="62471" name="Text Box 7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188420" name="Group 4"/>
          <p:cNvGrpSpPr/>
          <p:nvPr/>
        </p:nvGrpSpPr>
        <p:grpSpPr>
          <a:xfrm>
            <a:off x="1447800" y="990600"/>
            <a:ext cx="1295400" cy="3429000"/>
            <a:chOff x="672" y="1824"/>
            <a:chExt cx="816" cy="2304"/>
          </a:xfrm>
        </p:grpSpPr>
        <p:sp>
          <p:nvSpPr>
            <p:cNvPr id="63521" name="Rectangle 5"/>
            <p:cNvSpPr/>
            <p:nvPr/>
          </p:nvSpPr>
          <p:spPr>
            <a:xfrm>
              <a:off x="672" y="1824"/>
              <a:ext cx="816" cy="2304"/>
            </a:xfrm>
            <a:prstGeom prst="rect">
              <a:avLst/>
            </a:prstGeom>
            <a:noFill/>
            <a:ln w="38100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3522" name="Line 6"/>
            <p:cNvSpPr/>
            <p:nvPr/>
          </p:nvSpPr>
          <p:spPr>
            <a:xfrm>
              <a:off x="672" y="2304"/>
              <a:ext cx="816" cy="0"/>
            </a:xfrm>
            <a:prstGeom prst="line">
              <a:avLst/>
            </a:prstGeom>
            <a:ln w="38100" cap="flat" cmpd="sng">
              <a:solidFill>
                <a:srgbClr val="FFCC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23" name="Line 7"/>
            <p:cNvSpPr/>
            <p:nvPr/>
          </p:nvSpPr>
          <p:spPr>
            <a:xfrm>
              <a:off x="672" y="2736"/>
              <a:ext cx="816" cy="0"/>
            </a:xfrm>
            <a:prstGeom prst="line">
              <a:avLst/>
            </a:prstGeom>
            <a:ln w="38100" cap="flat" cmpd="sng">
              <a:solidFill>
                <a:srgbClr val="FFCC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3524" name="Line 8"/>
            <p:cNvSpPr/>
            <p:nvPr/>
          </p:nvSpPr>
          <p:spPr>
            <a:xfrm>
              <a:off x="672" y="3648"/>
              <a:ext cx="816" cy="0"/>
            </a:xfrm>
            <a:prstGeom prst="line">
              <a:avLst/>
            </a:prstGeom>
            <a:ln w="38100" cap="flat" cmpd="sng">
              <a:solidFill>
                <a:srgbClr val="FFCC99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88425" name="Rectangle 9"/>
          <p:cNvSpPr/>
          <p:nvPr/>
        </p:nvSpPr>
        <p:spPr>
          <a:xfrm>
            <a:off x="4191000" y="1143000"/>
            <a:ext cx="1143000" cy="685800"/>
          </a:xfrm>
          <a:prstGeom prst="rect">
            <a:avLst/>
          </a:prstGeom>
          <a:noFill/>
          <a:ln w="38100" cap="flat" cmpd="sng">
            <a:solidFill>
              <a:srgbClr val="FF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8427" name="Text Box 11"/>
          <p:cNvSpPr txBox="1"/>
          <p:nvPr/>
        </p:nvSpPr>
        <p:spPr>
          <a:xfrm>
            <a:off x="381000" y="10668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组</a:t>
            </a:r>
            <a:r>
              <a:rPr lang="en-US" altLang="zh-CN" sz="28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0</a:t>
            </a:r>
            <a:endParaRPr lang="en-US" altLang="zh-CN" sz="2800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8" name="Text Box 12"/>
          <p:cNvSpPr txBox="1"/>
          <p:nvPr/>
        </p:nvSpPr>
        <p:spPr>
          <a:xfrm>
            <a:off x="381000" y="17526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组</a:t>
            </a:r>
            <a:r>
              <a:rPr lang="en-US" altLang="zh-CN" sz="28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29" name="Text Box 13"/>
          <p:cNvSpPr txBox="1"/>
          <p:nvPr/>
        </p:nvSpPr>
        <p:spPr>
          <a:xfrm>
            <a:off x="304800" y="38100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组</a:t>
            </a:r>
            <a:r>
              <a:rPr lang="en-US" altLang="zh-CN" sz="28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127</a:t>
            </a:r>
            <a:endParaRPr lang="en-US" altLang="zh-CN" sz="2800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30" name="Line 14"/>
          <p:cNvSpPr/>
          <p:nvPr/>
        </p:nvSpPr>
        <p:spPr>
          <a:xfrm>
            <a:off x="4191000" y="1295400"/>
            <a:ext cx="11430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1" name="Line 15"/>
          <p:cNvSpPr/>
          <p:nvPr/>
        </p:nvSpPr>
        <p:spPr>
          <a:xfrm>
            <a:off x="4191000" y="1676400"/>
            <a:ext cx="11430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2" name="Line 16"/>
          <p:cNvSpPr/>
          <p:nvPr/>
        </p:nvSpPr>
        <p:spPr>
          <a:xfrm>
            <a:off x="4800600" y="1371600"/>
            <a:ext cx="0" cy="304800"/>
          </a:xfrm>
          <a:prstGeom prst="line">
            <a:avLst/>
          </a:prstGeom>
          <a:ln w="38100" cap="rnd" cmpd="sng">
            <a:solidFill>
              <a:srgbClr val="FFCC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88433" name="AutoShape 17"/>
          <p:cNvSpPr/>
          <p:nvPr/>
        </p:nvSpPr>
        <p:spPr>
          <a:xfrm>
            <a:off x="5375275" y="1125538"/>
            <a:ext cx="222250" cy="642937"/>
          </a:xfrm>
          <a:prstGeom prst="rightBrace">
            <a:avLst>
              <a:gd name="adj1" fmla="val 24107"/>
              <a:gd name="adj2" fmla="val 50000"/>
            </a:avLst>
          </a:prstGeom>
          <a:noFill/>
          <a:ln w="38100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  <p:sp>
        <p:nvSpPr>
          <p:cNvPr id="188434" name="Text Box 18"/>
          <p:cNvSpPr txBox="1"/>
          <p:nvPr/>
        </p:nvSpPr>
        <p:spPr>
          <a:xfrm>
            <a:off x="5715000" y="990600"/>
            <a:ext cx="1066800" cy="1158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块</a:t>
            </a:r>
            <a:br>
              <a:rPr lang="zh-CN" altLang="en-US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</a:br>
            <a: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|</a:t>
            </a:r>
            <a:endParaRPr lang="en-US" altLang="zh-CN" sz="20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15</a:t>
            </a:r>
            <a:r>
              <a:rPr lang="zh-CN" altLang="en-US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块</a:t>
            </a:r>
            <a:endParaRPr lang="zh-CN" altLang="en-US" sz="20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8435" name="Line 19"/>
          <p:cNvSpPr/>
          <p:nvPr/>
        </p:nvSpPr>
        <p:spPr>
          <a:xfrm>
            <a:off x="2438400" y="1371600"/>
            <a:ext cx="1676400" cy="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6" name="Line 20"/>
          <p:cNvSpPr/>
          <p:nvPr/>
        </p:nvSpPr>
        <p:spPr>
          <a:xfrm flipV="1">
            <a:off x="2438400" y="1600200"/>
            <a:ext cx="1600200" cy="45720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37" name="Line 21"/>
          <p:cNvSpPr/>
          <p:nvPr/>
        </p:nvSpPr>
        <p:spPr>
          <a:xfrm flipV="1">
            <a:off x="2438400" y="1828800"/>
            <a:ext cx="1600200" cy="2209800"/>
          </a:xfrm>
          <a:prstGeom prst="line">
            <a:avLst/>
          </a:prstGeom>
          <a:ln w="38100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40" name="Text Box 24"/>
          <p:cNvSpPr txBox="1"/>
          <p:nvPr/>
        </p:nvSpPr>
        <p:spPr>
          <a:xfrm>
            <a:off x="228600" y="5562600"/>
            <a:ext cx="3352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Cache</a:t>
            </a:r>
            <a:r>
              <a:rPr lang="zh-CN" altLang="en-US" b="1" dirty="0">
                <a:latin typeface="Times New Roman" panose="02020603050405020304" pitchFamily="18" charset="0"/>
              </a:rPr>
              <a:t>地址：</a:t>
            </a:r>
            <a:r>
              <a:rPr lang="en-US" altLang="zh-CN" b="1" dirty="0">
                <a:latin typeface="Times New Roman" panose="02020603050405020304" pitchFamily="18" charset="0"/>
              </a:rPr>
              <a:t>13</a:t>
            </a:r>
            <a:r>
              <a:rPr lang="zh-CN" altLang="en-US" b="1" dirty="0">
                <a:latin typeface="Times New Roman" panose="02020603050405020304" pitchFamily="18" charset="0"/>
              </a:rPr>
              <a:t>位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88441" name="Text Box 25"/>
          <p:cNvSpPr txBox="1"/>
          <p:nvPr/>
        </p:nvSpPr>
        <p:spPr>
          <a:xfrm>
            <a:off x="381000" y="4495800"/>
            <a:ext cx="3200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主存地址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位：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88492" name="Group 7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657600" y="4343400"/>
          <a:ext cx="4572000" cy="965200"/>
        </p:xfrm>
        <a:graphic>
          <a:graphicData uri="http://schemas.openxmlformats.org/drawingml/2006/table">
            <a:tbl>
              <a:tblPr/>
              <a:tblGrid>
                <a:gridCol w="901700"/>
                <a:gridCol w="1765300"/>
                <a:gridCol w="1905000"/>
              </a:tblGrid>
              <a:tr h="5207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组号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组内块号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块内地址</a:t>
                      </a:r>
                      <a:endParaRPr kumimoji="1" lang="zh-CN" alt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445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7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FF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8482" name="AutoShape 66"/>
          <p:cNvSpPr/>
          <p:nvPr/>
        </p:nvSpPr>
        <p:spPr>
          <a:xfrm rot="-5400000">
            <a:off x="6096000" y="3352800"/>
            <a:ext cx="609600" cy="36576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88487" name="Text Box 71"/>
          <p:cNvSpPr txBox="1"/>
          <p:nvPr/>
        </p:nvSpPr>
        <p:spPr>
          <a:xfrm>
            <a:off x="5715000" y="5562600"/>
            <a:ext cx="2057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CCFF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solidFill>
                  <a:srgbClr val="CCFF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</a:t>
            </a:r>
            <a:endParaRPr lang="zh-CN" altLang="en-US" b="1" dirty="0">
              <a:solidFill>
                <a:srgbClr val="CCFF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8488" name="Line 72"/>
          <p:cNvSpPr/>
          <p:nvPr/>
        </p:nvSpPr>
        <p:spPr>
          <a:xfrm>
            <a:off x="4343400" y="4876800"/>
            <a:ext cx="0" cy="762000"/>
          </a:xfrm>
          <a:prstGeom prst="line">
            <a:avLst/>
          </a:prstGeom>
          <a:ln w="38100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89" name="Text Box 73"/>
          <p:cNvSpPr txBox="1"/>
          <p:nvPr/>
        </p:nvSpPr>
        <p:spPr>
          <a:xfrm>
            <a:off x="3505200" y="5638800"/>
            <a:ext cx="1981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附加标记</a:t>
            </a:r>
            <a:endParaRPr lang="zh-CN" altLang="en-US" b="1" dirty="0">
              <a:solidFill>
                <a:srgbClr val="CCFF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8490" name="Line 74"/>
          <p:cNvSpPr/>
          <p:nvPr/>
        </p:nvSpPr>
        <p:spPr>
          <a:xfrm>
            <a:off x="1447800" y="1143000"/>
            <a:ext cx="1295400" cy="0"/>
          </a:xfrm>
          <a:prstGeom prst="line">
            <a:avLst/>
          </a:prstGeom>
          <a:ln w="9525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88491" name="Line 75"/>
          <p:cNvSpPr/>
          <p:nvPr/>
        </p:nvSpPr>
        <p:spPr>
          <a:xfrm>
            <a:off x="1447800" y="1524000"/>
            <a:ext cx="1295400" cy="0"/>
          </a:xfrm>
          <a:prstGeom prst="line">
            <a:avLst/>
          </a:prstGeom>
          <a:ln w="9525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3520" name="Text Box 77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8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8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4" dur="500"/>
                                        <p:tgtEl>
                                          <p:spTgt spid="18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5" grpId="0" animBg="1"/>
      <p:bldP spid="188427" grpId="0"/>
      <p:bldP spid="188428" grpId="0"/>
      <p:bldP spid="188429" grpId="0"/>
      <p:bldP spid="188433" grpId="0" animBg="1"/>
      <p:bldP spid="188434" grpId="0"/>
      <p:bldP spid="188440" grpId="0"/>
      <p:bldP spid="188441" grpId="0"/>
      <p:bldP spid="188482" grpId="0" animBg="1"/>
      <p:bldP spid="188487" grpId="0"/>
      <p:bldP spid="18848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4515" name="Text Box 7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516" name="Rectangle 8"/>
          <p:cNvSpPr/>
          <p:nvPr/>
        </p:nvSpPr>
        <p:spPr>
          <a:xfrm>
            <a:off x="250825" y="1052513"/>
            <a:ext cx="1809750" cy="5794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2" charset="-122"/>
              </a:rPr>
              <a:t>直接映像</a:t>
            </a:r>
            <a:endParaRPr lang="zh-CN" altLang="en-US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64517" name="Rectangle 9"/>
          <p:cNvSpPr/>
          <p:nvPr/>
        </p:nvSpPr>
        <p:spPr>
          <a:xfrm>
            <a:off x="609600" y="2043113"/>
            <a:ext cx="2286000" cy="2041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主存的页只能复制到某一固定的</a:t>
            </a:r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Cache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  <a:endParaRPr lang="zh-CN" altLang="en-US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4518" name="Rectangle 10"/>
          <p:cNvSpPr/>
          <p:nvPr/>
        </p:nvSpPr>
        <p:spPr>
          <a:xfrm>
            <a:off x="468313" y="4724400"/>
            <a:ext cx="2667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FFCC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容易实现，但缺乏灵活性</a:t>
            </a:r>
            <a:endParaRPr lang="zh-CN" altLang="en-US" sz="2800" b="1" dirty="0">
              <a:solidFill>
                <a:srgbClr val="FFCC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pic>
        <p:nvPicPr>
          <p:cNvPr id="64519" name="Picture 11" descr="6x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24200" y="1125538"/>
            <a:ext cx="5768975" cy="5256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5539" name="Text Box 3"/>
          <p:cNvSpPr txBox="1"/>
          <p:nvPr/>
        </p:nvSpPr>
        <p:spPr>
          <a:xfrm>
            <a:off x="0" y="1066800"/>
            <a:ext cx="86868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直接映象</a:t>
            </a:r>
            <a:r>
              <a:rPr lang="zh-CN" altLang="en-US" b="1" dirty="0">
                <a:solidFill>
                  <a:srgbClr val="FFCCFF"/>
                </a:solidFill>
                <a:latin typeface="Times New Roman" panose="02020603050405020304" pitchFamily="18" charset="0"/>
              </a:rPr>
              <a:t>优点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  <a:ea typeface="幼圆" panose="02010509060101010101" pitchFamily="49" charset="-122"/>
              </a:rPr>
              <a:t>易实现；地址变换速度快</a:t>
            </a:r>
            <a:endParaRPr lang="zh-CN" altLang="en-US" b="1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l"/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缺点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  <a:ea typeface="幼圆" panose="02010509060101010101" pitchFamily="49" charset="-122"/>
              </a:rPr>
              <a:t>不够灵活</a:t>
            </a:r>
            <a:br>
              <a:rPr lang="zh-CN" altLang="en-US" b="1" dirty="0">
                <a:latin typeface="Times New Roman" panose="02020603050405020304" pitchFamily="18" charset="0"/>
                <a:ea typeface="幼圆" panose="02010509060101010101" pitchFamily="49" charset="-122"/>
              </a:rPr>
            </a:br>
            <a:r>
              <a:rPr lang="zh-CN" altLang="en-US" b="1" dirty="0">
                <a:latin typeface="Times New Roman" panose="02020603050405020304" pitchFamily="18" charset="0"/>
              </a:rPr>
              <a:t>        如：主存</a:t>
            </a:r>
            <a:r>
              <a:rPr lang="en-US" altLang="zh-CN" b="1" dirty="0">
                <a:latin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</a:rPr>
              <a:t>块和</a:t>
            </a:r>
            <a:r>
              <a:rPr lang="en-US" altLang="zh-CN" b="1" dirty="0">
                <a:latin typeface="Times New Roman" panose="02020603050405020304" pitchFamily="18" charset="0"/>
              </a:rPr>
              <a:t>16</a:t>
            </a:r>
            <a:r>
              <a:rPr lang="zh-CN" altLang="en-US" b="1" dirty="0">
                <a:latin typeface="Times New Roman" panose="02020603050405020304" pitchFamily="18" charset="0"/>
              </a:rPr>
              <a:t>块在不同组中，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</a:rPr>
              <a:t>	不可能同时调入</a:t>
            </a:r>
            <a:r>
              <a:rPr lang="en-US" altLang="zh-CN" b="1" dirty="0">
                <a:latin typeface="Times New Roman" panose="02020603050405020304" pitchFamily="18" charset="0"/>
              </a:rPr>
              <a:t>Cache</a:t>
            </a:r>
            <a:r>
              <a:rPr lang="zh-CN" altLang="en-US" b="1" dirty="0">
                <a:latin typeface="Times New Roman" panose="02020603050405020304" pitchFamily="18" charset="0"/>
              </a:rPr>
              <a:t>中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5540" name="Text Box 4"/>
          <p:cNvSpPr txBox="1"/>
          <p:nvPr/>
        </p:nvSpPr>
        <p:spPr>
          <a:xfrm>
            <a:off x="0" y="3886200"/>
            <a:ext cx="9144000" cy="1128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sz="36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全相联映象（可参见图</a:t>
            </a:r>
            <a:r>
              <a:rPr lang="en-US" altLang="zh-CN" sz="36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6.18</a:t>
            </a:r>
            <a:r>
              <a:rPr lang="zh-CN" altLang="en-US" sz="36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6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:</a:t>
            </a:r>
            <a:br>
              <a:rPr lang="en-US" altLang="zh-CN" sz="3600" b="1" dirty="0">
                <a:solidFill>
                  <a:srgbClr val="CCFFFF"/>
                </a:solidFill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       </a:t>
            </a:r>
            <a:r>
              <a:rPr lang="zh-CN" altLang="en-US" b="1" dirty="0">
                <a:latin typeface="Times New Roman" panose="02020603050405020304" pitchFamily="18" charset="0"/>
              </a:rPr>
              <a:t>主存中每一块可以映象到任一</a:t>
            </a:r>
            <a:r>
              <a: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块</a:t>
            </a:r>
            <a:r>
              <a:rPr lang="zh-CN" altLang="en-US" b="1" dirty="0">
                <a:latin typeface="Times New Roman" panose="02020603050405020304" pitchFamily="18" charset="0"/>
              </a:rPr>
              <a:t>中</a:t>
            </a:r>
            <a:endParaRPr lang="zh-CN" altLang="en-US" b="1" i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541" name="Text Box 5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grpSp>
        <p:nvGrpSpPr>
          <p:cNvPr id="66563" name="Group 31"/>
          <p:cNvGrpSpPr/>
          <p:nvPr/>
        </p:nvGrpSpPr>
        <p:grpSpPr>
          <a:xfrm>
            <a:off x="1371600" y="1066800"/>
            <a:ext cx="1295400" cy="3352800"/>
            <a:chOff x="864" y="672"/>
            <a:chExt cx="816" cy="2112"/>
          </a:xfrm>
        </p:grpSpPr>
        <p:sp>
          <p:nvSpPr>
            <p:cNvPr id="66593" name="Rectangle 24"/>
            <p:cNvSpPr/>
            <p:nvPr/>
          </p:nvSpPr>
          <p:spPr>
            <a:xfrm>
              <a:off x="864" y="672"/>
              <a:ext cx="816" cy="2112"/>
            </a:xfrm>
            <a:prstGeom prst="rect">
              <a:avLst/>
            </a:prstGeom>
            <a:noFill/>
            <a:ln w="38100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6594" name="Line 25"/>
            <p:cNvSpPr/>
            <p:nvPr/>
          </p:nvSpPr>
          <p:spPr>
            <a:xfrm>
              <a:off x="864" y="960"/>
              <a:ext cx="816" cy="0"/>
            </a:xfrm>
            <a:prstGeom prst="line">
              <a:avLst/>
            </a:prstGeom>
            <a:ln w="9525" cap="flat" cmpd="sng">
              <a:solidFill>
                <a:srgbClr val="FFCC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95" name="Line 26"/>
            <p:cNvSpPr/>
            <p:nvPr/>
          </p:nvSpPr>
          <p:spPr>
            <a:xfrm>
              <a:off x="864" y="1248"/>
              <a:ext cx="816" cy="0"/>
            </a:xfrm>
            <a:prstGeom prst="line">
              <a:avLst/>
            </a:prstGeom>
            <a:ln w="9525" cap="flat" cmpd="sng">
              <a:solidFill>
                <a:srgbClr val="FFCC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96" name="Line 27"/>
            <p:cNvSpPr/>
            <p:nvPr/>
          </p:nvSpPr>
          <p:spPr>
            <a:xfrm>
              <a:off x="864" y="2496"/>
              <a:ext cx="816" cy="0"/>
            </a:xfrm>
            <a:prstGeom prst="line">
              <a:avLst/>
            </a:prstGeom>
            <a:ln w="9525" cap="flat" cmpd="sng">
              <a:solidFill>
                <a:srgbClr val="FFCC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97" name="Line 28"/>
            <p:cNvSpPr/>
            <p:nvPr/>
          </p:nvSpPr>
          <p:spPr>
            <a:xfrm>
              <a:off x="864" y="1536"/>
              <a:ext cx="816" cy="0"/>
            </a:xfrm>
            <a:prstGeom prst="line">
              <a:avLst/>
            </a:prstGeom>
            <a:ln w="9525" cap="flat" cmpd="sng">
              <a:solidFill>
                <a:srgbClr val="FFCC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98" name="Line 29"/>
            <p:cNvSpPr/>
            <p:nvPr/>
          </p:nvSpPr>
          <p:spPr>
            <a:xfrm>
              <a:off x="1200" y="1632"/>
              <a:ext cx="0" cy="720"/>
            </a:xfrm>
            <a:prstGeom prst="line">
              <a:avLst/>
            </a:prstGeom>
            <a:ln w="57150" cap="rnd" cmpd="sng">
              <a:solidFill>
                <a:srgbClr val="FFCC99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66599" name="Text Box 30"/>
            <p:cNvSpPr txBox="1"/>
            <p:nvPr/>
          </p:nvSpPr>
          <p:spPr>
            <a:xfrm>
              <a:off x="960" y="720"/>
              <a:ext cx="624" cy="203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000" b="1" dirty="0">
                  <a:solidFill>
                    <a:srgbClr val="FFCC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0</a:t>
              </a:r>
              <a:r>
                <a:rPr lang="zh-CN" altLang="en-US" sz="2000" b="1" dirty="0">
                  <a:solidFill>
                    <a:srgbClr val="FFCC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  <a:endParaRPr lang="zh-CN" altLang="en-US" sz="2000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2000" b="1" dirty="0">
                  <a:solidFill>
                    <a:srgbClr val="FFCC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</a:t>
              </a:r>
              <a:r>
                <a:rPr lang="zh-CN" altLang="en-US" sz="2000" b="1" dirty="0">
                  <a:solidFill>
                    <a:srgbClr val="FFCC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  <a:endParaRPr lang="zh-CN" altLang="en-US" sz="2000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2000" b="1" dirty="0">
                  <a:solidFill>
                    <a:srgbClr val="FFCC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</a:t>
              </a:r>
              <a:r>
                <a:rPr lang="zh-CN" altLang="en-US" sz="2000" b="1" dirty="0">
                  <a:solidFill>
                    <a:srgbClr val="FFCC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  <a:endParaRPr lang="zh-CN" altLang="en-US" sz="2000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 sz="2000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 sz="2000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 sz="1200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zh-CN" altLang="en-US" sz="1200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en-US" altLang="zh-CN" sz="2000" b="1" dirty="0">
                  <a:solidFill>
                    <a:srgbClr val="FFCC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2047</a:t>
              </a:r>
              <a:r>
                <a:rPr lang="zh-CN" altLang="en-US" sz="2000" b="1" dirty="0">
                  <a:solidFill>
                    <a:srgbClr val="FFCC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块</a:t>
              </a:r>
              <a:endParaRPr lang="zh-CN" altLang="en-US" sz="2000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66564" name="Group 37"/>
          <p:cNvGrpSpPr/>
          <p:nvPr/>
        </p:nvGrpSpPr>
        <p:grpSpPr>
          <a:xfrm>
            <a:off x="4495800" y="1066800"/>
            <a:ext cx="1143000" cy="1968500"/>
            <a:chOff x="2832" y="672"/>
            <a:chExt cx="720" cy="1240"/>
          </a:xfrm>
        </p:grpSpPr>
        <p:sp>
          <p:nvSpPr>
            <p:cNvPr id="66587" name="Text Box 15"/>
            <p:cNvSpPr txBox="1"/>
            <p:nvPr/>
          </p:nvSpPr>
          <p:spPr>
            <a:xfrm>
              <a:off x="2880" y="720"/>
              <a:ext cx="672" cy="11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0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0</a:t>
              </a:r>
              <a:r>
                <a:rPr lang="zh-CN" altLang="en-US" sz="20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块</a:t>
              </a:r>
              <a:br>
                <a:rPr lang="zh-CN" altLang="en-US" sz="20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</a:br>
              <a:r>
                <a:rPr lang="en-US" altLang="zh-CN" sz="20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1</a:t>
              </a:r>
              <a:r>
                <a:rPr lang="zh-CN" altLang="en-US" sz="20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块</a:t>
              </a:r>
              <a:endParaRPr lang="zh-CN" altLang="en-US" sz="2000" b="1" dirty="0">
                <a:solidFill>
                  <a:srgbClr val="FFCCFF"/>
                </a:solidFill>
                <a:latin typeface="Times New Roman" panose="02020603050405020304" pitchFamily="18" charset="0"/>
              </a:endParaRPr>
            </a:p>
            <a:p>
              <a:endParaRPr lang="zh-CN" altLang="en-US" sz="1600" b="1" dirty="0">
                <a:solidFill>
                  <a:srgbClr val="FFCCFF"/>
                </a:solidFill>
                <a:latin typeface="Times New Roman" panose="02020603050405020304" pitchFamily="18" charset="0"/>
              </a:endParaRPr>
            </a:p>
            <a:p>
              <a:endParaRPr lang="zh-CN" altLang="en-US" sz="1600" b="1" dirty="0">
                <a:solidFill>
                  <a:srgbClr val="FFCCFF"/>
                </a:solidFill>
                <a:latin typeface="Times New Roman" panose="02020603050405020304" pitchFamily="18" charset="0"/>
              </a:endParaRPr>
            </a:p>
            <a:p>
              <a:r>
                <a:rPr lang="en-US" altLang="zh-CN" sz="20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15</a:t>
              </a:r>
              <a:r>
                <a:rPr lang="zh-CN" altLang="en-US" sz="20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块</a:t>
              </a:r>
              <a:endParaRPr lang="zh-CN" altLang="en-US" sz="2000" b="1" dirty="0">
                <a:solidFill>
                  <a:srgbClr val="FFCC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8" name="Rectangle 32"/>
            <p:cNvSpPr/>
            <p:nvPr/>
          </p:nvSpPr>
          <p:spPr>
            <a:xfrm>
              <a:off x="2832" y="672"/>
              <a:ext cx="720" cy="1200"/>
            </a:xfrm>
            <a:prstGeom prst="rect">
              <a:avLst/>
            </a:prstGeom>
            <a:noFill/>
            <a:ln w="38100" cap="flat" cmpd="sng">
              <a:solidFill>
                <a:srgbClr val="FF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66589" name="Line 33"/>
            <p:cNvSpPr/>
            <p:nvPr/>
          </p:nvSpPr>
          <p:spPr>
            <a:xfrm>
              <a:off x="2832" y="912"/>
              <a:ext cx="720" cy="0"/>
            </a:xfrm>
            <a:prstGeom prst="line">
              <a:avLst/>
            </a:prstGeom>
            <a:ln w="9525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90" name="Line 34"/>
            <p:cNvSpPr/>
            <p:nvPr/>
          </p:nvSpPr>
          <p:spPr>
            <a:xfrm>
              <a:off x="2832" y="1152"/>
              <a:ext cx="720" cy="0"/>
            </a:xfrm>
            <a:prstGeom prst="line">
              <a:avLst/>
            </a:prstGeom>
            <a:ln w="9525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91" name="Line 35"/>
            <p:cNvSpPr/>
            <p:nvPr/>
          </p:nvSpPr>
          <p:spPr>
            <a:xfrm>
              <a:off x="2832" y="1632"/>
              <a:ext cx="720" cy="0"/>
            </a:xfrm>
            <a:prstGeom prst="line">
              <a:avLst/>
            </a:prstGeom>
            <a:ln w="9525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6592" name="Line 36"/>
            <p:cNvSpPr/>
            <p:nvPr/>
          </p:nvSpPr>
          <p:spPr>
            <a:xfrm>
              <a:off x="3168" y="1152"/>
              <a:ext cx="0" cy="432"/>
            </a:xfrm>
            <a:prstGeom prst="line">
              <a:avLst/>
            </a:prstGeom>
            <a:ln w="57150" cap="rnd" cmpd="sng">
              <a:solidFill>
                <a:srgbClr val="FFCCFF"/>
              </a:solidFill>
              <a:prstDash val="sysDot"/>
              <a:headEnd type="none" w="med" len="med"/>
              <a:tailEnd type="none" w="med" len="med"/>
            </a:ln>
          </p:spPr>
        </p:sp>
      </p:grpSp>
      <p:sp>
        <p:nvSpPr>
          <p:cNvPr id="190502" name="Line 38"/>
          <p:cNvSpPr/>
          <p:nvPr/>
        </p:nvSpPr>
        <p:spPr>
          <a:xfrm>
            <a:off x="2514600" y="1295400"/>
            <a:ext cx="2133600" cy="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0503" name="Line 39"/>
          <p:cNvSpPr/>
          <p:nvPr/>
        </p:nvSpPr>
        <p:spPr>
          <a:xfrm>
            <a:off x="2514600" y="1295400"/>
            <a:ext cx="2209800" cy="3810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0504" name="Line 40"/>
          <p:cNvSpPr/>
          <p:nvPr/>
        </p:nvSpPr>
        <p:spPr>
          <a:xfrm>
            <a:off x="2514600" y="1295400"/>
            <a:ext cx="2209800" cy="14478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0505" name="Line 41"/>
          <p:cNvSpPr/>
          <p:nvPr/>
        </p:nvSpPr>
        <p:spPr>
          <a:xfrm flipV="1">
            <a:off x="2590800" y="1295400"/>
            <a:ext cx="2057400" cy="9144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0506" name="Line 42"/>
          <p:cNvSpPr/>
          <p:nvPr/>
        </p:nvSpPr>
        <p:spPr>
          <a:xfrm flipV="1">
            <a:off x="2590800" y="1676400"/>
            <a:ext cx="2057400" cy="5334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0507" name="Line 43"/>
          <p:cNvSpPr/>
          <p:nvPr/>
        </p:nvSpPr>
        <p:spPr>
          <a:xfrm>
            <a:off x="2590800" y="2209800"/>
            <a:ext cx="2057400" cy="5334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0508" name="Line 44"/>
          <p:cNvSpPr/>
          <p:nvPr/>
        </p:nvSpPr>
        <p:spPr>
          <a:xfrm flipV="1">
            <a:off x="2514600" y="1295400"/>
            <a:ext cx="2209800" cy="28956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0509" name="Line 45"/>
          <p:cNvSpPr/>
          <p:nvPr/>
        </p:nvSpPr>
        <p:spPr>
          <a:xfrm flipV="1">
            <a:off x="2514600" y="1752600"/>
            <a:ext cx="2286000" cy="24384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0510" name="Line 46"/>
          <p:cNvSpPr/>
          <p:nvPr/>
        </p:nvSpPr>
        <p:spPr>
          <a:xfrm flipV="1">
            <a:off x="2514600" y="2819400"/>
            <a:ext cx="2057400" cy="14478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0511" name="Text Box 47"/>
          <p:cNvSpPr txBox="1"/>
          <p:nvPr/>
        </p:nvSpPr>
        <p:spPr>
          <a:xfrm>
            <a:off x="381000" y="4495800"/>
            <a:ext cx="3200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主存地址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位：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0521" name="Group 57"/>
          <p:cNvGrpSpPr/>
          <p:nvPr/>
        </p:nvGrpSpPr>
        <p:grpSpPr>
          <a:xfrm>
            <a:off x="3657600" y="4572000"/>
            <a:ext cx="3352800" cy="519113"/>
            <a:chOff x="2304" y="2880"/>
            <a:chExt cx="2112" cy="327"/>
          </a:xfrm>
        </p:grpSpPr>
        <p:sp>
          <p:nvSpPr>
            <p:cNvPr id="66585" name="Text Box 48"/>
            <p:cNvSpPr txBox="1"/>
            <p:nvPr/>
          </p:nvSpPr>
          <p:spPr>
            <a:xfrm>
              <a:off x="2304" y="2880"/>
              <a:ext cx="1056" cy="327"/>
            </a:xfrm>
            <a:prstGeom prst="rect">
              <a:avLst/>
            </a:prstGeom>
            <a:solidFill>
              <a:srgbClr val="FFCCCC"/>
            </a:solidFill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主存标记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6" name="Text Box 49"/>
            <p:cNvSpPr txBox="1"/>
            <p:nvPr/>
          </p:nvSpPr>
          <p:spPr>
            <a:xfrm>
              <a:off x="3360" y="2880"/>
              <a:ext cx="105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块内地址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0514" name="Text Box 50"/>
          <p:cNvSpPr txBox="1"/>
          <p:nvPr/>
        </p:nvSpPr>
        <p:spPr>
          <a:xfrm>
            <a:off x="5715000" y="5029200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CC99"/>
                </a:solidFill>
                <a:latin typeface="Times New Roman" panose="02020603050405020304" pitchFamily="18" charset="0"/>
              </a:rPr>
              <a:t>9</a:t>
            </a:r>
            <a:endParaRPr lang="en-US" altLang="zh-CN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0515" name="Text Box 51"/>
          <p:cNvSpPr txBox="1"/>
          <p:nvPr/>
        </p:nvSpPr>
        <p:spPr>
          <a:xfrm>
            <a:off x="3962400" y="5029200"/>
            <a:ext cx="114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CC99"/>
                </a:solidFill>
                <a:latin typeface="Times New Roman" panose="02020603050405020304" pitchFamily="18" charset="0"/>
              </a:rPr>
              <a:t>11</a:t>
            </a:r>
            <a:endParaRPr lang="en-US" altLang="zh-CN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0516" name="Text Box 52"/>
          <p:cNvSpPr txBox="1"/>
          <p:nvPr/>
        </p:nvSpPr>
        <p:spPr>
          <a:xfrm>
            <a:off x="228600" y="5562600"/>
            <a:ext cx="3352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Cache</a:t>
            </a:r>
            <a:r>
              <a:rPr lang="zh-CN" altLang="en-US" b="1" dirty="0">
                <a:latin typeface="Times New Roman" panose="02020603050405020304" pitchFamily="18" charset="0"/>
              </a:rPr>
              <a:t>地址：</a:t>
            </a:r>
            <a:r>
              <a:rPr lang="en-US" altLang="zh-CN" b="1" dirty="0">
                <a:latin typeface="Times New Roman" panose="02020603050405020304" pitchFamily="18" charset="0"/>
              </a:rPr>
              <a:t>13</a:t>
            </a:r>
            <a:r>
              <a:rPr lang="zh-CN" altLang="en-US" b="1" dirty="0">
                <a:latin typeface="Times New Roman" panose="02020603050405020304" pitchFamily="18" charset="0"/>
              </a:rPr>
              <a:t>位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pSp>
        <p:nvGrpSpPr>
          <p:cNvPr id="190522" name="Group 58"/>
          <p:cNvGrpSpPr/>
          <p:nvPr/>
        </p:nvGrpSpPr>
        <p:grpSpPr>
          <a:xfrm>
            <a:off x="3733800" y="5638800"/>
            <a:ext cx="3581400" cy="519113"/>
            <a:chOff x="2352" y="3552"/>
            <a:chExt cx="2256" cy="327"/>
          </a:xfrm>
        </p:grpSpPr>
        <p:sp>
          <p:nvSpPr>
            <p:cNvPr id="66583" name="Text Box 53"/>
            <p:cNvSpPr txBox="1"/>
            <p:nvPr/>
          </p:nvSpPr>
          <p:spPr>
            <a:xfrm>
              <a:off x="2352" y="3552"/>
              <a:ext cx="1200" cy="327"/>
            </a:xfrm>
            <a:prstGeom prst="rect">
              <a:avLst/>
            </a:prstGeom>
            <a:solidFill>
              <a:srgbClr val="FFCCCC"/>
            </a:solidFill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Cache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块号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6584" name="Text Box 54"/>
            <p:cNvSpPr txBox="1"/>
            <p:nvPr/>
          </p:nvSpPr>
          <p:spPr>
            <a:xfrm>
              <a:off x="3552" y="3552"/>
              <a:ext cx="105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块内地址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0519" name="Text Box 55"/>
          <p:cNvSpPr txBox="1"/>
          <p:nvPr/>
        </p:nvSpPr>
        <p:spPr>
          <a:xfrm>
            <a:off x="6172200" y="6096000"/>
            <a:ext cx="76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CCFF"/>
                </a:solidFill>
                <a:latin typeface="Times New Roman" panose="02020603050405020304" pitchFamily="18" charset="0"/>
              </a:rPr>
              <a:t>9</a:t>
            </a:r>
            <a:endParaRPr lang="en-US" altLang="zh-CN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0520" name="Text Box 56"/>
          <p:cNvSpPr txBox="1"/>
          <p:nvPr/>
        </p:nvSpPr>
        <p:spPr>
          <a:xfrm>
            <a:off x="4191000" y="6096000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CCFF"/>
                </a:solidFill>
                <a:latin typeface="Times New Roman" panose="02020603050405020304" pitchFamily="18" charset="0"/>
              </a:rPr>
              <a:t>4</a:t>
            </a:r>
            <a:endParaRPr lang="en-US" altLang="zh-CN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66582" name="Text Box 59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7" dur="500"/>
                                        <p:tgtEl>
                                          <p:spTgt spid="19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190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511" grpId="0"/>
      <p:bldP spid="190514" grpId="0"/>
      <p:bldP spid="190515" grpId="0"/>
      <p:bldP spid="190516" grpId="0"/>
      <p:bldP spid="190519" grpId="0"/>
      <p:bldP spid="19052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67587" name="Text Box 2"/>
          <p:cNvSpPr txBox="1"/>
          <p:nvPr/>
        </p:nvSpPr>
        <p:spPr>
          <a:xfrm>
            <a:off x="0" y="1066800"/>
            <a:ext cx="86868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全相联映象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FFCCFF"/>
                </a:solidFill>
                <a:latin typeface="Times New Roman" panose="02020603050405020304" pitchFamily="18" charset="0"/>
              </a:rPr>
              <a:t>优点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  <a:ea typeface="幼圆" panose="02010509060101010101" pitchFamily="49" charset="-122"/>
              </a:rPr>
              <a:t>非常灵活，</a:t>
            </a:r>
            <a:r>
              <a:rPr lang="en-US" altLang="zh-CN" b="1" dirty="0">
                <a:latin typeface="Times New Roman" panose="02020603050405020304" pitchFamily="18" charset="0"/>
                <a:ea typeface="幼圆" panose="02010509060101010101" pitchFamily="49" charset="-122"/>
              </a:rPr>
              <a:t>Cache</a:t>
            </a:r>
            <a:r>
              <a:rPr lang="zh-CN" altLang="en-US" b="1" dirty="0">
                <a:latin typeface="Times New Roman" panose="02020603050405020304" pitchFamily="18" charset="0"/>
                <a:ea typeface="幼圆" panose="02010509060101010101" pitchFamily="49" charset="-122"/>
              </a:rPr>
              <a:t>利用率高；冲突降低</a:t>
            </a:r>
            <a:endParaRPr lang="zh-CN" altLang="en-US" b="1" dirty="0">
              <a:latin typeface="Times New Roman" panose="02020603050405020304" pitchFamily="18" charset="0"/>
              <a:ea typeface="幼圆" panose="02010509060101010101" pitchFamily="49" charset="-122"/>
            </a:endParaRPr>
          </a:p>
          <a:p>
            <a:pPr algn="l"/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缺点</a:t>
            </a:r>
            <a:r>
              <a:rPr lang="zh-CN" altLang="en-US" b="1" dirty="0">
                <a:latin typeface="Times New Roman" panose="02020603050405020304" pitchFamily="18" charset="0"/>
              </a:rPr>
              <a:t>：</a:t>
            </a:r>
            <a:r>
              <a:rPr lang="zh-CN" altLang="en-US" b="1" dirty="0">
                <a:latin typeface="Times New Roman" panose="02020603050405020304" pitchFamily="18" charset="0"/>
                <a:ea typeface="幼圆" panose="02010509060101010101" pitchFamily="49" charset="-122"/>
              </a:rPr>
              <a:t>不易实现；地址变换速度慢</a:t>
            </a:r>
            <a:br>
              <a:rPr lang="zh-CN" altLang="en-US" b="1" dirty="0">
                <a:latin typeface="Times New Roman" panose="02020603050405020304" pitchFamily="18" charset="0"/>
                <a:ea typeface="幼圆" panose="02010509060101010101" pitchFamily="49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幼圆" panose="02010509060101010101" pitchFamily="49" charset="-122"/>
              </a:rPr>
              <a:t>	不能直接从主存地址中提取</a:t>
            </a:r>
            <a:r>
              <a:rPr lang="en-US" altLang="zh-CN" b="1" dirty="0">
                <a:latin typeface="Times New Roman" panose="02020603050405020304" pitchFamily="18" charset="0"/>
                <a:ea typeface="幼圆" panose="02010509060101010101" pitchFamily="49" charset="-122"/>
              </a:rPr>
              <a:t>Cache</a:t>
            </a:r>
            <a:r>
              <a:rPr lang="zh-CN" altLang="en-US" b="1" dirty="0">
                <a:latin typeface="Times New Roman" panose="02020603050405020304" pitchFamily="18" charset="0"/>
                <a:ea typeface="幼圆" panose="02010509060101010101" pitchFamily="49" charset="-122"/>
              </a:rPr>
              <a:t>地址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7588" name="Text Box 4"/>
          <p:cNvSpPr txBox="1"/>
          <p:nvPr/>
        </p:nvSpPr>
        <p:spPr>
          <a:xfrm>
            <a:off x="0" y="3733800"/>
            <a:ext cx="9525000" cy="2652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36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(3)</a:t>
            </a:r>
            <a:r>
              <a:rPr lang="zh-CN" altLang="en-US" sz="36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组相联映象（可参见图</a:t>
            </a:r>
            <a:r>
              <a:rPr lang="en-US" altLang="zh-CN" sz="36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6.19</a:t>
            </a:r>
            <a:r>
              <a:rPr lang="zh-CN" altLang="en-US" sz="36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）</a:t>
            </a:r>
            <a:r>
              <a:rPr lang="en-US" altLang="zh-CN" sz="36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:</a:t>
            </a:r>
            <a:br>
              <a:rPr lang="en-US" altLang="zh-CN" sz="3600" b="1" dirty="0">
                <a:solidFill>
                  <a:srgbClr val="CCFFFF"/>
                </a:solidFill>
                <a:latin typeface="Times New Roman" panose="02020603050405020304" pitchFamily="18" charset="0"/>
              </a:rPr>
            </a:br>
            <a:r>
              <a:rPr lang="en-US" altLang="zh-CN" sz="3600" b="1" dirty="0">
                <a:solidFill>
                  <a:srgbClr val="CCFFFF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主存和</a:t>
            </a:r>
            <a:r>
              <a: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都分组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主存每组内块数与</a:t>
            </a:r>
            <a:r>
              <a: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的组数相同。</a:t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 dirty="0">
                <a:latin typeface="Times New Roman" panose="02020603050405020304" pitchFamily="18" charset="0"/>
              </a:rPr>
              <a:t>主存各组中每一块可以映象到任一</a:t>
            </a:r>
            <a:r>
              <a: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i="1" dirty="0">
                <a:latin typeface="宋体" panose="02010600030101010101" pitchFamily="2" charset="-122"/>
                <a:ea typeface="宋体" panose="02010600030101010101" pitchFamily="2" charset="-122"/>
              </a:rPr>
              <a:t>组</a:t>
            </a:r>
            <a:r>
              <a:rPr lang="zh-CN" altLang="en-US" b="1" dirty="0">
                <a:latin typeface="Times New Roman" panose="02020603050405020304" pitchFamily="18" charset="0"/>
              </a:rPr>
              <a:t>中</a:t>
            </a:r>
            <a:br>
              <a:rPr lang="zh-CN" altLang="en-US" b="1" dirty="0">
                <a:latin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</a:rPr>
              <a:t>主存组内各块可映象到</a:t>
            </a:r>
            <a:r>
              <a:rPr lang="en-US" altLang="zh-CN" b="1" i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组内的任一块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7589" name="Text Box 5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92538" name="Rectangle 26"/>
          <p:cNvSpPr/>
          <p:nvPr/>
        </p:nvSpPr>
        <p:spPr>
          <a:xfrm>
            <a:off x="1295400" y="1066800"/>
            <a:ext cx="1371600" cy="4648200"/>
          </a:xfrm>
          <a:prstGeom prst="rect">
            <a:avLst/>
          </a:prstGeom>
          <a:noFill/>
          <a:ln w="38100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2539" name="Rectangle 27"/>
          <p:cNvSpPr/>
          <p:nvPr/>
        </p:nvSpPr>
        <p:spPr>
          <a:xfrm>
            <a:off x="5410200" y="1066800"/>
            <a:ext cx="1371600" cy="2819400"/>
          </a:xfrm>
          <a:prstGeom prst="rect">
            <a:avLst/>
          </a:prstGeom>
          <a:noFill/>
          <a:ln w="38100" cap="flat" cmpd="sng">
            <a:solidFill>
              <a:srgbClr val="FFCC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2541" name="Line 29"/>
          <p:cNvSpPr/>
          <p:nvPr/>
        </p:nvSpPr>
        <p:spPr>
          <a:xfrm>
            <a:off x="5410200" y="1752600"/>
            <a:ext cx="13716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2" name="Line 30"/>
          <p:cNvSpPr/>
          <p:nvPr/>
        </p:nvSpPr>
        <p:spPr>
          <a:xfrm>
            <a:off x="5410200" y="2438400"/>
            <a:ext cx="13716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3" name="Line 31"/>
          <p:cNvSpPr/>
          <p:nvPr/>
        </p:nvSpPr>
        <p:spPr>
          <a:xfrm>
            <a:off x="5410200" y="3276600"/>
            <a:ext cx="13716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44" name="Text Box 32"/>
          <p:cNvSpPr txBox="1"/>
          <p:nvPr/>
        </p:nvSpPr>
        <p:spPr>
          <a:xfrm>
            <a:off x="4267200" y="1066800"/>
            <a:ext cx="838200" cy="27162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zh-CN" altLang="en-US" sz="2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组</a:t>
            </a:r>
            <a:r>
              <a: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0</a:t>
            </a:r>
            <a:endParaRPr lang="en-US" altLang="zh-CN" sz="28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zh-CN" altLang="en-US" sz="2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组</a:t>
            </a:r>
            <a:r>
              <a: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1</a:t>
            </a:r>
            <a:endParaRPr lang="en-US" altLang="zh-CN" sz="28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  <a:p>
            <a:pPr algn="r"/>
            <a:endParaRPr lang="en-US" altLang="zh-CN" sz="20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  <a:p>
            <a:pPr algn="r"/>
            <a:endParaRPr lang="en-US" altLang="zh-CN" sz="20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zh-CN" altLang="en-US" sz="2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组</a:t>
            </a:r>
            <a:r>
              <a: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7</a:t>
            </a:r>
            <a:endParaRPr lang="en-US" altLang="zh-CN" sz="28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45" name="Line 33"/>
          <p:cNvSpPr/>
          <p:nvPr/>
        </p:nvSpPr>
        <p:spPr>
          <a:xfrm>
            <a:off x="6096000" y="2514600"/>
            <a:ext cx="0" cy="685800"/>
          </a:xfrm>
          <a:prstGeom prst="line">
            <a:avLst/>
          </a:prstGeom>
          <a:ln w="57150" cap="rnd" cmpd="sng">
            <a:solidFill>
              <a:srgbClr val="FFCC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92546" name="Line 34"/>
          <p:cNvSpPr/>
          <p:nvPr/>
        </p:nvSpPr>
        <p:spPr>
          <a:xfrm>
            <a:off x="5410200" y="1447800"/>
            <a:ext cx="13716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92547" name="Line 35"/>
          <p:cNvSpPr/>
          <p:nvPr/>
        </p:nvSpPr>
        <p:spPr>
          <a:xfrm>
            <a:off x="5410200" y="2057400"/>
            <a:ext cx="13716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92548" name="Text Box 36"/>
          <p:cNvSpPr txBox="1"/>
          <p:nvPr/>
        </p:nvSpPr>
        <p:spPr>
          <a:xfrm>
            <a:off x="5562600" y="1143000"/>
            <a:ext cx="121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块</a:t>
            </a:r>
            <a:br>
              <a:rPr lang="zh-CN" altLang="en-US" sz="1800" b="1" dirty="0">
                <a:solidFill>
                  <a:srgbClr val="FFCCFF"/>
                </a:solidFill>
                <a:latin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块</a:t>
            </a:r>
            <a:endParaRPr lang="zh-CN" altLang="en-US" sz="18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49" name="Text Box 37"/>
          <p:cNvSpPr txBox="1"/>
          <p:nvPr/>
        </p:nvSpPr>
        <p:spPr>
          <a:xfrm>
            <a:off x="5562600" y="1752600"/>
            <a:ext cx="121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块</a:t>
            </a:r>
            <a:br>
              <a:rPr lang="zh-CN" altLang="en-US" sz="1800" b="1" dirty="0">
                <a:solidFill>
                  <a:srgbClr val="FFCCFF"/>
                </a:solidFill>
                <a:latin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块</a:t>
            </a:r>
            <a:endParaRPr lang="zh-CN" altLang="en-US" sz="18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50" name="Text Box 38"/>
          <p:cNvSpPr txBox="1"/>
          <p:nvPr/>
        </p:nvSpPr>
        <p:spPr>
          <a:xfrm>
            <a:off x="5486400" y="3276600"/>
            <a:ext cx="121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块</a:t>
            </a:r>
            <a:br>
              <a:rPr lang="zh-CN" altLang="en-US" sz="1800" b="1" dirty="0">
                <a:solidFill>
                  <a:srgbClr val="FFCCFF"/>
                </a:solidFill>
                <a:latin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块</a:t>
            </a:r>
            <a:endParaRPr lang="zh-CN" altLang="en-US" sz="18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51" name="Line 39"/>
          <p:cNvSpPr/>
          <p:nvPr/>
        </p:nvSpPr>
        <p:spPr>
          <a:xfrm>
            <a:off x="5638800" y="3581400"/>
            <a:ext cx="914400" cy="0"/>
          </a:xfrm>
          <a:prstGeom prst="line">
            <a:avLst/>
          </a:prstGeom>
          <a:ln w="9525" cap="flat" cmpd="sng">
            <a:solidFill>
              <a:srgbClr val="FFCCFF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92552" name="Line 40"/>
          <p:cNvSpPr/>
          <p:nvPr/>
        </p:nvSpPr>
        <p:spPr>
          <a:xfrm>
            <a:off x="1295400" y="1371600"/>
            <a:ext cx="1371600" cy="0"/>
          </a:xfrm>
          <a:prstGeom prst="line">
            <a:avLst/>
          </a:prstGeom>
          <a:ln w="9525" cap="flat" cmpd="sng">
            <a:solidFill>
              <a:srgbClr val="FFCC99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92553" name="Line 41"/>
          <p:cNvSpPr/>
          <p:nvPr/>
        </p:nvSpPr>
        <p:spPr>
          <a:xfrm>
            <a:off x="1295400" y="1676400"/>
            <a:ext cx="1371600" cy="0"/>
          </a:xfrm>
          <a:prstGeom prst="line">
            <a:avLst/>
          </a:prstGeom>
          <a:ln w="9525" cap="flat" cmpd="sng">
            <a:solidFill>
              <a:srgbClr val="FFCC99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192554" name="Line 42"/>
          <p:cNvSpPr/>
          <p:nvPr/>
        </p:nvSpPr>
        <p:spPr>
          <a:xfrm>
            <a:off x="1295400" y="2286000"/>
            <a:ext cx="1371600" cy="0"/>
          </a:xfrm>
          <a:prstGeom prst="line">
            <a:avLst/>
          </a:prstGeom>
          <a:ln w="9525" cap="flat" cmpd="sng">
            <a:solidFill>
              <a:srgbClr val="FFCC99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192555" name="Line 43"/>
          <p:cNvSpPr/>
          <p:nvPr/>
        </p:nvSpPr>
        <p:spPr>
          <a:xfrm>
            <a:off x="457200" y="2590800"/>
            <a:ext cx="2209800" cy="0"/>
          </a:xfrm>
          <a:prstGeom prst="line">
            <a:avLst/>
          </a:prstGeom>
          <a:ln w="9525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56" name="Text Box 44"/>
          <p:cNvSpPr txBox="1"/>
          <p:nvPr/>
        </p:nvSpPr>
        <p:spPr>
          <a:xfrm>
            <a:off x="1447800" y="1066800"/>
            <a:ext cx="1143000" cy="1585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8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sz="18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页</a:t>
            </a:r>
            <a:br>
              <a:rPr lang="zh-CN" altLang="en-US" sz="1800" b="1" dirty="0">
                <a:solidFill>
                  <a:srgbClr val="FFCC99"/>
                </a:solidFill>
                <a:latin typeface="Times New Roman" panose="02020603050405020304" pitchFamily="18" charset="0"/>
              </a:rPr>
            </a:br>
            <a:r>
              <a:rPr lang="en-US" altLang="zh-CN" sz="18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18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页</a:t>
            </a:r>
            <a:br>
              <a:rPr lang="zh-CN" altLang="en-US" sz="1800" b="1" dirty="0">
                <a:solidFill>
                  <a:srgbClr val="FFCC99"/>
                </a:solidFill>
                <a:latin typeface="Times New Roman" panose="02020603050405020304" pitchFamily="18" charset="0"/>
              </a:rPr>
            </a:br>
            <a:endParaRPr lang="zh-CN" altLang="en-US" sz="1400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  <a:p>
            <a:endParaRPr lang="zh-CN" altLang="en-US" sz="1400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  <a:p>
            <a:r>
              <a:rPr lang="en-US" altLang="zh-CN" sz="18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7</a:t>
            </a:r>
            <a:r>
              <a:rPr lang="zh-CN" altLang="en-US" sz="1800" b="1" dirty="0">
                <a:solidFill>
                  <a:srgbClr val="FFCC99"/>
                </a:solidFill>
                <a:latin typeface="Times New Roman" panose="02020603050405020304" pitchFamily="18" charset="0"/>
              </a:rPr>
              <a:t>页</a:t>
            </a:r>
            <a:endParaRPr lang="zh-CN" altLang="en-US" sz="1800" b="1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57" name="Text Box 45"/>
          <p:cNvSpPr txBox="1"/>
          <p:nvPr/>
        </p:nvSpPr>
        <p:spPr>
          <a:xfrm>
            <a:off x="0" y="1447800"/>
            <a:ext cx="1219200" cy="423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FFCC99"/>
                </a:solidFill>
                <a:latin typeface="Times New Roman" panose="02020603050405020304" pitchFamily="18" charset="0"/>
              </a:rPr>
              <a:t>组</a:t>
            </a:r>
            <a:r>
              <a:rPr lang="en-US" altLang="zh-CN" dirty="0">
                <a:solidFill>
                  <a:srgbClr val="FFCC99"/>
                </a:solidFill>
                <a:latin typeface="Times New Roman" panose="02020603050405020304" pitchFamily="18" charset="0"/>
              </a:rPr>
              <a:t>0</a:t>
            </a:r>
            <a:endParaRPr lang="en-US" altLang="zh-CN" dirty="0">
              <a:solidFill>
                <a:srgbClr val="FFCC99"/>
              </a:solidFill>
              <a:latin typeface="Times New Roman" panose="02020603050405020304" pitchFamily="18" charset="0"/>
            </a:endParaRPr>
          </a:p>
          <a:p>
            <a:endParaRPr lang="en-US" altLang="zh-CN" dirty="0">
              <a:solidFill>
                <a:srgbClr val="FFCC99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CC99"/>
                </a:solidFill>
                <a:latin typeface="Times New Roman" panose="02020603050405020304" pitchFamily="18" charset="0"/>
              </a:rPr>
              <a:t>组</a:t>
            </a:r>
            <a:r>
              <a:rPr lang="en-US" altLang="zh-CN" dirty="0">
                <a:solidFill>
                  <a:srgbClr val="FFCC99"/>
                </a:solidFill>
                <a:latin typeface="Times New Roman" panose="02020603050405020304" pitchFamily="18" charset="0"/>
              </a:rPr>
              <a:t>1</a:t>
            </a:r>
            <a:endParaRPr lang="en-US" altLang="zh-CN" dirty="0">
              <a:solidFill>
                <a:srgbClr val="FFCC99"/>
              </a:solidFill>
              <a:latin typeface="Times New Roman" panose="02020603050405020304" pitchFamily="18" charset="0"/>
            </a:endParaRPr>
          </a:p>
          <a:p>
            <a:endParaRPr lang="en-US" altLang="zh-CN" dirty="0">
              <a:solidFill>
                <a:srgbClr val="FFCC99"/>
              </a:solidFill>
              <a:latin typeface="Times New Roman" panose="02020603050405020304" pitchFamily="18" charset="0"/>
            </a:endParaRPr>
          </a:p>
          <a:p>
            <a:endParaRPr lang="en-US" altLang="zh-CN" dirty="0">
              <a:solidFill>
                <a:srgbClr val="FFCC99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FFCC99"/>
                </a:solidFill>
                <a:latin typeface="Times New Roman" panose="02020603050405020304" pitchFamily="18" charset="0"/>
              </a:rPr>
              <a:t>组</a:t>
            </a:r>
            <a:r>
              <a:rPr lang="en-US" altLang="zh-CN" dirty="0">
                <a:solidFill>
                  <a:srgbClr val="FFCC99"/>
                </a:solidFill>
                <a:latin typeface="Times New Roman" panose="02020603050405020304" pitchFamily="18" charset="0"/>
              </a:rPr>
              <a:t>255</a:t>
            </a:r>
            <a:endParaRPr lang="en-US" altLang="zh-CN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2558" name="Line 46"/>
          <p:cNvSpPr/>
          <p:nvPr/>
        </p:nvSpPr>
        <p:spPr>
          <a:xfrm>
            <a:off x="457200" y="3505200"/>
            <a:ext cx="2209800" cy="0"/>
          </a:xfrm>
          <a:prstGeom prst="line">
            <a:avLst/>
          </a:prstGeom>
          <a:ln w="9525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59" name="Line 47"/>
          <p:cNvSpPr/>
          <p:nvPr/>
        </p:nvSpPr>
        <p:spPr>
          <a:xfrm flipV="1">
            <a:off x="457200" y="4800600"/>
            <a:ext cx="2209800" cy="0"/>
          </a:xfrm>
          <a:prstGeom prst="line">
            <a:avLst/>
          </a:prstGeom>
          <a:ln w="9525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60" name="Line 48"/>
          <p:cNvSpPr/>
          <p:nvPr/>
        </p:nvSpPr>
        <p:spPr>
          <a:xfrm>
            <a:off x="457200" y="5715000"/>
            <a:ext cx="838200" cy="0"/>
          </a:xfrm>
          <a:prstGeom prst="line">
            <a:avLst/>
          </a:prstGeom>
          <a:ln w="9525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61" name="Line 49"/>
          <p:cNvSpPr/>
          <p:nvPr/>
        </p:nvSpPr>
        <p:spPr>
          <a:xfrm>
            <a:off x="1905000" y="3581400"/>
            <a:ext cx="0" cy="990600"/>
          </a:xfrm>
          <a:prstGeom prst="line">
            <a:avLst/>
          </a:prstGeom>
          <a:ln w="57150" cap="rnd" cmpd="sng">
            <a:solidFill>
              <a:srgbClr val="FFCC99"/>
            </a:solidFill>
            <a:prstDash val="sysDot"/>
            <a:headEnd type="none" w="med" len="med"/>
            <a:tailEnd type="none" w="med" len="med"/>
          </a:ln>
        </p:spPr>
      </p:sp>
      <p:grpSp>
        <p:nvGrpSpPr>
          <p:cNvPr id="192564" name="Group 52"/>
          <p:cNvGrpSpPr/>
          <p:nvPr/>
        </p:nvGrpSpPr>
        <p:grpSpPr>
          <a:xfrm>
            <a:off x="5029200" y="1066800"/>
            <a:ext cx="381000" cy="685800"/>
            <a:chOff x="3168" y="672"/>
            <a:chExt cx="240" cy="432"/>
          </a:xfrm>
        </p:grpSpPr>
        <p:sp>
          <p:nvSpPr>
            <p:cNvPr id="68657" name="Line 50"/>
            <p:cNvSpPr/>
            <p:nvPr/>
          </p:nvSpPr>
          <p:spPr>
            <a:xfrm flipH="1">
              <a:off x="3168" y="672"/>
              <a:ext cx="192" cy="192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58" name="Line 51"/>
            <p:cNvSpPr/>
            <p:nvPr/>
          </p:nvSpPr>
          <p:spPr>
            <a:xfrm>
              <a:off x="3168" y="864"/>
              <a:ext cx="240" cy="24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92565" name="Group 53"/>
          <p:cNvGrpSpPr/>
          <p:nvPr/>
        </p:nvGrpSpPr>
        <p:grpSpPr>
          <a:xfrm>
            <a:off x="5029200" y="1752600"/>
            <a:ext cx="381000" cy="685800"/>
            <a:chOff x="3168" y="672"/>
            <a:chExt cx="240" cy="432"/>
          </a:xfrm>
        </p:grpSpPr>
        <p:sp>
          <p:nvSpPr>
            <p:cNvPr id="68655" name="Line 54"/>
            <p:cNvSpPr/>
            <p:nvPr/>
          </p:nvSpPr>
          <p:spPr>
            <a:xfrm flipH="1">
              <a:off x="3168" y="672"/>
              <a:ext cx="192" cy="192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56" name="Line 55"/>
            <p:cNvSpPr/>
            <p:nvPr/>
          </p:nvSpPr>
          <p:spPr>
            <a:xfrm>
              <a:off x="3168" y="864"/>
              <a:ext cx="240" cy="24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92568" name="Group 56"/>
          <p:cNvGrpSpPr/>
          <p:nvPr/>
        </p:nvGrpSpPr>
        <p:grpSpPr>
          <a:xfrm>
            <a:off x="5029200" y="3276600"/>
            <a:ext cx="381000" cy="685800"/>
            <a:chOff x="3168" y="672"/>
            <a:chExt cx="240" cy="432"/>
          </a:xfrm>
        </p:grpSpPr>
        <p:sp>
          <p:nvSpPr>
            <p:cNvPr id="68653" name="Line 57"/>
            <p:cNvSpPr/>
            <p:nvPr/>
          </p:nvSpPr>
          <p:spPr>
            <a:xfrm flipH="1">
              <a:off x="3168" y="672"/>
              <a:ext cx="192" cy="192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8654" name="Line 58"/>
            <p:cNvSpPr/>
            <p:nvPr/>
          </p:nvSpPr>
          <p:spPr>
            <a:xfrm>
              <a:off x="3168" y="864"/>
              <a:ext cx="240" cy="24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192573" name="Line 61"/>
          <p:cNvSpPr/>
          <p:nvPr/>
        </p:nvSpPr>
        <p:spPr>
          <a:xfrm>
            <a:off x="2514600" y="1219200"/>
            <a:ext cx="1905000" cy="762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74" name="Line 62"/>
          <p:cNvSpPr/>
          <p:nvPr/>
        </p:nvSpPr>
        <p:spPr>
          <a:xfrm>
            <a:off x="2514600" y="1524000"/>
            <a:ext cx="1828800" cy="4572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75" name="Line 63"/>
          <p:cNvSpPr/>
          <p:nvPr/>
        </p:nvSpPr>
        <p:spPr>
          <a:xfrm>
            <a:off x="2362200" y="2438400"/>
            <a:ext cx="2209800" cy="10668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76" name="Line 64"/>
          <p:cNvSpPr/>
          <p:nvPr/>
        </p:nvSpPr>
        <p:spPr>
          <a:xfrm flipV="1">
            <a:off x="2514600" y="1371600"/>
            <a:ext cx="1905000" cy="35814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77" name="Line 65"/>
          <p:cNvSpPr/>
          <p:nvPr/>
        </p:nvSpPr>
        <p:spPr>
          <a:xfrm flipV="1">
            <a:off x="2514600" y="2209800"/>
            <a:ext cx="2362200" cy="29718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78" name="Line 66"/>
          <p:cNvSpPr/>
          <p:nvPr/>
        </p:nvSpPr>
        <p:spPr>
          <a:xfrm flipV="1">
            <a:off x="2514600" y="3657600"/>
            <a:ext cx="1981200" cy="19812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79" name="Line 67"/>
          <p:cNvSpPr/>
          <p:nvPr/>
        </p:nvSpPr>
        <p:spPr>
          <a:xfrm>
            <a:off x="4648200" y="1219200"/>
            <a:ext cx="1143000" cy="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80" name="Line 68"/>
          <p:cNvSpPr/>
          <p:nvPr/>
        </p:nvSpPr>
        <p:spPr>
          <a:xfrm>
            <a:off x="4648200" y="1219200"/>
            <a:ext cx="1143000" cy="381000"/>
          </a:xfrm>
          <a:prstGeom prst="line">
            <a:avLst/>
          </a:prstGeom>
          <a:ln w="9525" cap="flat" cmpd="sng">
            <a:solidFill>
              <a:srgbClr val="66FF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2581" name="Text Box 69"/>
          <p:cNvSpPr txBox="1"/>
          <p:nvPr/>
        </p:nvSpPr>
        <p:spPr>
          <a:xfrm>
            <a:off x="2971800" y="4648200"/>
            <a:ext cx="3810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每组的块越少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2582" name="Line 70"/>
          <p:cNvSpPr/>
          <p:nvPr/>
        </p:nvSpPr>
        <p:spPr>
          <a:xfrm>
            <a:off x="6705600" y="4953000"/>
            <a:ext cx="685800" cy="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2583" name="Text Box 71"/>
          <p:cNvSpPr txBox="1"/>
          <p:nvPr/>
        </p:nvSpPr>
        <p:spPr>
          <a:xfrm>
            <a:off x="7315200" y="4648200"/>
            <a:ext cx="1828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直接映象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2584" name="Text Box 72"/>
          <p:cNvSpPr txBox="1"/>
          <p:nvPr/>
        </p:nvSpPr>
        <p:spPr>
          <a:xfrm>
            <a:off x="3200400" y="5410200"/>
            <a:ext cx="3048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r"/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分组越少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2585" name="Line 73"/>
          <p:cNvSpPr/>
          <p:nvPr/>
        </p:nvSpPr>
        <p:spPr>
          <a:xfrm>
            <a:off x="6248400" y="5715000"/>
            <a:ext cx="685800" cy="0"/>
          </a:xfrm>
          <a:prstGeom prst="line">
            <a:avLst/>
          </a:prstGeom>
          <a:ln w="38100" cap="flat" cmpd="sng">
            <a:solidFill>
              <a:srgbClr val="FF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2586" name="Text Box 74"/>
          <p:cNvSpPr txBox="1"/>
          <p:nvPr/>
        </p:nvSpPr>
        <p:spPr>
          <a:xfrm>
            <a:off x="6934200" y="5410200"/>
            <a:ext cx="2819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全相联映象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8651" name="Text Box 75"/>
          <p:cNvSpPr txBox="1"/>
          <p:nvPr/>
        </p:nvSpPr>
        <p:spPr>
          <a:xfrm>
            <a:off x="7086600" y="1219200"/>
            <a:ext cx="20574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组间直接映象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组内全映象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8652" name="Text Box 76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9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9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38" grpId="0" animBg="1"/>
      <p:bldP spid="192539" grpId="0" animBg="1"/>
      <p:bldP spid="192544" grpId="0"/>
      <p:bldP spid="192548" grpId="0"/>
      <p:bldP spid="192549" grpId="0"/>
      <p:bldP spid="192550" grpId="0"/>
      <p:bldP spid="192556" grpId="0"/>
      <p:bldP spid="192557" grpId="0"/>
      <p:bldP spid="192581" grpId="0"/>
      <p:bldP spid="192583" grpId="0"/>
      <p:bldP spid="192584" grpId="0"/>
      <p:bldP spid="19258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93540" name="Text Box 4"/>
          <p:cNvSpPr txBox="1"/>
          <p:nvPr/>
        </p:nvSpPr>
        <p:spPr>
          <a:xfrm>
            <a:off x="0" y="990600"/>
            <a:ext cx="3200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主存地址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位：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3546" name="Text Box 10"/>
          <p:cNvSpPr txBox="1"/>
          <p:nvPr/>
        </p:nvSpPr>
        <p:spPr>
          <a:xfrm>
            <a:off x="0" y="2667000"/>
            <a:ext cx="3352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Cache</a:t>
            </a:r>
            <a:r>
              <a:rPr lang="zh-CN" altLang="en-US" b="1" dirty="0">
                <a:latin typeface="Times New Roman" panose="02020603050405020304" pitchFamily="18" charset="0"/>
              </a:rPr>
              <a:t>地址：</a:t>
            </a:r>
            <a:r>
              <a:rPr lang="en-US" altLang="zh-CN" b="1" dirty="0">
                <a:latin typeface="Times New Roman" panose="02020603050405020304" pitchFamily="18" charset="0"/>
              </a:rPr>
              <a:t>13</a:t>
            </a:r>
            <a:r>
              <a:rPr lang="zh-CN" altLang="en-US" b="1" dirty="0">
                <a:latin typeface="Times New Roman" panose="02020603050405020304" pitchFamily="18" charset="0"/>
              </a:rPr>
              <a:t>位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93551" name="Text Box 15"/>
          <p:cNvSpPr txBox="1"/>
          <p:nvPr/>
        </p:nvSpPr>
        <p:spPr>
          <a:xfrm>
            <a:off x="3810000" y="3200400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FFCCFF"/>
                </a:solidFill>
                <a:latin typeface="Times New Roman" panose="02020603050405020304" pitchFamily="18" charset="0"/>
              </a:rPr>
              <a:t>3</a:t>
            </a:r>
            <a:endParaRPr lang="en-US" altLang="zh-CN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3567" name="Group 31"/>
          <p:cNvGrpSpPr/>
          <p:nvPr/>
        </p:nvGrpSpPr>
        <p:grpSpPr>
          <a:xfrm>
            <a:off x="3352800" y="2743200"/>
            <a:ext cx="5257800" cy="519113"/>
            <a:chOff x="2112" y="2160"/>
            <a:chExt cx="3312" cy="327"/>
          </a:xfrm>
        </p:grpSpPr>
        <p:sp>
          <p:nvSpPr>
            <p:cNvPr id="69655" name="Text Box 12"/>
            <p:cNvSpPr txBox="1"/>
            <p:nvPr/>
          </p:nvSpPr>
          <p:spPr>
            <a:xfrm>
              <a:off x="2112" y="2160"/>
              <a:ext cx="1200" cy="327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Cache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组号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56" name="Text Box 13"/>
            <p:cNvSpPr txBox="1"/>
            <p:nvPr/>
          </p:nvSpPr>
          <p:spPr>
            <a:xfrm>
              <a:off x="3312" y="2160"/>
              <a:ext cx="1056" cy="32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组内块号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57" name="Text Box 16"/>
            <p:cNvSpPr txBox="1"/>
            <p:nvPr/>
          </p:nvSpPr>
          <p:spPr>
            <a:xfrm>
              <a:off x="4368" y="2160"/>
              <a:ext cx="1056" cy="327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块内地址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3555" name="Text Box 19"/>
          <p:cNvSpPr txBox="1"/>
          <p:nvPr/>
        </p:nvSpPr>
        <p:spPr>
          <a:xfrm>
            <a:off x="5638800" y="3200400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FFCCFF"/>
                </a:solidFill>
                <a:latin typeface="Times New Roman" panose="02020603050405020304" pitchFamily="18" charset="0"/>
              </a:rPr>
              <a:t>1</a:t>
            </a:r>
            <a:endParaRPr lang="en-US" altLang="zh-CN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3556" name="Text Box 20"/>
          <p:cNvSpPr txBox="1"/>
          <p:nvPr/>
        </p:nvSpPr>
        <p:spPr>
          <a:xfrm>
            <a:off x="7239000" y="3200400"/>
            <a:ext cx="990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FFCCFF"/>
                </a:solidFill>
                <a:latin typeface="Times New Roman" panose="02020603050405020304" pitchFamily="18" charset="0"/>
              </a:rPr>
              <a:t>9</a:t>
            </a:r>
            <a:endParaRPr lang="en-US" altLang="zh-CN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93566" name="Group 30"/>
          <p:cNvGrpSpPr/>
          <p:nvPr/>
        </p:nvGrpSpPr>
        <p:grpSpPr>
          <a:xfrm>
            <a:off x="1676400" y="1676400"/>
            <a:ext cx="6934200" cy="519113"/>
            <a:chOff x="1056" y="1056"/>
            <a:chExt cx="4368" cy="327"/>
          </a:xfrm>
        </p:grpSpPr>
        <p:sp>
          <p:nvSpPr>
            <p:cNvPr id="69651" name="Text Box 6"/>
            <p:cNvSpPr txBox="1"/>
            <p:nvPr/>
          </p:nvSpPr>
          <p:spPr>
            <a:xfrm>
              <a:off x="2112" y="1056"/>
              <a:ext cx="1200" cy="327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Cache</a:t>
              </a:r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组号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52" name="Text Box 7"/>
            <p:cNvSpPr txBox="1"/>
            <p:nvPr/>
          </p:nvSpPr>
          <p:spPr>
            <a:xfrm>
              <a:off x="4368" y="1056"/>
              <a:ext cx="1056" cy="327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块内地址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53" name="Text Box 21"/>
            <p:cNvSpPr txBox="1"/>
            <p:nvPr/>
          </p:nvSpPr>
          <p:spPr>
            <a:xfrm>
              <a:off x="3312" y="1056"/>
              <a:ext cx="1056" cy="327"/>
            </a:xfrm>
            <a:prstGeom prst="rect">
              <a:avLst/>
            </a:prstGeom>
            <a:solidFill>
              <a:srgbClr val="FFCCCC"/>
            </a:solidFill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主存标记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9654" name="Text Box 22"/>
            <p:cNvSpPr txBox="1"/>
            <p:nvPr/>
          </p:nvSpPr>
          <p:spPr>
            <a:xfrm>
              <a:off x="1056" y="1056"/>
              <a:ext cx="1056" cy="327"/>
            </a:xfrm>
            <a:prstGeom prst="rect">
              <a:avLst/>
            </a:prstGeom>
            <a:solidFill>
              <a:srgbClr val="FFCCCC"/>
            </a:solidFill>
            <a:ln w="9525">
              <a:noFill/>
            </a:ln>
          </p:spPr>
          <p:txBody>
            <a:bodyPr>
              <a:spAutoFit/>
            </a:bodyPr>
            <a:p>
              <a:pPr algn="l"/>
              <a:r>
                <a:rPr lang="zh-CN" altLang="en-US" sz="2800" b="1" dirty="0">
                  <a:solidFill>
                    <a:schemeClr val="tx1"/>
                  </a:solidFill>
                  <a:latin typeface="Times New Roman" panose="02020603050405020304" pitchFamily="18" charset="0"/>
                </a:rPr>
                <a:t>主存标记</a:t>
              </a:r>
              <a:endPara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3559" name="Text Box 23"/>
          <p:cNvSpPr txBox="1"/>
          <p:nvPr/>
        </p:nvSpPr>
        <p:spPr>
          <a:xfrm>
            <a:off x="7467600" y="2133600"/>
            <a:ext cx="76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9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93560" name="Text Box 24"/>
          <p:cNvSpPr txBox="1"/>
          <p:nvPr/>
        </p:nvSpPr>
        <p:spPr>
          <a:xfrm>
            <a:off x="5791200" y="2133600"/>
            <a:ext cx="76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93561" name="Text Box 25"/>
          <p:cNvSpPr txBox="1"/>
          <p:nvPr/>
        </p:nvSpPr>
        <p:spPr>
          <a:xfrm>
            <a:off x="3962400" y="2133600"/>
            <a:ext cx="76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93562" name="Text Box 26"/>
          <p:cNvSpPr txBox="1"/>
          <p:nvPr/>
        </p:nvSpPr>
        <p:spPr>
          <a:xfrm>
            <a:off x="2133600" y="2133600"/>
            <a:ext cx="76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7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193563" name="Line 27"/>
          <p:cNvSpPr/>
          <p:nvPr/>
        </p:nvSpPr>
        <p:spPr>
          <a:xfrm flipV="1">
            <a:off x="2895600" y="1295400"/>
            <a:ext cx="1981200" cy="304800"/>
          </a:xfrm>
          <a:prstGeom prst="line">
            <a:avLst/>
          </a:prstGeom>
          <a:ln w="9525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3564" name="Line 28"/>
          <p:cNvSpPr/>
          <p:nvPr/>
        </p:nvSpPr>
        <p:spPr>
          <a:xfrm>
            <a:off x="4876800" y="1295400"/>
            <a:ext cx="914400" cy="304800"/>
          </a:xfrm>
          <a:prstGeom prst="line">
            <a:avLst/>
          </a:prstGeom>
          <a:ln w="9525" cap="flat" cmpd="sng">
            <a:solidFill>
              <a:srgbClr val="CCFF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3565" name="Text Box 29"/>
          <p:cNvSpPr txBox="1"/>
          <p:nvPr/>
        </p:nvSpPr>
        <p:spPr>
          <a:xfrm>
            <a:off x="4419600" y="838200"/>
            <a:ext cx="2971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CC99"/>
                </a:solidFill>
                <a:latin typeface="Times New Roman" panose="02020603050405020304" pitchFamily="18" charset="0"/>
              </a:rPr>
              <a:t>8</a:t>
            </a:r>
            <a:r>
              <a:rPr lang="zh-CN" altLang="en-US" dirty="0">
                <a:solidFill>
                  <a:srgbClr val="FFCC99"/>
                </a:solidFill>
                <a:latin typeface="Times New Roman" panose="02020603050405020304" pitchFamily="18" charset="0"/>
              </a:rPr>
              <a:t>位   主存组号</a:t>
            </a:r>
            <a:endParaRPr lang="zh-CN" altLang="en-US" dirty="0">
              <a:solidFill>
                <a:srgbClr val="FFCC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3568" name="Text Box 32"/>
          <p:cNvSpPr txBox="1"/>
          <p:nvPr/>
        </p:nvSpPr>
        <p:spPr>
          <a:xfrm>
            <a:off x="381000" y="3962400"/>
            <a:ext cx="8229600" cy="2043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组相联映象方式：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         比直接映象灵活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         比全相联映象地址变换快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69650" name="Text Box 33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/>
      <p:bldP spid="193546" grpId="0"/>
      <p:bldP spid="193551" grpId="0"/>
      <p:bldP spid="193555" grpId="0"/>
      <p:bldP spid="193556" grpId="0"/>
      <p:bldP spid="193559" grpId="0"/>
      <p:bldP spid="193560" grpId="0"/>
      <p:bldP spid="193561" grpId="0"/>
      <p:bldP spid="193562" grpId="0"/>
      <p:bldP spid="193565" grpId="0"/>
      <p:bldP spid="193568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0659" name="Text Box 2"/>
          <p:cNvSpPr txBox="1"/>
          <p:nvPr/>
        </p:nvSpPr>
        <p:spPr>
          <a:xfrm>
            <a:off x="0" y="8382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</a:rPr>
              <a:t>、替换算法： 命中率高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94564" name="Text Box 4"/>
          <p:cNvSpPr txBox="1"/>
          <p:nvPr/>
        </p:nvSpPr>
        <p:spPr>
          <a:xfrm>
            <a:off x="381000" y="1447800"/>
            <a:ext cx="8458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(1) FIFO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算法：</a:t>
            </a:r>
            <a:r>
              <a:rPr lang="zh-CN" altLang="en-US" dirty="0">
                <a:latin typeface="Times New Roman" panose="02020603050405020304" pitchFamily="18" charset="0"/>
              </a:rPr>
              <a:t>更新最早调入</a:t>
            </a:r>
            <a:r>
              <a:rPr lang="en-US" altLang="zh-CN" dirty="0">
                <a:latin typeface="Times New Roman" panose="02020603050405020304" pitchFamily="18" charset="0"/>
              </a:rPr>
              <a:t>Cache</a:t>
            </a:r>
            <a:r>
              <a:rPr lang="zh-CN" altLang="en-US" dirty="0">
                <a:latin typeface="Times New Roman" panose="02020603050405020304" pitchFamily="18" charset="0"/>
              </a:rPr>
              <a:t>的块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94565" name="Text Box 5"/>
          <p:cNvSpPr txBox="1"/>
          <p:nvPr/>
        </p:nvSpPr>
        <p:spPr>
          <a:xfrm>
            <a:off x="685800" y="2057400"/>
            <a:ext cx="8077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优点：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易实现		</a:t>
            </a:r>
            <a:b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缺点：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最早的块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≠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最不活跃的块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66" name="Text Box 6"/>
          <p:cNvSpPr txBox="1"/>
          <p:nvPr/>
        </p:nvSpPr>
        <p:spPr>
          <a:xfrm>
            <a:off x="304800" y="3200400"/>
            <a:ext cx="88392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(2) LRU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算法：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Least Recently Used</a:t>
            </a:r>
            <a:b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</a:rPr>
              <a:t>更新近来使用次数最少的块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zh-CN" altLang="en-US" b="1" dirty="0">
                <a:latin typeface="Times New Roman" panose="02020603050405020304" pitchFamily="18" charset="0"/>
              </a:rPr>
              <a:t>最不活跃的块</a:t>
            </a:r>
            <a:r>
              <a:rPr lang="en-US" altLang="zh-CN" b="1" dirty="0">
                <a:latin typeface="Times New Roman" panose="02020603050405020304" pitchFamily="18" charset="0"/>
              </a:rPr>
              <a:t>)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为每一调入</a:t>
            </a:r>
            <a:r>
              <a:rPr lang="en-US" altLang="zh-CN" b="1" dirty="0"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b="1" dirty="0">
                <a:latin typeface="楷体_GB2312" pitchFamily="49" charset="-122"/>
                <a:ea typeface="楷体_GB2312" pitchFamily="49" charset="-122"/>
              </a:rPr>
              <a:t>的块建立一个调用情况记录表</a:t>
            </a:r>
            <a:endParaRPr lang="zh-CN" altLang="en-US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567" name="Text Box 7"/>
          <p:cNvSpPr txBox="1"/>
          <p:nvPr/>
        </p:nvSpPr>
        <p:spPr>
          <a:xfrm>
            <a:off x="304800" y="4876800"/>
            <a:ext cx="929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rgbClr val="FFCC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缺点：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近来最不活跃的块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≠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不会被访问的块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568" name="Text Box 8"/>
          <p:cNvSpPr txBox="1"/>
          <p:nvPr/>
        </p:nvSpPr>
        <p:spPr>
          <a:xfrm>
            <a:off x="381000" y="5562600"/>
            <a:ext cx="8763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FFCC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这两种常用算法的命中率在</a:t>
            </a:r>
            <a:r>
              <a:rPr lang="en-US" altLang="zh-CN" b="1" dirty="0">
                <a:solidFill>
                  <a:srgbClr val="FFCC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90</a:t>
            </a:r>
            <a:r>
              <a:rPr lang="zh-CN" altLang="en-US" b="1" dirty="0">
                <a:solidFill>
                  <a:srgbClr val="FFCCFF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％左右</a:t>
            </a:r>
            <a:endParaRPr lang="zh-CN" altLang="en-US" b="1" dirty="0">
              <a:solidFill>
                <a:srgbClr val="FFCCFF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0665" name="Text Box 9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6.4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高速缓冲存储器</a:t>
            </a:r>
            <a:r>
              <a:rPr lang="en-US" altLang="zh-CN" b="1" i="1" dirty="0">
                <a:solidFill>
                  <a:srgbClr val="66CCFF"/>
                </a:solidFill>
                <a:latin typeface="Times New Roman" panose="02020603050405020304" pitchFamily="18" charset="0"/>
              </a:rPr>
              <a:t>Cache</a:t>
            </a:r>
            <a:endParaRPr lang="en-US" altLang="zh-CN" b="1" i="1" dirty="0">
              <a:solidFill>
                <a:srgbClr val="66CC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0666" name="Picture 10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488" y="6237288"/>
            <a:ext cx="838200" cy="3254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4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94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4" grpId="0"/>
      <p:bldP spid="194565" grpId="0"/>
      <p:bldP spid="194566" grpId="0"/>
      <p:bldP spid="194567" grpId="0"/>
      <p:bldP spid="19456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1683" name="Text Box 2"/>
          <p:cNvSpPr txBox="1"/>
          <p:nvPr/>
        </p:nvSpPr>
        <p:spPr>
          <a:xfrm>
            <a:off x="228600" y="914400"/>
            <a:ext cx="8534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五、虚拟存储器  </a:t>
            </a:r>
            <a:r>
              <a:rPr lang="en-US" altLang="zh-CN" b="1" i="1" dirty="0">
                <a:latin typeface="Times New Roman" panose="02020603050405020304" pitchFamily="18" charset="0"/>
              </a:rPr>
              <a:t>Virtual  Memory</a:t>
            </a:r>
            <a:endParaRPr lang="en-US" altLang="zh-CN" b="1" i="1" dirty="0">
              <a:latin typeface="Times New Roman" panose="02020603050405020304" pitchFamily="18" charset="0"/>
            </a:endParaRPr>
          </a:p>
        </p:txBody>
      </p:sp>
      <p:sp>
        <p:nvSpPr>
          <p:cNvPr id="71684" name="Text Box 3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6.7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虚拟存储器     </a:t>
            </a: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P304</a:t>
            </a:r>
            <a:endParaRPr lang="en-US" altLang="zh-CN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71685" name="Text Box 4"/>
          <p:cNvSpPr txBox="1"/>
          <p:nvPr/>
        </p:nvSpPr>
        <p:spPr>
          <a:xfrm>
            <a:off x="304800" y="1524000"/>
            <a:ext cx="8153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、虚拟存储器的基本概念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1686" name="Text Box 5"/>
          <p:cNvSpPr txBox="1"/>
          <p:nvPr/>
        </p:nvSpPr>
        <p:spPr>
          <a:xfrm>
            <a:off x="304800" y="2286000"/>
            <a:ext cx="1447800" cy="557213"/>
          </a:xfrm>
          <a:prstGeom prst="rect">
            <a:avLst/>
          </a:prstGeom>
          <a:noFill/>
          <a:ln w="38100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主存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1687" name="Text Box 6"/>
          <p:cNvSpPr txBox="1"/>
          <p:nvPr/>
        </p:nvSpPr>
        <p:spPr>
          <a:xfrm>
            <a:off x="304800" y="3429000"/>
            <a:ext cx="1524000" cy="557213"/>
          </a:xfrm>
          <a:prstGeom prst="rect">
            <a:avLst/>
          </a:prstGeom>
          <a:noFill/>
          <a:ln w="38100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辅存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1688" name="AutoShape 7"/>
          <p:cNvSpPr/>
          <p:nvPr/>
        </p:nvSpPr>
        <p:spPr>
          <a:xfrm>
            <a:off x="685800" y="2819400"/>
            <a:ext cx="457200" cy="533400"/>
          </a:xfrm>
          <a:prstGeom prst="upDownArrow">
            <a:avLst>
              <a:gd name="adj1" fmla="val 50000"/>
              <a:gd name="adj2" fmla="val 23333"/>
            </a:avLst>
          </a:prstGeom>
          <a:noFill/>
          <a:ln w="38100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1689" name="Text Box 8"/>
          <p:cNvSpPr txBox="1"/>
          <p:nvPr/>
        </p:nvSpPr>
        <p:spPr>
          <a:xfrm>
            <a:off x="2667000" y="2819400"/>
            <a:ext cx="2819400" cy="617538"/>
          </a:xfrm>
          <a:prstGeom prst="rect">
            <a:avLst/>
          </a:prstGeom>
          <a:solidFill>
            <a:srgbClr val="CC99FF"/>
          </a:solidFill>
          <a:ln w="38100" cap="flat" cmpd="sng">
            <a:solidFill>
              <a:srgbClr val="CC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辅助软、硬件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90" name="Line 9"/>
          <p:cNvSpPr/>
          <p:nvPr/>
        </p:nvSpPr>
        <p:spPr>
          <a:xfrm>
            <a:off x="1752600" y="2590800"/>
            <a:ext cx="2514600" cy="0"/>
          </a:xfrm>
          <a:prstGeom prst="line">
            <a:avLst/>
          </a:prstGeom>
          <a:ln w="38100" cap="flat" cmpd="dbl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691" name="Line 10"/>
          <p:cNvSpPr/>
          <p:nvPr/>
        </p:nvSpPr>
        <p:spPr>
          <a:xfrm>
            <a:off x="4267200" y="2590800"/>
            <a:ext cx="0" cy="152400"/>
          </a:xfrm>
          <a:prstGeom prst="line">
            <a:avLst/>
          </a:prstGeom>
          <a:ln w="38100" cap="flat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692" name="Line 11"/>
          <p:cNvSpPr/>
          <p:nvPr/>
        </p:nvSpPr>
        <p:spPr>
          <a:xfrm>
            <a:off x="4267200" y="3429000"/>
            <a:ext cx="0" cy="228600"/>
          </a:xfrm>
          <a:prstGeom prst="line">
            <a:avLst/>
          </a:prstGeom>
          <a:ln w="38100" cap="flat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693" name="Line 12"/>
          <p:cNvSpPr/>
          <p:nvPr/>
        </p:nvSpPr>
        <p:spPr>
          <a:xfrm flipH="1">
            <a:off x="1828800" y="3657600"/>
            <a:ext cx="2438400" cy="0"/>
          </a:xfrm>
          <a:prstGeom prst="line">
            <a:avLst/>
          </a:prstGeom>
          <a:ln w="38100" cap="flat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71694" name="Text Box 14"/>
          <p:cNvSpPr txBox="1"/>
          <p:nvPr/>
        </p:nvSpPr>
        <p:spPr>
          <a:xfrm>
            <a:off x="5638800" y="1981200"/>
            <a:ext cx="3505200" cy="265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sz="2800" b="1" dirty="0">
                <a:latin typeface="仿宋_GB2312" pitchFamily="49" charset="-122"/>
                <a:ea typeface="仿宋_GB2312" pitchFamily="49" charset="-122"/>
              </a:rPr>
              <a:t>VM</a:t>
            </a: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将主存、辅存统一编址，形成庞大的存储空间</a:t>
            </a:r>
            <a:b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</a:br>
            <a:r>
              <a:rPr lang="zh-CN" altLang="en-US" sz="2800" b="1" dirty="0">
                <a:latin typeface="仿宋_GB2312" pitchFamily="49" charset="-122"/>
                <a:ea typeface="仿宋_GB2312" pitchFamily="49" charset="-122"/>
              </a:rPr>
              <a:t>用户自由编程，完全不受主存物理空间的限制</a:t>
            </a:r>
            <a:endParaRPr lang="zh-CN" altLang="en-US" sz="2800" b="1" dirty="0"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1695" name="Text Box 15"/>
          <p:cNvSpPr txBox="1"/>
          <p:nvPr/>
        </p:nvSpPr>
        <p:spPr>
          <a:xfrm>
            <a:off x="381000" y="4724400"/>
            <a:ext cx="87630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66FFFF"/>
                </a:solidFill>
                <a:latin typeface="Times New Roman" panose="02020603050405020304" pitchFamily="18" charset="0"/>
              </a:rPr>
              <a:t>“</a:t>
            </a: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虚地址”   </a:t>
            </a:r>
            <a:r>
              <a:rPr lang="zh-CN" altLang="en-US" dirty="0">
                <a:latin typeface="Times New Roman" panose="02020603050405020304" pitchFamily="18" charset="0"/>
              </a:rPr>
              <a:t>用户提供的地址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“虚存空间”    </a:t>
            </a:r>
            <a:r>
              <a:rPr lang="zh-CN" altLang="en-US" dirty="0">
                <a:latin typeface="Times New Roman" panose="02020603050405020304" pitchFamily="18" charset="0"/>
              </a:rPr>
              <a:t>辅存容量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rgbClr val="66FFFF"/>
                </a:solidFill>
                <a:latin typeface="Times New Roman" panose="02020603050405020304" pitchFamily="18" charset="0"/>
              </a:rPr>
              <a:t>“实地址”    </a:t>
            </a:r>
            <a:r>
              <a:rPr lang="zh-CN" altLang="en-US" dirty="0">
                <a:latin typeface="Times New Roman" panose="02020603050405020304" pitchFamily="18" charset="0"/>
              </a:rPr>
              <a:t>主存实际地址，需由辅存调入主存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195" name="Text Box 10"/>
          <p:cNvSpPr txBox="1"/>
          <p:nvPr/>
        </p:nvSpPr>
        <p:spPr>
          <a:xfrm>
            <a:off x="0" y="1874838"/>
            <a:ext cx="3200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按在机内作用分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8196" name="AutoShape 11"/>
          <p:cNvSpPr/>
          <p:nvPr/>
        </p:nvSpPr>
        <p:spPr>
          <a:xfrm>
            <a:off x="2971800" y="1493838"/>
            <a:ext cx="381000" cy="1676400"/>
          </a:xfrm>
          <a:prstGeom prst="leftBrace">
            <a:avLst>
              <a:gd name="adj1" fmla="val 36666"/>
              <a:gd name="adj2" fmla="val 50000"/>
            </a:avLst>
          </a:prstGeom>
          <a:noFill/>
          <a:ln w="38100" cap="flat" cmpd="sng">
            <a:solidFill>
              <a:srgbClr val="FFFF99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197" name="Text Box 12"/>
          <p:cNvSpPr txBox="1"/>
          <p:nvPr/>
        </p:nvSpPr>
        <p:spPr>
          <a:xfrm>
            <a:off x="3352800" y="1341438"/>
            <a:ext cx="5791200" cy="253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666750" lvl="0" indent="-66675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CCFFFF"/>
                </a:solidFill>
                <a:ea typeface="黑体" panose="02010609060101010101" pitchFamily="2" charset="-122"/>
              </a:rPr>
              <a:t>Cache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：容量小，速度快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666750" lvl="0" indent="-66675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CCFFFF"/>
                </a:solidFill>
                <a:ea typeface="黑体" panose="02010609060101010101" pitchFamily="2" charset="-122"/>
              </a:rPr>
              <a:t>主存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：一定容量，速度较快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  <a:p>
            <a:pPr marL="666750" lvl="0" indent="-66675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CCFFFF"/>
                </a:solidFill>
                <a:ea typeface="黑体" panose="02010609060101010101" pitchFamily="2" charset="-122"/>
              </a:rPr>
              <a:t>辅存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：海量，速度慢，</a:t>
            </a:r>
            <a:b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</a:br>
            <a:r>
              <a:rPr lang="en-US" altLang="zh-CN" b="1" dirty="0">
                <a:solidFill>
                  <a:srgbClr val="FFFF99"/>
                </a:solidFill>
                <a:ea typeface="黑体" panose="02010609060101010101" pitchFamily="2" charset="-122"/>
              </a:rPr>
              <a:t>CPU</a:t>
            </a:r>
            <a:r>
              <a:rPr lang="zh-CN" altLang="en-US" b="1" dirty="0">
                <a:solidFill>
                  <a:srgbClr val="FFFF99"/>
                </a:solidFill>
                <a:ea typeface="黑体" panose="02010609060101010101" pitchFamily="2" charset="-122"/>
              </a:rPr>
              <a:t>不直接访问</a:t>
            </a:r>
            <a:endParaRPr lang="zh-CN" altLang="en-US" b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8198" name="Text Box 14"/>
          <p:cNvSpPr txBox="1"/>
          <p:nvPr/>
        </p:nvSpPr>
        <p:spPr>
          <a:xfrm>
            <a:off x="1524000" y="228600"/>
            <a:ext cx="6432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6.1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概述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137231" name="AutoShape 15"/>
          <p:cNvSpPr/>
          <p:nvPr/>
        </p:nvSpPr>
        <p:spPr>
          <a:xfrm>
            <a:off x="1230313" y="4546600"/>
            <a:ext cx="6846887" cy="769938"/>
          </a:xfrm>
          <a:prstGeom prst="horizontalScroll">
            <a:avLst>
              <a:gd name="adj" fmla="val 12500"/>
            </a:avLst>
          </a:prstGeom>
          <a:solidFill>
            <a:schemeClr val="bg1"/>
          </a:solidFill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三级存储体系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7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3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2707" name="Text Box 16"/>
          <p:cNvSpPr txBox="1"/>
          <p:nvPr/>
        </p:nvSpPr>
        <p:spPr>
          <a:xfrm>
            <a:off x="0" y="990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FFCCFF"/>
                </a:solidFill>
                <a:latin typeface="Times New Roman" panose="02020603050405020304" pitchFamily="18" charset="0"/>
              </a:rPr>
              <a:t>V M </a:t>
            </a:r>
            <a:r>
              <a:rPr lang="zh-CN" altLang="en-US" dirty="0">
                <a:solidFill>
                  <a:srgbClr val="FFCCFF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dirty="0">
                <a:solidFill>
                  <a:srgbClr val="FFCCFF"/>
                </a:solidFill>
                <a:latin typeface="Times New Roman" panose="02020603050405020304" pitchFamily="18" charset="0"/>
              </a:rPr>
              <a:t>Cache</a:t>
            </a:r>
            <a:r>
              <a:rPr lang="zh-CN" altLang="en-US" dirty="0">
                <a:solidFill>
                  <a:srgbClr val="FFCCFF"/>
                </a:solidFill>
                <a:latin typeface="Times New Roman" panose="02020603050405020304" pitchFamily="18" charset="0"/>
              </a:rPr>
              <a:t>的比较</a:t>
            </a:r>
            <a:endParaRPr lang="zh-CN" altLang="en-US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708" name="Text Box 17"/>
          <p:cNvSpPr txBox="1"/>
          <p:nvPr/>
        </p:nvSpPr>
        <p:spPr>
          <a:xfrm>
            <a:off x="0" y="1600200"/>
            <a:ext cx="1676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相同：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709" name="Text Box 18"/>
          <p:cNvSpPr txBox="1"/>
          <p:nvPr/>
        </p:nvSpPr>
        <p:spPr>
          <a:xfrm>
            <a:off x="990600" y="1676400"/>
            <a:ext cx="8153400" cy="1235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Font typeface="Wingdings" panose="05000000000000000000" pitchFamily="2" charset="2"/>
              <a:buChar char="ü"/>
            </a:pPr>
            <a:r>
              <a:rPr lang="en-US" altLang="zh-CN" sz="3000" dirty="0">
                <a:latin typeface="Times New Roman" panose="02020603050405020304" pitchFamily="18" charset="0"/>
              </a:rPr>
              <a:t> </a:t>
            </a:r>
            <a:r>
              <a:rPr lang="zh-CN" altLang="en-US" sz="3000" b="1" dirty="0">
                <a:latin typeface="Times New Roman" panose="02020603050405020304" pitchFamily="18" charset="0"/>
                <a:ea typeface="楷体_GB2312" pitchFamily="49" charset="-122"/>
              </a:rPr>
              <a:t>基于</a:t>
            </a:r>
            <a:r>
              <a:rPr lang="zh-CN" altLang="en-US" sz="3000" b="1" i="1" dirty="0">
                <a:solidFill>
                  <a:srgbClr val="CCFF99"/>
                </a:solidFill>
                <a:latin typeface="Times New Roman" panose="02020603050405020304" pitchFamily="18" charset="0"/>
                <a:ea typeface="楷体_GB2312" pitchFamily="49" charset="-122"/>
              </a:rPr>
              <a:t>程序局部性</a:t>
            </a:r>
            <a:r>
              <a:rPr lang="zh-CN" altLang="en-US" sz="3000" b="1" dirty="0">
                <a:latin typeface="Times New Roman" panose="02020603050405020304" pitchFamily="18" charset="0"/>
                <a:ea typeface="楷体_GB2312" pitchFamily="49" charset="-122"/>
              </a:rPr>
              <a:t>原理</a:t>
            </a:r>
            <a:r>
              <a:rPr lang="en-US" altLang="zh-CN" sz="30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3000" b="1" dirty="0">
                <a:latin typeface="Times New Roman" panose="02020603050405020304" pitchFamily="18" charset="0"/>
                <a:ea typeface="楷体_GB2312" pitchFamily="49" charset="-122"/>
              </a:rPr>
              <a:t>分块</a:t>
            </a:r>
            <a:r>
              <a:rPr lang="en-US" altLang="zh-CN" sz="30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lang="zh-CN" altLang="en-US" sz="3000" b="1" dirty="0">
                <a:latin typeface="Times New Roman" panose="02020603050405020304" pitchFamily="18" charset="0"/>
                <a:ea typeface="楷体_GB2312" pitchFamily="49" charset="-122"/>
              </a:rPr>
              <a:t>由慢存调入快存</a:t>
            </a:r>
            <a:endParaRPr lang="zh-CN" altLang="en-US" sz="30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zh-CN" altLang="en-US" sz="3000" b="1" dirty="0">
                <a:latin typeface="Times New Roman" panose="02020603050405020304" pitchFamily="18" charset="0"/>
                <a:ea typeface="楷体_GB2312" pitchFamily="49" charset="-122"/>
              </a:rPr>
              <a:t> 采用的地址映象、地址变换、替换算法同</a:t>
            </a:r>
            <a:endParaRPr lang="zh-CN" altLang="en-US" sz="3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710" name="Text Box 19"/>
          <p:cNvSpPr txBox="1"/>
          <p:nvPr/>
        </p:nvSpPr>
        <p:spPr>
          <a:xfrm>
            <a:off x="0" y="28194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latin typeface="Times New Roman" panose="02020603050405020304" pitchFamily="18" charset="0"/>
              </a:rPr>
              <a:t>不同：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2711" name="Text Box 20"/>
          <p:cNvSpPr txBox="1"/>
          <p:nvPr/>
        </p:nvSpPr>
        <p:spPr>
          <a:xfrm>
            <a:off x="990600" y="2895600"/>
            <a:ext cx="8686800" cy="3506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arenR"/>
            </a:pPr>
            <a:r>
              <a:rPr lang="en-US" altLang="zh-CN" b="1" dirty="0">
                <a:solidFill>
                  <a:srgbClr val="FFCCCC"/>
                </a:solidFill>
                <a:ea typeface="楷体_GB2312" pitchFamily="49" charset="-122"/>
              </a:rPr>
              <a:t>Cache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弥补主存速度不足，</a:t>
            </a:r>
            <a:r>
              <a:rPr lang="en-US" altLang="zh-CN" b="1" dirty="0">
                <a:solidFill>
                  <a:srgbClr val="FFCCCC"/>
                </a:solidFill>
                <a:ea typeface="楷体_GB2312" pitchFamily="49" charset="-122"/>
              </a:rPr>
              <a:t>VM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弥补容量</a:t>
            </a:r>
            <a:endParaRPr lang="zh-CN" altLang="en-US" b="1" dirty="0">
              <a:solidFill>
                <a:srgbClr val="FFCC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>
              <a:spcBef>
                <a:spcPct val="50000"/>
              </a:spcBef>
              <a:buAutoNum type="arabicParenR"/>
            </a:pPr>
            <a:r>
              <a:rPr lang="en-US" altLang="zh-CN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比主存快</a:t>
            </a:r>
            <a:r>
              <a:rPr lang="en-US" altLang="zh-CN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5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10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倍，</a:t>
            </a:r>
            <a:r>
              <a:rPr lang="en-US" altLang="zh-CN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VM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慢</a:t>
            </a:r>
            <a:r>
              <a:rPr lang="en-US" altLang="zh-CN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100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～</a:t>
            </a:r>
            <a:r>
              <a:rPr lang="en-US" altLang="zh-CN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1000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倍</a:t>
            </a:r>
            <a:endParaRPr lang="zh-CN" altLang="en-US" b="1" dirty="0">
              <a:solidFill>
                <a:srgbClr val="FFCC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>
              <a:spcBef>
                <a:spcPct val="50000"/>
              </a:spcBef>
              <a:buAutoNum type="arabicParenR"/>
            </a:pPr>
            <a:r>
              <a:rPr lang="en-US" altLang="zh-CN" b="1" dirty="0">
                <a:solidFill>
                  <a:srgbClr val="FFCCCC"/>
                </a:solidFill>
                <a:ea typeface="楷体_GB2312" pitchFamily="49" charset="-122"/>
              </a:rPr>
              <a:t>CPU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直接访问</a:t>
            </a:r>
            <a:r>
              <a:rPr lang="en-US" altLang="zh-CN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，不直接访问</a:t>
            </a:r>
            <a:r>
              <a:rPr lang="en-US" altLang="zh-CN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VM</a:t>
            </a:r>
            <a:endParaRPr lang="en-US" altLang="zh-CN" b="1" dirty="0">
              <a:solidFill>
                <a:srgbClr val="FFCC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>
              <a:spcBef>
                <a:spcPct val="50000"/>
              </a:spcBef>
              <a:buAutoNum type="arabicParenR"/>
            </a:pPr>
            <a:r>
              <a:rPr lang="en-US" altLang="zh-CN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块定长几十</a:t>
            </a:r>
            <a:r>
              <a:rPr lang="en-US" altLang="zh-CN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，</a:t>
            </a:r>
            <a:r>
              <a:rPr lang="en-US" altLang="zh-CN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VM 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几百</a:t>
            </a:r>
            <a:r>
              <a:rPr lang="en-US" altLang="zh-CN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K</a:t>
            </a:r>
            <a:endParaRPr lang="en-US" altLang="zh-CN" b="1" dirty="0">
              <a:solidFill>
                <a:srgbClr val="FFCCCC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457200" lvl="0" indent="-457200">
              <a:spcBef>
                <a:spcPct val="50000"/>
              </a:spcBef>
              <a:buAutoNum type="arabicParenR"/>
            </a:pPr>
            <a:r>
              <a:rPr lang="en-US" altLang="zh-CN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Cache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调度靠硬件，</a:t>
            </a:r>
            <a:r>
              <a:rPr lang="en-US" altLang="zh-CN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VM</a:t>
            </a:r>
            <a:r>
              <a:rPr lang="zh-CN" altLang="en-US" b="1" dirty="0">
                <a:solidFill>
                  <a:srgbClr val="FFCCCC"/>
                </a:solidFill>
                <a:latin typeface="楷体_GB2312" pitchFamily="49" charset="-122"/>
                <a:ea typeface="楷体_GB2312" pitchFamily="49" charset="-122"/>
              </a:rPr>
              <a:t>软、硬件</a:t>
            </a:r>
            <a:endParaRPr lang="zh-CN" altLang="en-US" b="1" dirty="0">
              <a:solidFill>
                <a:srgbClr val="FFCC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712" name="Text Box 21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6.7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虚拟存储器     </a:t>
            </a: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P304</a:t>
            </a:r>
            <a:endParaRPr lang="en-US" altLang="zh-CN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3731" name="Text Box 8"/>
          <p:cNvSpPr txBox="1"/>
          <p:nvPr/>
        </p:nvSpPr>
        <p:spPr>
          <a:xfrm>
            <a:off x="0" y="990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、虚拟存储器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73732" name="Rectangle 9"/>
          <p:cNvSpPr/>
          <p:nvPr/>
        </p:nvSpPr>
        <p:spPr>
          <a:xfrm>
            <a:off x="0" y="1752600"/>
            <a:ext cx="9144000" cy="160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285750" lvl="0" indent="-285750" eaLnBrk="1" hangingPunct="1">
              <a:buNone/>
            </a:pPr>
            <a:r>
              <a:rPr lang="en-US" altLang="zh-CN" b="1" dirty="0">
                <a:solidFill>
                  <a:srgbClr val="CCFF99"/>
                </a:solidFill>
              </a:rPr>
              <a:t>①</a:t>
            </a:r>
            <a:r>
              <a:rPr lang="zh-CN" altLang="en-US" b="1" dirty="0">
                <a:solidFill>
                  <a:srgbClr val="CCFF99"/>
                </a:solidFill>
              </a:rPr>
              <a:t>分页原理：</a:t>
            </a:r>
            <a:r>
              <a:rPr lang="zh-CN" altLang="en-US" b="1" dirty="0">
                <a:solidFill>
                  <a:srgbClr val="FFFF99"/>
                </a:solidFill>
              </a:rPr>
              <a:t>把虚拟空间和主存空间都分成大小相同的页（为</a:t>
            </a:r>
            <a:r>
              <a:rPr lang="en-US" altLang="zh-CN" b="1" dirty="0">
                <a:solidFill>
                  <a:srgbClr val="FFFF99"/>
                </a:solidFill>
              </a:rPr>
              <a:t>2</a:t>
            </a:r>
            <a:r>
              <a:rPr lang="zh-CN" altLang="en-US" b="1" dirty="0">
                <a:solidFill>
                  <a:srgbClr val="FFFF99"/>
                </a:solidFill>
              </a:rPr>
              <a:t>的整数幂），页面从</a:t>
            </a:r>
            <a:r>
              <a:rPr lang="en-US" altLang="zh-CN" b="1" dirty="0">
                <a:solidFill>
                  <a:srgbClr val="FFFF99"/>
                </a:solidFill>
              </a:rPr>
              <a:t>0</a:t>
            </a:r>
            <a:r>
              <a:rPr lang="zh-CN" altLang="en-US" b="1" dirty="0">
                <a:solidFill>
                  <a:srgbClr val="FFFF99"/>
                </a:solidFill>
              </a:rPr>
              <a:t>开始编号</a:t>
            </a:r>
            <a:br>
              <a:rPr lang="zh-CN" altLang="en-US" b="1" dirty="0">
                <a:solidFill>
                  <a:srgbClr val="FFFF99"/>
                </a:solidFill>
              </a:rPr>
            </a:br>
            <a:r>
              <a:rPr lang="zh-CN" altLang="en-US" b="1" dirty="0">
                <a:solidFill>
                  <a:srgbClr val="FFFF99"/>
                </a:solidFill>
              </a:rPr>
              <a:t>并以页为单位进行虚存与主存间的信息交换。</a:t>
            </a:r>
            <a:endParaRPr lang="zh-CN" altLang="en-US" b="1" dirty="0">
              <a:solidFill>
                <a:srgbClr val="FFFF99"/>
              </a:solidFill>
            </a:endParaRPr>
          </a:p>
        </p:txBody>
      </p:sp>
      <p:sp>
        <p:nvSpPr>
          <p:cNvPr id="73733" name="Text Box 11"/>
          <p:cNvSpPr txBox="1"/>
          <p:nvPr/>
        </p:nvSpPr>
        <p:spPr>
          <a:xfrm>
            <a:off x="3276600" y="1066800"/>
            <a:ext cx="754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页式存储管理</a:t>
            </a:r>
            <a:endParaRPr lang="zh-CN" altLang="en-US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4" name="Text Box 12"/>
          <p:cNvSpPr txBox="1"/>
          <p:nvPr/>
        </p:nvSpPr>
        <p:spPr>
          <a:xfrm>
            <a:off x="304800" y="3429000"/>
            <a:ext cx="2438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虚存地址：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3735" name="Rectangle 13"/>
          <p:cNvSpPr/>
          <p:nvPr/>
        </p:nvSpPr>
        <p:spPr>
          <a:xfrm>
            <a:off x="228600" y="6019800"/>
            <a:ext cx="8382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b="1" i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虚、实页号会不同，但使用相同的页内地址。</a:t>
            </a:r>
            <a:endParaRPr lang="zh-CN" altLang="en-US" b="1" i="1" dirty="0">
              <a:solidFill>
                <a:srgbClr val="FFCC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3736" name="Group 25"/>
          <p:cNvGrpSpPr/>
          <p:nvPr/>
        </p:nvGrpSpPr>
        <p:grpSpPr>
          <a:xfrm>
            <a:off x="2667000" y="3505200"/>
            <a:ext cx="4648200" cy="579438"/>
            <a:chOff x="1728" y="2496"/>
            <a:chExt cx="2928" cy="365"/>
          </a:xfrm>
        </p:grpSpPr>
        <p:sp>
          <p:nvSpPr>
            <p:cNvPr id="73749" name="Text Box 14"/>
            <p:cNvSpPr txBox="1"/>
            <p:nvPr/>
          </p:nvSpPr>
          <p:spPr>
            <a:xfrm>
              <a:off x="1728" y="2496"/>
              <a:ext cx="1488" cy="365"/>
            </a:xfrm>
            <a:prstGeom prst="rect">
              <a:avLst/>
            </a:prstGeom>
            <a:solidFill>
              <a:srgbClr val="FFCCCC"/>
            </a:solidFill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虚存页号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50" name="Text Box 15"/>
            <p:cNvSpPr txBox="1"/>
            <p:nvPr/>
          </p:nvSpPr>
          <p:spPr>
            <a:xfrm>
              <a:off x="3216" y="2496"/>
              <a:ext cx="1440" cy="36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页内地址</a:t>
              </a:r>
              <a:endParaRPr lang="zh-CN" altLang="en-US" dirty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3737" name="Group 28"/>
          <p:cNvGrpSpPr/>
          <p:nvPr/>
        </p:nvGrpSpPr>
        <p:grpSpPr>
          <a:xfrm>
            <a:off x="3200400" y="4800600"/>
            <a:ext cx="4114800" cy="579438"/>
            <a:chOff x="2016" y="3024"/>
            <a:chExt cx="2592" cy="365"/>
          </a:xfrm>
        </p:grpSpPr>
        <p:sp>
          <p:nvSpPr>
            <p:cNvPr id="73747" name="Text Box 16"/>
            <p:cNvSpPr txBox="1"/>
            <p:nvPr/>
          </p:nvSpPr>
          <p:spPr>
            <a:xfrm>
              <a:off x="2016" y="3024"/>
              <a:ext cx="1152" cy="365"/>
            </a:xfrm>
            <a:prstGeom prst="rect">
              <a:avLst/>
            </a:prstGeom>
            <a:solidFill>
              <a:srgbClr val="FFCCFF"/>
            </a:solidFill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主存页号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3748" name="Text Box 17"/>
            <p:cNvSpPr txBox="1"/>
            <p:nvPr/>
          </p:nvSpPr>
          <p:spPr>
            <a:xfrm>
              <a:off x="3168" y="3024"/>
              <a:ext cx="1440" cy="365"/>
            </a:xfrm>
            <a:prstGeom prst="rect">
              <a:avLst/>
            </a:prstGeom>
            <a:solidFill>
              <a:schemeClr val="hlink"/>
            </a:solidFill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页内地址</a:t>
              </a:r>
              <a:endPara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3738" name="Text Box 18"/>
          <p:cNvSpPr txBox="1"/>
          <p:nvPr/>
        </p:nvSpPr>
        <p:spPr>
          <a:xfrm>
            <a:off x="304800" y="4724400"/>
            <a:ext cx="2362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主存地址：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739" name="Line 19"/>
          <p:cNvSpPr/>
          <p:nvPr/>
        </p:nvSpPr>
        <p:spPr>
          <a:xfrm>
            <a:off x="6858000" y="3657600"/>
            <a:ext cx="1447800" cy="4572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40" name="Line 20"/>
          <p:cNvSpPr/>
          <p:nvPr/>
        </p:nvSpPr>
        <p:spPr>
          <a:xfrm flipV="1">
            <a:off x="7239000" y="4267200"/>
            <a:ext cx="990600" cy="990600"/>
          </a:xfrm>
          <a:prstGeom prst="line">
            <a:avLst/>
          </a:prstGeom>
          <a:ln w="9525" cap="flat" cmpd="sng">
            <a:solidFill>
              <a:schemeClr val="hlink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41" name="Text Box 21"/>
          <p:cNvSpPr txBox="1"/>
          <p:nvPr/>
        </p:nvSpPr>
        <p:spPr>
          <a:xfrm>
            <a:off x="7772400" y="3581400"/>
            <a:ext cx="13716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由分页大小决定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742" name="Line 23"/>
          <p:cNvSpPr/>
          <p:nvPr/>
        </p:nvSpPr>
        <p:spPr>
          <a:xfrm flipH="1">
            <a:off x="2362200" y="3810000"/>
            <a:ext cx="533400" cy="381000"/>
          </a:xfrm>
          <a:prstGeom prst="line">
            <a:avLst/>
          </a:prstGeom>
          <a:ln w="9525" cap="flat" cmpd="sng">
            <a:solidFill>
              <a:srgbClr val="FFCCCC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43" name="Text Box 24"/>
          <p:cNvSpPr txBox="1"/>
          <p:nvPr/>
        </p:nvSpPr>
        <p:spPr>
          <a:xfrm>
            <a:off x="1447800" y="419100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CCCC"/>
                </a:solidFill>
                <a:latin typeface="Times New Roman" panose="02020603050405020304" pitchFamily="18" charset="0"/>
                <a:ea typeface="楷体_GB2312" pitchFamily="49" charset="-122"/>
              </a:rPr>
              <a:t>由虚存容量决定</a:t>
            </a:r>
            <a:endParaRPr lang="zh-CN" altLang="en-US" sz="2800" b="1" dirty="0">
              <a:solidFill>
                <a:srgbClr val="FFCC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744" name="Text Box 26"/>
          <p:cNvSpPr txBox="1"/>
          <p:nvPr/>
        </p:nvSpPr>
        <p:spPr>
          <a:xfrm>
            <a:off x="1524000" y="5410200"/>
            <a:ext cx="3048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CCFF"/>
                </a:solidFill>
                <a:latin typeface="Times New Roman" panose="02020603050405020304" pitchFamily="18" charset="0"/>
                <a:ea typeface="楷体_GB2312" pitchFamily="49" charset="-122"/>
              </a:rPr>
              <a:t>由主存容量决定</a:t>
            </a:r>
            <a:endParaRPr lang="zh-CN" altLang="en-US" sz="2800" b="1" dirty="0">
              <a:solidFill>
                <a:srgbClr val="FFCC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745" name="Line 27"/>
          <p:cNvSpPr/>
          <p:nvPr/>
        </p:nvSpPr>
        <p:spPr>
          <a:xfrm flipH="1">
            <a:off x="2362200" y="5181600"/>
            <a:ext cx="838200" cy="381000"/>
          </a:xfrm>
          <a:prstGeom prst="line">
            <a:avLst/>
          </a:prstGeom>
          <a:ln w="9525" cap="flat" cmpd="sng">
            <a:solidFill>
              <a:srgbClr val="FFCC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3746" name="Text Box 29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6.7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虚拟存储器     </a:t>
            </a: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P305</a:t>
            </a:r>
            <a:endParaRPr lang="en-US" altLang="zh-CN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4755" name="Text Box 22"/>
          <p:cNvSpPr txBox="1"/>
          <p:nvPr/>
        </p:nvSpPr>
        <p:spPr>
          <a:xfrm>
            <a:off x="0" y="990600"/>
            <a:ext cx="9144000" cy="1554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CCFF99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rPr>
              <a:t>页表（</a:t>
            </a:r>
            <a:r>
              <a:rPr lang="en-US" altLang="zh-CN" dirty="0">
                <a:solidFill>
                  <a:srgbClr val="CCFF99"/>
                </a:solidFill>
                <a:latin typeface="Times New Roman" panose="02020603050405020304" pitchFamily="18" charset="0"/>
              </a:rPr>
              <a:t>Page Table</a:t>
            </a:r>
            <a:r>
              <a: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rPr>
              <a:t>）：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在主存中</a:t>
            </a:r>
            <a:b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一张虚地址页号与实地址页号的对照表。记录程序的虚页调进主存时被实际安排在主存中的位置。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9717" name="Text Box 37"/>
          <p:cNvSpPr txBox="1"/>
          <p:nvPr/>
        </p:nvSpPr>
        <p:spPr>
          <a:xfrm>
            <a:off x="0" y="3429000"/>
            <a:ext cx="5334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en-US" altLang="zh-CN" sz="28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en-US" altLang="zh-CN" sz="2800" b="1" dirty="0">
              <a:solidFill>
                <a:srgbClr val="66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99720" name="Group 40"/>
          <p:cNvGrpSpPr/>
          <p:nvPr/>
        </p:nvGrpSpPr>
        <p:grpSpPr>
          <a:xfrm>
            <a:off x="533400" y="2590800"/>
            <a:ext cx="762000" cy="3733800"/>
            <a:chOff x="336" y="1632"/>
            <a:chExt cx="672" cy="2400"/>
          </a:xfrm>
        </p:grpSpPr>
        <p:sp>
          <p:nvSpPr>
            <p:cNvPr id="74821" name="Line 24"/>
            <p:cNvSpPr/>
            <p:nvPr/>
          </p:nvSpPr>
          <p:spPr>
            <a:xfrm>
              <a:off x="336" y="1632"/>
              <a:ext cx="0" cy="2400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822" name="Line 25"/>
            <p:cNvSpPr/>
            <p:nvPr/>
          </p:nvSpPr>
          <p:spPr>
            <a:xfrm>
              <a:off x="1008" y="1680"/>
              <a:ext cx="0" cy="2304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823" name="Line 26"/>
            <p:cNvSpPr/>
            <p:nvPr/>
          </p:nvSpPr>
          <p:spPr>
            <a:xfrm>
              <a:off x="1008" y="1632"/>
              <a:ext cx="0" cy="2400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824" name="Line 27"/>
            <p:cNvSpPr/>
            <p:nvPr/>
          </p:nvSpPr>
          <p:spPr>
            <a:xfrm>
              <a:off x="336" y="2352"/>
              <a:ext cx="672" cy="0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825" name="Line 28"/>
            <p:cNvSpPr/>
            <p:nvPr/>
          </p:nvSpPr>
          <p:spPr>
            <a:xfrm>
              <a:off x="336" y="2640"/>
              <a:ext cx="672" cy="0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826" name="Line 29"/>
            <p:cNvSpPr/>
            <p:nvPr/>
          </p:nvSpPr>
          <p:spPr>
            <a:xfrm>
              <a:off x="336" y="2880"/>
              <a:ext cx="672" cy="0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827" name="Line 32"/>
            <p:cNvSpPr/>
            <p:nvPr/>
          </p:nvSpPr>
          <p:spPr>
            <a:xfrm>
              <a:off x="336" y="3360"/>
              <a:ext cx="672" cy="0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828" name="Line 33"/>
            <p:cNvSpPr/>
            <p:nvPr/>
          </p:nvSpPr>
          <p:spPr>
            <a:xfrm>
              <a:off x="336" y="3120"/>
              <a:ext cx="672" cy="0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829" name="Line 34"/>
            <p:cNvSpPr/>
            <p:nvPr/>
          </p:nvSpPr>
          <p:spPr>
            <a:xfrm>
              <a:off x="624" y="2016"/>
              <a:ext cx="0" cy="240"/>
            </a:xfrm>
            <a:prstGeom prst="line">
              <a:avLst/>
            </a:prstGeom>
            <a:ln w="38100" cap="rnd" cmpd="sng">
              <a:solidFill>
                <a:srgbClr val="66FF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4830" name="Line 35"/>
            <p:cNvSpPr/>
            <p:nvPr/>
          </p:nvSpPr>
          <p:spPr>
            <a:xfrm>
              <a:off x="672" y="3456"/>
              <a:ext cx="0" cy="240"/>
            </a:xfrm>
            <a:prstGeom prst="line">
              <a:avLst/>
            </a:prstGeom>
            <a:ln w="38100" cap="rnd" cmpd="sng">
              <a:solidFill>
                <a:srgbClr val="66FFFF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74831" name="Text Box 38"/>
            <p:cNvSpPr txBox="1"/>
            <p:nvPr/>
          </p:nvSpPr>
          <p:spPr>
            <a:xfrm>
              <a:off x="384" y="2352"/>
              <a:ext cx="527" cy="99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 dirty="0">
                  <a:solidFill>
                    <a:srgbClr val="66FFFF"/>
                  </a:solidFill>
                  <a:latin typeface="Times New Roman" panose="02020603050405020304" pitchFamily="18" charset="0"/>
                </a:rPr>
                <a:t>0</a:t>
              </a:r>
              <a:br>
                <a:rPr lang="en-US" altLang="zh-CN" sz="2400" b="1" dirty="0">
                  <a:solidFill>
                    <a:srgbClr val="66FFFF"/>
                  </a:solidFill>
                  <a:latin typeface="Times New Roman" panose="02020603050405020304" pitchFamily="18" charset="0"/>
                </a:rPr>
              </a:br>
              <a:r>
                <a:rPr lang="en-US" altLang="zh-CN" sz="2400" b="1" dirty="0">
                  <a:solidFill>
                    <a:srgbClr val="66FFFF"/>
                  </a:solidFill>
                  <a:latin typeface="Times New Roman" panose="02020603050405020304" pitchFamily="18" charset="0"/>
                </a:rPr>
                <a:t>1</a:t>
              </a:r>
              <a:br>
                <a:rPr lang="en-US" altLang="zh-CN" sz="2400" b="1" dirty="0">
                  <a:solidFill>
                    <a:srgbClr val="66FFFF"/>
                  </a:solidFill>
                  <a:latin typeface="Times New Roman" panose="02020603050405020304" pitchFamily="18" charset="0"/>
                </a:rPr>
              </a:br>
              <a:r>
                <a:rPr lang="en-US" altLang="zh-CN" sz="2400" b="1" dirty="0">
                  <a:solidFill>
                    <a:srgbClr val="66FFFF"/>
                  </a:solidFill>
                  <a:latin typeface="Times New Roman" panose="02020603050405020304" pitchFamily="18" charset="0"/>
                </a:rPr>
                <a:t>2</a:t>
              </a:r>
              <a:br>
                <a:rPr lang="en-US" altLang="zh-CN" sz="2400" b="1" dirty="0">
                  <a:solidFill>
                    <a:srgbClr val="66FFFF"/>
                  </a:solidFill>
                  <a:latin typeface="Times New Roman" panose="02020603050405020304" pitchFamily="18" charset="0"/>
                </a:rPr>
              </a:br>
              <a:r>
                <a:rPr lang="en-US" altLang="zh-CN" sz="2400" b="1" dirty="0">
                  <a:solidFill>
                    <a:srgbClr val="66FF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9721" name="Text Box 41"/>
          <p:cNvSpPr txBox="1"/>
          <p:nvPr/>
        </p:nvSpPr>
        <p:spPr>
          <a:xfrm>
            <a:off x="0" y="6278563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i="1" dirty="0">
                <a:latin typeface="Times New Roman" panose="02020603050405020304" pitchFamily="18" charset="0"/>
                <a:ea typeface="楷体_GB2312" pitchFamily="49" charset="-122"/>
              </a:rPr>
              <a:t>虚存</a:t>
            </a:r>
            <a:endParaRPr lang="zh-CN" altLang="en-US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99733" name="Group 53"/>
          <p:cNvGrpSpPr/>
          <p:nvPr/>
        </p:nvGrpSpPr>
        <p:grpSpPr>
          <a:xfrm>
            <a:off x="1905000" y="2971800"/>
            <a:ext cx="685800" cy="3013075"/>
            <a:chOff x="1200" y="1872"/>
            <a:chExt cx="432" cy="1898"/>
          </a:xfrm>
        </p:grpSpPr>
        <p:sp>
          <p:nvSpPr>
            <p:cNvPr id="74812" name="Rectangle 43"/>
            <p:cNvSpPr/>
            <p:nvPr/>
          </p:nvSpPr>
          <p:spPr>
            <a:xfrm>
              <a:off x="1200" y="1872"/>
              <a:ext cx="432" cy="1872"/>
            </a:xfrm>
            <a:prstGeom prst="rect">
              <a:avLst/>
            </a:prstGeom>
            <a:noFill/>
            <a:ln w="38100" cap="flat" cmpd="sng">
              <a:solidFill>
                <a:srgbClr val="FF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4813" name="Line 44"/>
            <p:cNvSpPr/>
            <p:nvPr/>
          </p:nvSpPr>
          <p:spPr>
            <a:xfrm>
              <a:off x="1200" y="2112"/>
              <a:ext cx="432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814" name="Line 45"/>
            <p:cNvSpPr/>
            <p:nvPr/>
          </p:nvSpPr>
          <p:spPr>
            <a:xfrm>
              <a:off x="1200" y="2352"/>
              <a:ext cx="432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815" name="Line 46"/>
            <p:cNvSpPr/>
            <p:nvPr/>
          </p:nvSpPr>
          <p:spPr>
            <a:xfrm>
              <a:off x="1200" y="2592"/>
              <a:ext cx="432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816" name="Line 47"/>
            <p:cNvSpPr/>
            <p:nvPr/>
          </p:nvSpPr>
          <p:spPr>
            <a:xfrm>
              <a:off x="1200" y="2832"/>
              <a:ext cx="432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817" name="Line 48"/>
            <p:cNvSpPr/>
            <p:nvPr/>
          </p:nvSpPr>
          <p:spPr>
            <a:xfrm>
              <a:off x="1200" y="3072"/>
              <a:ext cx="432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818" name="Line 49"/>
            <p:cNvSpPr/>
            <p:nvPr/>
          </p:nvSpPr>
          <p:spPr>
            <a:xfrm>
              <a:off x="1200" y="3312"/>
              <a:ext cx="432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819" name="Line 50"/>
            <p:cNvSpPr/>
            <p:nvPr/>
          </p:nvSpPr>
          <p:spPr>
            <a:xfrm>
              <a:off x="1200" y="3504"/>
              <a:ext cx="432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4820" name="Text Box 51"/>
            <p:cNvSpPr txBox="1"/>
            <p:nvPr/>
          </p:nvSpPr>
          <p:spPr>
            <a:xfrm>
              <a:off x="1248" y="1872"/>
              <a:ext cx="288" cy="189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p>
              <a: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0</a:t>
              </a:r>
              <a:b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</a:br>
              <a: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1</a:t>
              </a:r>
              <a:b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</a:br>
              <a: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2</a:t>
              </a:r>
              <a:b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</a:br>
              <a: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3</a:t>
              </a:r>
              <a:b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</a:br>
              <a: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4</a:t>
              </a:r>
              <a:b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</a:br>
              <a: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5</a:t>
              </a:r>
              <a:b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</a:br>
              <a: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6</a:t>
              </a:r>
              <a:b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</a:br>
              <a:r>
                <a:rPr lang="en-US" altLang="zh-CN" sz="24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7</a:t>
              </a:r>
              <a:endParaRPr lang="en-US" altLang="zh-CN" sz="2400" b="1" dirty="0">
                <a:solidFill>
                  <a:srgbClr val="FFCC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9734" name="Text Box 54"/>
          <p:cNvSpPr txBox="1"/>
          <p:nvPr/>
        </p:nvSpPr>
        <p:spPr>
          <a:xfrm>
            <a:off x="1752600" y="6278563"/>
            <a:ext cx="1219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i="1" dirty="0">
                <a:latin typeface="Times New Roman" panose="02020603050405020304" pitchFamily="18" charset="0"/>
                <a:ea typeface="楷体_GB2312" pitchFamily="49" charset="-122"/>
              </a:rPr>
              <a:t>主存</a:t>
            </a:r>
            <a:endParaRPr lang="zh-CN" altLang="en-US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99735" name="Text Box 55"/>
          <p:cNvSpPr txBox="1"/>
          <p:nvPr/>
        </p:nvSpPr>
        <p:spPr>
          <a:xfrm>
            <a:off x="4876800" y="25146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sz="2800" b="1" dirty="0">
                <a:solidFill>
                  <a:srgbClr val="FFCC99"/>
                </a:solidFill>
                <a:latin typeface="仿宋_GB2312" pitchFamily="49" charset="-122"/>
                <a:ea typeface="仿宋_GB2312" pitchFamily="49" charset="-122"/>
              </a:rPr>
              <a:t>程序</a:t>
            </a:r>
            <a:r>
              <a:rPr lang="en-US" altLang="zh-CN" sz="2800" b="1" dirty="0">
                <a:solidFill>
                  <a:srgbClr val="FFCC99"/>
                </a:solidFill>
                <a:latin typeface="仿宋_GB2312" pitchFamily="49" charset="-122"/>
                <a:ea typeface="仿宋_GB2312" pitchFamily="49" charset="-122"/>
              </a:rPr>
              <a:t>A</a:t>
            </a:r>
            <a:r>
              <a:rPr lang="zh-CN" altLang="en-US" sz="2800" b="1" dirty="0">
                <a:solidFill>
                  <a:srgbClr val="FFCC99"/>
                </a:solidFill>
                <a:latin typeface="仿宋_GB2312" pitchFamily="49" charset="-122"/>
                <a:ea typeface="仿宋_GB2312" pitchFamily="49" charset="-122"/>
              </a:rPr>
              <a:t>的页表</a:t>
            </a:r>
            <a:endParaRPr lang="zh-CN" altLang="en-US" sz="2800" b="1" dirty="0">
              <a:solidFill>
                <a:srgbClr val="FFCC99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graphicFrame>
        <p:nvGraphicFramePr>
          <p:cNvPr id="199846" name="Group 16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48000" y="3124200"/>
          <a:ext cx="6096000" cy="3260725"/>
        </p:xfrm>
        <a:graphic>
          <a:graphicData uri="http://schemas.openxmlformats.org/drawingml/2006/table">
            <a:tbl>
              <a:tblPr/>
              <a:tblGrid>
                <a:gridCol w="1066800"/>
                <a:gridCol w="965200"/>
                <a:gridCol w="1016000"/>
                <a:gridCol w="1016000"/>
                <a:gridCol w="1016000"/>
                <a:gridCol w="1016000"/>
              </a:tblGrid>
              <a:tr h="498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虚页号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装入位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修改位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替换控制位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其他位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实页号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4806" name="Line 167"/>
          <p:cNvSpPr/>
          <p:nvPr/>
        </p:nvSpPr>
        <p:spPr>
          <a:xfrm flipV="1">
            <a:off x="1066800" y="3810000"/>
            <a:ext cx="457200" cy="152400"/>
          </a:xfrm>
          <a:prstGeom prst="line">
            <a:avLst/>
          </a:prstGeom>
          <a:ln w="9525">
            <a:noFill/>
          </a:ln>
        </p:spPr>
      </p:sp>
      <p:sp>
        <p:nvSpPr>
          <p:cNvPr id="199848" name="Line 168"/>
          <p:cNvSpPr/>
          <p:nvPr/>
        </p:nvSpPr>
        <p:spPr>
          <a:xfrm flipV="1">
            <a:off x="1066800" y="3581400"/>
            <a:ext cx="990600" cy="381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9849" name="Line 169"/>
          <p:cNvSpPr/>
          <p:nvPr/>
        </p:nvSpPr>
        <p:spPr>
          <a:xfrm>
            <a:off x="990600" y="4343400"/>
            <a:ext cx="9906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9850" name="Line 170"/>
          <p:cNvSpPr/>
          <p:nvPr/>
        </p:nvSpPr>
        <p:spPr>
          <a:xfrm flipV="1">
            <a:off x="1066800" y="4724400"/>
            <a:ext cx="990600" cy="381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99851" name="Line 171"/>
          <p:cNvSpPr/>
          <p:nvPr/>
        </p:nvSpPr>
        <p:spPr>
          <a:xfrm>
            <a:off x="1066800" y="4724400"/>
            <a:ext cx="990600" cy="6858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4811" name="Text Box 172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6.7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虚拟存储器     </a:t>
            </a: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P305</a:t>
            </a:r>
            <a:endParaRPr lang="en-US" altLang="zh-CN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9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19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9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19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9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9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99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717" grpId="0"/>
      <p:bldP spid="199721" grpId="0"/>
      <p:bldP spid="199734" grpId="0"/>
      <p:bldP spid="19973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5779" name="Text Box 3"/>
          <p:cNvSpPr txBox="1"/>
          <p:nvPr/>
        </p:nvSpPr>
        <p:spPr>
          <a:xfrm>
            <a:off x="0" y="836613"/>
            <a:ext cx="9396413" cy="15541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CCFF99"/>
                </a:solidFill>
                <a:latin typeface="Times New Roman" panose="02020603050405020304" pitchFamily="18" charset="0"/>
              </a:rPr>
              <a:t>③</a:t>
            </a:r>
            <a:r>
              <a: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rPr>
              <a:t>地址变换：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每个程序都有一张页表放在主存，每张页表有</a:t>
            </a:r>
            <a:r>
              <a:rPr lang="zh-CN" altLang="en-US" b="1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页表起始地址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，程序运行时由存储管理软件把该程序的页表起始地址放在</a:t>
            </a:r>
            <a:r>
              <a:rPr lang="zh-CN" altLang="en-US" b="1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页表基址寄存器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5780" name="Group 125"/>
          <p:cNvGrpSpPr/>
          <p:nvPr/>
        </p:nvGrpSpPr>
        <p:grpSpPr>
          <a:xfrm>
            <a:off x="0" y="2471738"/>
            <a:ext cx="9140825" cy="4203700"/>
            <a:chOff x="0" y="1282"/>
            <a:chExt cx="5758" cy="2929"/>
          </a:xfrm>
        </p:grpSpPr>
        <p:sp>
          <p:nvSpPr>
            <p:cNvPr id="75782" name="Text Box 81"/>
            <p:cNvSpPr txBox="1"/>
            <p:nvPr/>
          </p:nvSpPr>
          <p:spPr>
            <a:xfrm>
              <a:off x="3415" y="1282"/>
              <a:ext cx="2178" cy="36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66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虚地址  </a:t>
              </a:r>
              <a:r>
                <a:rPr lang="en-US" altLang="zh-CN" sz="2800" b="1" dirty="0">
                  <a:solidFill>
                    <a:srgbClr val="66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lang="zh-CN" altLang="en-US" sz="2800" b="1" dirty="0">
                  <a:solidFill>
                    <a:srgbClr val="66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程序中给出</a:t>
              </a:r>
              <a:r>
                <a:rPr lang="en-US" altLang="zh-CN" sz="2800" b="1" dirty="0">
                  <a:solidFill>
                    <a:srgbClr val="66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lang="en-US" altLang="zh-CN" sz="20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75783" name="Group 84"/>
            <p:cNvGrpSpPr/>
            <p:nvPr/>
          </p:nvGrpSpPr>
          <p:grpSpPr>
            <a:xfrm>
              <a:off x="2784" y="1632"/>
              <a:ext cx="2016" cy="432"/>
              <a:chOff x="2544" y="1632"/>
              <a:chExt cx="2544" cy="432"/>
            </a:xfrm>
          </p:grpSpPr>
          <p:sp>
            <p:nvSpPr>
              <p:cNvPr id="75819" name="Rectangle 79"/>
              <p:cNvSpPr/>
              <p:nvPr/>
            </p:nvSpPr>
            <p:spPr>
              <a:xfrm>
                <a:off x="2544" y="1632"/>
                <a:ext cx="2544" cy="432"/>
              </a:xfrm>
              <a:prstGeom prst="rect">
                <a:avLst/>
              </a:prstGeom>
              <a:solidFill>
                <a:schemeClr val="accent1">
                  <a:alpha val="50195"/>
                </a:schemeClr>
              </a:solidFill>
              <a:ln w="28575" cap="flat" cmpd="sng">
                <a:solidFill>
                  <a:srgbClr val="66FF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20" name="Text Box 80"/>
              <p:cNvSpPr txBox="1"/>
              <p:nvPr/>
            </p:nvSpPr>
            <p:spPr>
              <a:xfrm>
                <a:off x="2573" y="1684"/>
                <a:ext cx="2417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r>
                  <a:rPr lang="zh-CN" altLang="en-US" sz="2800" b="1" dirty="0">
                    <a:solidFill>
                      <a:srgbClr val="66FF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虚页号    页内地址</a:t>
                </a:r>
                <a:endParaRPr lang="zh-CN" altLang="en-US" sz="2800" b="1" dirty="0">
                  <a:solidFill>
                    <a:srgbClr val="66FF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75821" name="Line 82"/>
              <p:cNvSpPr/>
              <p:nvPr/>
            </p:nvSpPr>
            <p:spPr>
              <a:xfrm>
                <a:off x="3648" y="1632"/>
                <a:ext cx="0" cy="432"/>
              </a:xfrm>
              <a:prstGeom prst="line">
                <a:avLst/>
              </a:prstGeom>
              <a:ln w="28575" cap="flat" cmpd="sng">
                <a:solidFill>
                  <a:srgbClr val="66FFFF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5784" name="AutoShape 85"/>
            <p:cNvSpPr/>
            <p:nvPr/>
          </p:nvSpPr>
          <p:spPr>
            <a:xfrm>
              <a:off x="3312" y="1344"/>
              <a:ext cx="144" cy="288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2857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5785" name="Rectangle 86"/>
            <p:cNvSpPr/>
            <p:nvPr/>
          </p:nvSpPr>
          <p:spPr>
            <a:xfrm>
              <a:off x="384" y="1632"/>
              <a:ext cx="1488" cy="38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857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5786" name="Text Box 87"/>
            <p:cNvSpPr txBox="1"/>
            <p:nvPr/>
          </p:nvSpPr>
          <p:spPr>
            <a:xfrm>
              <a:off x="288" y="1680"/>
              <a:ext cx="1680" cy="3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页表起始地址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787" name="Text Box 89"/>
            <p:cNvSpPr txBox="1"/>
            <p:nvPr/>
          </p:nvSpPr>
          <p:spPr>
            <a:xfrm>
              <a:off x="288" y="1296"/>
              <a:ext cx="1824" cy="36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页表基址寄存器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788" name="Rectangle 90"/>
            <p:cNvSpPr/>
            <p:nvPr/>
          </p:nvSpPr>
          <p:spPr>
            <a:xfrm>
              <a:off x="672" y="2400"/>
              <a:ext cx="1152" cy="38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38100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5789" name="Line 92"/>
            <p:cNvSpPr/>
            <p:nvPr/>
          </p:nvSpPr>
          <p:spPr>
            <a:xfrm>
              <a:off x="1296" y="2400"/>
              <a:ext cx="0" cy="384"/>
            </a:xfrm>
            <a:prstGeom prst="line">
              <a:avLst/>
            </a:prstGeom>
            <a:ln w="38100" cap="flat" cmpd="sng">
              <a:solidFill>
                <a:srgbClr val="FFCC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90" name="Text Box 93"/>
            <p:cNvSpPr txBox="1"/>
            <p:nvPr/>
          </p:nvSpPr>
          <p:spPr>
            <a:xfrm>
              <a:off x="0" y="2256"/>
              <a:ext cx="672" cy="9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页表索引地址</a:t>
              </a:r>
              <a:endPara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791" name="Line 94"/>
            <p:cNvSpPr/>
            <p:nvPr/>
          </p:nvSpPr>
          <p:spPr>
            <a:xfrm>
              <a:off x="912" y="2016"/>
              <a:ext cx="0" cy="384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75792" name="Group 98"/>
            <p:cNvGrpSpPr/>
            <p:nvPr/>
          </p:nvGrpSpPr>
          <p:grpSpPr>
            <a:xfrm>
              <a:off x="1536" y="2064"/>
              <a:ext cx="1584" cy="336"/>
              <a:chOff x="1536" y="2064"/>
              <a:chExt cx="1584" cy="336"/>
            </a:xfrm>
          </p:grpSpPr>
          <p:sp>
            <p:nvSpPr>
              <p:cNvPr id="75816" name="Line 95"/>
              <p:cNvSpPr/>
              <p:nvPr/>
            </p:nvSpPr>
            <p:spPr>
              <a:xfrm>
                <a:off x="1536" y="2256"/>
                <a:ext cx="0" cy="144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75817" name="Line 96"/>
              <p:cNvSpPr/>
              <p:nvPr/>
            </p:nvSpPr>
            <p:spPr>
              <a:xfrm>
                <a:off x="1536" y="2256"/>
                <a:ext cx="1584" cy="0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5818" name="Line 97"/>
              <p:cNvSpPr/>
              <p:nvPr/>
            </p:nvSpPr>
            <p:spPr>
              <a:xfrm flipV="1">
                <a:off x="3120" y="2064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75793" name="AutoShape 99"/>
            <p:cNvSpPr/>
            <p:nvPr/>
          </p:nvSpPr>
          <p:spPr>
            <a:xfrm rot="5400000">
              <a:off x="1176" y="2280"/>
              <a:ext cx="144" cy="1152"/>
            </a:xfrm>
            <a:prstGeom prst="rightBrace">
              <a:avLst>
                <a:gd name="adj1" fmla="val 66666"/>
                <a:gd name="adj2" fmla="val 50000"/>
              </a:avLst>
            </a:prstGeom>
            <a:noFill/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5794" name="Rectangle 100"/>
            <p:cNvSpPr/>
            <p:nvPr/>
          </p:nvSpPr>
          <p:spPr>
            <a:xfrm>
              <a:off x="2304" y="2688"/>
              <a:ext cx="864" cy="1440"/>
            </a:xfrm>
            <a:prstGeom prst="rect">
              <a:avLst/>
            </a:prstGeom>
            <a:noFill/>
            <a:ln w="38100" cap="flat" cmpd="sng">
              <a:solidFill>
                <a:srgbClr val="FFCC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5795" name="Line 101"/>
            <p:cNvSpPr/>
            <p:nvPr/>
          </p:nvSpPr>
          <p:spPr>
            <a:xfrm>
              <a:off x="2304" y="3456"/>
              <a:ext cx="864" cy="0"/>
            </a:xfrm>
            <a:prstGeom prst="line">
              <a:avLst/>
            </a:prstGeom>
            <a:ln w="38100" cap="flat" cmpd="sng">
              <a:solidFill>
                <a:srgbClr val="FFCC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96" name="Line 102"/>
            <p:cNvSpPr/>
            <p:nvPr/>
          </p:nvSpPr>
          <p:spPr>
            <a:xfrm>
              <a:off x="2304" y="3696"/>
              <a:ext cx="864" cy="0"/>
            </a:xfrm>
            <a:prstGeom prst="line">
              <a:avLst/>
            </a:prstGeom>
            <a:ln w="38100" cap="flat" cmpd="sng">
              <a:solidFill>
                <a:srgbClr val="FFCC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97" name="Line 103"/>
            <p:cNvSpPr/>
            <p:nvPr/>
          </p:nvSpPr>
          <p:spPr>
            <a:xfrm>
              <a:off x="2496" y="3456"/>
              <a:ext cx="0" cy="240"/>
            </a:xfrm>
            <a:prstGeom prst="line">
              <a:avLst/>
            </a:prstGeom>
            <a:ln w="38100" cap="flat" cmpd="sng">
              <a:solidFill>
                <a:srgbClr val="FFCC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798" name="Line 105"/>
            <p:cNvSpPr/>
            <p:nvPr/>
          </p:nvSpPr>
          <p:spPr>
            <a:xfrm>
              <a:off x="2976" y="3456"/>
              <a:ext cx="0" cy="240"/>
            </a:xfrm>
            <a:prstGeom prst="line">
              <a:avLst/>
            </a:prstGeom>
            <a:ln w="38100" cap="flat" cmpd="sng">
              <a:solidFill>
                <a:srgbClr val="FFCC99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75799" name="Group 109"/>
            <p:cNvGrpSpPr/>
            <p:nvPr/>
          </p:nvGrpSpPr>
          <p:grpSpPr>
            <a:xfrm>
              <a:off x="1248" y="2928"/>
              <a:ext cx="1056" cy="624"/>
              <a:chOff x="1248" y="2928"/>
              <a:chExt cx="1056" cy="624"/>
            </a:xfrm>
          </p:grpSpPr>
          <p:sp>
            <p:nvSpPr>
              <p:cNvPr id="75814" name="Line 106"/>
              <p:cNvSpPr/>
              <p:nvPr/>
            </p:nvSpPr>
            <p:spPr>
              <a:xfrm>
                <a:off x="1248" y="2928"/>
                <a:ext cx="0" cy="624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5815" name="Line 108"/>
              <p:cNvSpPr/>
              <p:nvPr/>
            </p:nvSpPr>
            <p:spPr>
              <a:xfrm>
                <a:off x="1248" y="3552"/>
                <a:ext cx="1056" cy="0"/>
              </a:xfrm>
              <a:prstGeom prst="line">
                <a:avLst/>
              </a:prstGeom>
              <a:ln w="38100" cap="flat" cmpd="sng">
                <a:solidFill>
                  <a:schemeClr val="bg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75800" name="Group 113"/>
            <p:cNvGrpSpPr/>
            <p:nvPr/>
          </p:nvGrpSpPr>
          <p:grpSpPr>
            <a:xfrm>
              <a:off x="3600" y="2976"/>
              <a:ext cx="1968" cy="432"/>
              <a:chOff x="3600" y="2784"/>
              <a:chExt cx="2160" cy="432"/>
            </a:xfrm>
          </p:grpSpPr>
          <p:sp>
            <p:nvSpPr>
              <p:cNvPr id="75811" name="Rectangle 110"/>
              <p:cNvSpPr/>
              <p:nvPr/>
            </p:nvSpPr>
            <p:spPr>
              <a:xfrm>
                <a:off x="3600" y="2784"/>
                <a:ext cx="2160" cy="432"/>
              </a:xfrm>
              <a:prstGeom prst="rect">
                <a:avLst/>
              </a:prstGeom>
              <a:solidFill>
                <a:srgbClr val="99CC00">
                  <a:alpha val="50195"/>
                </a:srgbClr>
              </a:solidFill>
              <a:ln w="28575" cap="flat" cmpd="sng">
                <a:solidFill>
                  <a:srgbClr val="FFCCFF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5812" name="Line 111"/>
              <p:cNvSpPr/>
              <p:nvPr/>
            </p:nvSpPr>
            <p:spPr>
              <a:xfrm>
                <a:off x="4560" y="2784"/>
                <a:ext cx="0" cy="432"/>
              </a:xfrm>
              <a:prstGeom prst="line">
                <a:avLst/>
              </a:prstGeom>
              <a:ln w="9525" cap="flat" cmpd="sng">
                <a:solidFill>
                  <a:srgbClr val="FFCC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5813" name="Text Box 112"/>
              <p:cNvSpPr txBox="1"/>
              <p:nvPr/>
            </p:nvSpPr>
            <p:spPr>
              <a:xfrm>
                <a:off x="3683" y="2834"/>
                <a:ext cx="2041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p>
                <a:pPr eaLnBrk="1" hangingPunct="1"/>
                <a:r>
                  <a:rPr lang="zh-CN" altLang="en-US" sz="2800" b="1" dirty="0">
                    <a:solidFill>
                      <a:srgbClr val="FFCCFF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实页号   页内地址</a:t>
                </a:r>
                <a:endParaRPr lang="zh-CN" altLang="en-US" sz="2800" b="1" dirty="0">
                  <a:solidFill>
                    <a:srgbClr val="FFCCFF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75801" name="Line 114"/>
            <p:cNvSpPr/>
            <p:nvPr/>
          </p:nvSpPr>
          <p:spPr>
            <a:xfrm>
              <a:off x="3072" y="3600"/>
              <a:ext cx="912" cy="0"/>
            </a:xfrm>
            <a:prstGeom prst="line">
              <a:avLst/>
            </a:prstGeom>
            <a:ln w="38100" cap="flat" cmpd="dbl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5802" name="Line 115"/>
            <p:cNvSpPr/>
            <p:nvPr/>
          </p:nvSpPr>
          <p:spPr>
            <a:xfrm flipV="1">
              <a:off x="3984" y="3408"/>
              <a:ext cx="0" cy="19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803" name="Line 116"/>
            <p:cNvSpPr/>
            <p:nvPr/>
          </p:nvSpPr>
          <p:spPr>
            <a:xfrm>
              <a:off x="4608" y="2064"/>
              <a:ext cx="0" cy="91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804" name="Text Box 117"/>
            <p:cNvSpPr txBox="1"/>
            <p:nvPr/>
          </p:nvSpPr>
          <p:spPr>
            <a:xfrm>
              <a:off x="4911" y="2431"/>
              <a:ext cx="847" cy="36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1" hangingPunct="1"/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实地址 </a:t>
              </a:r>
              <a:endParaRPr lang="zh-CN" altLang="en-US" sz="20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5805" name="AutoShape 118"/>
            <p:cNvSpPr/>
            <p:nvPr/>
          </p:nvSpPr>
          <p:spPr>
            <a:xfrm>
              <a:off x="4800" y="2688"/>
              <a:ext cx="192" cy="288"/>
            </a:xfrm>
            <a:prstGeom prst="upArrow">
              <a:avLst>
                <a:gd name="adj1" fmla="val 50000"/>
                <a:gd name="adj2" fmla="val 37500"/>
              </a:avLst>
            </a:prstGeom>
            <a:solidFill>
              <a:srgbClr val="FF0000"/>
            </a:solidFill>
            <a:ln w="28575" cap="flat" cmpd="sng">
              <a:solidFill>
                <a:srgbClr val="FFFF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5806" name="Line 119"/>
            <p:cNvSpPr/>
            <p:nvPr/>
          </p:nvSpPr>
          <p:spPr>
            <a:xfrm flipH="1">
              <a:off x="1536" y="3552"/>
              <a:ext cx="864" cy="288"/>
            </a:xfrm>
            <a:prstGeom prst="line">
              <a:avLst/>
            </a:prstGeom>
            <a:ln w="38100" cap="flat" cmpd="sng">
              <a:solidFill>
                <a:srgbClr val="CC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807" name="Text Box 120"/>
            <p:cNvSpPr txBox="1"/>
            <p:nvPr/>
          </p:nvSpPr>
          <p:spPr>
            <a:xfrm>
              <a:off x="0" y="3552"/>
              <a:ext cx="1776" cy="6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latin typeface="仿宋_GB2312" pitchFamily="49" charset="-122"/>
                  <a:ea typeface="仿宋_GB2312" pitchFamily="49" charset="-122"/>
                </a:rPr>
                <a:t>装入位</a:t>
              </a:r>
              <a:br>
                <a:rPr lang="zh-CN" altLang="en-US" sz="2800" b="1" dirty="0">
                  <a:latin typeface="仿宋_GB2312" pitchFamily="49" charset="-122"/>
                  <a:ea typeface="仿宋_GB2312" pitchFamily="49" charset="-122"/>
                </a:rPr>
              </a:br>
              <a:r>
                <a:rPr lang="en-US" altLang="zh-CN" sz="2800" b="1" dirty="0">
                  <a:latin typeface="仿宋_GB2312" pitchFamily="49" charset="-122"/>
                  <a:ea typeface="仿宋_GB2312" pitchFamily="49" charset="-122"/>
                </a:rPr>
                <a:t>0</a:t>
              </a:r>
              <a:r>
                <a:rPr lang="zh-CN" altLang="en-US" sz="2800" b="1" dirty="0">
                  <a:latin typeface="仿宋_GB2312" pitchFamily="49" charset="-122"/>
                  <a:ea typeface="仿宋_GB2312" pitchFamily="49" charset="-122"/>
                </a:rPr>
                <a:t>无效  </a:t>
              </a:r>
              <a:r>
                <a:rPr lang="en-US" altLang="zh-CN" sz="2800" b="1" dirty="0">
                  <a:latin typeface="仿宋_GB2312" pitchFamily="49" charset="-122"/>
                  <a:ea typeface="仿宋_GB2312" pitchFamily="49" charset="-122"/>
                </a:rPr>
                <a:t>1</a:t>
              </a:r>
              <a:r>
                <a:rPr lang="zh-CN" altLang="en-US" sz="2800" b="1" dirty="0">
                  <a:latin typeface="仿宋_GB2312" pitchFamily="49" charset="-122"/>
                  <a:ea typeface="仿宋_GB2312" pitchFamily="49" charset="-122"/>
                </a:rPr>
                <a:t>有效</a:t>
              </a:r>
              <a:endParaRPr lang="zh-CN" altLang="en-US" sz="2800" b="1" dirty="0">
                <a:latin typeface="仿宋_GB2312" pitchFamily="49" charset="-122"/>
                <a:ea typeface="仿宋_GB2312" pitchFamily="49" charset="-122"/>
              </a:endParaRPr>
            </a:p>
          </p:txBody>
        </p:sp>
        <p:sp>
          <p:nvSpPr>
            <p:cNvPr id="75808" name="Line 122"/>
            <p:cNvSpPr/>
            <p:nvPr/>
          </p:nvSpPr>
          <p:spPr>
            <a:xfrm>
              <a:off x="3024" y="3600"/>
              <a:ext cx="624" cy="288"/>
            </a:xfrm>
            <a:prstGeom prst="line">
              <a:avLst/>
            </a:prstGeom>
            <a:ln w="38100" cap="flat" cmpd="sng">
              <a:solidFill>
                <a:srgbClr val="CCFF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5809" name="Text Box 123"/>
            <p:cNvSpPr txBox="1"/>
            <p:nvPr/>
          </p:nvSpPr>
          <p:spPr>
            <a:xfrm>
              <a:off x="3408" y="3840"/>
              <a:ext cx="912" cy="31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400" b="1" dirty="0">
                  <a:solidFill>
                    <a:srgbClr val="CCFF99"/>
                  </a:solidFill>
                  <a:latin typeface="Times New Roman" panose="02020603050405020304" pitchFamily="18" charset="0"/>
                  <a:ea typeface="仿宋_GB2312" pitchFamily="49" charset="-122"/>
                </a:rPr>
                <a:t>实页号</a:t>
              </a:r>
              <a:endParaRPr lang="zh-CN" altLang="en-US" sz="2400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endParaRPr>
            </a:p>
          </p:txBody>
        </p:sp>
        <p:sp>
          <p:nvSpPr>
            <p:cNvPr id="75810" name="Text Box 124"/>
            <p:cNvSpPr txBox="1"/>
            <p:nvPr/>
          </p:nvSpPr>
          <p:spPr>
            <a:xfrm>
              <a:off x="2352" y="2353"/>
              <a:ext cx="768" cy="36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rgbClr val="FFCC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页表</a:t>
              </a:r>
              <a:endPara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75781" name="Text Box 127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6.7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虚拟存储器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6803" name="Text Box 54"/>
          <p:cNvSpPr txBox="1"/>
          <p:nvPr/>
        </p:nvSpPr>
        <p:spPr>
          <a:xfrm>
            <a:off x="0" y="990600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CCFF99"/>
                </a:solidFill>
                <a:latin typeface="Times New Roman" panose="02020603050405020304" pitchFamily="18" charset="0"/>
              </a:rPr>
              <a:t>④</a:t>
            </a:r>
            <a:r>
              <a: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rPr>
              <a:t>缺点：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页表放在主存中，每次</a:t>
            </a:r>
            <a:r>
              <a:rPr lang="en-US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的访问，至少要两次访存，使得速度下降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6804" name="Text Box 55"/>
          <p:cNvSpPr txBox="1"/>
          <p:nvPr/>
        </p:nvSpPr>
        <p:spPr>
          <a:xfrm>
            <a:off x="0" y="2133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CCFF99"/>
                </a:solidFill>
                <a:latin typeface="Times New Roman" panose="02020603050405020304" pitchFamily="18" charset="0"/>
              </a:rPr>
              <a:t>⑤</a:t>
            </a:r>
            <a:r>
              <a: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rPr>
              <a:t>改进：</a:t>
            </a:r>
            <a:endParaRPr lang="zh-CN" altLang="en-US" dirty="0">
              <a:solidFill>
                <a:srgbClr val="CCFF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6805" name="Text Box 56"/>
          <p:cNvSpPr txBox="1"/>
          <p:nvPr/>
        </p:nvSpPr>
        <p:spPr>
          <a:xfrm>
            <a:off x="304800" y="2667000"/>
            <a:ext cx="86106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软硬件分工</a:t>
            </a:r>
            <a:r>
              <a:rPr lang="zh-CN" altLang="en-US" b="1" dirty="0">
                <a:solidFill>
                  <a:srgbClr val="FFCC99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地址变换由硬件实现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		主、辅存间页面调动由软件实现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采用快、慢表</a:t>
            </a:r>
            <a:r>
              <a:rPr lang="zh-CN" altLang="en-US" dirty="0">
                <a:latin typeface="Times New Roman" panose="02020603050405020304" pitchFamily="18" charset="0"/>
              </a:rPr>
              <a:t>：慢表多个，快表一个，存放常用页表信息副本，放在快速小容量存储器中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6806" name="Text Box 57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6.7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虚拟存储器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7827" name="Text Box 6"/>
          <p:cNvSpPr txBox="1"/>
          <p:nvPr/>
        </p:nvSpPr>
        <p:spPr>
          <a:xfrm>
            <a:off x="0" y="914400"/>
            <a:ext cx="7543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）段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式存储管理</a:t>
            </a:r>
            <a:endParaRPr lang="zh-CN" altLang="en-US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1735" name="Text Box 7"/>
          <p:cNvSpPr txBox="1"/>
          <p:nvPr/>
        </p:nvSpPr>
        <p:spPr>
          <a:xfrm>
            <a:off x="0" y="1447800"/>
            <a:ext cx="9448800" cy="2773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页式：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①由于页长度固定，程序可能不是页面的整数倍，</a:t>
            </a:r>
            <a:r>
              <a:rPr lang="zh-CN" altLang="en-US" b="1" i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最后一页零头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zh-CN" altLang="en-US" b="1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段内碎片</a:t>
            </a:r>
            <a:r>
              <a:rPr lang="en-US" altLang="zh-CN" b="1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无法利用，浪费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②机械的划页无法照顾程序的内部逻辑结构，几乎不可能出现一页正好是逻辑上独立的段，指令和数据的</a:t>
            </a:r>
            <a:r>
              <a:rPr lang="zh-CN" altLang="en-US" b="1" i="1" dirty="0">
                <a:solidFill>
                  <a:srgbClr val="FFCC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跨页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会增加查页表次数和页面失效的可能性。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1736" name="Text Box 8"/>
          <p:cNvSpPr txBox="1"/>
          <p:nvPr/>
        </p:nvSpPr>
        <p:spPr>
          <a:xfrm>
            <a:off x="0" y="4495800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分段原理：</a:t>
            </a: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按程序的逻辑结构动态地分段，并将各段地起始地址和段长写入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段表</a:t>
            </a:r>
            <a:r>
              <a:rPr lang="zh-CN" altLang="en-US" b="1" dirty="0">
                <a:solidFill>
                  <a:srgbClr val="CCFF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中。</a:t>
            </a:r>
            <a:endParaRPr lang="zh-CN" altLang="en-US" b="1" dirty="0">
              <a:solidFill>
                <a:srgbClr val="CCFF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7830" name="Text Box 9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6.7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虚拟存储器     </a:t>
            </a:r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P306</a:t>
            </a:r>
            <a:endParaRPr lang="en-US" altLang="zh-CN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01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5" grpId="0"/>
      <p:bldP spid="20173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8851" name="Text Box 2"/>
          <p:cNvSpPr txBox="1"/>
          <p:nvPr/>
        </p:nvSpPr>
        <p:spPr>
          <a:xfrm>
            <a:off x="0" y="8382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CCFF99"/>
                </a:solidFill>
                <a:latin typeface="Times New Roman" panose="02020603050405020304" pitchFamily="18" charset="0"/>
              </a:rPr>
              <a:t>②</a:t>
            </a:r>
            <a:r>
              <a: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rPr>
              <a:t>段表：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2779" name="Line 27"/>
          <p:cNvSpPr/>
          <p:nvPr/>
        </p:nvSpPr>
        <p:spPr>
          <a:xfrm flipV="1">
            <a:off x="1447800" y="2286000"/>
            <a:ext cx="1600200" cy="16764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2780" name="Line 28"/>
          <p:cNvSpPr/>
          <p:nvPr/>
        </p:nvSpPr>
        <p:spPr>
          <a:xfrm>
            <a:off x="1371600" y="2438400"/>
            <a:ext cx="1524000" cy="3810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2781" name="Line 29"/>
          <p:cNvSpPr/>
          <p:nvPr/>
        </p:nvSpPr>
        <p:spPr>
          <a:xfrm flipV="1">
            <a:off x="1447800" y="4038600"/>
            <a:ext cx="1447800" cy="9906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02782" name="Line 30"/>
          <p:cNvSpPr/>
          <p:nvPr/>
        </p:nvSpPr>
        <p:spPr>
          <a:xfrm>
            <a:off x="1295400" y="3581400"/>
            <a:ext cx="1676400" cy="14478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02792" name="Group 40"/>
          <p:cNvGrpSpPr/>
          <p:nvPr/>
        </p:nvGrpSpPr>
        <p:grpSpPr>
          <a:xfrm>
            <a:off x="609600" y="1905000"/>
            <a:ext cx="1295400" cy="3733800"/>
            <a:chOff x="144" y="1632"/>
            <a:chExt cx="816" cy="2352"/>
          </a:xfrm>
        </p:grpSpPr>
        <p:sp>
          <p:nvSpPr>
            <p:cNvPr id="78926" name="Line 5"/>
            <p:cNvSpPr/>
            <p:nvPr/>
          </p:nvSpPr>
          <p:spPr>
            <a:xfrm>
              <a:off x="144" y="1632"/>
              <a:ext cx="0" cy="2352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7" name="Line 6"/>
            <p:cNvSpPr/>
            <p:nvPr/>
          </p:nvSpPr>
          <p:spPr>
            <a:xfrm>
              <a:off x="816" y="1679"/>
              <a:ext cx="0" cy="2258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8" name="Line 7"/>
            <p:cNvSpPr/>
            <p:nvPr/>
          </p:nvSpPr>
          <p:spPr>
            <a:xfrm>
              <a:off x="816" y="1632"/>
              <a:ext cx="0" cy="2352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29" name="Line 26"/>
            <p:cNvSpPr/>
            <p:nvPr/>
          </p:nvSpPr>
          <p:spPr>
            <a:xfrm flipV="1">
              <a:off x="672" y="2400"/>
              <a:ext cx="288" cy="96"/>
            </a:xfrm>
            <a:prstGeom prst="line">
              <a:avLst/>
            </a:prstGeom>
            <a:ln w="9525">
              <a:noFill/>
            </a:ln>
          </p:spPr>
        </p:sp>
        <p:grpSp>
          <p:nvGrpSpPr>
            <p:cNvPr id="78930" name="Group 38"/>
            <p:cNvGrpSpPr/>
            <p:nvPr/>
          </p:nvGrpSpPr>
          <p:grpSpPr>
            <a:xfrm>
              <a:off x="144" y="1824"/>
              <a:ext cx="672" cy="336"/>
              <a:chOff x="144" y="2016"/>
              <a:chExt cx="672" cy="336"/>
            </a:xfrm>
          </p:grpSpPr>
          <p:sp>
            <p:nvSpPr>
              <p:cNvPr id="78940" name="Line 8"/>
              <p:cNvSpPr/>
              <p:nvPr/>
            </p:nvSpPr>
            <p:spPr>
              <a:xfrm>
                <a:off x="144" y="2016"/>
                <a:ext cx="672" cy="0"/>
              </a:xfrm>
              <a:prstGeom prst="line">
                <a:avLst/>
              </a:prstGeom>
              <a:ln w="38100" cap="flat" cmpd="sng">
                <a:solidFill>
                  <a:srgbClr val="66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941" name="Line 9"/>
              <p:cNvSpPr/>
              <p:nvPr/>
            </p:nvSpPr>
            <p:spPr>
              <a:xfrm>
                <a:off x="144" y="2304"/>
                <a:ext cx="672" cy="0"/>
              </a:xfrm>
              <a:prstGeom prst="line">
                <a:avLst/>
              </a:prstGeom>
              <a:ln w="38100" cap="flat" cmpd="sng">
                <a:solidFill>
                  <a:srgbClr val="66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942" name="Rectangle 32"/>
              <p:cNvSpPr/>
              <p:nvPr/>
            </p:nvSpPr>
            <p:spPr>
              <a:xfrm>
                <a:off x="240" y="2064"/>
                <a:ext cx="40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solidFill>
                      <a:srgbClr val="66FFFF"/>
                    </a:solidFill>
                    <a:latin typeface="Times New Roman" panose="02020603050405020304" pitchFamily="18" charset="0"/>
                  </a:rPr>
                  <a:t>段</a:t>
                </a:r>
                <a:r>
                  <a:rPr lang="en-US" altLang="zh-CN" sz="2400" b="1" dirty="0">
                    <a:solidFill>
                      <a:srgbClr val="66FFFF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1" dirty="0">
                  <a:solidFill>
                    <a:srgbClr val="66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78931" name="Group 39"/>
            <p:cNvGrpSpPr/>
            <p:nvPr/>
          </p:nvGrpSpPr>
          <p:grpSpPr>
            <a:xfrm>
              <a:off x="144" y="2448"/>
              <a:ext cx="672" cy="672"/>
              <a:chOff x="144" y="2688"/>
              <a:chExt cx="672" cy="672"/>
            </a:xfrm>
          </p:grpSpPr>
          <p:sp>
            <p:nvSpPr>
              <p:cNvPr id="78935" name="Line 10"/>
              <p:cNvSpPr/>
              <p:nvPr/>
            </p:nvSpPr>
            <p:spPr>
              <a:xfrm>
                <a:off x="144" y="2688"/>
                <a:ext cx="672" cy="0"/>
              </a:xfrm>
              <a:prstGeom prst="line">
                <a:avLst/>
              </a:prstGeom>
              <a:ln w="38100" cap="flat" cmpd="sng">
                <a:solidFill>
                  <a:srgbClr val="66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936" name="Line 11"/>
              <p:cNvSpPr/>
              <p:nvPr/>
            </p:nvSpPr>
            <p:spPr>
              <a:xfrm>
                <a:off x="144" y="3325"/>
                <a:ext cx="672" cy="0"/>
              </a:xfrm>
              <a:prstGeom prst="line">
                <a:avLst/>
              </a:prstGeom>
              <a:ln w="38100" cap="flat" cmpd="sng">
                <a:solidFill>
                  <a:srgbClr val="66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937" name="Line 12"/>
              <p:cNvSpPr/>
              <p:nvPr/>
            </p:nvSpPr>
            <p:spPr>
              <a:xfrm>
                <a:off x="144" y="3090"/>
                <a:ext cx="672" cy="0"/>
              </a:xfrm>
              <a:prstGeom prst="line">
                <a:avLst/>
              </a:prstGeom>
              <a:ln w="38100" cap="flat" cmpd="sng">
                <a:solidFill>
                  <a:srgbClr val="66FFFF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78938" name="Rectangle 33"/>
              <p:cNvSpPr/>
              <p:nvPr/>
            </p:nvSpPr>
            <p:spPr>
              <a:xfrm>
                <a:off x="240" y="2784"/>
                <a:ext cx="40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zh-CN" altLang="en-US" sz="2400" b="1" dirty="0">
                    <a:solidFill>
                      <a:srgbClr val="66FFFF"/>
                    </a:solidFill>
                    <a:latin typeface="Times New Roman" panose="02020603050405020304" pitchFamily="18" charset="0"/>
                  </a:rPr>
                  <a:t>段</a:t>
                </a:r>
                <a:r>
                  <a:rPr lang="en-US" altLang="zh-CN" sz="2400" b="1" dirty="0">
                    <a:solidFill>
                      <a:srgbClr val="66FFFF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 sz="2400" b="1" dirty="0">
                  <a:solidFill>
                    <a:srgbClr val="66FFFF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78939" name="Rectangle 34"/>
              <p:cNvSpPr/>
              <p:nvPr/>
            </p:nvSpPr>
            <p:spPr>
              <a:xfrm>
                <a:off x="240" y="3072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zh-CN" altLang="en-US" sz="2400" b="1" dirty="0">
                    <a:solidFill>
                      <a:srgbClr val="66FFFF"/>
                    </a:solidFill>
                    <a:latin typeface="Times New Roman" panose="02020603050405020304" pitchFamily="18" charset="0"/>
                  </a:rPr>
                  <a:t>段</a:t>
                </a:r>
                <a:r>
                  <a:rPr lang="en-US" altLang="zh-CN" sz="2400" b="1" dirty="0">
                    <a:solidFill>
                      <a:srgbClr val="66FFFF"/>
                    </a:solidFill>
                    <a:latin typeface="Times New Roman" panose="02020603050405020304" pitchFamily="18" charset="0"/>
                  </a:rPr>
                  <a:t>3</a:t>
                </a:r>
                <a:endParaRPr lang="en-US" altLang="zh-CN" sz="2400" b="1" dirty="0">
                  <a:solidFill>
                    <a:srgbClr val="66FFFF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78932" name="Line 35"/>
            <p:cNvSpPr/>
            <p:nvPr/>
          </p:nvSpPr>
          <p:spPr>
            <a:xfrm>
              <a:off x="144" y="3504"/>
              <a:ext cx="672" cy="0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3" name="Line 36"/>
            <p:cNvSpPr/>
            <p:nvPr/>
          </p:nvSpPr>
          <p:spPr>
            <a:xfrm>
              <a:off x="144" y="3744"/>
              <a:ext cx="672" cy="0"/>
            </a:xfrm>
            <a:prstGeom prst="line">
              <a:avLst/>
            </a:prstGeom>
            <a:ln w="38100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34" name="Rectangle 37"/>
            <p:cNvSpPr/>
            <p:nvPr/>
          </p:nvSpPr>
          <p:spPr>
            <a:xfrm>
              <a:off x="240" y="3504"/>
              <a:ext cx="40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solidFill>
                    <a:srgbClr val="66FFFF"/>
                  </a:solidFill>
                  <a:latin typeface="Times New Roman" panose="02020603050405020304" pitchFamily="18" charset="0"/>
                </a:rPr>
                <a:t>段</a:t>
              </a:r>
              <a:r>
                <a:rPr lang="en-US" altLang="zh-CN" sz="2400" b="1" dirty="0">
                  <a:solidFill>
                    <a:srgbClr val="66FFFF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400" b="1" dirty="0">
                <a:solidFill>
                  <a:srgbClr val="66FF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2793" name="Text Box 41"/>
          <p:cNvSpPr txBox="1"/>
          <p:nvPr/>
        </p:nvSpPr>
        <p:spPr>
          <a:xfrm>
            <a:off x="0" y="22098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1K</a:t>
            </a:r>
            <a:endParaRPr lang="en-US" altLang="zh-CN" sz="2800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2794" name="Text Box 42"/>
          <p:cNvSpPr txBox="1"/>
          <p:nvPr/>
        </p:nvSpPr>
        <p:spPr>
          <a:xfrm>
            <a:off x="0" y="32004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3K</a:t>
            </a:r>
            <a:endParaRPr lang="en-US" altLang="zh-CN" sz="2800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2795" name="Text Box 43"/>
          <p:cNvSpPr txBox="1"/>
          <p:nvPr/>
        </p:nvSpPr>
        <p:spPr>
          <a:xfrm>
            <a:off x="0" y="37338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1K</a:t>
            </a:r>
            <a:endParaRPr lang="en-US" altLang="zh-CN" sz="2800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2796" name="Text Box 44"/>
          <p:cNvSpPr txBox="1"/>
          <p:nvPr/>
        </p:nvSpPr>
        <p:spPr>
          <a:xfrm>
            <a:off x="0" y="48006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</a:rPr>
              <a:t>5K</a:t>
            </a:r>
            <a:endParaRPr lang="en-US" altLang="zh-CN" sz="2800" b="1" dirty="0">
              <a:solidFill>
                <a:srgbClr val="66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8861" name="Text Box 45"/>
          <p:cNvSpPr txBox="1"/>
          <p:nvPr/>
        </p:nvSpPr>
        <p:spPr>
          <a:xfrm>
            <a:off x="304800" y="15240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</a:t>
            </a:r>
            <a:r>
              <a:rPr lang="en-US" altLang="zh-CN" sz="2400" b="1" dirty="0">
                <a:solidFill>
                  <a:srgbClr val="66FF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endParaRPr lang="en-US" altLang="zh-CN" sz="2400" b="1" dirty="0">
              <a:solidFill>
                <a:srgbClr val="66FF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2777" name="Text Box 25"/>
          <p:cNvSpPr txBox="1"/>
          <p:nvPr/>
        </p:nvSpPr>
        <p:spPr>
          <a:xfrm>
            <a:off x="1981200" y="1981200"/>
            <a:ext cx="762000" cy="359727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p>
            <a:pPr algn="r"/>
            <a: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0</a:t>
            </a:r>
            <a:b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</a:br>
            <a:b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</a:br>
            <a: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1K</a:t>
            </a:r>
            <a:b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</a:br>
            <a: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2K</a:t>
            </a:r>
            <a:b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</a:br>
            <a:b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</a:br>
            <a: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5K</a:t>
            </a:r>
            <a:b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</a:br>
            <a: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  </a:t>
            </a:r>
            <a:endParaRPr lang="en-US" altLang="zh-CN" sz="20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  <a:p>
            <a:pPr algn="r"/>
            <a: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10K</a:t>
            </a:r>
            <a:b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</a:br>
            <a: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11K</a:t>
            </a:r>
            <a:b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</a:br>
            <a:b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</a:br>
            <a:r>
              <a:rPr lang="en-US" altLang="zh-CN" sz="2000" b="1" dirty="0">
                <a:solidFill>
                  <a:srgbClr val="FFCCFF"/>
                </a:solidFill>
                <a:latin typeface="Times New Roman" panose="02020603050405020304" pitchFamily="18" charset="0"/>
              </a:rPr>
              <a:t>14K</a:t>
            </a:r>
            <a:endParaRPr lang="en-US" altLang="zh-CN" sz="2000" b="1" dirty="0">
              <a:solidFill>
                <a:srgbClr val="FFCC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02807" name="Group 55"/>
          <p:cNvGrpSpPr/>
          <p:nvPr/>
        </p:nvGrpSpPr>
        <p:grpSpPr>
          <a:xfrm>
            <a:off x="2667000" y="2057400"/>
            <a:ext cx="1447800" cy="3810000"/>
            <a:chOff x="1920" y="1296"/>
            <a:chExt cx="1488" cy="2400"/>
          </a:xfrm>
        </p:grpSpPr>
        <p:sp>
          <p:nvSpPr>
            <p:cNvPr id="78912" name="Rectangle 17"/>
            <p:cNvSpPr/>
            <p:nvPr/>
          </p:nvSpPr>
          <p:spPr>
            <a:xfrm>
              <a:off x="1920" y="1296"/>
              <a:ext cx="1488" cy="2400"/>
            </a:xfrm>
            <a:prstGeom prst="rect">
              <a:avLst/>
            </a:prstGeom>
            <a:noFill/>
            <a:ln w="38100" cap="flat" cmpd="sng">
              <a:solidFill>
                <a:srgbClr val="FF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8913" name="Line 18"/>
            <p:cNvSpPr/>
            <p:nvPr/>
          </p:nvSpPr>
          <p:spPr>
            <a:xfrm>
              <a:off x="1920" y="1680"/>
              <a:ext cx="1488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4" name="Line 19"/>
            <p:cNvSpPr/>
            <p:nvPr/>
          </p:nvSpPr>
          <p:spPr>
            <a:xfrm>
              <a:off x="1920" y="1968"/>
              <a:ext cx="1488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5" name="Line 21"/>
            <p:cNvSpPr/>
            <p:nvPr/>
          </p:nvSpPr>
          <p:spPr>
            <a:xfrm>
              <a:off x="1920" y="2352"/>
              <a:ext cx="1488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6" name="Line 22"/>
            <p:cNvSpPr/>
            <p:nvPr/>
          </p:nvSpPr>
          <p:spPr>
            <a:xfrm>
              <a:off x="1920" y="2832"/>
              <a:ext cx="1488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7" name="Line 23"/>
            <p:cNvSpPr/>
            <p:nvPr/>
          </p:nvSpPr>
          <p:spPr>
            <a:xfrm>
              <a:off x="1920" y="3024"/>
              <a:ext cx="1488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8" name="Line 24"/>
            <p:cNvSpPr/>
            <p:nvPr/>
          </p:nvSpPr>
          <p:spPr>
            <a:xfrm>
              <a:off x="1920" y="3312"/>
              <a:ext cx="1488" cy="0"/>
            </a:xfrm>
            <a:prstGeom prst="line">
              <a:avLst/>
            </a:prstGeom>
            <a:ln w="38100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8919" name="Rectangle 46" descr="宽上对角线"/>
            <p:cNvSpPr/>
            <p:nvPr/>
          </p:nvSpPr>
          <p:spPr>
            <a:xfrm>
              <a:off x="1920" y="1968"/>
              <a:ext cx="1488" cy="384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rgbClr val="FFCCFF"/>
              </a:bgClr>
            </a:pattFill>
            <a:ln w="9525" cap="flat" cmpd="sng">
              <a:solidFill>
                <a:srgbClr val="FF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8920" name="Rectangle 48" descr="宽上对角线"/>
            <p:cNvSpPr/>
            <p:nvPr/>
          </p:nvSpPr>
          <p:spPr>
            <a:xfrm>
              <a:off x="1920" y="2832"/>
              <a:ext cx="1488" cy="192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rgbClr val="FFCCFF"/>
              </a:bgClr>
            </a:pattFill>
            <a:ln w="9525" cap="flat" cmpd="sng">
              <a:solidFill>
                <a:srgbClr val="FF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8921" name="Rectangle 49" descr="宽上对角线"/>
            <p:cNvSpPr/>
            <p:nvPr/>
          </p:nvSpPr>
          <p:spPr>
            <a:xfrm>
              <a:off x="1920" y="3312"/>
              <a:ext cx="1488" cy="384"/>
            </a:xfrm>
            <a:prstGeom prst="rect">
              <a:avLst/>
            </a:prstGeom>
            <a:pattFill prst="wdUpDiag">
              <a:fgClr>
                <a:schemeClr val="bg1"/>
              </a:fgClr>
              <a:bgClr>
                <a:srgbClr val="FFCCFF"/>
              </a:bgClr>
            </a:pattFill>
            <a:ln w="9525" cap="flat" cmpd="sng">
              <a:solidFill>
                <a:srgbClr val="FF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8922" name="Text Box 50"/>
            <p:cNvSpPr txBox="1"/>
            <p:nvPr/>
          </p:nvSpPr>
          <p:spPr>
            <a:xfrm>
              <a:off x="2158" y="1344"/>
              <a:ext cx="9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段</a:t>
              </a:r>
              <a:r>
                <a:rPr lang="en-US" altLang="zh-CN" sz="28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23" name="Text Box 51"/>
            <p:cNvSpPr txBox="1"/>
            <p:nvPr/>
          </p:nvSpPr>
          <p:spPr>
            <a:xfrm>
              <a:off x="2158" y="1632"/>
              <a:ext cx="9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段</a:t>
              </a:r>
              <a:r>
                <a:rPr lang="en-US" altLang="zh-CN" sz="28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24" name="Text Box 52"/>
            <p:cNvSpPr txBox="1"/>
            <p:nvPr/>
          </p:nvSpPr>
          <p:spPr>
            <a:xfrm>
              <a:off x="2158" y="2400"/>
              <a:ext cx="9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段</a:t>
              </a:r>
              <a:r>
                <a:rPr lang="en-US" altLang="zh-CN" sz="28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4</a:t>
              </a:r>
              <a:endPara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78925" name="Text Box 53"/>
            <p:cNvSpPr txBox="1"/>
            <p:nvPr/>
          </p:nvSpPr>
          <p:spPr>
            <a:xfrm>
              <a:off x="2158" y="3024"/>
              <a:ext cx="96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段</a:t>
              </a:r>
              <a:r>
                <a:rPr lang="en-US" altLang="zh-CN" sz="2800" b="1" dirty="0">
                  <a:solidFill>
                    <a:srgbClr val="FFCCFF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 b="1" dirty="0">
                <a:solidFill>
                  <a:srgbClr val="FFCCFF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78864" name="Text Box 56"/>
          <p:cNvSpPr txBox="1"/>
          <p:nvPr/>
        </p:nvSpPr>
        <p:spPr>
          <a:xfrm>
            <a:off x="0" y="58674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i="1" dirty="0">
                <a:latin typeface="Times New Roman" panose="02020603050405020304" pitchFamily="18" charset="0"/>
                <a:ea typeface="楷体_GB2312" pitchFamily="49" charset="-122"/>
              </a:rPr>
              <a:t>虚存</a:t>
            </a:r>
            <a:endParaRPr lang="zh-CN" altLang="en-US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8865" name="Text Box 57"/>
          <p:cNvSpPr txBox="1"/>
          <p:nvPr/>
        </p:nvSpPr>
        <p:spPr>
          <a:xfrm>
            <a:off x="2362200" y="59436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i="1" dirty="0">
                <a:latin typeface="Times New Roman" panose="02020603050405020304" pitchFamily="18" charset="0"/>
                <a:ea typeface="楷体_GB2312" pitchFamily="49" charset="-122"/>
              </a:rPr>
              <a:t>主存</a:t>
            </a:r>
            <a:endParaRPr lang="zh-CN" altLang="en-US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202875" name="Group 123"/>
          <p:cNvGraphicFramePr>
            <a:graphicFrameLocks noGrp="1"/>
          </p:cNvGraphicFramePr>
          <p:nvPr/>
        </p:nvGraphicFramePr>
        <p:xfrm>
          <a:off x="4267200" y="1828800"/>
          <a:ext cx="4876800" cy="3260725"/>
        </p:xfrm>
        <a:graphic>
          <a:graphicData uri="http://schemas.openxmlformats.org/drawingml/2006/table">
            <a:tbl>
              <a:tblPr/>
              <a:tblGrid>
                <a:gridCol w="928688"/>
                <a:gridCol w="838200"/>
                <a:gridCol w="882650"/>
                <a:gridCol w="931862"/>
                <a:gridCol w="914400"/>
                <a:gridCol w="381000"/>
              </a:tblGrid>
              <a:tr h="498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段号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段起点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段长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装入位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控制修改位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pitchFamily="2" charset="-122"/>
                        </a:rPr>
                        <a:t>其他位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1K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1K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11K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3K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68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1K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8475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66FF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66FF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FF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5K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5K</a:t>
                      </a:r>
                      <a:endParaRPr kumimoji="1" lang="en-US" altLang="zh-CN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CC99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99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3335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1752600" algn="l">
                        <a:spcBef>
                          <a:spcPct val="20000"/>
                        </a:spcBef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209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667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124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5814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1" lang="zh-CN" altLang="zh-CN" sz="2800" b="0" i="0" u="none" strike="noStrike" cap="none" normalizeH="0" baseline="0" smtClean="0">
                        <a:ln>
                          <a:noFill/>
                        </a:ln>
                        <a:solidFill>
                          <a:srgbClr val="FFCCFF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C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2854" name="Text Box 102"/>
          <p:cNvSpPr txBox="1"/>
          <p:nvPr/>
        </p:nvSpPr>
        <p:spPr>
          <a:xfrm>
            <a:off x="5105400" y="1143000"/>
            <a:ext cx="2514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CC99"/>
                </a:solidFill>
                <a:latin typeface="仿宋_GB2312" pitchFamily="49" charset="-122"/>
                <a:ea typeface="仿宋_GB2312" pitchFamily="49" charset="-122"/>
              </a:rPr>
              <a:t>段表</a:t>
            </a:r>
            <a:endParaRPr lang="zh-CN" altLang="en-US" sz="2800" b="1" dirty="0">
              <a:solidFill>
                <a:srgbClr val="FFCC99"/>
              </a:solidFill>
              <a:latin typeface="仿宋_GB2312" pitchFamily="49" charset="-122"/>
              <a:ea typeface="仿宋_GB2312" pitchFamily="49" charset="-122"/>
            </a:endParaRPr>
          </a:p>
        </p:txBody>
      </p:sp>
      <p:sp>
        <p:nvSpPr>
          <p:cNvPr id="78911" name="Text Box 124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6.7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虚拟存储器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2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2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2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2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2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2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5" dur="500"/>
                                        <p:tgtEl>
                                          <p:spTgt spid="20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02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202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93" grpId="0"/>
      <p:bldP spid="202794" grpId="0"/>
      <p:bldP spid="202795" grpId="0"/>
      <p:bldP spid="202796" grpId="0"/>
      <p:bldP spid="202777" grpId="0"/>
      <p:bldP spid="202854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79875" name="Text Box 94"/>
          <p:cNvSpPr txBox="1"/>
          <p:nvPr/>
        </p:nvSpPr>
        <p:spPr>
          <a:xfrm>
            <a:off x="5414963" y="1524000"/>
            <a:ext cx="3470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虚地址  </a:t>
            </a: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程序中给出</a:t>
            </a:r>
            <a:r>
              <a:rPr lang="en-US" altLang="zh-CN" sz="28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2000" b="1" dirty="0">
              <a:solidFill>
                <a:srgbClr val="66FF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9876" name="Group 131"/>
          <p:cNvGrpSpPr/>
          <p:nvPr/>
        </p:nvGrpSpPr>
        <p:grpSpPr>
          <a:xfrm>
            <a:off x="4495800" y="2052638"/>
            <a:ext cx="3200400" cy="685800"/>
            <a:chOff x="2603" y="1322"/>
            <a:chExt cx="2016" cy="432"/>
          </a:xfrm>
        </p:grpSpPr>
        <p:sp>
          <p:nvSpPr>
            <p:cNvPr id="79915" name="Rectangle 96"/>
            <p:cNvSpPr/>
            <p:nvPr/>
          </p:nvSpPr>
          <p:spPr>
            <a:xfrm>
              <a:off x="2603" y="1322"/>
              <a:ext cx="2016" cy="43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28575" cap="flat" cmpd="sng">
              <a:solidFill>
                <a:srgbClr val="66FF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9916" name="Text Box 97"/>
            <p:cNvSpPr txBox="1"/>
            <p:nvPr/>
          </p:nvSpPr>
          <p:spPr>
            <a:xfrm>
              <a:off x="2832" y="1392"/>
              <a:ext cx="169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1" hangingPunct="1"/>
              <a:r>
                <a:rPr lang="zh-CN" altLang="en-US" sz="2800" b="1" dirty="0">
                  <a:solidFill>
                    <a:srgbClr val="66FF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段号    段内地址</a:t>
              </a:r>
              <a:endParaRPr lang="zh-CN" altLang="en-US" sz="2800" b="1" dirty="0">
                <a:solidFill>
                  <a:srgbClr val="66FF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79917" name="Line 98"/>
            <p:cNvSpPr/>
            <p:nvPr/>
          </p:nvSpPr>
          <p:spPr>
            <a:xfrm>
              <a:off x="3478" y="1322"/>
              <a:ext cx="0" cy="432"/>
            </a:xfrm>
            <a:prstGeom prst="line">
              <a:avLst/>
            </a:prstGeom>
            <a:ln w="28575" cap="flat" cmpd="sng">
              <a:solidFill>
                <a:srgbClr val="66FFFF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9877" name="AutoShape 99"/>
          <p:cNvSpPr/>
          <p:nvPr/>
        </p:nvSpPr>
        <p:spPr>
          <a:xfrm>
            <a:off x="5257800" y="1595438"/>
            <a:ext cx="228600" cy="457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28575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9878" name="Rectangle 100"/>
          <p:cNvSpPr/>
          <p:nvPr/>
        </p:nvSpPr>
        <p:spPr>
          <a:xfrm>
            <a:off x="609600" y="2052638"/>
            <a:ext cx="2362200" cy="609600"/>
          </a:xfrm>
          <a:prstGeom prst="rect">
            <a:avLst/>
          </a:prstGeom>
          <a:solidFill>
            <a:schemeClr val="accent1">
              <a:alpha val="50195"/>
            </a:schemeClr>
          </a:solidFill>
          <a:ln w="28575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9879" name="Text Box 101"/>
          <p:cNvSpPr txBox="1"/>
          <p:nvPr/>
        </p:nvSpPr>
        <p:spPr>
          <a:xfrm>
            <a:off x="457200" y="2128838"/>
            <a:ext cx="2667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段表起始地址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9880" name="Text Box 102"/>
          <p:cNvSpPr txBox="1"/>
          <p:nvPr/>
        </p:nvSpPr>
        <p:spPr>
          <a:xfrm>
            <a:off x="457200" y="1519238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段表基址寄存器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9881" name="Rectangle 103"/>
          <p:cNvSpPr/>
          <p:nvPr/>
        </p:nvSpPr>
        <p:spPr>
          <a:xfrm>
            <a:off x="1066800" y="3271838"/>
            <a:ext cx="1828800" cy="609600"/>
          </a:xfrm>
          <a:prstGeom prst="rect">
            <a:avLst/>
          </a:prstGeom>
          <a:solidFill>
            <a:srgbClr val="FFCC99">
              <a:alpha val="50195"/>
            </a:srgbClr>
          </a:solidFill>
          <a:ln w="38100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9882" name="Line 104"/>
          <p:cNvSpPr/>
          <p:nvPr/>
        </p:nvSpPr>
        <p:spPr>
          <a:xfrm>
            <a:off x="2057400" y="3271838"/>
            <a:ext cx="0" cy="609600"/>
          </a:xfrm>
          <a:prstGeom prst="line">
            <a:avLst/>
          </a:prstGeom>
          <a:ln w="38100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83" name="Line 105"/>
          <p:cNvSpPr/>
          <p:nvPr/>
        </p:nvSpPr>
        <p:spPr>
          <a:xfrm>
            <a:off x="1447800" y="2662238"/>
            <a:ext cx="0" cy="609600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79884" name="Group 106"/>
          <p:cNvGrpSpPr/>
          <p:nvPr/>
        </p:nvGrpSpPr>
        <p:grpSpPr>
          <a:xfrm>
            <a:off x="2438400" y="2738438"/>
            <a:ext cx="2514600" cy="533400"/>
            <a:chOff x="1536" y="2064"/>
            <a:chExt cx="1584" cy="336"/>
          </a:xfrm>
        </p:grpSpPr>
        <p:sp>
          <p:nvSpPr>
            <p:cNvPr id="79912" name="Line 107"/>
            <p:cNvSpPr/>
            <p:nvPr/>
          </p:nvSpPr>
          <p:spPr>
            <a:xfrm>
              <a:off x="1536" y="2256"/>
              <a:ext cx="0" cy="144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79913" name="Line 108"/>
            <p:cNvSpPr/>
            <p:nvPr/>
          </p:nvSpPr>
          <p:spPr>
            <a:xfrm>
              <a:off x="1536" y="2256"/>
              <a:ext cx="1584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14" name="Line 109"/>
            <p:cNvSpPr/>
            <p:nvPr/>
          </p:nvSpPr>
          <p:spPr>
            <a:xfrm flipV="1">
              <a:off x="3120" y="2064"/>
              <a:ext cx="0" cy="192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9885" name="AutoShape 110"/>
          <p:cNvSpPr/>
          <p:nvPr/>
        </p:nvSpPr>
        <p:spPr>
          <a:xfrm rot="5400000">
            <a:off x="1866900" y="3081338"/>
            <a:ext cx="228600" cy="1828800"/>
          </a:xfrm>
          <a:prstGeom prst="rightBrace">
            <a:avLst>
              <a:gd name="adj1" fmla="val 66666"/>
              <a:gd name="adj2" fmla="val 50000"/>
            </a:avLst>
          </a:prstGeom>
          <a:noFill/>
          <a:ln w="38100" cap="flat" cmpd="sng">
            <a:solidFill>
              <a:schemeClr val="bg1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9886" name="Rectangle 111"/>
          <p:cNvSpPr/>
          <p:nvPr/>
        </p:nvSpPr>
        <p:spPr>
          <a:xfrm>
            <a:off x="3657600" y="3729038"/>
            <a:ext cx="1371600" cy="2286000"/>
          </a:xfrm>
          <a:prstGeom prst="rect">
            <a:avLst/>
          </a:prstGeom>
          <a:noFill/>
          <a:ln w="38100" cap="flat" cmpd="sng">
            <a:solidFill>
              <a:srgbClr val="FFCC99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9887" name="Line 112"/>
          <p:cNvSpPr/>
          <p:nvPr/>
        </p:nvSpPr>
        <p:spPr>
          <a:xfrm>
            <a:off x="3657600" y="4948238"/>
            <a:ext cx="1371600" cy="0"/>
          </a:xfrm>
          <a:prstGeom prst="line">
            <a:avLst/>
          </a:prstGeom>
          <a:ln w="38100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88" name="Line 113"/>
          <p:cNvSpPr/>
          <p:nvPr/>
        </p:nvSpPr>
        <p:spPr>
          <a:xfrm>
            <a:off x="3657600" y="5329238"/>
            <a:ext cx="1371600" cy="0"/>
          </a:xfrm>
          <a:prstGeom prst="line">
            <a:avLst/>
          </a:prstGeom>
          <a:ln w="38100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89" name="Line 114"/>
          <p:cNvSpPr/>
          <p:nvPr/>
        </p:nvSpPr>
        <p:spPr>
          <a:xfrm>
            <a:off x="3962400" y="4948238"/>
            <a:ext cx="0" cy="381000"/>
          </a:xfrm>
          <a:prstGeom prst="line">
            <a:avLst/>
          </a:prstGeom>
          <a:ln w="38100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890" name="Line 115"/>
          <p:cNvSpPr/>
          <p:nvPr/>
        </p:nvSpPr>
        <p:spPr>
          <a:xfrm>
            <a:off x="4724400" y="4948238"/>
            <a:ext cx="0" cy="381000"/>
          </a:xfrm>
          <a:prstGeom prst="line">
            <a:avLst/>
          </a:prstGeom>
          <a:ln w="38100" cap="flat" cmpd="sng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79891" name="Group 116"/>
          <p:cNvGrpSpPr/>
          <p:nvPr/>
        </p:nvGrpSpPr>
        <p:grpSpPr>
          <a:xfrm>
            <a:off x="1981200" y="4110038"/>
            <a:ext cx="1676400" cy="990600"/>
            <a:chOff x="1248" y="2928"/>
            <a:chExt cx="1056" cy="624"/>
          </a:xfrm>
        </p:grpSpPr>
        <p:sp>
          <p:nvSpPr>
            <p:cNvPr id="79910" name="Line 117"/>
            <p:cNvSpPr/>
            <p:nvPr/>
          </p:nvSpPr>
          <p:spPr>
            <a:xfrm>
              <a:off x="1248" y="2928"/>
              <a:ext cx="0" cy="624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11" name="Line 118"/>
            <p:cNvSpPr/>
            <p:nvPr/>
          </p:nvSpPr>
          <p:spPr>
            <a:xfrm>
              <a:off x="1248" y="3552"/>
              <a:ext cx="1056" cy="0"/>
            </a:xfrm>
            <a:prstGeom prst="line">
              <a:avLst/>
            </a:prstGeom>
            <a:ln w="38100" cap="flat" cmpd="sng">
              <a:solidFill>
                <a:schemeClr val="bg1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79892" name="Group 119"/>
          <p:cNvGrpSpPr/>
          <p:nvPr/>
        </p:nvGrpSpPr>
        <p:grpSpPr>
          <a:xfrm>
            <a:off x="5632450" y="3962400"/>
            <a:ext cx="3206750" cy="685800"/>
            <a:chOff x="3596" y="2784"/>
            <a:chExt cx="2216" cy="432"/>
          </a:xfrm>
        </p:grpSpPr>
        <p:sp>
          <p:nvSpPr>
            <p:cNvPr id="79907" name="Rectangle 120"/>
            <p:cNvSpPr/>
            <p:nvPr/>
          </p:nvSpPr>
          <p:spPr>
            <a:xfrm>
              <a:off x="3600" y="2784"/>
              <a:ext cx="2160" cy="432"/>
            </a:xfrm>
            <a:prstGeom prst="rect">
              <a:avLst/>
            </a:prstGeom>
            <a:solidFill>
              <a:srgbClr val="99CC00">
                <a:alpha val="50195"/>
              </a:srgbClr>
            </a:solidFill>
            <a:ln w="28575" cap="flat" cmpd="sng">
              <a:solidFill>
                <a:srgbClr val="FFCCFF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79908" name="Line 121"/>
            <p:cNvSpPr/>
            <p:nvPr/>
          </p:nvSpPr>
          <p:spPr>
            <a:xfrm>
              <a:off x="4560" y="2784"/>
              <a:ext cx="0" cy="432"/>
            </a:xfrm>
            <a:prstGeom prst="line">
              <a:avLst/>
            </a:prstGeom>
            <a:ln w="9525" cap="flat" cmpd="sng">
              <a:solidFill>
                <a:srgbClr val="FFCC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79909" name="Text Box 122"/>
            <p:cNvSpPr txBox="1"/>
            <p:nvPr/>
          </p:nvSpPr>
          <p:spPr>
            <a:xfrm>
              <a:off x="3596" y="2851"/>
              <a:ext cx="221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1" hangingPunct="1"/>
              <a:r>
                <a:rPr lang="en-US" altLang="zh-CN" sz="2800" b="1" dirty="0">
                  <a:solidFill>
                    <a:srgbClr val="FFCC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   ●         </a:t>
              </a:r>
              <a:r>
                <a:rPr lang="zh-CN" altLang="en-US" sz="2800" b="1" dirty="0">
                  <a:solidFill>
                    <a:srgbClr val="FFCC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段内地址</a:t>
              </a:r>
              <a:endParaRPr lang="zh-CN" altLang="en-US" sz="2800" b="1" dirty="0">
                <a:solidFill>
                  <a:srgbClr val="FFCC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79893" name="Line 123"/>
          <p:cNvSpPr/>
          <p:nvPr/>
        </p:nvSpPr>
        <p:spPr>
          <a:xfrm flipV="1">
            <a:off x="4114800" y="4343400"/>
            <a:ext cx="2057400" cy="762000"/>
          </a:xfrm>
          <a:prstGeom prst="line">
            <a:avLst/>
          </a:prstGeom>
          <a:ln w="38100" cap="flat" cmpd="dbl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894" name="Line 125"/>
          <p:cNvSpPr/>
          <p:nvPr/>
        </p:nvSpPr>
        <p:spPr>
          <a:xfrm>
            <a:off x="7315200" y="2738438"/>
            <a:ext cx="0" cy="1147762"/>
          </a:xfrm>
          <a:prstGeom prst="line">
            <a:avLst/>
          </a:prstGeom>
          <a:ln w="38100" cap="flat" cmpd="sng">
            <a:solidFill>
              <a:schemeClr val="bg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895" name="Text Box 126"/>
          <p:cNvSpPr txBox="1"/>
          <p:nvPr/>
        </p:nvSpPr>
        <p:spPr>
          <a:xfrm>
            <a:off x="7794625" y="3348038"/>
            <a:ext cx="134937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实地址 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9896" name="AutoShape 127"/>
          <p:cNvSpPr/>
          <p:nvPr/>
        </p:nvSpPr>
        <p:spPr>
          <a:xfrm>
            <a:off x="7620000" y="3505200"/>
            <a:ext cx="304800" cy="457200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28575" cap="flat" cmpd="sng">
            <a:solidFill>
              <a:srgbClr val="FFFF99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9897" name="Line 128"/>
          <p:cNvSpPr/>
          <p:nvPr/>
        </p:nvSpPr>
        <p:spPr>
          <a:xfrm flipH="1">
            <a:off x="2438400" y="5100638"/>
            <a:ext cx="1371600" cy="457200"/>
          </a:xfrm>
          <a:prstGeom prst="line">
            <a:avLst/>
          </a:prstGeom>
          <a:ln w="38100" cap="flat" cmpd="sng">
            <a:solidFill>
              <a:srgbClr val="CC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898" name="Line 129"/>
          <p:cNvSpPr/>
          <p:nvPr/>
        </p:nvSpPr>
        <p:spPr>
          <a:xfrm>
            <a:off x="4800600" y="5176838"/>
            <a:ext cx="990600" cy="457200"/>
          </a:xfrm>
          <a:prstGeom prst="line">
            <a:avLst/>
          </a:prstGeom>
          <a:ln w="38100" cap="flat" cmpd="sng">
            <a:solidFill>
              <a:srgbClr val="CCFF99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79899" name="Text Box 130"/>
          <p:cNvSpPr txBox="1"/>
          <p:nvPr/>
        </p:nvSpPr>
        <p:spPr>
          <a:xfrm>
            <a:off x="5410200" y="5557838"/>
            <a:ext cx="14478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装入号</a:t>
            </a:r>
            <a:endParaRPr lang="zh-CN" altLang="en-US" sz="2400" b="1" dirty="0">
              <a:solidFill>
                <a:srgbClr val="CCFF99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9900" name="Text Box 132"/>
          <p:cNvSpPr txBox="1"/>
          <p:nvPr/>
        </p:nvSpPr>
        <p:spPr>
          <a:xfrm>
            <a:off x="0" y="3048000"/>
            <a:ext cx="1066800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段表索引地址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9901" name="Text Box 133"/>
          <p:cNvSpPr txBox="1"/>
          <p:nvPr/>
        </p:nvSpPr>
        <p:spPr>
          <a:xfrm>
            <a:off x="3733800" y="3276600"/>
            <a:ext cx="1219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CC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段表</a:t>
            </a:r>
            <a:endParaRPr lang="zh-CN" altLang="en-US" sz="2800" b="1" dirty="0">
              <a:solidFill>
                <a:srgbClr val="FFCC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902" name="Line 134"/>
          <p:cNvSpPr/>
          <p:nvPr/>
        </p:nvSpPr>
        <p:spPr>
          <a:xfrm>
            <a:off x="4267200" y="4953000"/>
            <a:ext cx="0" cy="381000"/>
          </a:xfrm>
          <a:prstGeom prst="line">
            <a:avLst/>
          </a:prstGeom>
          <a:ln w="38100" cap="flat" cmpd="dbl">
            <a:solidFill>
              <a:srgbClr val="FFCC99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79903" name="Text Box 136"/>
          <p:cNvSpPr txBox="1"/>
          <p:nvPr/>
        </p:nvSpPr>
        <p:spPr>
          <a:xfrm>
            <a:off x="1524000" y="5410200"/>
            <a:ext cx="1295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CCFF99"/>
                </a:solidFill>
                <a:latin typeface="Times New Roman" panose="02020603050405020304" pitchFamily="18" charset="0"/>
                <a:ea typeface="楷体_GB2312" pitchFamily="49" charset="-122"/>
              </a:rPr>
              <a:t>段号</a:t>
            </a:r>
            <a:endParaRPr lang="zh-CN" altLang="en-US" sz="2400" b="1" dirty="0">
              <a:solidFill>
                <a:srgbClr val="CCFF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9904" name="Text Box 137"/>
          <p:cNvSpPr txBox="1"/>
          <p:nvPr/>
        </p:nvSpPr>
        <p:spPr>
          <a:xfrm>
            <a:off x="4876800" y="45720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CCFF99"/>
                </a:solidFill>
                <a:latin typeface="Times New Roman" panose="02020603050405020304" pitchFamily="18" charset="0"/>
                <a:ea typeface="仿宋_GB2312" pitchFamily="49" charset="-122"/>
              </a:rPr>
              <a:t>段起点</a:t>
            </a:r>
            <a:endParaRPr lang="zh-CN" altLang="en-US" sz="2400" b="1" dirty="0">
              <a:solidFill>
                <a:srgbClr val="CCFF99"/>
              </a:solidFill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79905" name="Rectangle 138"/>
          <p:cNvSpPr/>
          <p:nvPr/>
        </p:nvSpPr>
        <p:spPr>
          <a:xfrm>
            <a:off x="0" y="914400"/>
            <a:ext cx="26225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CCFF99"/>
                </a:solidFill>
                <a:latin typeface="Times New Roman" panose="02020603050405020304" pitchFamily="18" charset="0"/>
              </a:rPr>
              <a:t>③</a:t>
            </a:r>
            <a:r>
              <a: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rPr>
              <a:t>地址变换：</a:t>
            </a:r>
            <a:endParaRPr lang="zh-CN" altLang="en-US" dirty="0">
              <a:solidFill>
                <a:srgbClr val="CCFF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906" name="Text Box 139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6.7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虚拟存储器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0899" name="Rectangle 3"/>
          <p:cNvSpPr/>
          <p:nvPr/>
        </p:nvSpPr>
        <p:spPr>
          <a:xfrm>
            <a:off x="0" y="990600"/>
            <a:ext cx="18097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dirty="0">
                <a:solidFill>
                  <a:srgbClr val="CCFF99"/>
                </a:solidFill>
                <a:latin typeface="Times New Roman" panose="02020603050405020304" pitchFamily="18" charset="0"/>
              </a:rPr>
              <a:t>④</a:t>
            </a:r>
            <a:r>
              <a: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rPr>
              <a:t>优点：</a:t>
            </a:r>
            <a:endParaRPr lang="zh-CN" altLang="en-US" dirty="0">
              <a:solidFill>
                <a:srgbClr val="CCFF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0" name="Text Box 4"/>
          <p:cNvSpPr txBox="1"/>
          <p:nvPr/>
        </p:nvSpPr>
        <p:spPr>
          <a:xfrm>
            <a:off x="228600" y="1752600"/>
            <a:ext cx="8915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以段为单位进行调度、传送、定位，有利于程序的编译、处理和调试。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0901" name="Rectangle 5"/>
          <p:cNvSpPr/>
          <p:nvPr/>
        </p:nvSpPr>
        <p:spPr>
          <a:xfrm>
            <a:off x="0" y="2971800"/>
            <a:ext cx="70866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solidFill>
                  <a:srgbClr val="CCFF99"/>
                </a:solidFill>
                <a:latin typeface="Times New Roman" panose="02020603050405020304" pitchFamily="18" charset="0"/>
              </a:rPr>
              <a:t>⑤</a:t>
            </a:r>
            <a:r>
              <a:rPr lang="zh-CN" altLang="en-US" dirty="0">
                <a:solidFill>
                  <a:srgbClr val="CCFF99"/>
                </a:solidFill>
                <a:latin typeface="Times New Roman" panose="02020603050405020304" pitchFamily="18" charset="0"/>
              </a:rPr>
              <a:t>缺点：</a:t>
            </a:r>
            <a:r>
              <a:rPr lang="zh-CN" altLang="en-US" dirty="0">
                <a:solidFill>
                  <a:schemeClr val="bg1"/>
                </a:solidFill>
                <a:latin typeface="Times New Roman" panose="02020603050405020304" pitchFamily="18" charset="0"/>
              </a:rPr>
              <a:t>段间碎片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0902" name="Text Box 6"/>
          <p:cNvSpPr txBox="1"/>
          <p:nvPr/>
        </p:nvSpPr>
        <p:spPr>
          <a:xfrm>
            <a:off x="304800" y="3657600"/>
            <a:ext cx="90678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段的大小可变，由虚存调入主存时，主存空间分配工作比较复杂，段与段之间的碎片不好利用。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0903" name="Text Box 7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6.7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虚拟存储器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1923" name="Text Box 7"/>
          <p:cNvSpPr txBox="1"/>
          <p:nvPr/>
        </p:nvSpPr>
        <p:spPr>
          <a:xfrm>
            <a:off x="0" y="990600"/>
            <a:ext cx="9677400" cy="1311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段页式存储管理  </a:t>
            </a:r>
            <a:r>
              <a:rPr lang="en-US" altLang="zh-CN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hybrid</a:t>
            </a:r>
            <a:endParaRPr lang="en-US" altLang="zh-CN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/>
            <a:r>
              <a:rPr lang="zh-CN" altLang="en-US" b="1" dirty="0">
                <a:solidFill>
                  <a:srgbClr val="66FF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举例：</a:t>
            </a:r>
            <a:endParaRPr lang="zh-CN" altLang="en-US" b="1" dirty="0">
              <a:solidFill>
                <a:srgbClr val="66FF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838" name="Text Box 14"/>
          <p:cNvSpPr txBox="1"/>
          <p:nvPr/>
        </p:nvSpPr>
        <p:spPr>
          <a:xfrm>
            <a:off x="0" y="29718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81925" name="Picture 19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6019800"/>
            <a:ext cx="838200" cy="325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6" name="Text Box 21"/>
          <p:cNvSpPr txBox="1"/>
          <p:nvPr/>
        </p:nvSpPr>
        <p:spPr>
          <a:xfrm>
            <a:off x="0" y="2362200"/>
            <a:ext cx="4114800" cy="2773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现需将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道程序调入内存。</a:t>
            </a:r>
            <a:r>
              <a:rPr lang="en-US" altLang="zh-CN" dirty="0">
                <a:latin typeface="Times New Roman" panose="02020603050405020304" pitchFamily="18" charset="0"/>
              </a:rPr>
              <a:t>D</a:t>
            </a:r>
            <a:r>
              <a:rPr lang="zh-CN" altLang="en-US" dirty="0">
                <a:latin typeface="Times New Roman" panose="02020603050405020304" pitchFamily="18" charset="0"/>
              </a:rPr>
              <a:t>程序分三段，各有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r>
              <a:rPr lang="en-US" altLang="zh-CN" dirty="0"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页。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algn="l"/>
            <a:r>
              <a:rPr lang="zh-CN" altLang="en-US" dirty="0">
                <a:latin typeface="Times New Roman" panose="02020603050405020304" pitchFamily="18" charset="0"/>
              </a:rPr>
              <a:t>调入方法见图</a:t>
            </a:r>
            <a:r>
              <a:rPr lang="en-US" altLang="zh-CN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81927" name="Picture 22" descr="图片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8400" y="1125538"/>
            <a:ext cx="5029200" cy="5016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8" name="Text Box 25"/>
          <p:cNvSpPr txBox="1"/>
          <p:nvPr/>
        </p:nvSpPr>
        <p:spPr>
          <a:xfrm>
            <a:off x="0" y="228600"/>
            <a:ext cx="9144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6.7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虚拟存储器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8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219" name="Text Box 2"/>
          <p:cNvSpPr txBox="1"/>
          <p:nvPr/>
        </p:nvSpPr>
        <p:spPr>
          <a:xfrm>
            <a:off x="1258888" y="260350"/>
            <a:ext cx="72247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存储系统的层次结构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9220" name="Text Box 15"/>
          <p:cNvSpPr txBox="1"/>
          <p:nvPr/>
        </p:nvSpPr>
        <p:spPr>
          <a:xfrm>
            <a:off x="323850" y="1052513"/>
            <a:ext cx="83820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zh-CN" altLang="en-US" dirty="0">
                <a:solidFill>
                  <a:srgbClr val="CCFFFF"/>
                </a:solidFill>
                <a:latin typeface="Times New Roman" panose="02020603050405020304" pitchFamily="18" charset="0"/>
              </a:rPr>
              <a:t>问题提出：容量、速度、价格</a:t>
            </a:r>
            <a:br>
              <a:rPr lang="zh-CN" altLang="en-US" dirty="0">
                <a:solidFill>
                  <a:srgbClr val="CCFFFF"/>
                </a:solidFill>
                <a:latin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FFCCCC"/>
                </a:solidFill>
                <a:latin typeface="Times New Roman" panose="02020603050405020304" pitchFamily="18" charset="0"/>
              </a:rPr>
              <a:t>解决办法：存储体系</a:t>
            </a:r>
            <a:r>
              <a:rPr lang="en-US" altLang="zh-CN" b="1" i="1" dirty="0">
                <a:solidFill>
                  <a:srgbClr val="FFCCCC"/>
                </a:solidFill>
                <a:latin typeface="Times New Roman" panose="02020603050405020304" pitchFamily="18" charset="0"/>
              </a:rPr>
              <a:t>Memory Hierarchy</a:t>
            </a:r>
            <a:endParaRPr lang="en-US" altLang="zh-CN" dirty="0">
              <a:solidFill>
                <a:srgbClr val="CCFF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1" name="Text Box 16"/>
          <p:cNvSpPr txBox="1"/>
          <p:nvPr/>
        </p:nvSpPr>
        <p:spPr>
          <a:xfrm>
            <a:off x="1447800" y="2349500"/>
            <a:ext cx="1447800" cy="557213"/>
          </a:xfrm>
          <a:prstGeom prst="rect">
            <a:avLst/>
          </a:prstGeom>
          <a:noFill/>
          <a:ln w="38100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</a:rPr>
              <a:t>CPU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222" name="Text Box 17"/>
          <p:cNvSpPr txBox="1"/>
          <p:nvPr/>
        </p:nvSpPr>
        <p:spPr>
          <a:xfrm>
            <a:off x="914400" y="3416300"/>
            <a:ext cx="2667000" cy="557213"/>
          </a:xfrm>
          <a:prstGeom prst="rect">
            <a:avLst/>
          </a:prstGeom>
          <a:noFill/>
          <a:ln w="38100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高速缓存</a:t>
            </a:r>
            <a:r>
              <a:rPr lang="en-US" altLang="zh-CN" sz="2800" b="1" dirty="0">
                <a:latin typeface="Times New Roman" panose="02020603050405020304" pitchFamily="18" charset="0"/>
              </a:rPr>
              <a:t>Cache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9223" name="Text Box 18"/>
          <p:cNvSpPr txBox="1"/>
          <p:nvPr/>
        </p:nvSpPr>
        <p:spPr>
          <a:xfrm>
            <a:off x="1371600" y="4483100"/>
            <a:ext cx="1447800" cy="557213"/>
          </a:xfrm>
          <a:prstGeom prst="rect">
            <a:avLst/>
          </a:prstGeom>
          <a:noFill/>
          <a:ln w="38100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主存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224" name="Text Box 19"/>
          <p:cNvSpPr txBox="1"/>
          <p:nvPr/>
        </p:nvSpPr>
        <p:spPr>
          <a:xfrm>
            <a:off x="1371600" y="5626100"/>
            <a:ext cx="1524000" cy="557213"/>
          </a:xfrm>
          <a:prstGeom prst="rect">
            <a:avLst/>
          </a:prstGeom>
          <a:noFill/>
          <a:ln w="38100" cap="flat" cmpd="sng">
            <a:solidFill>
              <a:srgbClr val="CC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辅存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9225" name="AutoShape 20"/>
          <p:cNvSpPr/>
          <p:nvPr/>
        </p:nvSpPr>
        <p:spPr>
          <a:xfrm>
            <a:off x="1905000" y="2882900"/>
            <a:ext cx="457200" cy="533400"/>
          </a:xfrm>
          <a:prstGeom prst="upDownArrow">
            <a:avLst>
              <a:gd name="adj1" fmla="val 50000"/>
              <a:gd name="adj2" fmla="val 23333"/>
            </a:avLst>
          </a:prstGeom>
          <a:noFill/>
          <a:ln w="38100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6" name="AutoShape 21"/>
          <p:cNvSpPr/>
          <p:nvPr/>
        </p:nvSpPr>
        <p:spPr>
          <a:xfrm>
            <a:off x="1828800" y="3949700"/>
            <a:ext cx="457200" cy="533400"/>
          </a:xfrm>
          <a:prstGeom prst="upDownArrow">
            <a:avLst>
              <a:gd name="adj1" fmla="val 50000"/>
              <a:gd name="adj2" fmla="val 23333"/>
            </a:avLst>
          </a:prstGeom>
          <a:noFill/>
          <a:ln w="38100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7" name="AutoShape 22"/>
          <p:cNvSpPr/>
          <p:nvPr/>
        </p:nvSpPr>
        <p:spPr>
          <a:xfrm>
            <a:off x="1752600" y="5016500"/>
            <a:ext cx="457200" cy="533400"/>
          </a:xfrm>
          <a:prstGeom prst="upDownArrow">
            <a:avLst>
              <a:gd name="adj1" fmla="val 50000"/>
              <a:gd name="adj2" fmla="val 23333"/>
            </a:avLst>
          </a:prstGeom>
          <a:noFill/>
          <a:ln w="38100" cap="flat" cmpd="sng">
            <a:solidFill>
              <a:srgbClr val="CC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228" name="Text Box 23"/>
          <p:cNvSpPr txBox="1"/>
          <p:nvPr/>
        </p:nvSpPr>
        <p:spPr>
          <a:xfrm>
            <a:off x="4495800" y="3187700"/>
            <a:ext cx="2209800" cy="617538"/>
          </a:xfrm>
          <a:prstGeom prst="rect">
            <a:avLst/>
          </a:prstGeom>
          <a:solidFill>
            <a:srgbClr val="CC99FF"/>
          </a:solidFill>
          <a:ln w="38100" cap="flat" cmpd="sng">
            <a:solidFill>
              <a:srgbClr val="CC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辅助硬件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29" name="Text Box 25"/>
          <p:cNvSpPr txBox="1"/>
          <p:nvPr/>
        </p:nvSpPr>
        <p:spPr>
          <a:xfrm>
            <a:off x="3733800" y="5016500"/>
            <a:ext cx="2819400" cy="617538"/>
          </a:xfrm>
          <a:prstGeom prst="rect">
            <a:avLst/>
          </a:prstGeom>
          <a:solidFill>
            <a:srgbClr val="CC99FF"/>
          </a:solidFill>
          <a:ln w="38100" cap="flat" cmpd="sng">
            <a:solidFill>
              <a:srgbClr val="CC99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</a:rPr>
              <a:t>辅助软、硬件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30" name="Line 26"/>
          <p:cNvSpPr/>
          <p:nvPr/>
        </p:nvSpPr>
        <p:spPr>
          <a:xfrm>
            <a:off x="2819400" y="4787900"/>
            <a:ext cx="2514600" cy="0"/>
          </a:xfrm>
          <a:prstGeom prst="line">
            <a:avLst/>
          </a:prstGeom>
          <a:ln w="38100" cap="flat" cmpd="dbl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31" name="Line 27"/>
          <p:cNvSpPr/>
          <p:nvPr/>
        </p:nvSpPr>
        <p:spPr>
          <a:xfrm>
            <a:off x="5334000" y="4787900"/>
            <a:ext cx="0" cy="152400"/>
          </a:xfrm>
          <a:prstGeom prst="line">
            <a:avLst/>
          </a:prstGeom>
          <a:ln w="38100" cap="flat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32" name="Line 28"/>
          <p:cNvSpPr/>
          <p:nvPr/>
        </p:nvSpPr>
        <p:spPr>
          <a:xfrm>
            <a:off x="5334000" y="5626100"/>
            <a:ext cx="0" cy="228600"/>
          </a:xfrm>
          <a:prstGeom prst="line">
            <a:avLst/>
          </a:prstGeom>
          <a:ln w="38100" cap="flat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33" name="Line 29"/>
          <p:cNvSpPr/>
          <p:nvPr/>
        </p:nvSpPr>
        <p:spPr>
          <a:xfrm flipH="1">
            <a:off x="2895600" y="5854700"/>
            <a:ext cx="2438400" cy="0"/>
          </a:xfrm>
          <a:prstGeom prst="line">
            <a:avLst/>
          </a:prstGeom>
          <a:ln w="38100" cap="flat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34" name="Line 30"/>
          <p:cNvSpPr/>
          <p:nvPr/>
        </p:nvSpPr>
        <p:spPr>
          <a:xfrm>
            <a:off x="2819400" y="4635500"/>
            <a:ext cx="2514600" cy="0"/>
          </a:xfrm>
          <a:prstGeom prst="line">
            <a:avLst/>
          </a:prstGeom>
          <a:ln w="28575" cap="rnd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35" name="Line 31"/>
          <p:cNvSpPr/>
          <p:nvPr/>
        </p:nvSpPr>
        <p:spPr>
          <a:xfrm flipV="1">
            <a:off x="5334000" y="3797300"/>
            <a:ext cx="0" cy="838200"/>
          </a:xfrm>
          <a:prstGeom prst="line">
            <a:avLst/>
          </a:prstGeom>
          <a:ln w="28575" cap="rnd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36" name="Line 32"/>
          <p:cNvSpPr/>
          <p:nvPr/>
        </p:nvSpPr>
        <p:spPr>
          <a:xfrm flipV="1">
            <a:off x="3352800" y="2959100"/>
            <a:ext cx="0" cy="457200"/>
          </a:xfrm>
          <a:prstGeom prst="line">
            <a:avLst/>
          </a:prstGeom>
          <a:ln w="28575" cap="rnd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37" name="Line 33"/>
          <p:cNvSpPr/>
          <p:nvPr/>
        </p:nvSpPr>
        <p:spPr>
          <a:xfrm>
            <a:off x="3352800" y="2882900"/>
            <a:ext cx="1981200" cy="0"/>
          </a:xfrm>
          <a:prstGeom prst="line">
            <a:avLst/>
          </a:prstGeom>
          <a:ln w="28575" cap="rnd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38" name="Line 34"/>
          <p:cNvSpPr/>
          <p:nvPr/>
        </p:nvSpPr>
        <p:spPr>
          <a:xfrm>
            <a:off x="5334000" y="2882900"/>
            <a:ext cx="0" cy="228600"/>
          </a:xfrm>
          <a:prstGeom prst="line">
            <a:avLst/>
          </a:prstGeom>
          <a:ln w="28575" cap="flat" cmpd="sng">
            <a:solidFill>
              <a:srgbClr val="CCFFFF"/>
            </a:solidFill>
            <a:prstDash val="sysDot"/>
            <a:headEnd type="none" w="med" len="med"/>
            <a:tailEnd type="none" w="med" len="med"/>
          </a:ln>
        </p:spPr>
      </p:sp>
      <p:sp>
        <p:nvSpPr>
          <p:cNvPr id="9239" name="Text Box 35"/>
          <p:cNvSpPr txBox="1"/>
          <p:nvPr/>
        </p:nvSpPr>
        <p:spPr>
          <a:xfrm>
            <a:off x="7086600" y="3962400"/>
            <a:ext cx="2057400" cy="2286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Times New Roman" panose="02020603050405020304" pitchFamily="18" charset="0"/>
              </a:rPr>
              <a:t>Cache</a:t>
            </a:r>
            <a:r>
              <a:rPr lang="zh-CN" altLang="en-US" b="1" dirty="0">
                <a:latin typeface="Times New Roman" panose="02020603050405020304" pitchFamily="18" charset="0"/>
              </a:rPr>
              <a:t>解决速度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</a:rPr>
              <a:t>辅存解决容量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pic>
        <p:nvPicPr>
          <p:cNvPr id="9240" name="Picture 36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5930900"/>
            <a:ext cx="838200" cy="325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3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2947" name="Text Box 2"/>
          <p:cNvSpPr txBox="1"/>
          <p:nvPr/>
        </p:nvSpPr>
        <p:spPr>
          <a:xfrm>
            <a:off x="0" y="112713"/>
            <a:ext cx="9144000" cy="579437"/>
          </a:xfrm>
          <a:prstGeom prst="rect">
            <a:avLst/>
          </a:prstGeom>
          <a:solidFill>
            <a:srgbClr val="0000CC"/>
          </a:solidFill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6.6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物理存储系统的组织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  <p:sp>
        <p:nvSpPr>
          <p:cNvPr id="82948" name="Text Box 3"/>
          <p:cNvSpPr txBox="1"/>
          <p:nvPr/>
        </p:nvSpPr>
        <p:spPr>
          <a:xfrm>
            <a:off x="0" y="908050"/>
            <a:ext cx="6553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</a:rPr>
              <a:t>6.6.1 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存储系统的层次结构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2949" name="Text Box 4"/>
          <p:cNvSpPr txBox="1"/>
          <p:nvPr/>
        </p:nvSpPr>
        <p:spPr>
          <a:xfrm>
            <a:off x="6400800" y="1760538"/>
            <a:ext cx="1524000" cy="525462"/>
          </a:xfrm>
          <a:prstGeom prst="rect">
            <a:avLst/>
          </a:prstGeom>
          <a:solidFill>
            <a:srgbClr val="0000FF"/>
          </a:solidFill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黑体" panose="02010609060101010101" pitchFamily="2" charset="-122"/>
              </a:rPr>
              <a:t>  CPU</a:t>
            </a:r>
            <a:endParaRPr lang="en-US" altLang="zh-CN" b="1" dirty="0">
              <a:solidFill>
                <a:srgbClr val="FFFFFF"/>
              </a:solidFill>
              <a:latin typeface="黑体" panose="02010609060101010101" pitchFamily="2" charset="-122"/>
            </a:endParaRPr>
          </a:p>
        </p:txBody>
      </p:sp>
      <p:sp>
        <p:nvSpPr>
          <p:cNvPr id="82950" name="Text Box 5"/>
          <p:cNvSpPr txBox="1"/>
          <p:nvPr/>
        </p:nvSpPr>
        <p:spPr>
          <a:xfrm>
            <a:off x="6858000" y="2667000"/>
            <a:ext cx="1295400" cy="525463"/>
          </a:xfrm>
          <a:prstGeom prst="rect">
            <a:avLst/>
          </a:prstGeom>
          <a:solidFill>
            <a:srgbClr val="0000FF"/>
          </a:solidFill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eaLnBrk="1" hangingPunct="1"/>
            <a:r>
              <a:rPr lang="en-US" altLang="zh-CN" b="1" dirty="0">
                <a:solidFill>
                  <a:srgbClr val="FFFFFF"/>
                </a:solidFill>
                <a:latin typeface="黑体" panose="02010609060101010101" pitchFamily="2" charset="-122"/>
              </a:rPr>
              <a:t>Cache</a:t>
            </a:r>
            <a:endParaRPr lang="en-US" altLang="zh-CN" b="1" dirty="0">
              <a:solidFill>
                <a:srgbClr val="FFFFFF"/>
              </a:solidFill>
              <a:latin typeface="黑体" panose="02010609060101010101" pitchFamily="2" charset="-122"/>
            </a:endParaRPr>
          </a:p>
        </p:txBody>
      </p:sp>
      <p:sp>
        <p:nvSpPr>
          <p:cNvPr id="82951" name="Text Box 6"/>
          <p:cNvSpPr txBox="1"/>
          <p:nvPr/>
        </p:nvSpPr>
        <p:spPr>
          <a:xfrm>
            <a:off x="6248400" y="3649663"/>
            <a:ext cx="1981200" cy="525462"/>
          </a:xfrm>
          <a:prstGeom prst="rect">
            <a:avLst/>
          </a:prstGeom>
          <a:solidFill>
            <a:srgbClr val="0000FF"/>
          </a:solidFill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黑体" panose="02010609060101010101" pitchFamily="2" charset="-122"/>
              </a:rPr>
              <a:t>   </a:t>
            </a:r>
            <a:r>
              <a:rPr lang="zh-CN" altLang="en-US" b="1" dirty="0">
                <a:solidFill>
                  <a:srgbClr val="FFFFFF"/>
                </a:solidFill>
                <a:latin typeface="黑体" panose="02010609060101010101" pitchFamily="2" charset="-122"/>
              </a:rPr>
              <a:t>主存</a:t>
            </a:r>
            <a:endParaRPr lang="zh-CN" altLang="en-US" b="1" dirty="0">
              <a:solidFill>
                <a:srgbClr val="FFFFFF"/>
              </a:solidFill>
              <a:latin typeface="黑体" panose="02010609060101010101" pitchFamily="2" charset="-122"/>
            </a:endParaRPr>
          </a:p>
        </p:txBody>
      </p:sp>
      <p:sp>
        <p:nvSpPr>
          <p:cNvPr id="82952" name="Text Box 7"/>
          <p:cNvSpPr txBox="1"/>
          <p:nvPr/>
        </p:nvSpPr>
        <p:spPr>
          <a:xfrm>
            <a:off x="6096000" y="4579938"/>
            <a:ext cx="2362200" cy="525462"/>
          </a:xfrm>
          <a:prstGeom prst="rect">
            <a:avLst/>
          </a:prstGeom>
          <a:solidFill>
            <a:srgbClr val="0000FF"/>
          </a:solidFill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>
            <a:spAutoFit/>
          </a:bodyPr>
          <a:p>
            <a:pPr algn="l" eaLnBrk="1" hangingPunct="1"/>
            <a:r>
              <a:rPr lang="en-US" altLang="zh-CN" b="1" dirty="0">
                <a:solidFill>
                  <a:srgbClr val="FFFFFF"/>
                </a:solidFill>
                <a:latin typeface="黑体" panose="02010609060101010101" pitchFamily="2" charset="-122"/>
              </a:rPr>
              <a:t>    </a:t>
            </a:r>
            <a:r>
              <a:rPr lang="zh-CN" altLang="en-US" b="1" dirty="0">
                <a:solidFill>
                  <a:srgbClr val="FFFFFF"/>
                </a:solidFill>
                <a:latin typeface="黑体" panose="02010609060101010101" pitchFamily="2" charset="-122"/>
              </a:rPr>
              <a:t>外存</a:t>
            </a:r>
            <a:endParaRPr lang="zh-CN" altLang="en-US" b="1" dirty="0">
              <a:solidFill>
                <a:srgbClr val="FFFFFF"/>
              </a:solidFill>
              <a:latin typeface="黑体" panose="02010609060101010101" pitchFamily="2" charset="-122"/>
            </a:endParaRPr>
          </a:p>
        </p:txBody>
      </p:sp>
      <p:sp>
        <p:nvSpPr>
          <p:cNvPr id="82953" name="Line 8"/>
          <p:cNvSpPr/>
          <p:nvPr/>
        </p:nvSpPr>
        <p:spPr>
          <a:xfrm>
            <a:off x="6629400" y="2278063"/>
            <a:ext cx="0" cy="1371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2954" name="Line 9"/>
          <p:cNvSpPr/>
          <p:nvPr/>
        </p:nvSpPr>
        <p:spPr>
          <a:xfrm>
            <a:off x="7543800" y="228600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2955" name="Line 10"/>
          <p:cNvSpPr/>
          <p:nvPr/>
        </p:nvSpPr>
        <p:spPr>
          <a:xfrm>
            <a:off x="7543800" y="3276600"/>
            <a:ext cx="0" cy="3810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2956" name="Line 11"/>
          <p:cNvSpPr/>
          <p:nvPr/>
        </p:nvSpPr>
        <p:spPr>
          <a:xfrm>
            <a:off x="7239000" y="4122738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2957" name="Text Box 12"/>
          <p:cNvSpPr txBox="1"/>
          <p:nvPr/>
        </p:nvSpPr>
        <p:spPr>
          <a:xfrm>
            <a:off x="990600" y="1554163"/>
            <a:ext cx="3124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</a:rPr>
              <a:t>主存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</a:rPr>
              <a:t>-Cache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</a:rPr>
              <a:t>层次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82958" name="Text Box 13"/>
          <p:cNvSpPr txBox="1"/>
          <p:nvPr/>
        </p:nvSpPr>
        <p:spPr>
          <a:xfrm>
            <a:off x="1066800" y="2605088"/>
            <a:ext cx="5181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</a:rPr>
              <a:t>CPU     Cache     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主存    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2959" name="Line 14"/>
          <p:cNvSpPr/>
          <p:nvPr/>
        </p:nvSpPr>
        <p:spPr>
          <a:xfrm>
            <a:off x="1905000" y="2909888"/>
            <a:ext cx="6096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2960" name="Line 15"/>
          <p:cNvSpPr/>
          <p:nvPr/>
        </p:nvSpPr>
        <p:spPr>
          <a:xfrm>
            <a:off x="4038600" y="2909888"/>
            <a:ext cx="60960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2961" name="Text Box 16"/>
          <p:cNvSpPr txBox="1"/>
          <p:nvPr/>
        </p:nvSpPr>
        <p:spPr>
          <a:xfrm>
            <a:off x="1752600" y="2909888"/>
            <a:ext cx="1676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命中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grpSp>
        <p:nvGrpSpPr>
          <p:cNvPr id="82962" name="Group 17"/>
          <p:cNvGrpSpPr/>
          <p:nvPr/>
        </p:nvGrpSpPr>
        <p:grpSpPr>
          <a:xfrm>
            <a:off x="1676400" y="2528888"/>
            <a:ext cx="3352800" cy="228600"/>
            <a:chOff x="384" y="384"/>
            <a:chExt cx="2112" cy="144"/>
          </a:xfrm>
        </p:grpSpPr>
        <p:sp>
          <p:nvSpPr>
            <p:cNvPr id="82974" name="Line 18"/>
            <p:cNvSpPr/>
            <p:nvPr/>
          </p:nvSpPr>
          <p:spPr>
            <a:xfrm flipV="1">
              <a:off x="384" y="384"/>
              <a:ext cx="336" cy="144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82975" name="Line 19"/>
            <p:cNvSpPr/>
            <p:nvPr/>
          </p:nvSpPr>
          <p:spPr>
            <a:xfrm>
              <a:off x="720" y="384"/>
              <a:ext cx="1488" cy="0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2976" name="Line 20"/>
            <p:cNvSpPr/>
            <p:nvPr/>
          </p:nvSpPr>
          <p:spPr>
            <a:xfrm>
              <a:off x="2208" y="384"/>
              <a:ext cx="288" cy="96"/>
            </a:xfrm>
            <a:prstGeom prst="line">
              <a:avLst/>
            </a:prstGeom>
            <a:ln w="28575" cap="flat" cmpd="sng">
              <a:solidFill>
                <a:srgbClr val="0000FF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82963" name="Text Box 21"/>
          <p:cNvSpPr txBox="1"/>
          <p:nvPr/>
        </p:nvSpPr>
        <p:spPr>
          <a:xfrm>
            <a:off x="2514600" y="2071688"/>
            <a:ext cx="2362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不命中</a:t>
            </a:r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Cache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2964" name="Text Box 22"/>
          <p:cNvSpPr txBox="1"/>
          <p:nvPr/>
        </p:nvSpPr>
        <p:spPr>
          <a:xfrm>
            <a:off x="914400" y="4297363"/>
            <a:ext cx="44196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</a:rPr>
              <a:t>主存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2" charset="-122"/>
              </a:rPr>
              <a:t>-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</a:rPr>
              <a:t>辅存层次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82965" name="Text Box 23"/>
          <p:cNvSpPr txBox="1"/>
          <p:nvPr/>
        </p:nvSpPr>
        <p:spPr>
          <a:xfrm>
            <a:off x="914400" y="5973763"/>
            <a:ext cx="5029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为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</a:rPr>
              <a:t>虚拟存储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提供条件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grpSp>
        <p:nvGrpSpPr>
          <p:cNvPr id="82966" name="Group 24"/>
          <p:cNvGrpSpPr/>
          <p:nvPr/>
        </p:nvGrpSpPr>
        <p:grpSpPr>
          <a:xfrm>
            <a:off x="914400" y="4906963"/>
            <a:ext cx="4648200" cy="579437"/>
            <a:chOff x="576" y="3379"/>
            <a:chExt cx="2928" cy="365"/>
          </a:xfrm>
        </p:grpSpPr>
        <p:sp>
          <p:nvSpPr>
            <p:cNvPr id="82971" name="Text Box 25"/>
            <p:cNvSpPr txBox="1"/>
            <p:nvPr/>
          </p:nvSpPr>
          <p:spPr>
            <a:xfrm>
              <a:off x="576" y="3379"/>
              <a:ext cx="29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l" eaLnBrk="1" hangingPunct="1"/>
              <a:r>
                <a:rPr lang="en-US" altLang="zh-CN" b="1" dirty="0">
                  <a:solidFill>
                    <a:schemeClr val="tx1"/>
                  </a:solidFill>
                  <a:latin typeface="黑体" panose="02010609060101010101" pitchFamily="2" charset="-122"/>
                </a:rPr>
                <a:t>CPU    </a:t>
              </a:r>
              <a:r>
                <a:rPr lang="zh-CN" altLang="en-US" b="1" dirty="0">
                  <a:solidFill>
                    <a:schemeClr val="tx1"/>
                  </a:solidFill>
                  <a:latin typeface="黑体" panose="02010609060101010101" pitchFamily="2" charset="-122"/>
                </a:rPr>
                <a:t>主存    外存</a:t>
              </a:r>
              <a:endParaRPr lang="zh-CN" altLang="en-US" b="1" dirty="0">
                <a:solidFill>
                  <a:schemeClr val="tx1"/>
                </a:solidFill>
                <a:latin typeface="黑体" panose="02010609060101010101" pitchFamily="2" charset="-122"/>
              </a:endParaRPr>
            </a:p>
          </p:txBody>
        </p:sp>
        <p:sp>
          <p:nvSpPr>
            <p:cNvPr id="82972" name="Line 26"/>
            <p:cNvSpPr/>
            <p:nvPr/>
          </p:nvSpPr>
          <p:spPr>
            <a:xfrm>
              <a:off x="1104" y="3571"/>
              <a:ext cx="384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triangle" w="med" len="med"/>
              <a:tailEnd type="triangle" w="med" len="med"/>
            </a:ln>
          </p:spPr>
        </p:sp>
        <p:sp>
          <p:nvSpPr>
            <p:cNvPr id="82973" name="Line 27"/>
            <p:cNvSpPr/>
            <p:nvPr/>
          </p:nvSpPr>
          <p:spPr>
            <a:xfrm>
              <a:off x="2112" y="3571"/>
              <a:ext cx="384" cy="0"/>
            </a:xfrm>
            <a:prstGeom prst="line">
              <a:avLst/>
            </a:prstGeom>
            <a:ln w="38100" cap="flat" cmpd="sng">
              <a:solidFill>
                <a:srgbClr val="0000FF"/>
              </a:solidFill>
              <a:prstDash val="solid"/>
              <a:headEnd type="triangle" w="med" len="med"/>
              <a:tailEnd type="triangle" w="med" len="med"/>
            </a:ln>
          </p:spPr>
        </p:sp>
      </p:grpSp>
      <p:sp>
        <p:nvSpPr>
          <p:cNvPr id="82967" name="Text Box 28"/>
          <p:cNvSpPr txBox="1"/>
          <p:nvPr/>
        </p:nvSpPr>
        <p:spPr>
          <a:xfrm>
            <a:off x="914400" y="5440363"/>
            <a:ext cx="2057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增大容量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2968" name="Rectangle 29"/>
          <p:cNvSpPr/>
          <p:nvPr/>
        </p:nvSpPr>
        <p:spPr>
          <a:xfrm>
            <a:off x="2813050" y="5486400"/>
            <a:ext cx="3384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</a:rPr>
              <a:t>通过硬件和软件实现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2" charset="-122"/>
            </a:endParaRPr>
          </a:p>
        </p:txBody>
      </p:sp>
      <p:sp>
        <p:nvSpPr>
          <p:cNvPr id="82969" name="Text Box 30"/>
          <p:cNvSpPr txBox="1"/>
          <p:nvPr/>
        </p:nvSpPr>
        <p:spPr>
          <a:xfrm>
            <a:off x="990600" y="3459163"/>
            <a:ext cx="18288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提高速度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2970" name="Rectangle 31"/>
          <p:cNvSpPr/>
          <p:nvPr/>
        </p:nvSpPr>
        <p:spPr>
          <a:xfrm>
            <a:off x="2889250" y="3505200"/>
            <a:ext cx="23177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</a:rPr>
              <a:t>通过硬件实现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1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3971" name="Text Box 2"/>
          <p:cNvSpPr txBox="1"/>
          <p:nvPr/>
        </p:nvSpPr>
        <p:spPr>
          <a:xfrm>
            <a:off x="0" y="112713"/>
            <a:ext cx="815340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</a:rPr>
              <a:t>6.6.2 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磁盘冗余阵列（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</a:rPr>
              <a:t>RAID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）   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</a:rPr>
              <a:t>P301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72" name="Text Box 3"/>
          <p:cNvSpPr txBox="1"/>
          <p:nvPr/>
        </p:nvSpPr>
        <p:spPr>
          <a:xfrm>
            <a:off x="914400" y="762000"/>
            <a:ext cx="7239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</a:rPr>
              <a:t>多台磁盘存储器组成大容量外存子系统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83973" name="Text Box 4"/>
          <p:cNvSpPr txBox="1"/>
          <p:nvPr/>
        </p:nvSpPr>
        <p:spPr>
          <a:xfrm>
            <a:off x="914400" y="1295400"/>
            <a:ext cx="2362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技术基础：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74" name="Rectangle 5"/>
          <p:cNvSpPr/>
          <p:nvPr/>
        </p:nvSpPr>
        <p:spPr>
          <a:xfrm>
            <a:off x="2819400" y="1309688"/>
            <a:ext cx="23177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</a:rPr>
              <a:t>数据分块技术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2" charset="-122"/>
            </a:endParaRPr>
          </a:p>
        </p:txBody>
      </p:sp>
      <p:sp>
        <p:nvSpPr>
          <p:cNvPr id="83975" name="Rectangle 6"/>
          <p:cNvSpPr/>
          <p:nvPr/>
        </p:nvSpPr>
        <p:spPr>
          <a:xfrm>
            <a:off x="914400" y="1851025"/>
            <a:ext cx="20129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</a:rPr>
              <a:t>RAID0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</a:rPr>
              <a:t>级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：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76" name="Text Box 7"/>
          <p:cNvSpPr txBox="1"/>
          <p:nvPr/>
        </p:nvSpPr>
        <p:spPr>
          <a:xfrm>
            <a:off x="2711450" y="1828800"/>
            <a:ext cx="26670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无冗余无校验</a:t>
            </a:r>
            <a:endParaRPr lang="zh-CN" altLang="en-US" b="1" dirty="0">
              <a:solidFill>
                <a:srgbClr val="CC3300"/>
              </a:solidFill>
              <a:latin typeface="黑体" panose="02010609060101010101" pitchFamily="2" charset="-122"/>
            </a:endParaRPr>
          </a:p>
        </p:txBody>
      </p:sp>
      <p:sp>
        <p:nvSpPr>
          <p:cNvPr id="83977" name="Rectangle 8"/>
          <p:cNvSpPr/>
          <p:nvPr/>
        </p:nvSpPr>
        <p:spPr>
          <a:xfrm>
            <a:off x="914400" y="2392363"/>
            <a:ext cx="20351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</a:rPr>
              <a:t>RAID1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</a:rPr>
              <a:t>级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：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78" name="Text Box 9"/>
          <p:cNvSpPr txBox="1"/>
          <p:nvPr/>
        </p:nvSpPr>
        <p:spPr>
          <a:xfrm>
            <a:off x="2635250" y="2362200"/>
            <a:ext cx="29718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镜像磁盘阵列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79" name="Rectangle 10"/>
          <p:cNvSpPr/>
          <p:nvPr/>
        </p:nvSpPr>
        <p:spPr>
          <a:xfrm>
            <a:off x="5375275" y="1881188"/>
            <a:ext cx="267335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</a:rPr>
              <a:t>高效、安全性低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2" charset="-122"/>
            </a:endParaRPr>
          </a:p>
        </p:txBody>
      </p:sp>
      <p:sp>
        <p:nvSpPr>
          <p:cNvPr id="83980" name="Rectangle 11"/>
          <p:cNvSpPr/>
          <p:nvPr/>
        </p:nvSpPr>
        <p:spPr>
          <a:xfrm>
            <a:off x="5165725" y="2414588"/>
            <a:ext cx="3413125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</a:rPr>
              <a:t>安全性高、利用率低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2" charset="-122"/>
            </a:endParaRPr>
          </a:p>
        </p:txBody>
      </p:sp>
      <p:sp>
        <p:nvSpPr>
          <p:cNvPr id="83981" name="Rectangle 12"/>
          <p:cNvSpPr/>
          <p:nvPr/>
        </p:nvSpPr>
        <p:spPr>
          <a:xfrm>
            <a:off x="914400" y="2925763"/>
            <a:ext cx="20351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</a:rPr>
              <a:t>RAID2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级：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82" name="Text Box 13"/>
          <p:cNvSpPr txBox="1"/>
          <p:nvPr/>
        </p:nvSpPr>
        <p:spPr>
          <a:xfrm>
            <a:off x="2635250" y="2925763"/>
            <a:ext cx="47561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数据按位交叉，海明纠错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83" name="Rectangle 14"/>
          <p:cNvSpPr/>
          <p:nvPr/>
        </p:nvSpPr>
        <p:spPr>
          <a:xfrm>
            <a:off x="914400" y="3535363"/>
            <a:ext cx="20351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</a:rPr>
              <a:t>RAID3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级：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84" name="Text Box 15"/>
          <p:cNvSpPr txBox="1"/>
          <p:nvPr/>
        </p:nvSpPr>
        <p:spPr>
          <a:xfrm>
            <a:off x="2635250" y="3535363"/>
            <a:ext cx="48323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数据按位交叉、奇偶校验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85" name="Rectangle 16"/>
          <p:cNvSpPr/>
          <p:nvPr/>
        </p:nvSpPr>
        <p:spPr>
          <a:xfrm>
            <a:off x="914400" y="4678363"/>
            <a:ext cx="20351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</a:rPr>
              <a:t>RAID5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2" charset="-122"/>
              </a:rPr>
              <a:t>级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：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86" name="Text Box 17"/>
          <p:cNvSpPr txBox="1"/>
          <p:nvPr/>
        </p:nvSpPr>
        <p:spPr>
          <a:xfrm>
            <a:off x="2635250" y="4678363"/>
            <a:ext cx="22415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类似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</a:rPr>
              <a:t>RAID4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，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87" name="Rectangle 18"/>
          <p:cNvSpPr/>
          <p:nvPr/>
        </p:nvSpPr>
        <p:spPr>
          <a:xfrm>
            <a:off x="914400" y="5211763"/>
            <a:ext cx="20351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</a:rPr>
              <a:t>RAID6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级：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88" name="Text Box 19"/>
          <p:cNvSpPr txBox="1"/>
          <p:nvPr/>
        </p:nvSpPr>
        <p:spPr>
          <a:xfrm>
            <a:off x="2635250" y="5211763"/>
            <a:ext cx="34607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分块、双磁盘容错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89" name="Rectangle 20"/>
          <p:cNvSpPr/>
          <p:nvPr/>
        </p:nvSpPr>
        <p:spPr>
          <a:xfrm>
            <a:off x="914400" y="4114800"/>
            <a:ext cx="20351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</a:rPr>
              <a:t>RAID4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级：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90" name="Text Box 21"/>
          <p:cNvSpPr txBox="1"/>
          <p:nvPr/>
        </p:nvSpPr>
        <p:spPr>
          <a:xfrm>
            <a:off x="2635250" y="4114800"/>
            <a:ext cx="6051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数据按扇区交叉、奇偶校验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91" name="Rectangle 22"/>
          <p:cNvSpPr/>
          <p:nvPr/>
        </p:nvSpPr>
        <p:spPr>
          <a:xfrm>
            <a:off x="7239000" y="2971800"/>
            <a:ext cx="16065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</a:rPr>
              <a:t>校验盘多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2" charset="-122"/>
            </a:endParaRPr>
          </a:p>
        </p:txBody>
      </p:sp>
      <p:sp>
        <p:nvSpPr>
          <p:cNvPr id="83992" name="Rectangle 23"/>
          <p:cNvSpPr/>
          <p:nvPr/>
        </p:nvSpPr>
        <p:spPr>
          <a:xfrm>
            <a:off x="7227888" y="3581400"/>
            <a:ext cx="17922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en-US" altLang="zh-CN" sz="2800" b="1" dirty="0">
                <a:solidFill>
                  <a:srgbClr val="CC3300"/>
                </a:solidFill>
                <a:latin typeface="黑体" panose="02010609060101010101" pitchFamily="2" charset="-122"/>
              </a:rPr>
              <a:t>1</a:t>
            </a:r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</a:rPr>
              <a:t>个冗余盘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2" charset="-122"/>
            </a:endParaRPr>
          </a:p>
        </p:txBody>
      </p:sp>
      <p:sp>
        <p:nvSpPr>
          <p:cNvPr id="83993" name="Rectangle 24"/>
          <p:cNvSpPr/>
          <p:nvPr/>
        </p:nvSpPr>
        <p:spPr>
          <a:xfrm>
            <a:off x="4876800" y="4724400"/>
            <a:ext cx="2328863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</a:rPr>
              <a:t>无专用校验盘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2" charset="-122"/>
            </a:endParaRPr>
          </a:p>
        </p:txBody>
      </p:sp>
      <p:sp>
        <p:nvSpPr>
          <p:cNvPr id="83994" name="Rectangle 25"/>
          <p:cNvSpPr/>
          <p:nvPr/>
        </p:nvSpPr>
        <p:spPr>
          <a:xfrm>
            <a:off x="6019800" y="5257800"/>
            <a:ext cx="2673350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/>
            <a:r>
              <a:rPr lang="zh-CN" altLang="en-US" sz="2800" b="1" dirty="0">
                <a:solidFill>
                  <a:srgbClr val="CC3300"/>
                </a:solidFill>
                <a:latin typeface="黑体" panose="02010609060101010101" pitchFamily="2" charset="-122"/>
              </a:rPr>
              <a:t>写磁盘时效率低</a:t>
            </a:r>
            <a:endParaRPr lang="zh-CN" altLang="en-US" sz="2800" b="1" dirty="0">
              <a:solidFill>
                <a:srgbClr val="CC3300"/>
              </a:solidFill>
              <a:latin typeface="黑体" panose="02010609060101010101" pitchFamily="2" charset="-122"/>
            </a:endParaRPr>
          </a:p>
        </p:txBody>
      </p:sp>
      <p:sp>
        <p:nvSpPr>
          <p:cNvPr id="83995" name="Rectangle 26"/>
          <p:cNvSpPr/>
          <p:nvPr/>
        </p:nvSpPr>
        <p:spPr>
          <a:xfrm>
            <a:off x="914400" y="5715000"/>
            <a:ext cx="2035175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</a:rPr>
              <a:t>RAID7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级：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96" name="Text Box 27"/>
          <p:cNvSpPr txBox="1"/>
          <p:nvPr/>
        </p:nvSpPr>
        <p:spPr>
          <a:xfrm>
            <a:off x="2635250" y="5715000"/>
            <a:ext cx="19367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独立接口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97" name="Rectangle 28"/>
          <p:cNvSpPr/>
          <p:nvPr/>
        </p:nvSpPr>
        <p:spPr>
          <a:xfrm>
            <a:off x="914400" y="6202363"/>
            <a:ext cx="2241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2" charset="-122"/>
              </a:rPr>
              <a:t>RAID10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级：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3998" name="Text Box 29"/>
          <p:cNvSpPr txBox="1"/>
          <p:nvPr/>
        </p:nvSpPr>
        <p:spPr>
          <a:xfrm>
            <a:off x="3016250" y="6202363"/>
            <a:ext cx="422275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</a:rPr>
              <a:t>RAID0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级 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</a:rPr>
              <a:t>+ RAID1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级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6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4995" name="Text Box 2"/>
          <p:cNvSpPr txBox="1"/>
          <p:nvPr/>
        </p:nvSpPr>
        <p:spPr>
          <a:xfrm>
            <a:off x="250825" y="0"/>
            <a:ext cx="472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2" charset="-122"/>
              </a:rPr>
              <a:t>6.6.3 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2" charset="-122"/>
              </a:rPr>
              <a:t>并行存储技术</a:t>
            </a:r>
            <a:endParaRPr lang="zh-CN" altLang="en-US" sz="36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4996" name="Rectangle 3"/>
          <p:cNvSpPr/>
          <p:nvPr/>
        </p:nvSpPr>
        <p:spPr>
          <a:xfrm>
            <a:off x="838200" y="609600"/>
            <a:ext cx="5410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>
              <a:spcBef>
                <a:spcPct val="0"/>
              </a:spcBef>
            </a:pPr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2" charset="-122"/>
              </a:rPr>
              <a:t>1.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2" charset="-122"/>
              </a:rPr>
              <a:t>单体多字并行主存系统</a:t>
            </a:r>
            <a:endParaRPr lang="zh-CN" altLang="en-US" sz="36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4997" name="Text Box 4"/>
          <p:cNvSpPr txBox="1"/>
          <p:nvPr/>
        </p:nvSpPr>
        <p:spPr>
          <a:xfrm>
            <a:off x="1295400" y="1219200"/>
            <a:ext cx="7924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</a:rPr>
              <a:t>按统一地址码并行地访问多个并行工作的存储器</a:t>
            </a:r>
            <a:endParaRPr lang="zh-CN" altLang="en-US" sz="2800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84998" name="Text Box 5"/>
          <p:cNvSpPr txBox="1"/>
          <p:nvPr/>
        </p:nvSpPr>
        <p:spPr>
          <a:xfrm>
            <a:off x="838200" y="1797050"/>
            <a:ext cx="3505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3600" b="1" dirty="0">
                <a:solidFill>
                  <a:schemeClr val="tx1"/>
                </a:solidFill>
                <a:latin typeface="黑体" panose="02010609060101010101" pitchFamily="2" charset="-122"/>
              </a:rPr>
              <a:t>2.</a:t>
            </a:r>
            <a:r>
              <a:rPr lang="zh-CN" altLang="en-US" sz="3600" b="1" dirty="0">
                <a:solidFill>
                  <a:schemeClr val="tx1"/>
                </a:solidFill>
                <a:latin typeface="黑体" panose="02010609060101010101" pitchFamily="2" charset="-122"/>
              </a:rPr>
              <a:t>多体交叉存取</a:t>
            </a:r>
            <a:endParaRPr lang="zh-CN" altLang="en-US" sz="36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4999" name="Text Box 6"/>
          <p:cNvSpPr txBox="1"/>
          <p:nvPr/>
        </p:nvSpPr>
        <p:spPr>
          <a:xfrm>
            <a:off x="914400" y="2362200"/>
            <a:ext cx="31242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latin typeface="黑体" panose="02010609060101010101" pitchFamily="2" charset="-122"/>
              </a:rPr>
              <a:t>主存分成若干独立存储体。</a:t>
            </a:r>
            <a:endParaRPr lang="zh-CN" altLang="en-US" b="1" dirty="0">
              <a:solidFill>
                <a:srgbClr val="0000FF"/>
              </a:solidFill>
              <a:latin typeface="黑体" panose="02010609060101010101" pitchFamily="2" charset="-122"/>
            </a:endParaRPr>
          </a:p>
        </p:txBody>
      </p:sp>
      <p:sp>
        <p:nvSpPr>
          <p:cNvPr id="85000" name="Text Box 7"/>
          <p:cNvSpPr txBox="1"/>
          <p:nvPr/>
        </p:nvSpPr>
        <p:spPr>
          <a:xfrm>
            <a:off x="838200" y="3352800"/>
            <a:ext cx="40386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b="1" dirty="0">
                <a:solidFill>
                  <a:schemeClr val="tx1"/>
                </a:solidFill>
                <a:latin typeface="黑体" panose="02010609060101010101" pitchFamily="2" charset="-122"/>
              </a:rPr>
              <a:t>CPU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pitchFamily="2" charset="-122"/>
              </a:rPr>
              <a:t>交叉访问多个体，缩短平均访存时间。</a:t>
            </a:r>
            <a:endParaRPr lang="zh-CN" altLang="en-US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grpSp>
        <p:nvGrpSpPr>
          <p:cNvPr id="85001" name="Group 8"/>
          <p:cNvGrpSpPr/>
          <p:nvPr/>
        </p:nvGrpSpPr>
        <p:grpSpPr>
          <a:xfrm>
            <a:off x="4648200" y="1652588"/>
            <a:ext cx="4800600" cy="1828800"/>
            <a:chOff x="2832" y="912"/>
            <a:chExt cx="3024" cy="1152"/>
          </a:xfrm>
        </p:grpSpPr>
        <p:grpSp>
          <p:nvGrpSpPr>
            <p:cNvPr id="85024" name="Group 9"/>
            <p:cNvGrpSpPr/>
            <p:nvPr/>
          </p:nvGrpSpPr>
          <p:grpSpPr>
            <a:xfrm>
              <a:off x="2832" y="912"/>
              <a:ext cx="720" cy="1152"/>
              <a:chOff x="2832" y="912"/>
              <a:chExt cx="720" cy="1152"/>
            </a:xfrm>
          </p:grpSpPr>
          <p:sp>
            <p:nvSpPr>
              <p:cNvPr id="85043" name="Rectangle 10"/>
              <p:cNvSpPr/>
              <p:nvPr/>
            </p:nvSpPr>
            <p:spPr>
              <a:xfrm>
                <a:off x="2832" y="1200"/>
                <a:ext cx="480" cy="864"/>
              </a:xfrm>
              <a:prstGeom prst="rect">
                <a:avLst/>
              </a:prstGeom>
              <a:solidFill>
                <a:srgbClr val="0000FF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44" name="Line 11"/>
              <p:cNvSpPr/>
              <p:nvPr/>
            </p:nvSpPr>
            <p:spPr>
              <a:xfrm>
                <a:off x="2832" y="1392"/>
                <a:ext cx="4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45" name="Line 12"/>
              <p:cNvSpPr/>
              <p:nvPr/>
            </p:nvSpPr>
            <p:spPr>
              <a:xfrm>
                <a:off x="2832" y="1584"/>
                <a:ext cx="4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46" name="Line 13"/>
              <p:cNvSpPr/>
              <p:nvPr/>
            </p:nvSpPr>
            <p:spPr>
              <a:xfrm>
                <a:off x="3072" y="1632"/>
                <a:ext cx="0" cy="336"/>
              </a:xfrm>
              <a:prstGeom prst="line">
                <a:avLst/>
              </a:prstGeom>
              <a:ln w="38100" cap="rnd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5047" name="Text Box 14"/>
              <p:cNvSpPr txBox="1"/>
              <p:nvPr/>
            </p:nvSpPr>
            <p:spPr>
              <a:xfrm>
                <a:off x="2880" y="912"/>
                <a:ext cx="67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en-US" altLang="zh-CN" sz="2800" b="1" dirty="0">
                    <a:solidFill>
                      <a:schemeClr val="tx1"/>
                    </a:solidFill>
                    <a:latin typeface="黑体" panose="02010609060101010101" pitchFamily="2" charset="-122"/>
                  </a:rPr>
                  <a:t>M0</a:t>
                </a:r>
                <a:endPara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</a:endParaRPr>
              </a:p>
            </p:txBody>
          </p:sp>
        </p:grpSp>
        <p:grpSp>
          <p:nvGrpSpPr>
            <p:cNvPr id="85025" name="Group 15"/>
            <p:cNvGrpSpPr/>
            <p:nvPr/>
          </p:nvGrpSpPr>
          <p:grpSpPr>
            <a:xfrm>
              <a:off x="3600" y="912"/>
              <a:ext cx="720" cy="1152"/>
              <a:chOff x="2832" y="912"/>
              <a:chExt cx="720" cy="1152"/>
            </a:xfrm>
          </p:grpSpPr>
          <p:sp>
            <p:nvSpPr>
              <p:cNvPr id="85038" name="Rectangle 16"/>
              <p:cNvSpPr/>
              <p:nvPr/>
            </p:nvSpPr>
            <p:spPr>
              <a:xfrm>
                <a:off x="2832" y="1200"/>
                <a:ext cx="480" cy="864"/>
              </a:xfrm>
              <a:prstGeom prst="rect">
                <a:avLst/>
              </a:prstGeom>
              <a:solidFill>
                <a:srgbClr val="0000FF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9" name="Line 17"/>
              <p:cNvSpPr/>
              <p:nvPr/>
            </p:nvSpPr>
            <p:spPr>
              <a:xfrm>
                <a:off x="2832" y="1392"/>
                <a:ext cx="4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40" name="Line 18"/>
              <p:cNvSpPr/>
              <p:nvPr/>
            </p:nvSpPr>
            <p:spPr>
              <a:xfrm>
                <a:off x="2832" y="1584"/>
                <a:ext cx="4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41" name="Line 19"/>
              <p:cNvSpPr/>
              <p:nvPr/>
            </p:nvSpPr>
            <p:spPr>
              <a:xfrm>
                <a:off x="3072" y="1632"/>
                <a:ext cx="0" cy="336"/>
              </a:xfrm>
              <a:prstGeom prst="line">
                <a:avLst/>
              </a:prstGeom>
              <a:ln w="38100" cap="rnd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5042" name="Text Box 20"/>
              <p:cNvSpPr txBox="1"/>
              <p:nvPr/>
            </p:nvSpPr>
            <p:spPr>
              <a:xfrm>
                <a:off x="2880" y="912"/>
                <a:ext cx="67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en-US" altLang="zh-CN" sz="2800" b="1" dirty="0">
                    <a:solidFill>
                      <a:schemeClr val="tx1"/>
                    </a:solidFill>
                    <a:latin typeface="黑体" panose="02010609060101010101" pitchFamily="2" charset="-122"/>
                  </a:rPr>
                  <a:t>M1</a:t>
                </a:r>
                <a:endPara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</a:endParaRPr>
              </a:p>
            </p:txBody>
          </p:sp>
        </p:grpSp>
        <p:grpSp>
          <p:nvGrpSpPr>
            <p:cNvPr id="85026" name="Group 21"/>
            <p:cNvGrpSpPr/>
            <p:nvPr/>
          </p:nvGrpSpPr>
          <p:grpSpPr>
            <a:xfrm>
              <a:off x="4368" y="912"/>
              <a:ext cx="720" cy="1152"/>
              <a:chOff x="2832" y="912"/>
              <a:chExt cx="720" cy="1152"/>
            </a:xfrm>
          </p:grpSpPr>
          <p:sp>
            <p:nvSpPr>
              <p:cNvPr id="85033" name="Rectangle 22"/>
              <p:cNvSpPr/>
              <p:nvPr/>
            </p:nvSpPr>
            <p:spPr>
              <a:xfrm>
                <a:off x="2832" y="1200"/>
                <a:ext cx="480" cy="864"/>
              </a:xfrm>
              <a:prstGeom prst="rect">
                <a:avLst/>
              </a:prstGeom>
              <a:solidFill>
                <a:srgbClr val="0000FF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34" name="Line 23"/>
              <p:cNvSpPr/>
              <p:nvPr/>
            </p:nvSpPr>
            <p:spPr>
              <a:xfrm>
                <a:off x="2832" y="1392"/>
                <a:ext cx="4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35" name="Line 24"/>
              <p:cNvSpPr/>
              <p:nvPr/>
            </p:nvSpPr>
            <p:spPr>
              <a:xfrm>
                <a:off x="2832" y="1584"/>
                <a:ext cx="4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36" name="Line 25"/>
              <p:cNvSpPr/>
              <p:nvPr/>
            </p:nvSpPr>
            <p:spPr>
              <a:xfrm>
                <a:off x="3072" y="1632"/>
                <a:ext cx="0" cy="336"/>
              </a:xfrm>
              <a:prstGeom prst="line">
                <a:avLst/>
              </a:prstGeom>
              <a:ln w="38100" cap="rnd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5037" name="Text Box 26"/>
              <p:cNvSpPr txBox="1"/>
              <p:nvPr/>
            </p:nvSpPr>
            <p:spPr>
              <a:xfrm>
                <a:off x="2880" y="912"/>
                <a:ext cx="67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en-US" altLang="zh-CN" sz="2800" b="1" dirty="0">
                    <a:solidFill>
                      <a:schemeClr val="tx1"/>
                    </a:solidFill>
                    <a:latin typeface="黑体" panose="02010609060101010101" pitchFamily="2" charset="-122"/>
                  </a:rPr>
                  <a:t>M2</a:t>
                </a:r>
                <a:endPara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</a:endParaRPr>
              </a:p>
            </p:txBody>
          </p:sp>
        </p:grpSp>
        <p:grpSp>
          <p:nvGrpSpPr>
            <p:cNvPr id="85027" name="Group 27"/>
            <p:cNvGrpSpPr/>
            <p:nvPr/>
          </p:nvGrpSpPr>
          <p:grpSpPr>
            <a:xfrm>
              <a:off x="5136" y="912"/>
              <a:ext cx="720" cy="1152"/>
              <a:chOff x="2832" y="912"/>
              <a:chExt cx="720" cy="1152"/>
            </a:xfrm>
          </p:grpSpPr>
          <p:sp>
            <p:nvSpPr>
              <p:cNvPr id="85028" name="Rectangle 28"/>
              <p:cNvSpPr/>
              <p:nvPr/>
            </p:nvSpPr>
            <p:spPr>
              <a:xfrm>
                <a:off x="2832" y="1200"/>
                <a:ext cx="480" cy="864"/>
              </a:xfrm>
              <a:prstGeom prst="rect">
                <a:avLst/>
              </a:prstGeom>
              <a:solidFill>
                <a:srgbClr val="0000FF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5029" name="Line 29"/>
              <p:cNvSpPr/>
              <p:nvPr/>
            </p:nvSpPr>
            <p:spPr>
              <a:xfrm>
                <a:off x="2832" y="1392"/>
                <a:ext cx="4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30" name="Line 30"/>
              <p:cNvSpPr/>
              <p:nvPr/>
            </p:nvSpPr>
            <p:spPr>
              <a:xfrm>
                <a:off x="2832" y="1584"/>
                <a:ext cx="48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85031" name="Line 31"/>
              <p:cNvSpPr/>
              <p:nvPr/>
            </p:nvSpPr>
            <p:spPr>
              <a:xfrm>
                <a:off x="3072" y="1632"/>
                <a:ext cx="0" cy="336"/>
              </a:xfrm>
              <a:prstGeom prst="line">
                <a:avLst/>
              </a:prstGeom>
              <a:ln w="38100" cap="rnd" cmpd="sng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</p:sp>
          <p:sp>
            <p:nvSpPr>
              <p:cNvPr id="85032" name="Text Box 32"/>
              <p:cNvSpPr txBox="1"/>
              <p:nvPr/>
            </p:nvSpPr>
            <p:spPr>
              <a:xfrm>
                <a:off x="2880" y="912"/>
                <a:ext cx="67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algn="l" eaLnBrk="1" hangingPunct="1"/>
                <a:r>
                  <a:rPr lang="en-US" altLang="zh-CN" sz="2800" b="1" dirty="0">
                    <a:solidFill>
                      <a:schemeClr val="tx1"/>
                    </a:solidFill>
                    <a:latin typeface="黑体" panose="02010609060101010101" pitchFamily="2" charset="-122"/>
                  </a:rPr>
                  <a:t>M3</a:t>
                </a:r>
                <a:endParaRPr lang="en-US" altLang="zh-CN" sz="2800" b="1" dirty="0">
                  <a:solidFill>
                    <a:schemeClr val="tx1"/>
                  </a:solidFill>
                  <a:latin typeface="黑体" panose="02010609060101010101" pitchFamily="2" charset="-122"/>
                </a:endParaRPr>
              </a:p>
            </p:txBody>
          </p:sp>
        </p:grpSp>
      </p:grpSp>
      <p:sp>
        <p:nvSpPr>
          <p:cNvPr id="85002" name="Text Box 33"/>
          <p:cNvSpPr txBox="1"/>
          <p:nvPr/>
        </p:nvSpPr>
        <p:spPr>
          <a:xfrm>
            <a:off x="4343400" y="203358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0</a:t>
            </a:r>
            <a:endParaRPr lang="en-US" altLang="zh-CN" sz="24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5003" name="Text Box 34"/>
          <p:cNvSpPr txBox="1"/>
          <p:nvPr/>
        </p:nvSpPr>
        <p:spPr>
          <a:xfrm>
            <a:off x="5562600" y="203358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1</a:t>
            </a:r>
            <a:endParaRPr lang="en-US" altLang="zh-CN" sz="24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5004" name="Text Box 35"/>
          <p:cNvSpPr txBox="1"/>
          <p:nvPr/>
        </p:nvSpPr>
        <p:spPr>
          <a:xfrm>
            <a:off x="6781800" y="203358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2</a:t>
            </a:r>
            <a:endParaRPr lang="en-US" altLang="zh-CN" sz="24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5005" name="Text Box 36"/>
          <p:cNvSpPr txBox="1"/>
          <p:nvPr/>
        </p:nvSpPr>
        <p:spPr>
          <a:xfrm>
            <a:off x="8001000" y="203358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3</a:t>
            </a:r>
            <a:endParaRPr lang="en-US" altLang="zh-CN" sz="24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5006" name="Text Box 37"/>
          <p:cNvSpPr txBox="1"/>
          <p:nvPr/>
        </p:nvSpPr>
        <p:spPr>
          <a:xfrm>
            <a:off x="4343400" y="233838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4</a:t>
            </a:r>
            <a:endParaRPr lang="en-US" altLang="zh-CN" sz="24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5007" name="Text Box 38"/>
          <p:cNvSpPr txBox="1"/>
          <p:nvPr/>
        </p:nvSpPr>
        <p:spPr>
          <a:xfrm>
            <a:off x="5562600" y="233838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5</a:t>
            </a:r>
            <a:endParaRPr lang="en-US" altLang="zh-CN" sz="24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5008" name="Text Box 39"/>
          <p:cNvSpPr txBox="1"/>
          <p:nvPr/>
        </p:nvSpPr>
        <p:spPr>
          <a:xfrm>
            <a:off x="6781800" y="233838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6</a:t>
            </a:r>
            <a:endParaRPr lang="en-US" altLang="zh-CN" sz="24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5009" name="Text Box 40"/>
          <p:cNvSpPr txBox="1"/>
          <p:nvPr/>
        </p:nvSpPr>
        <p:spPr>
          <a:xfrm>
            <a:off x="8001000" y="2338388"/>
            <a:ext cx="9144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chemeClr val="tx1"/>
                </a:solidFill>
                <a:latin typeface="黑体" panose="02010609060101010101" pitchFamily="2" charset="-122"/>
              </a:rPr>
              <a:t>7</a:t>
            </a:r>
            <a:endParaRPr lang="en-US" altLang="zh-CN" sz="24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5010" name="Line 41"/>
          <p:cNvSpPr/>
          <p:nvPr/>
        </p:nvSpPr>
        <p:spPr>
          <a:xfrm>
            <a:off x="6248400" y="3481388"/>
            <a:ext cx="0" cy="685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5011" name="Line 42"/>
          <p:cNvSpPr/>
          <p:nvPr/>
        </p:nvSpPr>
        <p:spPr>
          <a:xfrm>
            <a:off x="7467600" y="3481388"/>
            <a:ext cx="0" cy="685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5012" name="Line 43"/>
          <p:cNvSpPr/>
          <p:nvPr/>
        </p:nvSpPr>
        <p:spPr>
          <a:xfrm>
            <a:off x="5029200" y="3481388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85013" name="Line 44"/>
          <p:cNvSpPr/>
          <p:nvPr/>
        </p:nvSpPr>
        <p:spPr>
          <a:xfrm>
            <a:off x="5029200" y="3862388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5014" name="Line 45"/>
          <p:cNvSpPr/>
          <p:nvPr/>
        </p:nvSpPr>
        <p:spPr>
          <a:xfrm>
            <a:off x="5638800" y="3862388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5015" name="Line 46"/>
          <p:cNvSpPr/>
          <p:nvPr/>
        </p:nvSpPr>
        <p:spPr>
          <a:xfrm>
            <a:off x="8686800" y="3481388"/>
            <a:ext cx="0" cy="3810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85016" name="Line 47"/>
          <p:cNvSpPr/>
          <p:nvPr/>
        </p:nvSpPr>
        <p:spPr>
          <a:xfrm>
            <a:off x="8077200" y="3862388"/>
            <a:ext cx="609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5017" name="Line 48"/>
          <p:cNvSpPr/>
          <p:nvPr/>
        </p:nvSpPr>
        <p:spPr>
          <a:xfrm>
            <a:off x="8077200" y="3862388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85018" name="Text Box 49"/>
          <p:cNvSpPr txBox="1"/>
          <p:nvPr/>
        </p:nvSpPr>
        <p:spPr>
          <a:xfrm>
            <a:off x="4953000" y="4167188"/>
            <a:ext cx="3581400" cy="557212"/>
          </a:xfrm>
          <a:prstGeom prst="rect">
            <a:avLst/>
          </a:prstGeom>
          <a:solidFill>
            <a:schemeClr val="accent1"/>
          </a:solidFill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存储器控制部件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5019" name="Line 50"/>
          <p:cNvSpPr/>
          <p:nvPr/>
        </p:nvSpPr>
        <p:spPr>
          <a:xfrm>
            <a:off x="6705600" y="4700588"/>
            <a:ext cx="0" cy="533400"/>
          </a:xfrm>
          <a:prstGeom prst="line">
            <a:avLst/>
          </a:prstGeom>
          <a:ln w="57150" cap="flat" cmpd="sng">
            <a:solidFill>
              <a:schemeClr val="tx1"/>
            </a:solidFill>
            <a:prstDash val="solid"/>
            <a:headEnd type="triangle" w="med" len="med"/>
            <a:tailEnd type="triangle" w="med" len="med"/>
          </a:ln>
        </p:spPr>
      </p:sp>
      <p:sp>
        <p:nvSpPr>
          <p:cNvPr id="85020" name="Text Box 51"/>
          <p:cNvSpPr txBox="1"/>
          <p:nvPr/>
        </p:nvSpPr>
        <p:spPr>
          <a:xfrm>
            <a:off x="6019800" y="5233988"/>
            <a:ext cx="1447800" cy="557212"/>
          </a:xfrm>
          <a:prstGeom prst="rect">
            <a:avLst/>
          </a:prstGeom>
          <a:solidFill>
            <a:srgbClr val="FFFF00"/>
          </a:solidFill>
          <a:ln w="38100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l" eaLnBrk="1" hangingPunct="1"/>
            <a:r>
              <a:rPr lang="en-US" altLang="zh-CN" sz="2800" b="1" dirty="0">
                <a:solidFill>
                  <a:schemeClr val="tx1"/>
                </a:solidFill>
                <a:latin typeface="黑体" panose="02010609060101010101" pitchFamily="2" charset="-122"/>
              </a:rPr>
              <a:t>  CPU</a:t>
            </a:r>
            <a:endParaRPr lang="en-US" altLang="zh-CN" sz="2800" b="1" dirty="0">
              <a:solidFill>
                <a:schemeClr val="tx1"/>
              </a:solidFill>
              <a:latin typeface="黑体" panose="02010609060101010101" pitchFamily="2" charset="-122"/>
            </a:endParaRPr>
          </a:p>
        </p:txBody>
      </p:sp>
      <p:sp>
        <p:nvSpPr>
          <p:cNvPr id="85021" name="Text Box 52"/>
          <p:cNvSpPr txBox="1"/>
          <p:nvPr/>
        </p:nvSpPr>
        <p:spPr>
          <a:xfrm>
            <a:off x="5715000" y="5791200"/>
            <a:ext cx="3124200" cy="9445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 eaLnBrk="1" hangingPunct="1"/>
            <a:r>
              <a:rPr lang="en-US" altLang="zh-CN" sz="2400" b="1" dirty="0">
                <a:solidFill>
                  <a:srgbClr val="CC0000"/>
                </a:solidFill>
                <a:latin typeface="黑体" panose="02010609060101010101" pitchFamily="2" charset="-122"/>
              </a:rPr>
              <a:t>CPU</a:t>
            </a:r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2" charset="-122"/>
              </a:rPr>
              <a:t>每隔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</a:rPr>
              <a:t>¼</a:t>
            </a:r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2" charset="-122"/>
              </a:rPr>
              <a:t>存取周期从主存读</a:t>
            </a:r>
            <a:r>
              <a:rPr lang="en-US" altLang="zh-CN" sz="2400" b="1" dirty="0">
                <a:solidFill>
                  <a:srgbClr val="CC0000"/>
                </a:solidFill>
                <a:latin typeface="黑体" panose="02010609060101010101" pitchFamily="2" charset="-122"/>
              </a:rPr>
              <a:t>/</a:t>
            </a:r>
            <a:r>
              <a:rPr lang="zh-CN" altLang="en-US" sz="2400" b="1" dirty="0">
                <a:solidFill>
                  <a:srgbClr val="CC0000"/>
                </a:solidFill>
                <a:latin typeface="黑体" panose="02010609060101010101" pitchFamily="2" charset="-122"/>
              </a:rPr>
              <a:t>写一个数据。</a:t>
            </a:r>
            <a:endParaRPr lang="zh-CN" altLang="en-US" sz="2400" b="1" dirty="0">
              <a:solidFill>
                <a:srgbClr val="CC0000"/>
              </a:solidFill>
              <a:latin typeface="黑体" panose="02010609060101010101" pitchFamily="2" charset="-122"/>
            </a:endParaRPr>
          </a:p>
        </p:txBody>
      </p:sp>
      <p:sp>
        <p:nvSpPr>
          <p:cNvPr id="85022" name="Rectangle 53"/>
          <p:cNvSpPr/>
          <p:nvPr/>
        </p:nvSpPr>
        <p:spPr>
          <a:xfrm>
            <a:off x="3467100" y="25765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85023" name="Picture 54" descr="6A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4419600"/>
            <a:ext cx="4038600" cy="2384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灯片编号占位符 5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8601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66"/>
          </a:solidFill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1750" name="AutoShape 6"/>
          <p:cNvSpPr/>
          <p:nvPr/>
        </p:nvSpPr>
        <p:spPr>
          <a:xfrm>
            <a:off x="2800350" y="3100388"/>
            <a:ext cx="3511550" cy="946150"/>
          </a:xfrm>
          <a:prstGeom prst="ribbon">
            <a:avLst>
              <a:gd name="adj1" fmla="val 28519"/>
              <a:gd name="adj2" fmla="val 61305"/>
            </a:avLst>
          </a:prstGeom>
          <a:gradFill rotWithShape="0">
            <a:gsLst>
              <a:gs pos="0">
                <a:srgbClr val="4A0025"/>
              </a:gs>
              <a:gs pos="50000">
                <a:srgbClr val="CC0066"/>
              </a:gs>
              <a:gs pos="100000">
                <a:srgbClr val="4A0025"/>
              </a:gs>
            </a:gsLst>
            <a:lin ang="2700000" scaled="1"/>
            <a:tileRect/>
          </a:gradFill>
          <a:ln w="9525">
            <a:noFill/>
          </a:ln>
          <a:effectLst>
            <a:outerShdw dist="71842" dir="2699999" algn="ctr" rotWithShape="0">
              <a:schemeClr val="tx1"/>
            </a:outerShdw>
          </a:effectLst>
        </p:spPr>
        <p:txBody>
          <a:bodyPr anchor="ctr" anchorCtr="0">
            <a:spAutoFit/>
          </a:bodyPr>
          <a:p>
            <a:pPr eaLnBrk="1" hangingPunct="1"/>
            <a:r>
              <a:rPr lang="zh-CN" altLang="en-US" sz="4000" b="1" dirty="0">
                <a:solidFill>
                  <a:srgbClr val="FFCCCC"/>
                </a:solidFill>
                <a:latin typeface="Times New Roman" panose="02020603050405020304" pitchFamily="18" charset="0"/>
                <a:ea typeface="文鼎CS长宋" pitchFamily="49" charset="-122"/>
              </a:rPr>
              <a:t>本章结束</a:t>
            </a:r>
            <a:endParaRPr lang="zh-CN" altLang="en-US" sz="6000" dirty="0">
              <a:solidFill>
                <a:schemeClr val="tx1"/>
              </a:solidFill>
              <a:latin typeface="Times New Roman" panose="02020603050405020304" pitchFamily="18" charset="0"/>
              <a:ea typeface="文鼎CS长宋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0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灯片编号占位符 3"/>
          <p:cNvSpPr txBox="1">
            <a:spLocks noGrp="1"/>
          </p:cNvSpPr>
          <p:nvPr>
            <p:ph type="sldNum" sz="quarter" idx="12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</a:defRPr>
            </a:lvl1pPr>
            <a:lvl2pPr marL="457200" lvl="1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2pPr>
            <a:lvl3pPr marL="914400" lvl="2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3pPr>
            <a:lvl4pPr marL="1371600" lvl="3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4pPr>
            <a:lvl5pPr marL="1828800" lvl="4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3200" b="0" i="0" u="none" kern="1200" baseline="0">
                <a:solidFill>
                  <a:srgbClr val="FFFF99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400" dirty="0">
                <a:solidFill>
                  <a:schemeClr val="bg1"/>
                </a:solidFill>
                <a:ea typeface="宋体" panose="02010600030101010101" pitchFamily="2" charset="-122"/>
              </a:rPr>
            </a:fld>
            <a:endParaRPr lang="en-US" altLang="zh-CN" sz="1400" dirty="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pic>
        <p:nvPicPr>
          <p:cNvPr id="10243" name="Picture 2" descr="21">
            <a:hlinkClick r:id="rId1" action="ppaction://hlinksldjump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288" y="6237288"/>
            <a:ext cx="838200" cy="3254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4" name="Text Box 10"/>
          <p:cNvSpPr txBox="1"/>
          <p:nvPr/>
        </p:nvSpPr>
        <p:spPr>
          <a:xfrm>
            <a:off x="228600" y="990600"/>
            <a:ext cx="89154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/>
            <a:r>
              <a:rPr lang="en-US" altLang="zh-CN" b="1" dirty="0">
                <a:latin typeface="Times New Roman" panose="02020603050405020304" pitchFamily="18" charset="0"/>
              </a:rPr>
              <a:t>6.1.2 </a:t>
            </a:r>
            <a:r>
              <a:rPr lang="zh-CN" altLang="en-US" b="1" dirty="0">
                <a:latin typeface="Times New Roman" panose="02020603050405020304" pitchFamily="18" charset="0"/>
              </a:rPr>
              <a:t>主存的主要技术指标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sp>
        <p:nvSpPr>
          <p:cNvPr id="10245" name="Text Box 12"/>
          <p:cNvSpPr txBox="1"/>
          <p:nvPr/>
        </p:nvSpPr>
        <p:spPr>
          <a:xfrm>
            <a:off x="228600" y="1676400"/>
            <a:ext cx="8915400" cy="472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5621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981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0" indent="-457200">
              <a:spcBef>
                <a:spcPct val="50000"/>
              </a:spcBef>
              <a:buAutoNum type="arabicPeriod"/>
            </a:pP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主存储器处于全机中心地位</a:t>
            </a:r>
            <a:endParaRPr lang="zh-CN" altLang="en-US" b="1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rgbClr val="FFCCFF"/>
                </a:solidFill>
                <a:latin typeface="仿宋_GB2312" pitchFamily="49" charset="-122"/>
                <a:ea typeface="仿宋_GB2312" pitchFamily="49" charset="-122"/>
              </a:rPr>
              <a:t>CPU</a:t>
            </a:r>
            <a:r>
              <a:rPr lang="zh-CN" altLang="en-US" sz="3200" b="1" dirty="0">
                <a:solidFill>
                  <a:srgbClr val="FFCCFF"/>
                </a:solidFill>
                <a:latin typeface="仿宋_GB2312" pitchFamily="49" charset="-122"/>
                <a:ea typeface="仿宋_GB2312" pitchFamily="49" charset="-122"/>
              </a:rPr>
              <a:t>直接从存储器取指令和数据</a:t>
            </a:r>
            <a:endParaRPr lang="zh-CN" altLang="en-US" sz="3200" b="1" dirty="0">
              <a:solidFill>
                <a:srgbClr val="FFCCFF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3200" b="1" dirty="0">
                <a:solidFill>
                  <a:srgbClr val="FFCCFF"/>
                </a:solidFill>
                <a:latin typeface="仿宋_GB2312" pitchFamily="49" charset="-122"/>
                <a:ea typeface="仿宋_GB2312" pitchFamily="49" charset="-122"/>
              </a:rPr>
              <a:t>DMA</a:t>
            </a:r>
            <a:r>
              <a:rPr lang="zh-CN" altLang="en-US" sz="3200" b="1" dirty="0">
                <a:solidFill>
                  <a:srgbClr val="FFCCFF"/>
                </a:solidFill>
                <a:latin typeface="仿宋_GB2312" pitchFamily="49" charset="-122"/>
                <a:ea typeface="仿宋_GB2312" pitchFamily="49" charset="-122"/>
              </a:rPr>
              <a:t>技术等建立存储器与输入输出系统的通路</a:t>
            </a:r>
            <a:endParaRPr lang="zh-CN" altLang="en-US" sz="3200" b="1" dirty="0">
              <a:solidFill>
                <a:srgbClr val="FFCCFF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914400" lvl="1" indent="-45720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zh-CN" altLang="en-US" sz="3200" b="1" dirty="0">
                <a:solidFill>
                  <a:srgbClr val="FFCCFF"/>
                </a:solidFill>
                <a:latin typeface="仿宋_GB2312" pitchFamily="49" charset="-122"/>
                <a:ea typeface="仿宋_GB2312" pitchFamily="49" charset="-122"/>
              </a:rPr>
              <a:t>共享存储器的多处理机强化了中心地位</a:t>
            </a:r>
            <a:endParaRPr lang="zh-CN" altLang="en-US" sz="3200" b="1" dirty="0">
              <a:solidFill>
                <a:srgbClr val="FFCCFF"/>
              </a:solidFill>
              <a:latin typeface="仿宋_GB2312" pitchFamily="49" charset="-122"/>
              <a:ea typeface="仿宋_GB2312" pitchFamily="49" charset="-122"/>
            </a:endParaRPr>
          </a:p>
          <a:p>
            <a:pPr marL="457200" lvl="0" indent="-4572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bg1"/>
                </a:solidFill>
                <a:ea typeface="黑体" panose="02010609060101010101" pitchFamily="2" charset="-122"/>
              </a:rPr>
              <a:t>2.</a:t>
            </a:r>
            <a:r>
              <a:rPr lang="zh-CN" altLang="en-US" b="1" dirty="0">
                <a:solidFill>
                  <a:schemeClr val="bg1"/>
                </a:solidFill>
                <a:ea typeface="黑体" panose="02010609060101010101" pitchFamily="2" charset="-122"/>
              </a:rPr>
              <a:t>主存储器分类：</a:t>
            </a:r>
            <a:r>
              <a:rPr lang="zh-CN" altLang="en-US" sz="2800" b="1" dirty="0">
                <a:solidFill>
                  <a:schemeClr val="bg1"/>
                </a:solidFill>
                <a:ea typeface="黑体" panose="02010609060101010101" pitchFamily="2" charset="-122"/>
              </a:rPr>
              <a:t>使用半导体存储器</a:t>
            </a:r>
            <a:endParaRPr lang="zh-CN" altLang="en-US" sz="2800" b="1" dirty="0">
              <a:solidFill>
                <a:schemeClr val="bg1"/>
              </a:solidFill>
              <a:ea typeface="黑体" panose="02010609060101010101" pitchFamily="2" charset="-122"/>
            </a:endParaRPr>
          </a:p>
          <a:p>
            <a:pPr marL="457200" lvl="0" indent="-457200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i="1" dirty="0">
                <a:solidFill>
                  <a:srgbClr val="FFFF99"/>
                </a:solidFill>
                <a:ea typeface="黑体" panose="02010609060101010101" pitchFamily="2" charset="-122"/>
              </a:rPr>
              <a:t>RAM</a:t>
            </a:r>
            <a:r>
              <a:rPr lang="zh-CN" altLang="en-US" b="1" i="1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i="1" dirty="0">
                <a:solidFill>
                  <a:srgbClr val="FFFF99"/>
                </a:solidFill>
                <a:ea typeface="黑体" panose="02010609060101010101" pitchFamily="2" charset="-122"/>
              </a:rPr>
              <a:t>ROM</a:t>
            </a:r>
            <a:r>
              <a:rPr lang="zh-CN" altLang="en-US" b="1" i="1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i="1" dirty="0">
                <a:solidFill>
                  <a:srgbClr val="FFFF99"/>
                </a:solidFill>
                <a:ea typeface="黑体" panose="02010609060101010101" pitchFamily="2" charset="-122"/>
              </a:rPr>
              <a:t>PROM</a:t>
            </a:r>
            <a:r>
              <a:rPr lang="zh-CN" altLang="en-US" b="1" i="1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i="1" dirty="0">
                <a:solidFill>
                  <a:srgbClr val="FFFF99"/>
                </a:solidFill>
                <a:ea typeface="黑体" panose="02010609060101010101" pitchFamily="2" charset="-122"/>
              </a:rPr>
              <a:t>EPROM</a:t>
            </a:r>
            <a:r>
              <a:rPr lang="zh-CN" altLang="en-US" b="1" i="1" dirty="0">
                <a:solidFill>
                  <a:srgbClr val="FFFF99"/>
                </a:solidFill>
                <a:ea typeface="黑体" panose="02010609060101010101" pitchFamily="2" charset="-122"/>
              </a:rPr>
              <a:t>、</a:t>
            </a:r>
            <a:r>
              <a:rPr lang="en-US" altLang="zh-CN" b="1" i="1" dirty="0">
                <a:solidFill>
                  <a:srgbClr val="FFFF99"/>
                </a:solidFill>
                <a:ea typeface="黑体" panose="02010609060101010101" pitchFamily="2" charset="-122"/>
              </a:rPr>
              <a:t>EEPROM…</a:t>
            </a:r>
            <a:endParaRPr lang="en-US" altLang="zh-CN" b="1" i="1" dirty="0">
              <a:solidFill>
                <a:srgbClr val="FFFF99"/>
              </a:solidFill>
              <a:ea typeface="黑体" panose="02010609060101010101" pitchFamily="2" charset="-122"/>
            </a:endParaRPr>
          </a:p>
        </p:txBody>
      </p:sp>
      <p:sp>
        <p:nvSpPr>
          <p:cNvPr id="10246" name="Text Box 14"/>
          <p:cNvSpPr txBox="1"/>
          <p:nvPr/>
        </p:nvSpPr>
        <p:spPr>
          <a:xfrm>
            <a:off x="1524000" y="228600"/>
            <a:ext cx="6432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solidFill>
                  <a:srgbClr val="66CCFF"/>
                </a:solidFill>
                <a:latin typeface="黑体" panose="02010609060101010101" pitchFamily="2" charset="-122"/>
              </a:rPr>
              <a:t>6.1   </a:t>
            </a:r>
            <a:r>
              <a:rPr lang="zh-CN" altLang="en-US" b="1" dirty="0">
                <a:solidFill>
                  <a:srgbClr val="66CCFF"/>
                </a:solidFill>
                <a:latin typeface="黑体" panose="02010609060101010101" pitchFamily="2" charset="-122"/>
              </a:rPr>
              <a:t>概述</a:t>
            </a:r>
            <a:endParaRPr lang="zh-CN" altLang="en-US" b="1" dirty="0">
              <a:solidFill>
                <a:srgbClr val="66CCFF"/>
              </a:solidFill>
              <a:latin typeface="黑体" panose="02010609060101010101" pitchFamily="2" charset="-122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TABLE_BEAUTIFY" val="smartTable{785dd5df-0bd1-4de5-94e4-c5f2b31407c5}"/>
</p:tagLst>
</file>

<file path=ppt/tags/tag2.xml><?xml version="1.0" encoding="utf-8"?>
<p:tagLst xmlns:p="http://schemas.openxmlformats.org/presentationml/2006/main">
  <p:tag name="KSO_WM_UNIT_TABLE_BEAUTIFY" val="smartTable{6f672814-dd02-4208-b664-5a385fee2dc5}"/>
</p:tagLst>
</file>

<file path=ppt/tags/tag3.xml><?xml version="1.0" encoding="utf-8"?>
<p:tagLst xmlns:p="http://schemas.openxmlformats.org/presentationml/2006/main">
  <p:tag name="KSO_WPP_MARK_KEY" val="065592f5-e374-4ed5-9e80-0aa32ada6918"/>
  <p:tag name="COMMONDATA" val="eyJoZGlkIjoiODI3MGI0NmEyMWY0Njg5OTM5ZWMzN2Y4MTQzYzQ2NDAifQ=="/>
</p:tagLst>
</file>

<file path=ppt/theme/theme1.xml><?xml version="1.0" encoding="utf-8"?>
<a:theme xmlns:a="http://schemas.openxmlformats.org/drawingml/2006/main" name="wonders1">
  <a:themeElements>
    <a:clrScheme name="wonders1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wonders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horz" wrap="square" lIns="91440" tIns="45720" rIns="91440" bIns="45720" numCol="1" anchor="ctr" anchorCtr="0" compatLnSpc="1"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CN" altLang="en-US" sz="3200" b="0" i="0" u="none" strike="noStrike" cap="none" normalizeH="0" baseline="0" smtClean="0">
            <a:ln>
              <a:noFill/>
            </a:ln>
            <a:solidFill>
              <a:srgbClr val="FFFF99"/>
            </a:solidFill>
            <a:effectLst/>
            <a:latin typeface="Times New Roman" panose="02020603050405020304" pitchFamily="18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wonders1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onders1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onders1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Office\Templates\wonders_1.pot</Template>
  <TotalTime>0</TotalTime>
  <Words>11899</Words>
  <Application>WPS 演示</Application>
  <PresentationFormat>全屏显示(4:3)</PresentationFormat>
  <Paragraphs>2145</Paragraphs>
  <Slides>83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83</vt:i4>
      </vt:variant>
    </vt:vector>
  </HeadingPairs>
  <TitlesOfParts>
    <vt:vector size="107" baseType="lpstr">
      <vt:lpstr>Arial</vt:lpstr>
      <vt:lpstr>宋体</vt:lpstr>
      <vt:lpstr>Wingdings</vt:lpstr>
      <vt:lpstr>Times New Roman</vt:lpstr>
      <vt:lpstr>黑体</vt:lpstr>
      <vt:lpstr>文鼎CS长宋</vt:lpstr>
      <vt:lpstr>华文行楷</vt:lpstr>
      <vt:lpstr>隶书</vt:lpstr>
      <vt:lpstr>华文中宋</vt:lpstr>
      <vt:lpstr>楷体_GB2312</vt:lpstr>
      <vt:lpstr>新宋体</vt:lpstr>
      <vt:lpstr>华文楷体</vt:lpstr>
      <vt:lpstr>仿宋_GB2312</vt:lpstr>
      <vt:lpstr>仿宋</vt:lpstr>
      <vt:lpstr>微软雅黑</vt:lpstr>
      <vt:lpstr>Arial Unicode MS</vt:lpstr>
      <vt:lpstr>Monotype Sorts</vt:lpstr>
      <vt:lpstr>Wingdings</vt:lpstr>
      <vt:lpstr>幼圆</vt:lpstr>
      <vt:lpstr>Symbol</vt:lpstr>
      <vt:lpstr>wonders1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张琳</dc:creator>
  <cp:lastModifiedBy>gaojun</cp:lastModifiedBy>
  <cp:revision>383</cp:revision>
  <cp:lastPrinted>2001-04-29T07:41:00Z</cp:lastPrinted>
  <dcterms:created xsi:type="dcterms:W3CDTF">2000-10-17T03:21:00Z</dcterms:created>
  <dcterms:modified xsi:type="dcterms:W3CDTF">2022-12-19T01:55:56Z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F4A91953423548F08FE77C18E997D833</vt:lpwstr>
  </property>
  <property fmtid="{D5CDD505-2E9C-101B-9397-08002B2CF9AE}" pid="3" name="KSOProductBuildVer">
    <vt:lpwstr>2052-11.1.0.12980</vt:lpwstr>
  </property>
</Properties>
</file>