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5"/>
  </p:notesMasterIdLst>
  <p:handoutMasterIdLst>
    <p:handoutMasterId r:id="rId136"/>
  </p:handoutMasterIdLst>
  <p:sldIdLst>
    <p:sldId id="407" r:id="rId3"/>
    <p:sldId id="279" r:id="rId4"/>
    <p:sldId id="422" r:id="rId5"/>
    <p:sldId id="423" r:id="rId6"/>
    <p:sldId id="425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8" r:id="rId18"/>
    <p:sldId id="439" r:id="rId19"/>
    <p:sldId id="440" r:id="rId20"/>
    <p:sldId id="447" r:id="rId21"/>
    <p:sldId id="441" r:id="rId22"/>
    <p:sldId id="443" r:id="rId23"/>
    <p:sldId id="445" r:id="rId24"/>
    <p:sldId id="446" r:id="rId25"/>
    <p:sldId id="448" r:id="rId26"/>
    <p:sldId id="449" r:id="rId27"/>
    <p:sldId id="450" r:id="rId28"/>
    <p:sldId id="451" r:id="rId29"/>
    <p:sldId id="452" r:id="rId30"/>
    <p:sldId id="453" r:id="rId31"/>
    <p:sldId id="457" r:id="rId32"/>
    <p:sldId id="458" r:id="rId33"/>
    <p:sldId id="455" r:id="rId34"/>
    <p:sldId id="462" r:id="rId35"/>
    <p:sldId id="459" r:id="rId36"/>
    <p:sldId id="461" r:id="rId37"/>
    <p:sldId id="466" r:id="rId38"/>
    <p:sldId id="468" r:id="rId39"/>
    <p:sldId id="469" r:id="rId40"/>
    <p:sldId id="463" r:id="rId41"/>
    <p:sldId id="464" r:id="rId42"/>
    <p:sldId id="470" r:id="rId43"/>
    <p:sldId id="471" r:id="rId44"/>
    <p:sldId id="472" r:id="rId45"/>
    <p:sldId id="473" r:id="rId46"/>
    <p:sldId id="474" r:id="rId47"/>
    <p:sldId id="475" r:id="rId48"/>
    <p:sldId id="482" r:id="rId49"/>
    <p:sldId id="476" r:id="rId50"/>
    <p:sldId id="477" r:id="rId51"/>
    <p:sldId id="478" r:id="rId52"/>
    <p:sldId id="480" r:id="rId53"/>
    <p:sldId id="492" r:id="rId54"/>
    <p:sldId id="481" r:id="rId55"/>
    <p:sldId id="483" r:id="rId56"/>
    <p:sldId id="484" r:id="rId57"/>
    <p:sldId id="486" r:id="rId58"/>
    <p:sldId id="487" r:id="rId59"/>
    <p:sldId id="491" r:id="rId60"/>
    <p:sldId id="488" r:id="rId61"/>
    <p:sldId id="489" r:id="rId62"/>
    <p:sldId id="490" r:id="rId63"/>
    <p:sldId id="465" r:id="rId64"/>
    <p:sldId id="498" r:id="rId65"/>
    <p:sldId id="493" r:id="rId66"/>
    <p:sldId id="494" r:id="rId67"/>
    <p:sldId id="495" r:id="rId68"/>
    <p:sldId id="496" r:id="rId69"/>
    <p:sldId id="502" r:id="rId70"/>
    <p:sldId id="503" r:id="rId71"/>
    <p:sldId id="499" r:id="rId72"/>
    <p:sldId id="500" r:id="rId73"/>
    <p:sldId id="501" r:id="rId74"/>
    <p:sldId id="504" r:id="rId75"/>
    <p:sldId id="506" r:id="rId76"/>
    <p:sldId id="507" r:id="rId77"/>
    <p:sldId id="508" r:id="rId78"/>
    <p:sldId id="509" r:id="rId79"/>
    <p:sldId id="510" r:id="rId80"/>
    <p:sldId id="511" r:id="rId81"/>
    <p:sldId id="512" r:id="rId82"/>
    <p:sldId id="513" r:id="rId83"/>
    <p:sldId id="514" r:id="rId84"/>
    <p:sldId id="515" r:id="rId85"/>
    <p:sldId id="517" r:id="rId86"/>
    <p:sldId id="544" r:id="rId87"/>
    <p:sldId id="518" r:id="rId88"/>
    <p:sldId id="545" r:id="rId89"/>
    <p:sldId id="546" r:id="rId90"/>
    <p:sldId id="542" r:id="rId91"/>
    <p:sldId id="520" r:id="rId92"/>
    <p:sldId id="521" r:id="rId93"/>
    <p:sldId id="522" r:id="rId94"/>
    <p:sldId id="523" r:id="rId95"/>
    <p:sldId id="524" r:id="rId96"/>
    <p:sldId id="525" r:id="rId97"/>
    <p:sldId id="547" r:id="rId98"/>
    <p:sldId id="548" r:id="rId99"/>
    <p:sldId id="570" r:id="rId100"/>
    <p:sldId id="571" r:id="rId101"/>
    <p:sldId id="572" r:id="rId102"/>
    <p:sldId id="573" r:id="rId103"/>
    <p:sldId id="574" r:id="rId104"/>
    <p:sldId id="549" r:id="rId105"/>
    <p:sldId id="550" r:id="rId106"/>
    <p:sldId id="551" r:id="rId107"/>
    <p:sldId id="552" r:id="rId108"/>
    <p:sldId id="553" r:id="rId109"/>
    <p:sldId id="554" r:id="rId110"/>
    <p:sldId id="555" r:id="rId111"/>
    <p:sldId id="575" r:id="rId112"/>
    <p:sldId id="556" r:id="rId113"/>
    <p:sldId id="557" r:id="rId114"/>
    <p:sldId id="558" r:id="rId115"/>
    <p:sldId id="559" r:id="rId116"/>
    <p:sldId id="560" r:id="rId117"/>
    <p:sldId id="561" r:id="rId118"/>
    <p:sldId id="562" r:id="rId119"/>
    <p:sldId id="563" r:id="rId120"/>
    <p:sldId id="564" r:id="rId121"/>
    <p:sldId id="566" r:id="rId122"/>
    <p:sldId id="567" r:id="rId123"/>
    <p:sldId id="568" r:id="rId124"/>
    <p:sldId id="538" r:id="rId125"/>
    <p:sldId id="539" r:id="rId126"/>
    <p:sldId id="540" r:id="rId127"/>
    <p:sldId id="541" r:id="rId128"/>
    <p:sldId id="565" r:id="rId129"/>
    <p:sldId id="400" r:id="rId130"/>
    <p:sldId id="401" r:id="rId131"/>
    <p:sldId id="270" r:id="rId132"/>
    <p:sldId id="576" r:id="rId133"/>
    <p:sldId id="577" r:id="rId134"/>
  </p:sldIdLst>
  <p:sldSz cx="9144000" cy="6858000" type="screen4x3"/>
  <p:notesSz cx="6797675" cy="9926955"/>
  <p:custDataLst>
    <p:tags r:id="rId140"/>
  </p:custDataLst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FF"/>
    <a:srgbClr val="0000CC"/>
    <a:srgbClr val="FFCCCC"/>
    <a:srgbClr val="CCFFFF"/>
    <a:srgbClr val="FFCC99"/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2"/>
    <p:restoredTop sz="94618"/>
  </p:normalViewPr>
  <p:slideViewPr>
    <p:cSldViewPr showGuides="1">
      <p:cViewPr>
        <p:scale>
          <a:sx n="50" d="100"/>
          <a:sy n="50" d="100"/>
        </p:scale>
        <p:origin x="-2386" y="-778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0" Type="http://schemas.openxmlformats.org/officeDocument/2006/relationships/tags" Target="tags/tag1.xml"/><Relationship Id="rId14" Type="http://schemas.openxmlformats.org/officeDocument/2006/relationships/slide" Target="slides/slide12.xml"/><Relationship Id="rId139" Type="http://schemas.openxmlformats.org/officeDocument/2006/relationships/tableStyles" Target="tableStyles.xml"/><Relationship Id="rId138" Type="http://schemas.openxmlformats.org/officeDocument/2006/relationships/viewProps" Target="viewProps.xml"/><Relationship Id="rId137" Type="http://schemas.openxmlformats.org/officeDocument/2006/relationships/presProps" Target="presProps.xml"/><Relationship Id="rId136" Type="http://schemas.openxmlformats.org/officeDocument/2006/relationships/handoutMaster" Target="handoutMasters/handoutMaster1.xml"/><Relationship Id="rId135" Type="http://schemas.openxmlformats.org/officeDocument/2006/relationships/notesMaster" Target="notesMasters/notesMaster1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0" name="Rectangle 4"/>
          <p:cNvSpPr/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80988"/>
            <a:ext cx="1943100" cy="5815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80988"/>
            <a:ext cx="5676900" cy="58150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GIF"/><Relationship Id="rId13" Type="http://schemas.openxmlformats.org/officeDocument/2006/relationships/image" Target="../media/image2.GIF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1D72"/>
            </a:gs>
            <a:gs pos="50000">
              <a:schemeClr val="accent2"/>
            </a:gs>
            <a:gs pos="100000">
              <a:srgbClr val="1D1D7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 userDrawn="1"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4" name="Line 9"/>
            <p:cNvSpPr/>
            <p:nvPr userDrawn="1"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5" name="Line 10"/>
            <p:cNvSpPr/>
            <p:nvPr userDrawn="1"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6" name="Picture 12" descr="earth1"/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31" name="Rectangle 35"/>
          <p:cNvSpPr>
            <a:spLocks noGrp="1"/>
          </p:cNvSpPr>
          <p:nvPr>
            <p:ph type="title"/>
          </p:nvPr>
        </p:nvSpPr>
        <p:spPr>
          <a:xfrm>
            <a:off x="685800" y="280988"/>
            <a:ext cx="7772400" cy="579437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ctr" anchorCtr="0">
            <a:spAutoFit/>
          </a:bodyPr>
          <a:p>
            <a:pPr lvl="0"/>
            <a:r>
              <a:rPr lang="zh-CN" altLang="en-US" dirty="0"/>
              <a:t>计算机的逻辑部件</a:t>
            </a:r>
            <a:endParaRPr lang="zh-CN" altLang="en-US" dirty="0"/>
          </a:p>
        </p:txBody>
      </p:sp>
      <p:pic>
        <p:nvPicPr>
          <p:cNvPr id="1032" name="Picture 36" descr="ANI_06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01013" y="404813"/>
            <a:ext cx="666750" cy="666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39" descr="ANI_10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72400" y="6092825"/>
            <a:ext cx="1371600" cy="123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" Target="slide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201733" name="Group 5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5" name="Rectangle 6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pic>
          <p:nvPicPr>
            <p:cNvPr id="2056" name="Picture 7" descr="00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</p:pic>
      </p:grpSp>
      <p:sp>
        <p:nvSpPr>
          <p:cNvPr id="201736" name="Text Box 8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FFFFCC"/>
                </a:solidFill>
                <a:ea typeface="华文行楷" panose="02010800040101010101" pitchFamily="2" charset="-122"/>
              </a:rPr>
              <a:t>上海海事大学信息工程学院</a:t>
            </a:r>
            <a:endParaRPr lang="zh-CN" altLang="en-US" sz="4400" dirty="0">
              <a:solidFill>
                <a:srgbClr val="FFFFCC"/>
              </a:solidFill>
              <a:ea typeface="华文行楷" panose="02010800040101010101" pitchFamily="2" charset="-122"/>
            </a:endParaRPr>
          </a:p>
        </p:txBody>
      </p:sp>
      <p:sp>
        <p:nvSpPr>
          <p:cNvPr id="201732" name="Text Box 4"/>
          <p:cNvSpPr txBox="1"/>
          <p:nvPr/>
        </p:nvSpPr>
        <p:spPr>
          <a:xfrm>
            <a:off x="685800" y="1676400"/>
            <a:ext cx="7631113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ea typeface="文鼎CS长宋" pitchFamily="49" charset="-122"/>
              </a:rPr>
              <a:t>计算机原理与汇编 </a:t>
            </a:r>
            <a:r>
              <a:rPr lang="en-US" altLang="zh-CN" sz="4400" b="1" i="1" dirty="0">
                <a:solidFill>
                  <a:schemeClr val="bg1"/>
                </a:solidFill>
              </a:rPr>
              <a:t>7</a:t>
            </a:r>
            <a:endParaRPr lang="en-US" altLang="zh-CN" sz="4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20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6306" name="Text Box 2"/>
          <p:cNvSpPr txBox="1"/>
          <p:nvPr/>
        </p:nvSpPr>
        <p:spPr>
          <a:xfrm>
            <a:off x="250825" y="26035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I/O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接口的主要功能</a:t>
            </a:r>
            <a:endParaRPr lang="zh-CN" altLang="en-US" b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226307" name="Text Box 3"/>
          <p:cNvSpPr txBox="1"/>
          <p:nvPr/>
        </p:nvSpPr>
        <p:spPr>
          <a:xfrm>
            <a:off x="468313" y="836613"/>
            <a:ext cx="8367712" cy="56435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寻址功能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输入／输出功能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支持主机采取程序查询、中断、</a:t>
            </a:r>
            <a:r>
              <a:rPr lang="en-US" altLang="zh-CN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等访问方式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提供主机和</a:t>
            </a:r>
            <a:r>
              <a:rPr lang="en-US" altLang="zh-CN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设备所需的缓冲、暂存和驱动能力，满足一定的负载要求和时序要求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进行数据类型、格式等方面的转换 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联络功能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复位功能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eaLnBrk="1" hangingPunct="1">
              <a:buClr>
                <a:srgbClr val="66FFFF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错误检测功能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3762" name="Text Box 2"/>
          <p:cNvSpPr txBox="1"/>
          <p:nvPr/>
        </p:nvSpPr>
        <p:spPr>
          <a:xfrm>
            <a:off x="381000" y="9810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7.6.4  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总线操作时序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3763" name="Text Box 3"/>
          <p:cNvSpPr txBox="1"/>
          <p:nvPr/>
        </p:nvSpPr>
        <p:spPr>
          <a:xfrm>
            <a:off x="381000" y="1773238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一、</a:t>
            </a:r>
            <a:r>
              <a:rPr lang="zh-CN" altLang="en-US" b="1" dirty="0">
                <a:solidFill>
                  <a:srgbClr val="FFFF99"/>
                </a:solidFill>
              </a:rPr>
              <a:t>同步控制方式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103429" name="Rectangle 4"/>
          <p:cNvSpPr/>
          <p:nvPr/>
        </p:nvSpPr>
        <p:spPr>
          <a:xfrm>
            <a:off x="2214563" y="2362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73765" name="Picture 5" descr="10-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438400"/>
            <a:ext cx="8077200" cy="365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31" name="Text Box 6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/>
      <p:bldP spid="37376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4786" name="Text Box 2"/>
          <p:cNvSpPr txBox="1"/>
          <p:nvPr/>
        </p:nvSpPr>
        <p:spPr>
          <a:xfrm>
            <a:off x="381000" y="9810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二、</a:t>
            </a:r>
            <a:r>
              <a:rPr lang="zh-CN" altLang="en-US" b="1" dirty="0">
                <a:solidFill>
                  <a:srgbClr val="FFFF99"/>
                </a:solidFill>
              </a:rPr>
              <a:t>扩展同步方式 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104452" name="Rectangle 3"/>
          <p:cNvSpPr/>
          <p:nvPr/>
        </p:nvSpPr>
        <p:spPr>
          <a:xfrm>
            <a:off x="2214563" y="2362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4453" name="Rectangle 4"/>
          <p:cNvSpPr/>
          <p:nvPr/>
        </p:nvSpPr>
        <p:spPr>
          <a:xfrm>
            <a:off x="2247900" y="22526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74789" name="Picture 5" descr="10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778000"/>
            <a:ext cx="8382000" cy="4243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5" name="Text Box 6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5810" name="Text Box 2"/>
          <p:cNvSpPr txBox="1"/>
          <p:nvPr/>
        </p:nvSpPr>
        <p:spPr>
          <a:xfrm>
            <a:off x="381000" y="126841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三、</a:t>
            </a:r>
            <a:r>
              <a:rPr lang="zh-CN" altLang="en-US" b="1" dirty="0">
                <a:solidFill>
                  <a:srgbClr val="FFFF99"/>
                </a:solidFill>
              </a:rPr>
              <a:t>异步控制方式 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105476" name="Rectangle 3"/>
          <p:cNvSpPr/>
          <p:nvPr/>
        </p:nvSpPr>
        <p:spPr>
          <a:xfrm>
            <a:off x="2214563" y="2362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5477" name="Rectangle 4"/>
          <p:cNvSpPr/>
          <p:nvPr/>
        </p:nvSpPr>
        <p:spPr>
          <a:xfrm>
            <a:off x="2247900" y="22526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5478" name="Rectangle 5"/>
          <p:cNvSpPr/>
          <p:nvPr/>
        </p:nvSpPr>
        <p:spPr>
          <a:xfrm>
            <a:off x="2524125" y="2852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75814" name="Picture 6" descr="10-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497138"/>
            <a:ext cx="8686800" cy="244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80" name="Text Box 7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6499" name="Text Box 2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6500" name="Rectangle 3"/>
          <p:cNvSpPr/>
          <p:nvPr/>
        </p:nvSpPr>
        <p:spPr>
          <a:xfrm>
            <a:off x="468313" y="1700213"/>
            <a:ext cx="792003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、单总线</a:t>
            </a:r>
            <a:endParaRPr lang="zh-CN" altLang="en-US" b="1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新宋体" panose="02010609030101010101" charset="-122"/>
              </a:rPr>
              <a:t>            所有模块都连接到同一总线上</a:t>
            </a:r>
            <a:endParaRPr lang="zh-CN" altLang="en-US" b="1" dirty="0">
              <a:solidFill>
                <a:srgbClr val="FFFF99"/>
              </a:solidFill>
              <a:ea typeface="新宋体" panose="02010609030101010101" charset="-122"/>
            </a:endParaRPr>
          </a:p>
        </p:txBody>
      </p:sp>
      <p:sp>
        <p:nvSpPr>
          <p:cNvPr id="106501" name="Rectangle 4"/>
          <p:cNvSpPr/>
          <p:nvPr/>
        </p:nvSpPr>
        <p:spPr>
          <a:xfrm>
            <a:off x="250825" y="1052513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一、总线类型</a:t>
            </a:r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pic>
        <p:nvPicPr>
          <p:cNvPr id="350213" name="Picture 5" descr="图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068638"/>
            <a:ext cx="7486650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0214" name="Rectangle 6"/>
          <p:cNvSpPr/>
          <p:nvPr/>
        </p:nvSpPr>
        <p:spPr>
          <a:xfrm>
            <a:off x="971550" y="4724400"/>
            <a:ext cx="6192838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优点：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简单、易扩展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缺点：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瓶颈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7523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7524" name="Text Box 4"/>
          <p:cNvSpPr txBox="1"/>
          <p:nvPr/>
        </p:nvSpPr>
        <p:spPr>
          <a:xfrm>
            <a:off x="323850" y="1052513"/>
            <a:ext cx="72723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、多总线：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将高速、低速模块分开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pic>
        <p:nvPicPr>
          <p:cNvPr id="351237" name="Picture 5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2060575"/>
            <a:ext cx="7486650" cy="302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526" name="Text Box 6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8547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8548" name="Text Box 4"/>
          <p:cNvSpPr txBox="1"/>
          <p:nvPr/>
        </p:nvSpPr>
        <p:spPr>
          <a:xfrm>
            <a:off x="323850" y="1052513"/>
            <a:ext cx="72723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、多总线：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pic>
        <p:nvPicPr>
          <p:cNvPr id="352261" name="Picture 5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700213"/>
            <a:ext cx="8064500" cy="3436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2262" name="Rectangle 6"/>
          <p:cNvSpPr/>
          <p:nvPr/>
        </p:nvSpPr>
        <p:spPr>
          <a:xfrm>
            <a:off x="1331913" y="5300663"/>
            <a:ext cx="59039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用于小型机、中大型机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可缓解瓶颈效应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8551" name="Text Box 7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9571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9572" name="Text Box 4"/>
          <p:cNvSpPr txBox="1"/>
          <p:nvPr/>
        </p:nvSpPr>
        <p:spPr>
          <a:xfrm>
            <a:off x="250825" y="3357563"/>
            <a:ext cx="9144000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、总线判优控制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109573" name="Rectangle 5"/>
          <p:cNvSpPr/>
          <p:nvPr/>
        </p:nvSpPr>
        <p:spPr>
          <a:xfrm>
            <a:off x="395288" y="1052513"/>
            <a:ext cx="8497887" cy="2043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二、总线组成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i="1" dirty="0">
                <a:solidFill>
                  <a:srgbClr val="CCFF99"/>
                </a:solidFill>
                <a:ea typeface="黑体" panose="02010609060101010101" pitchFamily="2" charset="-122"/>
              </a:rPr>
              <a:t>总线：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一组传输线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i="1" dirty="0">
                <a:solidFill>
                  <a:srgbClr val="CCFF99"/>
                </a:solidFill>
                <a:ea typeface="黑体" panose="02010609060101010101" pitchFamily="2" charset="-122"/>
              </a:rPr>
              <a:t>总线控制线路：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协调共享总线的各个设备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9574" name="Rectangle 6"/>
          <p:cNvSpPr/>
          <p:nvPr/>
        </p:nvSpPr>
        <p:spPr>
          <a:xfrm>
            <a:off x="250825" y="4005263"/>
            <a:ext cx="8893175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    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多个部件同时申请对总线的使用权，需判优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     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按照申请者的优先权选择可控制总线的设备，保证在同一时间内只有一个设备使用总线</a:t>
            </a:r>
            <a:endParaRPr lang="zh-CN" altLang="en-US" b="1" dirty="0">
              <a:solidFill>
                <a:srgbClr val="FFFF99"/>
              </a:solidFill>
              <a:ea typeface="仿宋_GB2312" pitchFamily="49" charset="-122"/>
            </a:endParaRPr>
          </a:p>
        </p:txBody>
      </p:sp>
      <p:sp>
        <p:nvSpPr>
          <p:cNvPr id="109575" name="Text Box 7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110595" name="Group 3"/>
          <p:cNvGrpSpPr/>
          <p:nvPr/>
        </p:nvGrpSpPr>
        <p:grpSpPr>
          <a:xfrm>
            <a:off x="0" y="981075"/>
            <a:ext cx="9525000" cy="2286000"/>
            <a:chOff x="0" y="618"/>
            <a:chExt cx="6000" cy="1440"/>
          </a:xfrm>
        </p:grpSpPr>
        <p:sp>
          <p:nvSpPr>
            <p:cNvPr id="110601" name="Text Box 4"/>
            <p:cNvSpPr txBox="1"/>
            <p:nvPr/>
          </p:nvSpPr>
          <p:spPr>
            <a:xfrm>
              <a:off x="0" y="624"/>
              <a:ext cx="60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b="1" i="1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10602" name="Rectangle 5"/>
            <p:cNvSpPr/>
            <p:nvPr/>
          </p:nvSpPr>
          <p:spPr>
            <a:xfrm>
              <a:off x="476" y="618"/>
              <a:ext cx="5284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i="1" dirty="0">
                  <a:solidFill>
                    <a:schemeClr val="bg1"/>
                  </a:solidFill>
                  <a:ea typeface="黑体" panose="02010609060101010101" pitchFamily="2" charset="-122"/>
                </a:rPr>
                <a:t>主控器（主设备）：</a:t>
              </a:r>
              <a:br>
                <a:rPr lang="zh-CN" altLang="en-US" i="1" dirty="0">
                  <a:solidFill>
                    <a:srgbClr val="CCFF99"/>
                  </a:solidFill>
                  <a:ea typeface="黑体" panose="02010609060101010101" pitchFamily="2" charset="-122"/>
                </a:rPr>
              </a:br>
              <a:r>
                <a:rPr lang="zh-CN" altLang="en-US" i="1" dirty="0">
                  <a:solidFill>
                    <a:srgbClr val="CCFF99"/>
                  </a:solidFill>
                  <a:ea typeface="黑体" panose="02010609060101010101" pitchFamily="2" charset="-122"/>
                </a:rPr>
                <a:t>    </a:t>
              </a:r>
              <a:r>
                <a:rPr lang="zh-CN" altLang="en-US" b="1" dirty="0">
                  <a:solidFill>
                    <a:srgbClr val="FFFF99"/>
                  </a:solidFill>
                  <a:ea typeface="楷体_GB2312" pitchFamily="49" charset="-122"/>
                </a:rPr>
                <a:t>可控制总线并启动数据传送的设备</a:t>
              </a:r>
              <a:endParaRPr lang="zh-CN" altLang="en-US" b="1" dirty="0">
                <a:solidFill>
                  <a:srgbClr val="FFFF99"/>
                </a:solidFill>
                <a:ea typeface="楷体_GB2312" pitchFamily="49" charset="-122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i="1" dirty="0">
                  <a:solidFill>
                    <a:schemeClr val="bg1"/>
                  </a:solidFill>
                  <a:ea typeface="黑体" panose="02010609060101010101" pitchFamily="2" charset="-122"/>
                </a:rPr>
                <a:t>受控器（从设备）：</a:t>
              </a:r>
              <a:br>
                <a:rPr lang="zh-CN" altLang="en-US" i="1" dirty="0">
                  <a:solidFill>
                    <a:schemeClr val="bg1"/>
                  </a:solidFill>
                  <a:ea typeface="黑体" panose="02010609060101010101" pitchFamily="2" charset="-122"/>
                </a:rPr>
              </a:br>
              <a:r>
                <a:rPr lang="zh-CN" altLang="en-US" i="1" dirty="0">
                  <a:solidFill>
                    <a:schemeClr val="bg1"/>
                  </a:solidFill>
                  <a:ea typeface="黑体" panose="02010609060101010101" pitchFamily="2" charset="-122"/>
                </a:rPr>
                <a:t>    </a:t>
              </a:r>
              <a:r>
                <a:rPr lang="zh-CN" altLang="en-US" b="1" dirty="0">
                  <a:solidFill>
                    <a:srgbClr val="FFFF99"/>
                  </a:solidFill>
                  <a:ea typeface="楷体_GB2312" pitchFamily="49" charset="-122"/>
                </a:rPr>
                <a:t>能响应总线主控器发出的总线命令的设备</a:t>
              </a:r>
              <a:endParaRPr lang="zh-CN" altLang="en-US" b="1" dirty="0">
                <a:solidFill>
                  <a:srgbClr val="FFFF99"/>
                </a:solidFill>
                <a:ea typeface="楷体_GB2312" pitchFamily="49" charset="-122"/>
              </a:endParaRPr>
            </a:p>
          </p:txBody>
        </p:sp>
        <p:sp>
          <p:nvSpPr>
            <p:cNvPr id="110603" name="AutoShape 6"/>
            <p:cNvSpPr/>
            <p:nvPr/>
          </p:nvSpPr>
          <p:spPr>
            <a:xfrm>
              <a:off x="295" y="709"/>
              <a:ext cx="272" cy="952"/>
            </a:xfrm>
            <a:prstGeom prst="leftBrace">
              <a:avLst>
                <a:gd name="adj1" fmla="val 29166"/>
                <a:gd name="adj2" fmla="val 47597"/>
              </a:avLst>
            </a:prstGeom>
            <a:noFill/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110596" name="Rectangle 7"/>
          <p:cNvSpPr/>
          <p:nvPr/>
        </p:nvSpPr>
        <p:spPr>
          <a:xfrm>
            <a:off x="323850" y="3284538"/>
            <a:ext cx="81359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仲裁控制机构设置方式：</a:t>
            </a:r>
            <a:endParaRPr lang="zh-CN" altLang="en-US" b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grpSp>
        <p:nvGrpSpPr>
          <p:cNvPr id="110597" name="Group 8"/>
          <p:cNvGrpSpPr/>
          <p:nvPr/>
        </p:nvGrpSpPr>
        <p:grpSpPr>
          <a:xfrm>
            <a:off x="395288" y="4076700"/>
            <a:ext cx="8748712" cy="2286000"/>
            <a:chOff x="249" y="2568"/>
            <a:chExt cx="5511" cy="1440"/>
          </a:xfrm>
        </p:grpSpPr>
        <p:sp>
          <p:nvSpPr>
            <p:cNvPr id="110599" name="Rectangle 9"/>
            <p:cNvSpPr/>
            <p:nvPr/>
          </p:nvSpPr>
          <p:spPr>
            <a:xfrm>
              <a:off x="431" y="2568"/>
              <a:ext cx="5329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i="1" dirty="0">
                  <a:solidFill>
                    <a:schemeClr val="bg1"/>
                  </a:solidFill>
                  <a:ea typeface="黑体" panose="02010609060101010101" pitchFamily="2" charset="-122"/>
                </a:rPr>
                <a:t>集中式控制：</a:t>
              </a:r>
              <a:br>
                <a:rPr lang="zh-CN" altLang="en-US" i="1" dirty="0">
                  <a:solidFill>
                    <a:schemeClr val="bg1"/>
                  </a:solidFill>
                  <a:ea typeface="黑体" panose="02010609060101010101" pitchFamily="2" charset="-122"/>
                </a:rPr>
              </a:br>
              <a:r>
                <a:rPr lang="zh-CN" altLang="en-US" i="1" dirty="0">
                  <a:solidFill>
                    <a:srgbClr val="CCFF99"/>
                  </a:solidFill>
                  <a:ea typeface="黑体" panose="02010609060101010101" pitchFamily="2" charset="-122"/>
                </a:rPr>
                <a:t>    </a:t>
              </a:r>
              <a:r>
                <a:rPr lang="zh-CN" altLang="en-US" b="1" dirty="0">
                  <a:solidFill>
                    <a:srgbClr val="FFFF99"/>
                  </a:solidFill>
                  <a:ea typeface="楷体_GB2312" pitchFamily="49" charset="-122"/>
                </a:rPr>
                <a:t>总线控制逻辑集中于一个设备，如 </a:t>
              </a:r>
              <a:r>
                <a:rPr lang="en-US" altLang="zh-CN" b="1" i="1" dirty="0">
                  <a:solidFill>
                    <a:srgbClr val="FFFF99"/>
                  </a:solidFill>
                  <a:ea typeface="楷体_GB2312" pitchFamily="49" charset="-122"/>
                </a:rPr>
                <a:t>CPU</a:t>
              </a:r>
              <a:endParaRPr lang="en-US" altLang="zh-CN" b="1" i="1" dirty="0">
                <a:solidFill>
                  <a:srgbClr val="FFFF99"/>
                </a:solidFill>
                <a:ea typeface="楷体_GB2312" pitchFamily="49" charset="-122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i="1" dirty="0">
                  <a:solidFill>
                    <a:schemeClr val="bg1"/>
                  </a:solidFill>
                  <a:ea typeface="黑体" panose="02010609060101010101" pitchFamily="2" charset="-122"/>
                </a:rPr>
                <a:t>分布式控制：</a:t>
              </a:r>
              <a:br>
                <a:rPr lang="zh-CN" altLang="en-US" i="1" dirty="0">
                  <a:solidFill>
                    <a:srgbClr val="CCFF99"/>
                  </a:solidFill>
                  <a:ea typeface="黑体" panose="02010609060101010101" pitchFamily="2" charset="-122"/>
                </a:rPr>
              </a:br>
              <a:r>
                <a:rPr lang="zh-CN" altLang="en-US" i="1" dirty="0">
                  <a:solidFill>
                    <a:srgbClr val="CCFF99"/>
                  </a:solidFill>
                  <a:ea typeface="黑体" panose="02010609060101010101" pitchFamily="2" charset="-122"/>
                </a:rPr>
                <a:t>    </a:t>
              </a:r>
              <a:r>
                <a:rPr lang="zh-CN" altLang="en-US" b="1" dirty="0">
                  <a:solidFill>
                    <a:srgbClr val="FFFF99"/>
                  </a:solidFill>
                  <a:ea typeface="楷体_GB2312" pitchFamily="49" charset="-122"/>
                </a:rPr>
                <a:t>总线控制逻辑分散在连接总线的各个部件</a:t>
              </a:r>
              <a:endParaRPr lang="zh-CN" altLang="en-US" b="1" dirty="0">
                <a:solidFill>
                  <a:srgbClr val="FFFF99"/>
                </a:solidFill>
                <a:ea typeface="楷体_GB2312" pitchFamily="49" charset="-122"/>
              </a:endParaRPr>
            </a:p>
          </p:txBody>
        </p:sp>
        <p:sp>
          <p:nvSpPr>
            <p:cNvPr id="110600" name="AutoShape 10"/>
            <p:cNvSpPr/>
            <p:nvPr/>
          </p:nvSpPr>
          <p:spPr>
            <a:xfrm>
              <a:off x="249" y="2659"/>
              <a:ext cx="272" cy="953"/>
            </a:xfrm>
            <a:prstGeom prst="leftBrace">
              <a:avLst>
                <a:gd name="adj1" fmla="val 29197"/>
                <a:gd name="adj2" fmla="val 50000"/>
              </a:avLst>
            </a:prstGeom>
            <a:noFill/>
            <a:ln w="285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110598" name="Text Box 11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1619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1620" name="Text Box 4"/>
          <p:cNvSpPr txBox="1"/>
          <p:nvPr/>
        </p:nvSpPr>
        <p:spPr>
          <a:xfrm>
            <a:off x="0" y="914400"/>
            <a:ext cx="91440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串行链式总线判优控制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pic>
        <p:nvPicPr>
          <p:cNvPr id="111621" name="Picture 7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1844675"/>
            <a:ext cx="6800850" cy="206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5336" name="Rectangle 8"/>
          <p:cNvSpPr/>
          <p:nvPr/>
        </p:nvSpPr>
        <p:spPr>
          <a:xfrm>
            <a:off x="323850" y="4221163"/>
            <a:ext cx="7119938" cy="482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控制线：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总线</a:t>
            </a: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请求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、总线</a:t>
            </a: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可用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、总线</a:t>
            </a: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忙</a:t>
            </a:r>
            <a:endParaRPr lang="zh-CN" altLang="en-US" b="1" dirty="0">
              <a:solidFill>
                <a:srgbClr val="CCFFFF"/>
              </a:solidFill>
              <a:ea typeface="黑体" panose="02010609060101010101" pitchFamily="2" charset="-122"/>
            </a:endParaRPr>
          </a:p>
        </p:txBody>
      </p:sp>
      <p:sp>
        <p:nvSpPr>
          <p:cNvPr id="355337" name="Text Box 9"/>
          <p:cNvSpPr txBox="1"/>
          <p:nvPr/>
        </p:nvSpPr>
        <p:spPr>
          <a:xfrm>
            <a:off x="539750" y="501332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i="1" u="sng" dirty="0">
                <a:solidFill>
                  <a:srgbClr val="FFFF99"/>
                </a:solidFill>
                <a:ea typeface="楷体_GB2312" pitchFamily="49" charset="-122"/>
              </a:rPr>
              <a:t>各部件已按优先级次序排列</a:t>
            </a:r>
            <a:endParaRPr lang="zh-CN" altLang="en-US" b="1" i="1" u="sng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111624" name="Text Box 10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6" grpId="0"/>
      <p:bldP spid="35533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2643" name="Text Box 3"/>
          <p:cNvSpPr txBox="1"/>
          <p:nvPr/>
        </p:nvSpPr>
        <p:spPr>
          <a:xfrm>
            <a:off x="0" y="914400"/>
            <a:ext cx="9467850" cy="4973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、总线通信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FF"/>
                </a:solidFill>
                <a:ea typeface="黑体" panose="02010609060101010101" pitchFamily="2" charset="-122"/>
              </a:rPr>
              <a:t>  传送方式：</a:t>
            </a:r>
            <a:endParaRPr lang="zh-CN" altLang="en-US" dirty="0">
              <a:solidFill>
                <a:srgbClr val="CCFFFF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    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同步方式：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由统一的时钟控制数据的传送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    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异步方式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（可实现不同速度部件的通信）：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       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通过“握手”信号实现总线数据传送</a:t>
            </a:r>
            <a:endParaRPr lang="zh-CN" altLang="en-US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、出错处理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无纠错能力的部件向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发的中断请求信号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、总线驱动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采用三态输出电路、集极开路输出电路驱动总线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12644" name="Text Box 4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7330" name="Text Box 2"/>
          <p:cNvSpPr txBox="1"/>
          <p:nvPr/>
        </p:nvSpPr>
        <p:spPr>
          <a:xfrm>
            <a:off x="0" y="38100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 b="1" dirty="0">
              <a:latin typeface="宋体" panose="02010600030101010101" pitchFamily="2" charset="-122"/>
            </a:endParaRPr>
          </a:p>
        </p:txBody>
      </p:sp>
      <p:sp>
        <p:nvSpPr>
          <p:cNvPr id="227331" name="Text Box 3"/>
          <p:cNvSpPr txBox="1"/>
          <p:nvPr/>
        </p:nvSpPr>
        <p:spPr>
          <a:xfrm>
            <a:off x="0" y="121920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 b="1" dirty="0">
              <a:latin typeface="宋体" panose="02010600030101010101" pitchFamily="2" charset="-122"/>
            </a:endParaRPr>
          </a:p>
        </p:txBody>
      </p:sp>
      <p:sp>
        <p:nvSpPr>
          <p:cNvPr id="227332" name="Text Box 4"/>
          <p:cNvSpPr txBox="1"/>
          <p:nvPr/>
        </p:nvSpPr>
        <p:spPr>
          <a:xfrm>
            <a:off x="0" y="198120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endParaRPr lang="zh-CN" altLang="zh-CN" b="1" dirty="0">
              <a:latin typeface="宋体" panose="02010600030101010101" pitchFamily="2" charset="-122"/>
            </a:endParaRPr>
          </a:p>
        </p:txBody>
      </p:sp>
      <p:sp>
        <p:nvSpPr>
          <p:cNvPr id="227333" name="Text Box 5"/>
          <p:cNvSpPr txBox="1"/>
          <p:nvPr/>
        </p:nvSpPr>
        <p:spPr>
          <a:xfrm>
            <a:off x="323850" y="26035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I/O</a:t>
            </a:r>
            <a:r>
              <a:rPr lang="zh-CN" altLang="en-US" b="1" dirty="0">
                <a:solidFill>
                  <a:srgbClr val="FFCCCC"/>
                </a:solidFill>
              </a:rPr>
              <a:t>接口分类</a:t>
            </a:r>
            <a:endParaRPr lang="zh-CN" altLang="en-US" b="1" dirty="0">
              <a:solidFill>
                <a:srgbClr val="FFCCCC"/>
              </a:solidFill>
            </a:endParaRPr>
          </a:p>
        </p:txBody>
      </p:sp>
      <p:sp>
        <p:nvSpPr>
          <p:cNvPr id="227334" name="Text Box 6"/>
          <p:cNvSpPr txBox="1"/>
          <p:nvPr/>
        </p:nvSpPr>
        <p:spPr>
          <a:xfrm>
            <a:off x="381000" y="1125538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</a:t>
            </a:r>
            <a:r>
              <a:rPr lang="zh-CN" altLang="en-US" b="1" dirty="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数据传送的格式</a:t>
            </a: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可分为：</a:t>
            </a:r>
            <a:b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串行接口、并行接口</a:t>
            </a: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7335" name="Text Box 7"/>
          <p:cNvSpPr txBox="1"/>
          <p:nvPr/>
        </p:nvSpPr>
        <p:spPr>
          <a:xfrm>
            <a:off x="381000" y="2420938"/>
            <a:ext cx="8763000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</a:t>
            </a:r>
            <a:r>
              <a:rPr lang="zh-CN" altLang="en-US" b="1" dirty="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主机访问</a:t>
            </a:r>
            <a:r>
              <a:rPr lang="en-US" altLang="zh-CN" b="1" dirty="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设备的控制方式</a:t>
            </a: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，可分为：</a:t>
            </a:r>
            <a:b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程序查询接口、中断接口、</a:t>
            </a:r>
            <a:b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DMA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接口、通道控制器、</a:t>
            </a:r>
            <a:b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处理机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7336" name="Text Box 8"/>
          <p:cNvSpPr txBox="1"/>
          <p:nvPr/>
        </p:nvSpPr>
        <p:spPr>
          <a:xfrm>
            <a:off x="381000" y="465296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按</a:t>
            </a:r>
            <a:r>
              <a:rPr lang="zh-CN" altLang="en-US" b="1" dirty="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时序控制方式</a:t>
            </a: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可分为：</a:t>
            </a:r>
            <a:b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同步接口、异步接口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  <p:bldP spid="227331" grpId="0"/>
      <p:bldP spid="227332" grpId="0"/>
      <p:bldP spid="227333" grpId="0"/>
      <p:bldP spid="227334" grpId="0"/>
      <p:bldP spid="227335" grpId="0"/>
      <p:bldP spid="22733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6834" name="Text Box 2"/>
          <p:cNvSpPr txBox="1"/>
          <p:nvPr/>
        </p:nvSpPr>
        <p:spPr>
          <a:xfrm>
            <a:off x="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总线的</a:t>
            </a:r>
            <a:r>
              <a:rPr lang="zh-CN" altLang="en-US" b="1" dirty="0">
                <a:solidFill>
                  <a:srgbClr val="FFFF99"/>
                </a:solidFill>
              </a:rPr>
              <a:t>信号组成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6835" name="Text Box 3"/>
          <p:cNvSpPr txBox="1"/>
          <p:nvPr/>
        </p:nvSpPr>
        <p:spPr>
          <a:xfrm>
            <a:off x="684213" y="1052513"/>
            <a:ext cx="6324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CCCC"/>
                </a:solidFill>
              </a:rPr>
              <a:t>数据线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6836" name="Text Box 4"/>
          <p:cNvSpPr txBox="1"/>
          <p:nvPr/>
        </p:nvSpPr>
        <p:spPr>
          <a:xfrm>
            <a:off x="684213" y="1700213"/>
            <a:ext cx="6324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CCCC"/>
                </a:solidFill>
              </a:rPr>
              <a:t>地址线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6837" name="Text Box 5"/>
          <p:cNvSpPr txBox="1"/>
          <p:nvPr/>
        </p:nvSpPr>
        <p:spPr>
          <a:xfrm>
            <a:off x="684213" y="2349500"/>
            <a:ext cx="6324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CCCC"/>
                </a:solidFill>
              </a:rPr>
              <a:t>控制信号线 </a:t>
            </a:r>
            <a:endParaRPr lang="zh-CN" altLang="en-US" b="1" dirty="0">
              <a:solidFill>
                <a:srgbClr val="FFCCCC"/>
              </a:solidFill>
            </a:endParaRPr>
          </a:p>
        </p:txBody>
      </p:sp>
      <p:sp>
        <p:nvSpPr>
          <p:cNvPr id="376838" name="Text Box 6"/>
          <p:cNvSpPr txBox="1"/>
          <p:nvPr/>
        </p:nvSpPr>
        <p:spPr>
          <a:xfrm>
            <a:off x="611188" y="2997200"/>
            <a:ext cx="495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FFCCCC"/>
                </a:solidFill>
              </a:rPr>
              <a:t>数据传输控制信号 </a:t>
            </a:r>
            <a:endParaRPr lang="zh-CN" altLang="en-US" b="1" dirty="0">
              <a:solidFill>
                <a:srgbClr val="FFCCCC"/>
              </a:solidFill>
            </a:endParaRPr>
          </a:p>
        </p:txBody>
      </p:sp>
      <p:sp>
        <p:nvSpPr>
          <p:cNvPr id="376839" name="Text Box 7"/>
          <p:cNvSpPr txBox="1"/>
          <p:nvPr/>
        </p:nvSpPr>
        <p:spPr>
          <a:xfrm>
            <a:off x="4427538" y="2781300"/>
            <a:ext cx="43561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66FFFF"/>
                </a:solidFill>
              </a:rPr>
              <a:t>读／写与</a:t>
            </a:r>
            <a:r>
              <a:rPr lang="en-US" altLang="zh-CN" b="1" dirty="0">
                <a:solidFill>
                  <a:srgbClr val="66FFFF"/>
                </a:solidFill>
              </a:rPr>
              <a:t>M</a:t>
            </a:r>
            <a:r>
              <a:rPr lang="zh-CN" altLang="en-US" b="1" dirty="0">
                <a:solidFill>
                  <a:srgbClr val="66FFFF"/>
                </a:solidFill>
              </a:rPr>
              <a:t>／</a:t>
            </a:r>
            <a:r>
              <a:rPr lang="en-US" altLang="zh-CN" b="1" dirty="0">
                <a:solidFill>
                  <a:srgbClr val="66FFFF"/>
                </a:solidFill>
              </a:rPr>
              <a:t>IO</a:t>
            </a:r>
            <a:r>
              <a:rPr lang="zh-CN" altLang="en-US" b="1" dirty="0">
                <a:solidFill>
                  <a:srgbClr val="66FFFF"/>
                </a:solidFill>
              </a:rPr>
              <a:t>选择 </a:t>
            </a:r>
            <a:endParaRPr lang="zh-CN" altLang="en-US" b="1" dirty="0">
              <a:solidFill>
                <a:srgbClr val="66FFFF"/>
              </a:solidFill>
            </a:endParaRPr>
          </a:p>
        </p:txBody>
      </p:sp>
      <p:sp>
        <p:nvSpPr>
          <p:cNvPr id="376840" name="Text Box 8"/>
          <p:cNvSpPr txBox="1"/>
          <p:nvPr/>
        </p:nvSpPr>
        <p:spPr>
          <a:xfrm>
            <a:off x="4464050" y="3429000"/>
            <a:ext cx="450056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66FFFF"/>
                </a:solidFill>
              </a:rPr>
              <a:t>应答信号 </a:t>
            </a:r>
            <a:endParaRPr lang="zh-CN" altLang="en-US" b="1" dirty="0">
              <a:solidFill>
                <a:srgbClr val="66FFFF"/>
              </a:solidFill>
            </a:endParaRPr>
          </a:p>
        </p:txBody>
      </p:sp>
      <p:sp>
        <p:nvSpPr>
          <p:cNvPr id="376841" name="Text Box 9"/>
          <p:cNvSpPr txBox="1"/>
          <p:nvPr/>
        </p:nvSpPr>
        <p:spPr>
          <a:xfrm>
            <a:off x="4427538" y="4076700"/>
            <a:ext cx="495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66FFFF"/>
                </a:solidFill>
              </a:rPr>
              <a:t>地址有效信号 </a:t>
            </a:r>
            <a:endParaRPr lang="zh-CN" altLang="en-US" b="1" dirty="0">
              <a:solidFill>
                <a:srgbClr val="66FFFF"/>
              </a:solidFill>
            </a:endParaRPr>
          </a:p>
        </p:txBody>
      </p:sp>
      <p:sp>
        <p:nvSpPr>
          <p:cNvPr id="376842" name="Text Box 10"/>
          <p:cNvSpPr txBox="1"/>
          <p:nvPr/>
        </p:nvSpPr>
        <p:spPr>
          <a:xfrm>
            <a:off x="3203575" y="1125538"/>
            <a:ext cx="6324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CCCC"/>
                </a:solidFill>
              </a:rPr>
              <a:t>电源线 </a:t>
            </a:r>
            <a:endParaRPr lang="zh-CN" altLang="en-US" b="1" dirty="0">
              <a:solidFill>
                <a:srgbClr val="FFCCCC"/>
              </a:solidFill>
            </a:endParaRPr>
          </a:p>
        </p:txBody>
      </p:sp>
      <p:sp>
        <p:nvSpPr>
          <p:cNvPr id="376843" name="Text Box 11"/>
          <p:cNvSpPr txBox="1"/>
          <p:nvPr/>
        </p:nvSpPr>
        <p:spPr>
          <a:xfrm>
            <a:off x="755650" y="4868863"/>
            <a:ext cx="495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FFCCCC"/>
                </a:solidFill>
              </a:rPr>
              <a:t>总线请求与交换信号 </a:t>
            </a:r>
            <a:endParaRPr lang="zh-CN" altLang="en-US" b="1" dirty="0">
              <a:solidFill>
                <a:srgbClr val="FFCCCC"/>
              </a:solidFill>
            </a:endParaRPr>
          </a:p>
        </p:txBody>
      </p:sp>
      <p:sp>
        <p:nvSpPr>
          <p:cNvPr id="376844" name="Text Box 12"/>
          <p:cNvSpPr txBox="1"/>
          <p:nvPr/>
        </p:nvSpPr>
        <p:spPr>
          <a:xfrm>
            <a:off x="4859338" y="5084763"/>
            <a:ext cx="36734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CFF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非平衡控制方式 </a:t>
            </a:r>
            <a:endParaRPr lang="zh-CN" altLang="en-US" b="1" dirty="0">
              <a:solidFill>
                <a:srgbClr val="CCFF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76845" name="Text Box 13"/>
          <p:cNvSpPr txBox="1"/>
          <p:nvPr/>
        </p:nvSpPr>
        <p:spPr>
          <a:xfrm>
            <a:off x="4859338" y="5661025"/>
            <a:ext cx="495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CFF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平衡控制方式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376846" name="Text Box 14"/>
          <p:cNvSpPr txBox="1"/>
          <p:nvPr/>
        </p:nvSpPr>
        <p:spPr>
          <a:xfrm>
            <a:off x="755650" y="6021388"/>
            <a:ext cx="495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rgbClr val="FFCCCC"/>
                </a:solidFill>
              </a:rPr>
              <a:t>其他控制信号 </a:t>
            </a:r>
            <a:endParaRPr lang="zh-CN" altLang="en-US" b="1" dirty="0">
              <a:solidFill>
                <a:srgbClr val="FFCC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35" grpId="0"/>
      <p:bldP spid="376836" grpId="0"/>
      <p:bldP spid="376837" grpId="0"/>
      <p:bldP spid="376838" grpId="0"/>
      <p:bldP spid="376839" grpId="0"/>
      <p:bldP spid="376840" grpId="0"/>
      <p:bldP spid="376841" grpId="0"/>
      <p:bldP spid="376842" grpId="0"/>
      <p:bldP spid="376843" grpId="0"/>
      <p:bldP spid="376844" grpId="0"/>
      <p:bldP spid="376845" grpId="0"/>
      <p:bldP spid="37684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4691" name="Text Box 2"/>
          <p:cNvSpPr txBox="1"/>
          <p:nvPr/>
        </p:nvSpPr>
        <p:spPr>
          <a:xfrm>
            <a:off x="323850" y="333375"/>
            <a:ext cx="830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整个总线分成</a:t>
            </a:r>
            <a:r>
              <a:rPr lang="en-US" altLang="zh-CN" sz="3600" dirty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600" dirty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部分：</a:t>
            </a:r>
            <a:endParaRPr lang="zh-CN" altLang="en-US" sz="3600" dirty="0">
              <a:solidFill>
                <a:srgbClr val="FFFF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4692" name="Text Box 3"/>
          <p:cNvSpPr txBox="1"/>
          <p:nvPr/>
        </p:nvSpPr>
        <p:spPr>
          <a:xfrm>
            <a:off x="1042988" y="1628775"/>
            <a:ext cx="7772400" cy="3724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数据传送总线：由地址线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AB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、数据线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DB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、控制线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CB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组成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仲裁总线：包括总线请求线和总线授权线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中断和同步总线：用于处理带优先级的中断操作，包括中断请求线和中断认可线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公用线：包括时钟信号线、电源线、地线、系统复位线以及加电或断电的时序信号线等。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5715" name="Text Box 2"/>
          <p:cNvSpPr txBox="1"/>
          <p:nvPr/>
        </p:nvSpPr>
        <p:spPr>
          <a:xfrm>
            <a:off x="395288" y="260350"/>
            <a:ext cx="7772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隶书" panose="02010509060101010101" pitchFamily="49" charset="-122"/>
              </a:rPr>
              <a:t>几种常用的总线结构：</a:t>
            </a:r>
            <a:endParaRPr lang="zh-CN" altLang="en-US" sz="3600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115716" name="Text Box 3"/>
          <p:cNvSpPr txBox="1"/>
          <p:nvPr/>
        </p:nvSpPr>
        <p:spPr>
          <a:xfrm>
            <a:off x="1547813" y="1208088"/>
            <a:ext cx="6705600" cy="564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S-100 (IEEE-696)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Intel Multibus (IEEE-796)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Zilog Z-Bus (122</a:t>
            </a:r>
            <a:r>
              <a:rPr lang="zh-CN" altLang="en-US" sz="2800" dirty="0">
                <a:solidFill>
                  <a:srgbClr val="FFFF99"/>
                </a:solidFill>
              </a:rPr>
              <a:t>根引线</a:t>
            </a:r>
            <a:r>
              <a:rPr lang="en-US" altLang="zh-CN" sz="2800" dirty="0">
                <a:solidFill>
                  <a:srgbClr val="FFFF99"/>
                </a:solidFill>
              </a:rPr>
              <a:t>)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IBM 62</a:t>
            </a:r>
            <a:r>
              <a:rPr lang="zh-CN" altLang="en-US" sz="2800" dirty="0">
                <a:solidFill>
                  <a:srgbClr val="FFFF99"/>
                </a:solidFill>
              </a:rPr>
              <a:t>线总线</a:t>
            </a:r>
            <a:r>
              <a:rPr lang="en-US" altLang="zh-CN" sz="2800" dirty="0">
                <a:solidFill>
                  <a:srgbClr val="FFFF99"/>
                </a:solidFill>
              </a:rPr>
              <a:t>(IBM  PC/XT</a:t>
            </a:r>
            <a:r>
              <a:rPr lang="zh-CN" altLang="en-US" sz="2800" dirty="0">
                <a:solidFill>
                  <a:srgbClr val="FFFF99"/>
                </a:solidFill>
              </a:rPr>
              <a:t>总线</a:t>
            </a:r>
            <a:r>
              <a:rPr lang="en-US" altLang="zh-CN" sz="2800" dirty="0">
                <a:solidFill>
                  <a:srgbClr val="FFFF99"/>
                </a:solidFill>
              </a:rPr>
              <a:t>)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IBM PC/AT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ISA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EISA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PCI</a:t>
            </a:r>
            <a:endParaRPr lang="en-US" altLang="zh-CN" sz="2800" dirty="0">
              <a:solidFill>
                <a:srgbClr val="FFFF99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FF99"/>
                </a:solidFill>
              </a:rPr>
              <a:t>USB</a:t>
            </a:r>
            <a:endParaRPr lang="en-US" altLang="zh-CN" sz="2800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6739" name="Text Box 2"/>
          <p:cNvSpPr txBox="1"/>
          <p:nvPr/>
        </p:nvSpPr>
        <p:spPr>
          <a:xfrm>
            <a:off x="250825" y="333375"/>
            <a:ext cx="799306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隶书" panose="02010509060101010101" pitchFamily="49" charset="-122"/>
              </a:rPr>
              <a:t>MultiBus : </a:t>
            </a:r>
            <a:r>
              <a:rPr lang="zh-CN" altLang="en-US" sz="3600" dirty="0">
                <a:solidFill>
                  <a:srgbClr val="FFFF99"/>
                </a:solidFill>
                <a:ea typeface="隶书" panose="02010509060101010101" pitchFamily="49" charset="-122"/>
              </a:rPr>
              <a:t>早期计算机使用的一种总线</a:t>
            </a:r>
            <a:endParaRPr lang="zh-CN" altLang="en-US" sz="3600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116740" name="Text Box 3"/>
          <p:cNvSpPr txBox="1"/>
          <p:nvPr/>
        </p:nvSpPr>
        <p:spPr>
          <a:xfrm>
            <a:off x="900113" y="1341438"/>
            <a:ext cx="7391400" cy="4365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支持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/16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位数据总线（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位数据线用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MultiBusII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容易构成多处理机系统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任一时刻，总线上只能有两个模块（主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从）相互通信，通过总线仲裁器来确定新的主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从关系。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支持</a:t>
            </a:r>
            <a:r>
              <a:rPr lang="en-US" altLang="zh-CN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级中断请求信号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信号线全部采用负逻辑</a:t>
            </a:r>
            <a:endParaRPr lang="zh-CN" altLang="en-US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/>
          <p:nvPr/>
        </p:nvSpPr>
        <p:spPr>
          <a:xfrm>
            <a:off x="250825" y="981075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三、微机总线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17764" name="Text Box 4"/>
          <p:cNvSpPr txBox="1"/>
          <p:nvPr/>
        </p:nvSpPr>
        <p:spPr>
          <a:xfrm>
            <a:off x="250825" y="1700213"/>
            <a:ext cx="8893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ISA (</a:t>
            </a:r>
            <a:r>
              <a:rPr lang="en-US" altLang="zh-CN" b="1" i="1" dirty="0">
                <a:solidFill>
                  <a:schemeClr val="bg1"/>
                </a:solidFill>
                <a:ea typeface="黑体" panose="02010609060101010101" pitchFamily="2" charset="-122"/>
              </a:rPr>
              <a:t>Industrial  Standard  Architecture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)    </a:t>
            </a:r>
            <a:endParaRPr lang="en-US" altLang="zh-CN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7765" name="Text Box 5"/>
          <p:cNvSpPr txBox="1"/>
          <p:nvPr/>
        </p:nvSpPr>
        <p:spPr>
          <a:xfrm>
            <a:off x="1150938" y="2205038"/>
            <a:ext cx="7993062" cy="423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也叫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AT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总线，是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IBM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推出第一台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286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机时采用的总线标准，至今仍较通用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基于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98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针扩展接插器上的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位总线设计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b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位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/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16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位数据传送；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24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位寻址；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数据传输率高达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8Mbit/s</a:t>
            </a:r>
            <a:endParaRPr lang="en-US" altLang="zh-CN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按行排列的双面针连接 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62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36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线引脚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；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每个插孔实际上有两个连接点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面和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面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66" name="Rectangle 6"/>
          <p:cNvSpPr/>
          <p:nvPr/>
        </p:nvSpPr>
        <p:spPr>
          <a:xfrm>
            <a:off x="0" y="2636838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特点：</a:t>
            </a:r>
            <a:endParaRPr lang="zh-CN" altLang="en-US" b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117767" name="Text Box 7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8787" name="Text Box 3"/>
          <p:cNvSpPr txBox="1"/>
          <p:nvPr/>
        </p:nvSpPr>
        <p:spPr>
          <a:xfrm>
            <a:off x="250825" y="908050"/>
            <a:ext cx="8893175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EISA (</a:t>
            </a:r>
            <a:r>
              <a:rPr lang="en-US" altLang="zh-CN" b="1" i="1" dirty="0">
                <a:solidFill>
                  <a:schemeClr val="bg1"/>
                </a:solidFill>
                <a:ea typeface="黑体" panose="02010609060101010101" pitchFamily="2" charset="-122"/>
              </a:rPr>
              <a:t>Entended  ISA 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扩展工业总线标准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特点：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16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位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32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位数据；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32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位寻址；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33M</a:t>
            </a:r>
            <a:r>
              <a:rPr lang="en-US" altLang="zh-CN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b/s</a:t>
            </a:r>
            <a:endParaRPr lang="en-US" altLang="zh-CN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8788" name="Text Box 4"/>
          <p:cNvSpPr txBox="1"/>
          <p:nvPr/>
        </p:nvSpPr>
        <p:spPr>
          <a:xfrm>
            <a:off x="611188" y="2276475"/>
            <a:ext cx="8208962" cy="423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支持多总线主控管理，这使得很多情况下，完全不需要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的参与即可完成设备间的数据传输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与传统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总线完全兼容。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EISA 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扩展槽十分特殊，分为上下两层，上层为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接点（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98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引脚），下层为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EISA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接点（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188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引脚）插槽下部设有访问键，保证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EISA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板接触良好，同时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板只能和上部的引脚相连。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8789" name="Text Box 5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9811" name="Text Box 2"/>
          <p:cNvSpPr txBox="1"/>
          <p:nvPr/>
        </p:nvSpPr>
        <p:spPr>
          <a:xfrm>
            <a:off x="250825" y="9810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PCI (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Peripheral Component Interconnect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)    </a:t>
            </a:r>
            <a:endParaRPr lang="en-US" altLang="zh-CN" b="1" dirty="0">
              <a:solidFill>
                <a:srgbClr val="FFFF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9812" name="Text Box 4"/>
          <p:cNvSpPr txBox="1"/>
          <p:nvPr/>
        </p:nvSpPr>
        <p:spPr>
          <a:xfrm>
            <a:off x="250825" y="1403350"/>
            <a:ext cx="8569325" cy="5454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None/>
            </a:pPr>
            <a:r>
              <a:rPr lang="en-US" altLang="zh-CN" b="1" i="1" u="sng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b="1" i="1" u="sng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总线发展的原因：</a:t>
            </a:r>
            <a:endParaRPr lang="zh-CN" altLang="en-US" b="1" i="1" u="sng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GUI 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，大量数据的传输对总线提出了高性能的要求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最大总线吞吐量为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8Mb/s</a:t>
            </a:r>
            <a:b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EISA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最大总线吞吐量为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33Mb/s;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远不能满足需要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最大总线吞吐量为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133Mb/s</a:t>
            </a:r>
            <a:endParaRPr lang="en-US" altLang="zh-CN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可以降低系统成本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处理能力、传输速度都很高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可使成本降低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10%~15%</a:t>
            </a:r>
            <a:endParaRPr lang="en-US" altLang="zh-CN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9813" name="Picture 5" descr="ANI_0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1013" y="404813"/>
            <a:ext cx="666750" cy="666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814" name="Text Box 6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0835" name="Text Box 2"/>
          <p:cNvSpPr txBox="1"/>
          <p:nvPr/>
        </p:nvSpPr>
        <p:spPr>
          <a:xfrm>
            <a:off x="250825" y="11969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PCI (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Peripheral Component Interconnect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endParaRPr lang="en-US" altLang="zh-CN" b="1" dirty="0">
              <a:solidFill>
                <a:srgbClr val="FFFF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0836" name="Text Box 4"/>
          <p:cNvSpPr txBox="1"/>
          <p:nvPr/>
        </p:nvSpPr>
        <p:spPr>
          <a:xfrm>
            <a:off x="468313" y="1989138"/>
            <a:ext cx="8135937" cy="301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PCI </a:t>
            </a:r>
            <a:r>
              <a:rPr lang="zh-CN" altLang="en-US" b="1" i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总线结构：</a:t>
            </a:r>
            <a:r>
              <a:rPr lang="zh-CN" altLang="en-US" b="1" u="sng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桥路结构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将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总线转换为标准的总线结构如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ISA/EISA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等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桥路实现了驱动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总线所需的全部控制，在与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的接口方面引入了先入先出缓冲器，使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PCI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上的部件可与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并行工作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37" name="Rectangle 5"/>
          <p:cNvSpPr/>
          <p:nvPr/>
        </p:nvSpPr>
        <p:spPr>
          <a:xfrm>
            <a:off x="539750" y="5013325"/>
            <a:ext cx="82804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b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通过“桥”（数据缓冲器）将系统与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PCI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相连， 使总线可并发工作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0838" name="Text Box 6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1859" name="Text Box 3"/>
          <p:cNvSpPr txBox="1"/>
          <p:nvPr/>
        </p:nvSpPr>
        <p:spPr>
          <a:xfrm>
            <a:off x="395288" y="1638300"/>
            <a:ext cx="8353425" cy="521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PCI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总线时钟频率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33MHZ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，与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频率无关（通用）</a:t>
            </a:r>
            <a:endParaRPr lang="zh-CN" altLang="en-US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地址线、数据线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分时复用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支持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并发工作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总线宽度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32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，可扩展到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，数据传输率高达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132~264Mbit/s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其他特性：如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3.3V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工作电压（绿色）</a:t>
            </a:r>
            <a:b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	      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Plug and Play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一旦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PCI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卡插入，系统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BIOS</a:t>
            </a:r>
            <a:r>
              <a:rPr lang="zh-CN" altLang="en-US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将根据读到的关于该扩展卡的信息，结合实际，为插卡分配存储地址、端口地址、中断等，免除人工配置麻烦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121860" name="Rectangle 4"/>
          <p:cNvSpPr/>
          <p:nvPr/>
        </p:nvSpPr>
        <p:spPr>
          <a:xfrm>
            <a:off x="0" y="908050"/>
            <a:ext cx="28702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i="1" u="sng" dirty="0">
                <a:solidFill>
                  <a:srgbClr val="FFCCCC"/>
                </a:solidFill>
                <a:ea typeface="黑体" panose="02010609060101010101" pitchFamily="2" charset="-122"/>
              </a:rPr>
              <a:t>PCI</a:t>
            </a:r>
            <a:r>
              <a:rPr lang="zh-CN" altLang="en-US" i="1" u="sng" dirty="0">
                <a:solidFill>
                  <a:srgbClr val="FFCCCC"/>
                </a:solidFill>
                <a:ea typeface="黑体" panose="02010609060101010101" pitchFamily="2" charset="-122"/>
              </a:rPr>
              <a:t>性能特点：</a:t>
            </a:r>
            <a:endParaRPr lang="zh-CN" altLang="en-US" i="1" u="sng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121861" name="Text Box 5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2883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2884" name="Text Box 4"/>
          <p:cNvSpPr txBox="1"/>
          <p:nvPr/>
        </p:nvSpPr>
        <p:spPr>
          <a:xfrm>
            <a:off x="0" y="914400"/>
            <a:ext cx="8893175" cy="2089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五、外设接口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硬件接口的含义：</a:t>
            </a:r>
            <a:b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          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外设与主机相连时，所遵循的</a:t>
            </a:r>
            <a:r>
              <a:rPr lang="zh-CN" altLang="en-US" b="1" u="sng" dirty="0">
                <a:solidFill>
                  <a:srgbClr val="FFFF99"/>
                </a:solidFill>
                <a:ea typeface="仿宋_GB2312" pitchFamily="49" charset="-122"/>
              </a:rPr>
              <a:t>物理、电气特性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的技术规范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endParaRPr lang="zh-CN" altLang="en-US" i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grpSp>
        <p:nvGrpSpPr>
          <p:cNvPr id="365573" name="Group 5"/>
          <p:cNvGrpSpPr/>
          <p:nvPr/>
        </p:nvGrpSpPr>
        <p:grpSpPr>
          <a:xfrm>
            <a:off x="539750" y="3213100"/>
            <a:ext cx="7632700" cy="3095625"/>
            <a:chOff x="340" y="2024"/>
            <a:chExt cx="4808" cy="1950"/>
          </a:xfrm>
        </p:grpSpPr>
        <p:pic>
          <p:nvPicPr>
            <p:cNvPr id="122887" name="Picture 6" descr="鼠标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00" y="2024"/>
              <a:ext cx="2948" cy="19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888" name="Text Box 7"/>
            <p:cNvSpPr txBox="1"/>
            <p:nvPr/>
          </p:nvSpPr>
          <p:spPr>
            <a:xfrm>
              <a:off x="340" y="2341"/>
              <a:ext cx="1860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FF99"/>
                  </a:solidFill>
                  <a:latin typeface="新宋体" panose="02010609030101010101" charset="-122"/>
                  <a:ea typeface="新宋体" panose="02010609030101010101" charset="-122"/>
                </a:rPr>
                <a:t>如图：</a:t>
              </a:r>
              <a:br>
                <a:rPr lang="zh-CN" altLang="en-US" b="1" dirty="0">
                  <a:solidFill>
                    <a:srgbClr val="FFFF99"/>
                  </a:solidFill>
                  <a:latin typeface="新宋体" panose="02010609030101010101" charset="-122"/>
                  <a:ea typeface="新宋体" panose="02010609030101010101" charset="-122"/>
                </a:rPr>
              </a:br>
              <a:r>
                <a:rPr lang="en-US" altLang="zh-CN" b="1" dirty="0">
                  <a:solidFill>
                    <a:srgbClr val="FFFF99"/>
                  </a:solidFill>
                  <a:latin typeface="新宋体" panose="02010609030101010101" charset="-122"/>
                  <a:ea typeface="新宋体" panose="02010609030101010101" charset="-122"/>
                </a:rPr>
                <a:t>USB</a:t>
              </a:r>
              <a:r>
                <a:rPr lang="zh-CN" altLang="en-US" b="1" dirty="0">
                  <a:solidFill>
                    <a:srgbClr val="FFFF99"/>
                  </a:solidFill>
                  <a:latin typeface="新宋体" panose="02010609030101010101" charset="-122"/>
                  <a:ea typeface="新宋体" panose="02010609030101010101" charset="-122"/>
                </a:rPr>
                <a:t>接口的鼠标</a:t>
              </a:r>
              <a:endParaRPr lang="zh-CN" altLang="en-US" b="1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endParaRPr>
            </a:p>
          </p:txBody>
        </p:sp>
      </p:grpSp>
      <p:sp>
        <p:nvSpPr>
          <p:cNvPr id="122886" name="Text Box 8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8355" name="Text Box 3"/>
          <p:cNvSpPr txBox="1"/>
          <p:nvPr/>
        </p:nvSpPr>
        <p:spPr>
          <a:xfrm>
            <a:off x="0" y="981075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7.1.3 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接口的编址和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8356" name="Text Box 4"/>
          <p:cNvSpPr txBox="1"/>
          <p:nvPr/>
        </p:nvSpPr>
        <p:spPr>
          <a:xfrm>
            <a:off x="250825" y="1773238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接口编址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8357" name="Text Box 5"/>
          <p:cNvSpPr txBox="1"/>
          <p:nvPr/>
        </p:nvSpPr>
        <p:spPr>
          <a:xfrm>
            <a:off x="323850" y="2492375"/>
            <a:ext cx="83058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接口编址的目的是为了区分各个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接口及一个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接口中不同的寄存器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8358" name="Text Box 6"/>
          <p:cNvSpPr txBox="1"/>
          <p:nvPr/>
        </p:nvSpPr>
        <p:spPr>
          <a:xfrm>
            <a:off x="250825" y="378936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常见的编址方法有两种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9" name="Text Box 7"/>
          <p:cNvSpPr txBox="1"/>
          <p:nvPr/>
        </p:nvSpPr>
        <p:spPr>
          <a:xfrm>
            <a:off x="10668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输入输出系统概述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20" name="Rectangle 8"/>
          <p:cNvSpPr/>
          <p:nvPr/>
        </p:nvSpPr>
        <p:spPr>
          <a:xfrm>
            <a:off x="1258888" y="4437063"/>
            <a:ext cx="6076950" cy="2041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独立编址：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两套地址、两套指令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	（用不同的指令区别）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统一编址：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一套地址、一套指令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	（用不同的地址区分）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/>
      <p:bldP spid="228356" grpId="0"/>
      <p:bldP spid="228357" grpId="0"/>
      <p:bldP spid="22835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3907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3908" name="Rectangle 4"/>
          <p:cNvSpPr/>
          <p:nvPr/>
        </p:nvSpPr>
        <p:spPr>
          <a:xfrm>
            <a:off x="250825" y="1125538"/>
            <a:ext cx="8569325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CC"/>
                </a:solidFill>
                <a:ea typeface="黑体" panose="02010609060101010101" pitchFamily="2" charset="-122"/>
              </a:rPr>
              <a:t>、其他外设接口</a:t>
            </a:r>
            <a:endParaRPr lang="zh-CN" altLang="en-US" dirty="0">
              <a:solidFill>
                <a:srgbClr val="FFFF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CC"/>
                </a:solidFill>
                <a:ea typeface="黑体" panose="02010609060101010101" pitchFamily="2" charset="-122"/>
              </a:rPr>
              <a:t>   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(1)IEEE-488:</a:t>
            </a:r>
            <a:r>
              <a:rPr lang="en-US" altLang="zh-CN" i="1" dirty="0">
                <a:solidFill>
                  <a:srgbClr val="66FFFF"/>
                </a:solidFill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电子仪器，并行总线接口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AB/DB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复用，异步传送方式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   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(2)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RS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-232C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串行数据总线标准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与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TTL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电平不同  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“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”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－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～－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15V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b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“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0</a:t>
            </a: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”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＋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～＋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15V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，需</a:t>
            </a:r>
            <a:r>
              <a:rPr lang="en-US" altLang="zh-CN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MC1488/1489</a:t>
            </a:r>
            <a:r>
              <a:rPr lang="zh-CN" altLang="en-US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转换</a:t>
            </a:r>
            <a:r>
              <a:rPr lang="zh-CN" altLang="en-US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  </a:t>
            </a:r>
            <a:endParaRPr lang="zh-CN" altLang="en-US" i="1" dirty="0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3909" name="Text Box 5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4931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4932" name="Rectangle 4"/>
          <p:cNvSpPr/>
          <p:nvPr/>
        </p:nvSpPr>
        <p:spPr>
          <a:xfrm>
            <a:off x="0" y="981075"/>
            <a:ext cx="8748713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  (3)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USB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：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Universal Serial Bus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通用串行总线接口</a:t>
            </a:r>
            <a:b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         </a:t>
            </a:r>
            <a:r>
              <a:rPr lang="zh-CN" altLang="en-US" i="1" dirty="0">
                <a:solidFill>
                  <a:srgbClr val="FFCCCC"/>
                </a:solidFill>
                <a:ea typeface="黑体" panose="02010609060101010101" pitchFamily="2" charset="-122"/>
              </a:rPr>
              <a:t>安装方便、高带宽、易扩展、价廉；</a:t>
            </a:r>
            <a:endParaRPr lang="zh-CN" altLang="en-US" i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124933" name="Text Box 5"/>
          <p:cNvSpPr txBox="1"/>
          <p:nvPr/>
        </p:nvSpPr>
        <p:spPr>
          <a:xfrm>
            <a:off x="684213" y="2078038"/>
            <a:ext cx="8153400" cy="447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易用性：支持热插拔和即插即用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可扩展性：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USB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集线器，树型连接（串接，理论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127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个设备）理论上可连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127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台外设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快速性：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USB1.1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规定了两种速率：低速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1.5Mbit/s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和全速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12Mbit/s(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注意：比并口还快）</a:t>
            </a:r>
            <a:b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USB2.0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允许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480Mbit/s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4934" name="Text Box 6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5955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5956" name="Rectangle 4"/>
          <p:cNvSpPr/>
          <p:nvPr/>
        </p:nvSpPr>
        <p:spPr>
          <a:xfrm>
            <a:off x="0" y="981075"/>
            <a:ext cx="87487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  (3)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USB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：</a:t>
            </a:r>
            <a:endParaRPr lang="zh-CN" altLang="en-US" i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125957" name="Rectangle 5"/>
          <p:cNvSpPr/>
          <p:nvPr/>
        </p:nvSpPr>
        <p:spPr>
          <a:xfrm>
            <a:off x="539750" y="1628775"/>
            <a:ext cx="7993063" cy="2773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 startAt="4"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可靠性：硬件设计（消除数据噪声）</a:t>
            </a:r>
            <a:b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	       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USB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数据传输协议（差错校验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数据重传）</a:t>
            </a:r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 startAt="5"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 内置电源：为外设提供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5V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和最多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500mA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电源，满足大部分低功耗设备的电源要求</a:t>
            </a:r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25958" name="Text Box 6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5959" name="Rectangle 7"/>
          <p:cNvSpPr/>
          <p:nvPr/>
        </p:nvSpPr>
        <p:spPr>
          <a:xfrm>
            <a:off x="0" y="4799013"/>
            <a:ext cx="7993063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  </a:t>
            </a:r>
            <a:r>
              <a:rPr lang="en-US" altLang="zh-CN" i="1" dirty="0">
                <a:solidFill>
                  <a:srgbClr val="66FFFF"/>
                </a:solidFill>
                <a:ea typeface="黑体" panose="02010609060101010101" pitchFamily="2" charset="-122"/>
              </a:rPr>
              <a:t>  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(4)AGP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加速图形接口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i="1" dirty="0">
                <a:solidFill>
                  <a:srgbClr val="66FFFF"/>
                </a:solidFill>
                <a:ea typeface="黑体" panose="02010609060101010101" pitchFamily="2" charset="-122"/>
              </a:rPr>
              <a:t>   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2" charset="-122"/>
              </a:rPr>
              <a:t>(5)PCMCIA</a:t>
            </a:r>
            <a:r>
              <a:rPr lang="zh-CN" altLang="en-US" i="1" dirty="0">
                <a:solidFill>
                  <a:schemeClr val="bg1"/>
                </a:solidFill>
                <a:ea typeface="黑体" panose="02010609060101010101" pitchFamily="2" charset="-122"/>
              </a:rPr>
              <a:t>：</a:t>
            </a:r>
            <a:br>
              <a:rPr lang="zh-CN" altLang="en-US" i="1" dirty="0">
                <a:solidFill>
                  <a:srgbClr val="66FFFF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用于笔记本电脑，插闪存卡、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FAX/Modem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卡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22" name="Text Box 2"/>
          <p:cNvSpPr txBox="1"/>
          <p:nvPr/>
        </p:nvSpPr>
        <p:spPr>
          <a:xfrm>
            <a:off x="1763713" y="26035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7.7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典型外设接口</a:t>
            </a: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337923" name="Text Box 3"/>
          <p:cNvSpPr txBox="1"/>
          <p:nvPr/>
        </p:nvSpPr>
        <p:spPr>
          <a:xfrm>
            <a:off x="381000" y="105251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7.7.1 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7924" name="Text Box 4"/>
          <p:cNvSpPr txBox="1"/>
          <p:nvPr/>
        </p:nvSpPr>
        <p:spPr>
          <a:xfrm>
            <a:off x="381000" y="1773238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目前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PC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机中最常用的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IDE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硬盘接口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7925" name="Text Box 5"/>
          <p:cNvSpPr txBox="1"/>
          <p:nvPr/>
        </p:nvSpPr>
        <p:spPr>
          <a:xfrm>
            <a:off x="539750" y="2636838"/>
            <a:ext cx="83058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分为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ATA-1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ATA-2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ATA-3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ATA-4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ATA-5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ATA-6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及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Serial ATA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，双向兼容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7926" name="Text Box 6"/>
          <p:cNvSpPr txBox="1"/>
          <p:nvPr/>
        </p:nvSpPr>
        <p:spPr>
          <a:xfrm>
            <a:off x="468313" y="4149725"/>
            <a:ext cx="83058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并行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ATA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硬盘接口特性见教材表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7-5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，接口模型如下图：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23" grpId="0"/>
      <p:bldP spid="337924" grpId="0"/>
      <p:bldP spid="337925" grpId="0"/>
      <p:bldP spid="33792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8946" name="Text Box 2"/>
          <p:cNvSpPr txBox="1"/>
          <p:nvPr/>
        </p:nvSpPr>
        <p:spPr>
          <a:xfrm>
            <a:off x="4454525" y="1000125"/>
            <a:ext cx="795338" cy="39385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接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口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与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驱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动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电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路</a:t>
            </a:r>
            <a:endParaRPr lang="zh-CN" altLang="en-US" sz="2000" dirty="0"/>
          </a:p>
        </p:txBody>
      </p:sp>
      <p:sp>
        <p:nvSpPr>
          <p:cNvPr id="338947" name="Text Box 3"/>
          <p:cNvSpPr txBox="1"/>
          <p:nvPr/>
        </p:nvSpPr>
        <p:spPr>
          <a:xfrm>
            <a:off x="6410325" y="2017713"/>
            <a:ext cx="1762125" cy="212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360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硬盘盘体</a:t>
            </a:r>
            <a:endParaRPr lang="zh-CN" altLang="en-US" sz="2000" dirty="0"/>
          </a:p>
        </p:txBody>
      </p:sp>
      <p:sp>
        <p:nvSpPr>
          <p:cNvPr id="338948" name="AutoShape 4"/>
          <p:cNvSpPr/>
          <p:nvPr/>
        </p:nvSpPr>
        <p:spPr>
          <a:xfrm>
            <a:off x="5268913" y="2536825"/>
            <a:ext cx="1141412" cy="974725"/>
          </a:xfrm>
          <a:prstGeom prst="leftRightArrow">
            <a:avLst>
              <a:gd name="adj1" fmla="val 50000"/>
              <a:gd name="adj2" fmla="val 23420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338949" name="Group 5"/>
          <p:cNvGrpSpPr/>
          <p:nvPr/>
        </p:nvGrpSpPr>
        <p:grpSpPr>
          <a:xfrm>
            <a:off x="1782763" y="977900"/>
            <a:ext cx="2711450" cy="541338"/>
            <a:chOff x="1123" y="616"/>
            <a:chExt cx="1708" cy="341"/>
          </a:xfrm>
        </p:grpSpPr>
        <p:sp>
          <p:nvSpPr>
            <p:cNvPr id="128030" name="Text Box 6"/>
            <p:cNvSpPr txBox="1"/>
            <p:nvPr/>
          </p:nvSpPr>
          <p:spPr>
            <a:xfrm>
              <a:off x="1123" y="616"/>
              <a:ext cx="1171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数据总线</a:t>
              </a:r>
              <a:endParaRPr lang="zh-CN" altLang="en-US" sz="2000" dirty="0"/>
            </a:p>
          </p:txBody>
        </p:sp>
        <p:sp>
          <p:nvSpPr>
            <p:cNvPr id="128031" name="Line 7"/>
            <p:cNvSpPr/>
            <p:nvPr/>
          </p:nvSpPr>
          <p:spPr>
            <a:xfrm>
              <a:off x="2038" y="794"/>
              <a:ext cx="79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338952" name="Group 8"/>
          <p:cNvGrpSpPr/>
          <p:nvPr/>
        </p:nvGrpSpPr>
        <p:grpSpPr>
          <a:xfrm>
            <a:off x="1241425" y="1476375"/>
            <a:ext cx="3233738" cy="541338"/>
            <a:chOff x="782" y="930"/>
            <a:chExt cx="2037" cy="341"/>
          </a:xfrm>
        </p:grpSpPr>
        <p:sp>
          <p:nvSpPr>
            <p:cNvPr id="128028" name="Text Box 9"/>
            <p:cNvSpPr txBox="1"/>
            <p:nvPr/>
          </p:nvSpPr>
          <p:spPr>
            <a:xfrm>
              <a:off x="782" y="930"/>
              <a:ext cx="1354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数据读写选通</a:t>
              </a:r>
              <a:endParaRPr lang="zh-CN" altLang="en-US" sz="2000" dirty="0"/>
            </a:p>
          </p:txBody>
        </p:sp>
        <p:sp>
          <p:nvSpPr>
            <p:cNvPr id="128029" name="Line 10"/>
            <p:cNvSpPr/>
            <p:nvPr/>
          </p:nvSpPr>
          <p:spPr>
            <a:xfrm>
              <a:off x="2026" y="1121"/>
              <a:ext cx="79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38955" name="Group 11"/>
          <p:cNvGrpSpPr/>
          <p:nvPr/>
        </p:nvGrpSpPr>
        <p:grpSpPr>
          <a:xfrm>
            <a:off x="1066800" y="1930400"/>
            <a:ext cx="3387725" cy="671513"/>
            <a:chOff x="672" y="1216"/>
            <a:chExt cx="2134" cy="423"/>
          </a:xfrm>
        </p:grpSpPr>
        <p:sp>
          <p:nvSpPr>
            <p:cNvPr id="128026" name="Text Box 12"/>
            <p:cNvSpPr txBox="1"/>
            <p:nvPr/>
          </p:nvSpPr>
          <p:spPr>
            <a:xfrm>
              <a:off x="672" y="1216"/>
              <a:ext cx="1659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r>
                <a:rPr lang="zh-CN" altLang="en-US" sz="2000" dirty="0"/>
                <a:t>请求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应答</a:t>
              </a:r>
              <a:endParaRPr lang="zh-CN" altLang="en-US" sz="2000" dirty="0"/>
            </a:p>
          </p:txBody>
        </p:sp>
        <p:sp>
          <p:nvSpPr>
            <p:cNvPr id="128027" name="Line 13"/>
            <p:cNvSpPr/>
            <p:nvPr/>
          </p:nvSpPr>
          <p:spPr>
            <a:xfrm>
              <a:off x="2014" y="1380"/>
              <a:ext cx="79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338958" name="Group 14"/>
          <p:cNvGrpSpPr/>
          <p:nvPr/>
        </p:nvGrpSpPr>
        <p:grpSpPr>
          <a:xfrm>
            <a:off x="1841500" y="2493963"/>
            <a:ext cx="2652713" cy="604837"/>
            <a:chOff x="1160" y="1571"/>
            <a:chExt cx="1671" cy="381"/>
          </a:xfrm>
        </p:grpSpPr>
        <p:sp>
          <p:nvSpPr>
            <p:cNvPr id="128024" name="Text Box 15"/>
            <p:cNvSpPr txBox="1"/>
            <p:nvPr/>
          </p:nvSpPr>
          <p:spPr>
            <a:xfrm>
              <a:off x="1160" y="1571"/>
              <a:ext cx="1354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中断请求</a:t>
              </a:r>
              <a:endParaRPr lang="zh-CN" altLang="en-US" sz="2000" dirty="0"/>
            </a:p>
          </p:txBody>
        </p:sp>
        <p:sp>
          <p:nvSpPr>
            <p:cNvPr id="128025" name="Line 16"/>
            <p:cNvSpPr/>
            <p:nvPr/>
          </p:nvSpPr>
          <p:spPr>
            <a:xfrm>
              <a:off x="2038" y="1748"/>
              <a:ext cx="79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338961" name="Group 17"/>
          <p:cNvGrpSpPr/>
          <p:nvPr/>
        </p:nvGrpSpPr>
        <p:grpSpPr>
          <a:xfrm>
            <a:off x="1763713" y="3078163"/>
            <a:ext cx="2730500" cy="606425"/>
            <a:chOff x="1111" y="1939"/>
            <a:chExt cx="1720" cy="382"/>
          </a:xfrm>
        </p:grpSpPr>
        <p:sp>
          <p:nvSpPr>
            <p:cNvPr id="128022" name="Line 18"/>
            <p:cNvSpPr/>
            <p:nvPr/>
          </p:nvSpPr>
          <p:spPr>
            <a:xfrm>
              <a:off x="2038" y="2130"/>
              <a:ext cx="79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8023" name="Text Box 19"/>
            <p:cNvSpPr txBox="1"/>
            <p:nvPr/>
          </p:nvSpPr>
          <p:spPr>
            <a:xfrm>
              <a:off x="1111" y="1939"/>
              <a:ext cx="1354" cy="3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硬盘选择</a:t>
              </a:r>
              <a:endParaRPr lang="zh-CN" altLang="en-US" sz="2000" dirty="0"/>
            </a:p>
          </p:txBody>
        </p:sp>
      </p:grpSp>
      <p:grpSp>
        <p:nvGrpSpPr>
          <p:cNvPr id="338964" name="Group 20"/>
          <p:cNvGrpSpPr/>
          <p:nvPr/>
        </p:nvGrpSpPr>
        <p:grpSpPr>
          <a:xfrm>
            <a:off x="1376363" y="3684588"/>
            <a:ext cx="3136900" cy="604837"/>
            <a:chOff x="867" y="2321"/>
            <a:chExt cx="1976" cy="381"/>
          </a:xfrm>
        </p:grpSpPr>
        <p:sp>
          <p:nvSpPr>
            <p:cNvPr id="128020" name="Line 21"/>
            <p:cNvSpPr/>
            <p:nvPr/>
          </p:nvSpPr>
          <p:spPr>
            <a:xfrm>
              <a:off x="2050" y="2525"/>
              <a:ext cx="79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8021" name="Text Box 22"/>
            <p:cNvSpPr txBox="1"/>
            <p:nvPr/>
          </p:nvSpPr>
          <p:spPr>
            <a:xfrm>
              <a:off x="867" y="2321"/>
              <a:ext cx="1464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编程端口选择</a:t>
              </a:r>
              <a:endParaRPr lang="zh-CN" altLang="en-US" sz="2000" dirty="0"/>
            </a:p>
          </p:txBody>
        </p:sp>
      </p:grpSp>
      <p:grpSp>
        <p:nvGrpSpPr>
          <p:cNvPr id="338967" name="Group 23"/>
          <p:cNvGrpSpPr/>
          <p:nvPr/>
        </p:nvGrpSpPr>
        <p:grpSpPr>
          <a:xfrm>
            <a:off x="1725613" y="4160838"/>
            <a:ext cx="2768600" cy="604837"/>
            <a:chOff x="1087" y="2621"/>
            <a:chExt cx="1744" cy="381"/>
          </a:xfrm>
        </p:grpSpPr>
        <p:sp>
          <p:nvSpPr>
            <p:cNvPr id="128018" name="Line 24"/>
            <p:cNvSpPr/>
            <p:nvPr/>
          </p:nvSpPr>
          <p:spPr>
            <a:xfrm>
              <a:off x="2038" y="2825"/>
              <a:ext cx="79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8019" name="Text Box 25"/>
            <p:cNvSpPr txBox="1"/>
            <p:nvPr/>
          </p:nvSpPr>
          <p:spPr>
            <a:xfrm>
              <a:off x="1087" y="2621"/>
              <a:ext cx="1305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检测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同步</a:t>
              </a:r>
              <a:endParaRPr lang="zh-CN" altLang="en-US" sz="2000" dirty="0"/>
            </a:p>
          </p:txBody>
        </p:sp>
      </p:grpSp>
      <p:sp>
        <p:nvSpPr>
          <p:cNvPr id="338970" name="Text Box 26"/>
          <p:cNvSpPr txBox="1"/>
          <p:nvPr/>
        </p:nvSpPr>
        <p:spPr>
          <a:xfrm>
            <a:off x="2054225" y="5718175"/>
            <a:ext cx="5945188" cy="606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/>
              <a:t>图</a:t>
            </a:r>
            <a:r>
              <a:rPr lang="en-US" altLang="zh-CN" sz="2400" dirty="0"/>
              <a:t>7-48   ATA</a:t>
            </a:r>
            <a:r>
              <a:rPr lang="zh-CN" altLang="en-US" sz="2400" dirty="0"/>
              <a:t>接口模型</a:t>
            </a:r>
            <a:endParaRPr lang="zh-CN" altLang="en-US" sz="2400" dirty="0"/>
          </a:p>
        </p:txBody>
      </p:sp>
      <p:sp>
        <p:nvSpPr>
          <p:cNvPr id="338971" name="Rectangle 27"/>
          <p:cNvSpPr/>
          <p:nvPr/>
        </p:nvSpPr>
        <p:spPr>
          <a:xfrm>
            <a:off x="4316413" y="762000"/>
            <a:ext cx="4065587" cy="439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338972" name="Group 28"/>
          <p:cNvGrpSpPr/>
          <p:nvPr/>
        </p:nvGrpSpPr>
        <p:grpSpPr>
          <a:xfrm>
            <a:off x="1725613" y="4614863"/>
            <a:ext cx="2768600" cy="606425"/>
            <a:chOff x="1087" y="2907"/>
            <a:chExt cx="1744" cy="382"/>
          </a:xfrm>
        </p:grpSpPr>
        <p:sp>
          <p:nvSpPr>
            <p:cNvPr id="128016" name="Line 29"/>
            <p:cNvSpPr/>
            <p:nvPr/>
          </p:nvSpPr>
          <p:spPr>
            <a:xfrm>
              <a:off x="2038" y="3043"/>
              <a:ext cx="79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28017" name="Text Box 30"/>
            <p:cNvSpPr txBox="1"/>
            <p:nvPr/>
          </p:nvSpPr>
          <p:spPr>
            <a:xfrm>
              <a:off x="1087" y="2907"/>
              <a:ext cx="1354" cy="38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状态联络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3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3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nimBg="1"/>
      <p:bldP spid="338947" grpId="0" animBg="1"/>
      <p:bldP spid="338948" grpId="0" animBg="1"/>
      <p:bldP spid="338970" grpId="0"/>
      <p:bldP spid="33897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9970" name="Text Box 2"/>
          <p:cNvSpPr txBox="1"/>
          <p:nvPr/>
        </p:nvSpPr>
        <p:spPr>
          <a:xfrm>
            <a:off x="381000" y="11969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7.7.2 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SCSI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9971" name="Text Box 3"/>
          <p:cNvSpPr txBox="1"/>
          <p:nvPr/>
        </p:nvSpPr>
        <p:spPr>
          <a:xfrm>
            <a:off x="381000" y="215106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常用于服务器，具有很好的并行处理能力；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9972" name="Text Box 4"/>
          <p:cNvSpPr txBox="1"/>
          <p:nvPr/>
        </p:nvSpPr>
        <p:spPr>
          <a:xfrm>
            <a:off x="381000" y="306546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向前兼容 ；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9973" name="Text Box 5"/>
          <p:cNvSpPr txBox="1"/>
          <p:nvPr/>
        </p:nvSpPr>
        <p:spPr>
          <a:xfrm>
            <a:off x="468313" y="4076700"/>
            <a:ext cx="78486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50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针插座，接口和设备分离，接口模型如下图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39974" name="Text Box 6"/>
          <p:cNvSpPr txBox="1"/>
          <p:nvPr/>
        </p:nvSpPr>
        <p:spPr>
          <a:xfrm>
            <a:off x="1763713" y="26035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7.7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典型外设接口</a:t>
            </a: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/>
      <p:bldP spid="339971" grpId="0"/>
      <p:bldP spid="339972" grpId="0"/>
      <p:bldP spid="339973" grpId="0"/>
      <p:bldP spid="33997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0994" name="Text Box 2"/>
          <p:cNvSpPr txBox="1"/>
          <p:nvPr/>
        </p:nvSpPr>
        <p:spPr>
          <a:xfrm>
            <a:off x="4141788" y="533400"/>
            <a:ext cx="920750" cy="44592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S</a:t>
            </a:r>
            <a:endParaRPr lang="en-US" altLang="zh-CN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C</a:t>
            </a:r>
            <a:endParaRPr lang="en-US" altLang="zh-CN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S</a:t>
            </a:r>
            <a:endParaRPr lang="en-US" altLang="zh-CN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I</a:t>
            </a:r>
            <a:endParaRPr lang="en-US" altLang="zh-CN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接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口</a:t>
            </a:r>
            <a:endParaRPr lang="zh-CN" altLang="en-US" sz="2000" dirty="0"/>
          </a:p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卡</a:t>
            </a:r>
            <a:endParaRPr lang="zh-CN" altLang="en-US" sz="2000" dirty="0"/>
          </a:p>
        </p:txBody>
      </p:sp>
      <p:sp>
        <p:nvSpPr>
          <p:cNvPr id="340995" name="Text Box 3"/>
          <p:cNvSpPr txBox="1"/>
          <p:nvPr/>
        </p:nvSpPr>
        <p:spPr>
          <a:xfrm>
            <a:off x="6411913" y="1684338"/>
            <a:ext cx="2046287" cy="24018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360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SCSI</a:t>
            </a:r>
            <a:r>
              <a:rPr lang="zh-CN" altLang="en-US" sz="2000" dirty="0"/>
              <a:t>设备</a:t>
            </a:r>
            <a:endParaRPr lang="zh-CN" altLang="en-US" sz="2000" dirty="0"/>
          </a:p>
        </p:txBody>
      </p:sp>
      <p:sp>
        <p:nvSpPr>
          <p:cNvPr id="340996" name="AutoShape 4"/>
          <p:cNvSpPr/>
          <p:nvPr/>
        </p:nvSpPr>
        <p:spPr>
          <a:xfrm>
            <a:off x="5084763" y="2273300"/>
            <a:ext cx="1327150" cy="1103313"/>
          </a:xfrm>
          <a:prstGeom prst="leftRightArrow">
            <a:avLst>
              <a:gd name="adj1" fmla="val 50000"/>
              <a:gd name="adj2" fmla="val 24057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340997" name="Group 5"/>
          <p:cNvGrpSpPr/>
          <p:nvPr/>
        </p:nvGrpSpPr>
        <p:grpSpPr>
          <a:xfrm>
            <a:off x="1016000" y="1169988"/>
            <a:ext cx="3148013" cy="612775"/>
            <a:chOff x="640" y="737"/>
            <a:chExt cx="1983" cy="386"/>
          </a:xfrm>
        </p:grpSpPr>
        <p:sp>
          <p:nvSpPr>
            <p:cNvPr id="130068" name="Text Box 6"/>
            <p:cNvSpPr txBox="1"/>
            <p:nvPr/>
          </p:nvSpPr>
          <p:spPr>
            <a:xfrm>
              <a:off x="640" y="737"/>
              <a:ext cx="1359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数据总线</a:t>
              </a:r>
              <a:endParaRPr lang="zh-CN" altLang="en-US" sz="2000" dirty="0"/>
            </a:p>
          </p:txBody>
        </p:sp>
        <p:sp>
          <p:nvSpPr>
            <p:cNvPr id="130069" name="Line 7"/>
            <p:cNvSpPr/>
            <p:nvPr/>
          </p:nvSpPr>
          <p:spPr>
            <a:xfrm>
              <a:off x="1702" y="938"/>
              <a:ext cx="921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341000" name="Group 8"/>
          <p:cNvGrpSpPr/>
          <p:nvPr/>
        </p:nvGrpSpPr>
        <p:grpSpPr>
          <a:xfrm>
            <a:off x="385763" y="1733550"/>
            <a:ext cx="3756025" cy="612775"/>
            <a:chOff x="243" y="1092"/>
            <a:chExt cx="2366" cy="386"/>
          </a:xfrm>
        </p:grpSpPr>
        <p:sp>
          <p:nvSpPr>
            <p:cNvPr id="130066" name="Text Box 9"/>
            <p:cNvSpPr txBox="1"/>
            <p:nvPr/>
          </p:nvSpPr>
          <p:spPr>
            <a:xfrm>
              <a:off x="243" y="1092"/>
              <a:ext cx="1572" cy="3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输入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输出选择</a:t>
              </a:r>
              <a:endParaRPr lang="zh-CN" altLang="en-US" sz="2000" dirty="0"/>
            </a:p>
          </p:txBody>
        </p:sp>
        <p:sp>
          <p:nvSpPr>
            <p:cNvPr id="130067" name="Line 10"/>
            <p:cNvSpPr/>
            <p:nvPr/>
          </p:nvSpPr>
          <p:spPr>
            <a:xfrm>
              <a:off x="1688" y="1308"/>
              <a:ext cx="921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41003" name="Group 11"/>
          <p:cNvGrpSpPr/>
          <p:nvPr/>
        </p:nvGrpSpPr>
        <p:grpSpPr>
          <a:xfrm>
            <a:off x="925513" y="2249488"/>
            <a:ext cx="3192462" cy="758825"/>
            <a:chOff x="583" y="1417"/>
            <a:chExt cx="2011" cy="478"/>
          </a:xfrm>
        </p:grpSpPr>
        <p:sp>
          <p:nvSpPr>
            <p:cNvPr id="130064" name="Text Box 12"/>
            <p:cNvSpPr txBox="1"/>
            <p:nvPr/>
          </p:nvSpPr>
          <p:spPr>
            <a:xfrm>
              <a:off x="583" y="1417"/>
              <a:ext cx="1926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状态联络</a:t>
              </a:r>
              <a:endParaRPr lang="zh-CN" altLang="en-US" sz="2000" dirty="0"/>
            </a:p>
          </p:txBody>
        </p:sp>
        <p:sp>
          <p:nvSpPr>
            <p:cNvPr id="130065" name="Line 13"/>
            <p:cNvSpPr/>
            <p:nvPr/>
          </p:nvSpPr>
          <p:spPr>
            <a:xfrm>
              <a:off x="1674" y="1602"/>
              <a:ext cx="92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341006" name="Text Box 14"/>
          <p:cNvSpPr txBox="1"/>
          <p:nvPr/>
        </p:nvSpPr>
        <p:spPr>
          <a:xfrm>
            <a:off x="1374775" y="5410200"/>
            <a:ext cx="6904038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/>
              <a:t>图</a:t>
            </a:r>
            <a:r>
              <a:rPr lang="en-US" altLang="zh-CN" sz="2400" dirty="0"/>
              <a:t>7-49   SCSI</a:t>
            </a:r>
            <a:r>
              <a:rPr lang="zh-CN" altLang="en-US" sz="2400" dirty="0"/>
              <a:t>接口模型</a:t>
            </a:r>
            <a:endParaRPr lang="zh-CN" altLang="en-US" sz="2400" dirty="0"/>
          </a:p>
        </p:txBody>
      </p:sp>
      <p:grpSp>
        <p:nvGrpSpPr>
          <p:cNvPr id="341007" name="Group 15"/>
          <p:cNvGrpSpPr/>
          <p:nvPr/>
        </p:nvGrpSpPr>
        <p:grpSpPr>
          <a:xfrm>
            <a:off x="1038225" y="2909888"/>
            <a:ext cx="3125788" cy="760412"/>
            <a:chOff x="654" y="1833"/>
            <a:chExt cx="1969" cy="479"/>
          </a:xfrm>
        </p:grpSpPr>
        <p:sp>
          <p:nvSpPr>
            <p:cNvPr id="130062" name="Line 16"/>
            <p:cNvSpPr/>
            <p:nvPr/>
          </p:nvSpPr>
          <p:spPr>
            <a:xfrm>
              <a:off x="1702" y="2003"/>
              <a:ext cx="921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0063" name="Text Box 17"/>
            <p:cNvSpPr txBox="1"/>
            <p:nvPr/>
          </p:nvSpPr>
          <p:spPr>
            <a:xfrm>
              <a:off x="654" y="1833"/>
              <a:ext cx="1926" cy="4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奇偶校验</a:t>
              </a:r>
              <a:endParaRPr lang="zh-CN" altLang="en-US" sz="2000" dirty="0"/>
            </a:p>
          </p:txBody>
        </p:sp>
      </p:grpSp>
      <p:grpSp>
        <p:nvGrpSpPr>
          <p:cNvPr id="341010" name="Group 18"/>
          <p:cNvGrpSpPr/>
          <p:nvPr/>
        </p:nvGrpSpPr>
        <p:grpSpPr>
          <a:xfrm>
            <a:off x="228600" y="3548063"/>
            <a:ext cx="3957638" cy="758825"/>
            <a:chOff x="144" y="2235"/>
            <a:chExt cx="2493" cy="478"/>
          </a:xfrm>
        </p:grpSpPr>
        <p:sp>
          <p:nvSpPr>
            <p:cNvPr id="130060" name="Line 19"/>
            <p:cNvSpPr/>
            <p:nvPr/>
          </p:nvSpPr>
          <p:spPr>
            <a:xfrm>
              <a:off x="1716" y="2435"/>
              <a:ext cx="921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30061" name="Text Box 20"/>
            <p:cNvSpPr txBox="1"/>
            <p:nvPr/>
          </p:nvSpPr>
          <p:spPr>
            <a:xfrm>
              <a:off x="144" y="2235"/>
              <a:ext cx="1926" cy="4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传送控制与联络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3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animBg="1"/>
      <p:bldP spid="340995" grpId="0" animBg="1"/>
      <p:bldP spid="340996" grpId="0" animBg="1"/>
      <p:bldP spid="34100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1075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1076" name="Rectangle 4"/>
          <p:cNvSpPr/>
          <p:nvPr/>
        </p:nvSpPr>
        <p:spPr>
          <a:xfrm>
            <a:off x="323850" y="908050"/>
            <a:ext cx="85693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接口卡（适配器）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en-US" altLang="zh-CN" dirty="0">
                <a:solidFill>
                  <a:srgbClr val="FFFF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CC"/>
                </a:solidFill>
                <a:ea typeface="黑体" panose="02010609060101010101" pitchFamily="2" charset="-122"/>
              </a:rPr>
              <a:t>、</a:t>
            </a:r>
            <a:r>
              <a:rPr lang="en-US" altLang="zh-CN" i="1" dirty="0">
                <a:solidFill>
                  <a:srgbClr val="FFFFCC"/>
                </a:solidFill>
                <a:ea typeface="黑体" panose="02010609060101010101" pitchFamily="2" charset="-122"/>
              </a:rPr>
              <a:t>IDE</a:t>
            </a:r>
            <a:r>
              <a:rPr lang="zh-CN" altLang="en-US" dirty="0">
                <a:solidFill>
                  <a:srgbClr val="FFFFCC"/>
                </a:solidFill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rgbClr val="FFFFCC"/>
                </a:solidFill>
                <a:ea typeface="黑体" panose="02010609060101010101" pitchFamily="2" charset="-122"/>
              </a:rPr>
              <a:t>EIDE</a:t>
            </a:r>
            <a:r>
              <a:rPr lang="zh-CN" altLang="en-US" dirty="0">
                <a:solidFill>
                  <a:srgbClr val="FFFFCC"/>
                </a:solidFill>
                <a:ea typeface="黑体" panose="02010609060101010101" pitchFamily="2" charset="-122"/>
              </a:rPr>
              <a:t>接口：硬盘接口	</a:t>
            </a:r>
            <a:endParaRPr lang="zh-CN" altLang="en-US" i="1" dirty="0">
              <a:solidFill>
                <a:srgbClr val="66FF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66597" name="Group 5"/>
          <p:cNvGraphicFramePr>
            <a:graphicFrameLocks noGrp="1"/>
          </p:cNvGraphicFramePr>
          <p:nvPr/>
        </p:nvGraphicFramePr>
        <p:xfrm>
          <a:off x="395288" y="2276475"/>
          <a:ext cx="8135938" cy="2803525"/>
        </p:xfrm>
        <a:graphic>
          <a:graphicData uri="http://schemas.openxmlformats.org/drawingml/2006/table">
            <a:tbl>
              <a:tblPr/>
              <a:tblGrid>
                <a:gridCol w="2711450"/>
                <a:gridCol w="2713037"/>
                <a:gridCol w="2711450"/>
              </a:tblGrid>
              <a:tr h="5789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EIDE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9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传输率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1.5MB/S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12~18MB/S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5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最多可接</a:t>
                      </a:r>
                      <a:b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硬盘数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89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每硬盘容量</a:t>
                      </a:r>
                      <a:endParaRPr kumimoji="1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&lt;528M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&gt;528M</a:t>
                      </a:r>
                      <a:endParaRPr kumimoji="1" lang="en-US" altLang="zh-CN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099" name="Rectangle 27"/>
          <p:cNvSpPr/>
          <p:nvPr/>
        </p:nvSpPr>
        <p:spPr>
          <a:xfrm>
            <a:off x="684213" y="5229225"/>
            <a:ext cx="845978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CC"/>
                </a:solidFill>
                <a:ea typeface="黑体" panose="02010609060101010101" pitchFamily="2" charset="-122"/>
              </a:rPr>
              <a:t>、</a:t>
            </a:r>
            <a:r>
              <a:rPr lang="en-US" altLang="zh-CN" i="1" dirty="0">
                <a:solidFill>
                  <a:srgbClr val="FFFFCC"/>
                </a:solidFill>
                <a:ea typeface="黑体" panose="02010609060101010101" pitchFamily="2" charset="-122"/>
              </a:rPr>
              <a:t>SCSI</a:t>
            </a:r>
            <a:r>
              <a:rPr lang="zh-CN" altLang="en-US" dirty="0">
                <a:solidFill>
                  <a:srgbClr val="FFFFCC"/>
                </a:solidFill>
                <a:ea typeface="黑体" panose="02010609060101010101" pitchFamily="2" charset="-122"/>
              </a:rPr>
              <a:t>接口（智能外设接口）</a:t>
            </a:r>
            <a:endParaRPr lang="zh-CN" altLang="en-US" dirty="0">
              <a:solidFill>
                <a:srgbClr val="FFFF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特点：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位，比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IDE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快，但价格高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6621" name="Text Box 29"/>
          <p:cNvSpPr txBox="1"/>
          <p:nvPr/>
        </p:nvSpPr>
        <p:spPr>
          <a:xfrm>
            <a:off x="1763713" y="26035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7.7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典型外设接口</a:t>
            </a: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2099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194566" name="Picture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60350"/>
            <a:ext cx="7561263" cy="6337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2101" name="Text Box 7"/>
          <p:cNvSpPr txBox="1"/>
          <p:nvPr/>
        </p:nvSpPr>
        <p:spPr>
          <a:xfrm>
            <a:off x="323850" y="0"/>
            <a:ext cx="8820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某型号主板图：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570" name="Oval 10"/>
          <p:cNvSpPr/>
          <p:nvPr/>
        </p:nvSpPr>
        <p:spPr>
          <a:xfrm>
            <a:off x="2987675" y="1916113"/>
            <a:ext cx="720725" cy="2449512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572" name="Oval 12"/>
          <p:cNvSpPr/>
          <p:nvPr/>
        </p:nvSpPr>
        <p:spPr>
          <a:xfrm>
            <a:off x="3276600" y="4581525"/>
            <a:ext cx="4824413" cy="100806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574" name="Oval 14"/>
          <p:cNvSpPr/>
          <p:nvPr/>
        </p:nvSpPr>
        <p:spPr>
          <a:xfrm>
            <a:off x="1116013" y="1196975"/>
            <a:ext cx="1871662" cy="251936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575" name="Oval 15"/>
          <p:cNvSpPr/>
          <p:nvPr/>
        </p:nvSpPr>
        <p:spPr>
          <a:xfrm>
            <a:off x="5651500" y="2276475"/>
            <a:ext cx="2089150" cy="187325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0" grpId="0" animBg="1"/>
      <p:bldP spid="194572" grpId="0" animBg="1"/>
      <p:bldP spid="194574" grpId="0" animBg="1"/>
      <p:bldP spid="19457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195592" name="Group 8"/>
          <p:cNvGrpSpPr/>
          <p:nvPr/>
        </p:nvGrpSpPr>
        <p:grpSpPr>
          <a:xfrm>
            <a:off x="539750" y="404813"/>
            <a:ext cx="7920038" cy="3311525"/>
            <a:chOff x="340" y="255"/>
            <a:chExt cx="4989" cy="2086"/>
          </a:xfrm>
        </p:grpSpPr>
        <p:pic>
          <p:nvPicPr>
            <p:cNvPr id="133127" name="Picture 4" descr="内存条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0" y="255"/>
              <a:ext cx="3039" cy="20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128" name="Text Box 6"/>
            <p:cNvSpPr txBox="1"/>
            <p:nvPr/>
          </p:nvSpPr>
          <p:spPr>
            <a:xfrm>
              <a:off x="3379" y="799"/>
              <a:ext cx="195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rPr>
                <a:t>内存条</a:t>
              </a: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195593" name="Group 9"/>
          <p:cNvGrpSpPr/>
          <p:nvPr/>
        </p:nvGrpSpPr>
        <p:grpSpPr>
          <a:xfrm>
            <a:off x="1042988" y="2997200"/>
            <a:ext cx="7416800" cy="3527425"/>
            <a:chOff x="657" y="1888"/>
            <a:chExt cx="4672" cy="2222"/>
          </a:xfrm>
        </p:grpSpPr>
        <p:pic>
          <p:nvPicPr>
            <p:cNvPr id="133125" name="Picture 5" descr="内存颗粒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" y="1888"/>
              <a:ext cx="3175" cy="22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126" name="Text Box 7"/>
            <p:cNvSpPr txBox="1"/>
            <p:nvPr/>
          </p:nvSpPr>
          <p:spPr>
            <a:xfrm>
              <a:off x="657" y="2931"/>
              <a:ext cx="163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rPr>
                <a:t>内存颗粒</a:t>
              </a: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9378" name="Text Box 2"/>
          <p:cNvSpPr txBox="1"/>
          <p:nvPr/>
        </p:nvSpPr>
        <p:spPr>
          <a:xfrm>
            <a:off x="0" y="333375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与存储器统一编址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66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9379" name="Text Box 3"/>
          <p:cNvSpPr txBox="1"/>
          <p:nvPr/>
        </p:nvSpPr>
        <p:spPr>
          <a:xfrm>
            <a:off x="468313" y="1125538"/>
            <a:ext cx="83058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操作方式灵活，使用通用的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MOV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指令或访存指令可访问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29380" name="Text Box 4"/>
          <p:cNvSpPr txBox="1"/>
          <p:nvPr/>
        </p:nvSpPr>
        <p:spPr>
          <a:xfrm>
            <a:off x="395288" y="234950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需占用小部分存储空间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9381" name="Text Box 5"/>
          <p:cNvSpPr txBox="1"/>
          <p:nvPr/>
        </p:nvSpPr>
        <p:spPr>
          <a:xfrm>
            <a:off x="0" y="320040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端口单独编址 </a:t>
            </a:r>
            <a:endParaRPr lang="zh-CN" altLang="en-US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229382" name="Text Box 6"/>
          <p:cNvSpPr txBox="1"/>
          <p:nvPr/>
        </p:nvSpPr>
        <p:spPr>
          <a:xfrm>
            <a:off x="838200" y="396240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不占用存储空间；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29383" name="Text Box 7"/>
          <p:cNvSpPr txBox="1"/>
          <p:nvPr/>
        </p:nvSpPr>
        <p:spPr>
          <a:xfrm>
            <a:off x="838200" y="472440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缺点是需使用专门的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29384" name="Text Box 8"/>
          <p:cNvSpPr txBox="1"/>
          <p:nvPr/>
        </p:nvSpPr>
        <p:spPr>
          <a:xfrm>
            <a:off x="838200" y="5445125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寻址方式较简单，编程灵活性稍差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  <p:bldP spid="229379" grpId="0"/>
      <p:bldP spid="229380" grpId="0"/>
      <p:bldP spid="229381" grpId="0"/>
      <p:bldP spid="229382" grpId="0"/>
      <p:bldP spid="229383" grpId="0"/>
      <p:bldP spid="22938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619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5113" y="2940050"/>
            <a:ext cx="3498850" cy="944563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CCCC"/>
                </a:solidFill>
                <a:ea typeface="文鼎CS长宋" pitchFamily="49" charset="-122"/>
              </a:rPr>
              <a:t>本章结束</a:t>
            </a:r>
            <a:endParaRPr lang="zh-CN" altLang="en-US" sz="6000" dirty="0"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4147" name="Text Box 2"/>
          <p:cNvSpPr txBox="1"/>
          <p:nvPr/>
        </p:nvSpPr>
        <p:spPr>
          <a:xfrm>
            <a:off x="323850" y="908050"/>
            <a:ext cx="8569325" cy="5594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、某计算机有四级中断，其中断响应及处理优先级从高到低依次为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。假定在运行用户主程序过程中，同时出现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级和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级中断请求。在处理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级中断过程中，又出现了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级中断请求。上述中断处理完毕后，又出现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级中断，待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再次处理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级中断请求时，又出现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级中断请求。试问各级中断处理完成的顺序，并画出处理该多重中断的示意图。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、某输入输出系统采用字节多路通道控制方式，共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个子通道，各子通道每次传送一个字节，已知整个通道最大传输速率为每秒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1200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字节，问每个子通道的最大传输速率是多少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?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4148" name="Text Box 3"/>
          <p:cNvSpPr/>
          <p:nvPr>
            <p:ph type="title"/>
          </p:nvPr>
        </p:nvSpPr>
        <p:spPr>
          <a:xfrm>
            <a:off x="685800" y="250825"/>
            <a:ext cx="7772400" cy="641350"/>
          </a:xfrm>
          <a:noFill/>
        </p:spPr>
        <p:txBody>
          <a:bodyPr vert="horz" wrap="square" lIns="91440" tIns="45720" rIns="91440" bIns="4572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i="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补充作业</a:t>
            </a:r>
            <a:endParaRPr lang="zh-CN" altLang="en-US" sz="3600" i="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5171" name="Text Box 2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补充作业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5172" name="Text Box 3"/>
          <p:cNvSpPr txBox="1"/>
          <p:nvPr/>
        </p:nvSpPr>
        <p:spPr>
          <a:xfrm>
            <a:off x="0" y="9906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5173" name="Text Box 4"/>
          <p:cNvSpPr txBox="1"/>
          <p:nvPr/>
        </p:nvSpPr>
        <p:spPr>
          <a:xfrm>
            <a:off x="250825" y="1196975"/>
            <a:ext cx="8893175" cy="447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、已知一个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位大型机有两个选择通道和一个字节多路通道。每个选择通道连接两台磁盘机和两台磁带机，多路通道连接两台打印机、两台卡片输入机和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台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CRT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显示终端。假设这些设备的传输速率为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(KB/S)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磁盘机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800       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磁带机：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200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打印机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6.6        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卡片输入机：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1.2    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CRT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显示终端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求该计算机系统的最大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传送速率。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135174" name="Picture 5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88" y="5805488"/>
            <a:ext cx="838200" cy="325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0402" name="Text Box 2"/>
          <p:cNvSpPr txBox="1"/>
          <p:nvPr/>
        </p:nvSpPr>
        <p:spPr>
          <a:xfrm>
            <a:off x="0" y="26035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</a:t>
            </a:r>
            <a:r>
              <a:rPr lang="zh-CN" altLang="en-US" b="1" dirty="0">
                <a:latin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30403" name="Text Box 3"/>
          <p:cNvSpPr txBox="1"/>
          <p:nvPr/>
        </p:nvSpPr>
        <p:spPr>
          <a:xfrm>
            <a:off x="323850" y="1052513"/>
            <a:ext cx="83058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Intel 80x86 </a:t>
            </a:r>
            <a:r>
              <a:rPr lang="zh-CN" altLang="en-US" b="1" dirty="0">
                <a:solidFill>
                  <a:srgbClr val="FFFF99"/>
                </a:solidFill>
              </a:rPr>
              <a:t>所用到的</a:t>
            </a:r>
            <a:r>
              <a:rPr lang="en-US" altLang="zh-CN" b="1" dirty="0">
                <a:solidFill>
                  <a:srgbClr val="FFFF99"/>
                </a:solidFill>
              </a:rPr>
              <a:t>I/O</a:t>
            </a:r>
            <a:r>
              <a:rPr lang="zh-CN" altLang="en-US" b="1" dirty="0">
                <a:solidFill>
                  <a:srgbClr val="FFFF99"/>
                </a:solidFill>
              </a:rPr>
              <a:t>专用指令只有两个：	</a:t>
            </a:r>
            <a:r>
              <a:rPr lang="en-US" altLang="zh-CN" b="1" i="1" dirty="0">
                <a:solidFill>
                  <a:srgbClr val="FFFF99"/>
                </a:solidFill>
              </a:rPr>
              <a:t>IN</a:t>
            </a:r>
            <a:r>
              <a:rPr lang="en-US" altLang="zh-CN" b="1" dirty="0">
                <a:solidFill>
                  <a:srgbClr val="FFFF99"/>
                </a:solidFill>
              </a:rPr>
              <a:t>  </a:t>
            </a:r>
            <a:r>
              <a:rPr lang="zh-CN" altLang="en-US" b="1" dirty="0">
                <a:solidFill>
                  <a:srgbClr val="FFFF99"/>
                </a:solidFill>
              </a:rPr>
              <a:t>和 </a:t>
            </a:r>
            <a:r>
              <a:rPr lang="en-US" altLang="zh-CN" b="1" i="1" dirty="0">
                <a:solidFill>
                  <a:srgbClr val="FFFF99"/>
                </a:solidFill>
              </a:rPr>
              <a:t>OUT</a:t>
            </a:r>
            <a:endParaRPr lang="en-US" altLang="zh-CN" b="1" i="1" dirty="0">
              <a:solidFill>
                <a:srgbClr val="FFFF99"/>
              </a:solidFill>
            </a:endParaRPr>
          </a:p>
        </p:txBody>
      </p:sp>
      <p:sp>
        <p:nvSpPr>
          <p:cNvPr id="230404" name="Text Box 4"/>
          <p:cNvSpPr txBox="1"/>
          <p:nvPr/>
        </p:nvSpPr>
        <p:spPr>
          <a:xfrm>
            <a:off x="468313" y="2205038"/>
            <a:ext cx="8305800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指令的目标寄存器（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指令）和源寄存器（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指令）必须是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位端口），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AX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位端口）或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EAX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位端口）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0405" name="Text Box 5"/>
          <p:cNvSpPr txBox="1"/>
          <p:nvPr/>
        </p:nvSpPr>
        <p:spPr>
          <a:xfrm>
            <a:off x="468313" y="4149725"/>
            <a:ext cx="8305800" cy="15541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端口地址在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位以下（即端口地址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&lt;FFH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）的，可以使用直接寻址方式寻址外设，对端口地址是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位的，要用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DX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进行间接寻址 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/>
      <p:bldP spid="230403" grpId="0"/>
      <p:bldP spid="230404" grpId="0"/>
      <p:bldP spid="2304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1427" name="Text Box 3"/>
          <p:cNvSpPr txBox="1"/>
          <p:nvPr/>
        </p:nvSpPr>
        <p:spPr>
          <a:xfrm>
            <a:off x="0" y="18891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直接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端口寻址方式：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31428" name="Text Box 4"/>
          <p:cNvSpPr txBox="1"/>
          <p:nvPr/>
        </p:nvSpPr>
        <p:spPr>
          <a:xfrm>
            <a:off x="468313" y="105251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IN  AL, 61H ;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位端口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61H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读入一个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位数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31429" name="Text Box 5"/>
          <p:cNvSpPr txBox="1"/>
          <p:nvPr/>
        </p:nvSpPr>
        <p:spPr>
          <a:xfrm>
            <a:off x="468313" y="1917700"/>
            <a:ext cx="8675687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OUT  62H, AL;	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位数写到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位端口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62H</a:t>
            </a:r>
            <a:endParaRPr lang="en-US" altLang="zh-CN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31430" name="Text Box 6"/>
          <p:cNvSpPr txBox="1"/>
          <p:nvPr/>
        </p:nvSpPr>
        <p:spPr>
          <a:xfrm>
            <a:off x="0" y="2636838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间接端口寻址方式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: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31431" name="Text Box 7"/>
          <p:cNvSpPr txBox="1"/>
          <p:nvPr/>
        </p:nvSpPr>
        <p:spPr>
          <a:xfrm>
            <a:off x="323850" y="3284538"/>
            <a:ext cx="83058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IN AL,DX;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位端口（端口地址在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中）读入一个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位数；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31432" name="Text Box 8"/>
          <p:cNvSpPr txBox="1"/>
          <p:nvPr/>
        </p:nvSpPr>
        <p:spPr>
          <a:xfrm>
            <a:off x="250825" y="443706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 IN AX, DX ; </a:t>
            </a:r>
            <a:endParaRPr lang="en-US" altLang="zh-CN" b="1" dirty="0">
              <a:latin typeface="黑体" panose="0201060906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6393" name="Rectangle 9"/>
          <p:cNvSpPr/>
          <p:nvPr/>
        </p:nvSpPr>
        <p:spPr>
          <a:xfrm>
            <a:off x="255588" y="5084763"/>
            <a:ext cx="293211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 IN  EAX, DX</a:t>
            </a:r>
            <a:r>
              <a:rPr lang="zh-CN" altLang="en-US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；</a:t>
            </a:r>
            <a:endParaRPr lang="zh-CN" altLang="en-US" b="1" i="1" dirty="0">
              <a:solidFill>
                <a:srgbClr val="66FFFF"/>
              </a:solidFill>
              <a:ea typeface="Times New Roman" panose="02020603050405020304" pitchFamily="18" charset="0"/>
            </a:endParaRPr>
          </a:p>
        </p:txBody>
      </p:sp>
      <p:sp>
        <p:nvSpPr>
          <p:cNvPr id="16394" name="Rectangle 10"/>
          <p:cNvSpPr/>
          <p:nvPr/>
        </p:nvSpPr>
        <p:spPr>
          <a:xfrm>
            <a:off x="177800" y="5805488"/>
            <a:ext cx="33147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OUT  DX, EAX</a:t>
            </a:r>
            <a:r>
              <a:rPr lang="zh-CN" altLang="en-US" b="1" i="1" dirty="0">
                <a:solidFill>
                  <a:srgbClr val="66FFFF"/>
                </a:solidFill>
                <a:cs typeface="Times New Roman" panose="02020603050405020304" pitchFamily="18" charset="0"/>
              </a:rPr>
              <a:t>；</a:t>
            </a:r>
            <a:endParaRPr lang="zh-CN" altLang="en-US" b="1" i="1" dirty="0">
              <a:solidFill>
                <a:srgbClr val="66FFFF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  <p:bldP spid="231428" grpId="0"/>
      <p:bldP spid="231429" grpId="0"/>
      <p:bldP spid="231430" grpId="0"/>
      <p:bldP spid="231431" grpId="0"/>
      <p:bldP spid="231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3474" name="Text Box 2"/>
          <p:cNvSpPr txBox="1"/>
          <p:nvPr/>
        </p:nvSpPr>
        <p:spPr>
          <a:xfrm>
            <a:off x="0" y="26035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</a:rPr>
              <a:t>三、通道指令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33475" name="Text Box 3"/>
          <p:cNvSpPr txBox="1"/>
          <p:nvPr/>
        </p:nvSpPr>
        <p:spPr>
          <a:xfrm>
            <a:off x="468313" y="1052513"/>
            <a:ext cx="8305800" cy="17986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通道指令的格式一般包括：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	操作码、数据传输内存地址、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	特征位、计数器，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33476" name="Text Box 4"/>
          <p:cNvSpPr txBox="1"/>
          <p:nvPr/>
        </p:nvSpPr>
        <p:spPr>
          <a:xfrm>
            <a:off x="838200" y="3933825"/>
            <a:ext cx="4597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供主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执行的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33477" name="Text Box 5"/>
          <p:cNvSpPr txBox="1"/>
          <p:nvPr/>
        </p:nvSpPr>
        <p:spPr>
          <a:xfrm>
            <a:off x="838200" y="4648200"/>
            <a:ext cx="4525963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供通道执行的通道指令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17415" name="Rectangle 6"/>
          <p:cNvSpPr/>
          <p:nvPr/>
        </p:nvSpPr>
        <p:spPr>
          <a:xfrm>
            <a:off x="468313" y="3141663"/>
            <a:ext cx="30400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包括两个层次：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75" grpId="0"/>
      <p:bldP spid="233476" grpId="0"/>
      <p:bldP spid="2334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4498" name="Text Box 2"/>
          <p:cNvSpPr txBox="1"/>
          <p:nvPr/>
        </p:nvSpPr>
        <p:spPr>
          <a:xfrm>
            <a:off x="0" y="26035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</a:rPr>
              <a:t>四、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</a:rPr>
              <a:t>指令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34499" name="Text Box 3"/>
          <p:cNvSpPr txBox="1"/>
          <p:nvPr/>
        </p:nvSpPr>
        <p:spPr>
          <a:xfrm>
            <a:off x="468313" y="1268413"/>
            <a:ext cx="83058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指令分成两级：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34500" name="Text Box 4"/>
          <p:cNvSpPr txBox="1"/>
          <p:nvPr/>
        </p:nvSpPr>
        <p:spPr>
          <a:xfrm>
            <a:off x="838200" y="243840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执行与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联络的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指令；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34501" name="Text Box 5"/>
          <p:cNvSpPr txBox="1"/>
          <p:nvPr/>
        </p:nvSpPr>
        <p:spPr>
          <a:xfrm>
            <a:off x="838200" y="3213100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执行自身的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指令，具体控制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操作。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  <p:bldP spid="234499" grpId="0"/>
      <p:bldP spid="234500" grpId="0"/>
      <p:bldP spid="2345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5522" name="Text Box 2"/>
          <p:cNvSpPr txBox="1"/>
          <p:nvPr/>
        </p:nvSpPr>
        <p:spPr>
          <a:xfrm>
            <a:off x="684213" y="260350"/>
            <a:ext cx="7924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7.2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直接程序控制方式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9460" name="Group 5"/>
          <p:cNvGrpSpPr/>
          <p:nvPr/>
        </p:nvGrpSpPr>
        <p:grpSpPr>
          <a:xfrm>
            <a:off x="250825" y="1989138"/>
            <a:ext cx="8893175" cy="3095625"/>
            <a:chOff x="158" y="2296"/>
            <a:chExt cx="5602" cy="1814"/>
          </a:xfrm>
        </p:grpSpPr>
        <p:sp>
          <p:nvSpPr>
            <p:cNvPr id="19462" name="Oval 6"/>
            <p:cNvSpPr/>
            <p:nvPr/>
          </p:nvSpPr>
          <p:spPr>
            <a:xfrm>
              <a:off x="4560" y="2592"/>
              <a:ext cx="48" cy="336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19463" name="Group 7"/>
            <p:cNvGrpSpPr/>
            <p:nvPr/>
          </p:nvGrpSpPr>
          <p:grpSpPr>
            <a:xfrm>
              <a:off x="158" y="3385"/>
              <a:ext cx="5602" cy="725"/>
              <a:chOff x="158" y="3294"/>
              <a:chExt cx="5602" cy="725"/>
            </a:xfrm>
          </p:grpSpPr>
          <p:grpSp>
            <p:nvGrpSpPr>
              <p:cNvPr id="19474" name="Group 8"/>
              <p:cNvGrpSpPr/>
              <p:nvPr/>
            </p:nvGrpSpPr>
            <p:grpSpPr>
              <a:xfrm>
                <a:off x="158" y="3294"/>
                <a:ext cx="1020" cy="725"/>
                <a:chOff x="158" y="3113"/>
                <a:chExt cx="1020" cy="725"/>
              </a:xfrm>
            </p:grpSpPr>
            <p:sp>
              <p:nvSpPr>
                <p:cNvPr id="19483" name="Oval 9"/>
                <p:cNvSpPr/>
                <p:nvPr/>
              </p:nvSpPr>
              <p:spPr>
                <a:xfrm>
                  <a:off x="158" y="3113"/>
                  <a:ext cx="998" cy="725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66FF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9484" name="Text Box 10"/>
                <p:cNvSpPr txBox="1"/>
                <p:nvPr/>
              </p:nvSpPr>
              <p:spPr>
                <a:xfrm>
                  <a:off x="158" y="3249"/>
                  <a:ext cx="1020" cy="48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r>
                    <a:rPr lang="zh-CN" altLang="en-US" sz="2400" b="1" dirty="0">
                      <a:solidFill>
                        <a:srgbClr val="FFFF99"/>
                      </a:solidFill>
                      <a:ea typeface="仿宋_GB2312" pitchFamily="49" charset="-122"/>
                    </a:rPr>
                    <a:t>程序直接控制方式</a:t>
                  </a:r>
                  <a:endParaRPr lang="zh-CN" altLang="en-US" sz="2400" b="1" dirty="0">
                    <a:solidFill>
                      <a:srgbClr val="FFFF99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9475" name="Oval 11"/>
              <p:cNvSpPr/>
              <p:nvPr/>
            </p:nvSpPr>
            <p:spPr>
              <a:xfrm>
                <a:off x="2426" y="3294"/>
                <a:ext cx="998" cy="725"/>
              </a:xfrm>
              <a:prstGeom prst="ellipse">
                <a:avLst/>
              </a:prstGeom>
              <a:noFill/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19476" name="Text Box 12"/>
              <p:cNvSpPr txBox="1"/>
              <p:nvPr/>
            </p:nvSpPr>
            <p:spPr>
              <a:xfrm>
                <a:off x="2426" y="3521"/>
                <a:ext cx="1020" cy="2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FF99"/>
                    </a:solidFill>
                    <a:ea typeface="仿宋_GB2312" pitchFamily="49" charset="-122"/>
                  </a:rPr>
                  <a:t>DMA</a:t>
                </a:r>
                <a:r>
                  <a:rPr lang="zh-CN" altLang="en-US" sz="2400" b="1" dirty="0">
                    <a:solidFill>
                      <a:srgbClr val="FFFF99"/>
                    </a:solidFill>
                    <a:ea typeface="仿宋_GB2312" pitchFamily="49" charset="-122"/>
                  </a:rPr>
                  <a:t>方式</a:t>
                </a:r>
                <a:endParaRPr lang="zh-CN" altLang="en-US" sz="2400" b="1" dirty="0">
                  <a:solidFill>
                    <a:srgbClr val="FFFF99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19477" name="Oval 13"/>
              <p:cNvSpPr/>
              <p:nvPr/>
            </p:nvSpPr>
            <p:spPr>
              <a:xfrm>
                <a:off x="1247" y="3294"/>
                <a:ext cx="998" cy="725"/>
              </a:xfrm>
              <a:prstGeom prst="ellipse">
                <a:avLst/>
              </a:prstGeom>
              <a:noFill/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19478" name="Text Box 14"/>
              <p:cNvSpPr txBox="1"/>
              <p:nvPr/>
            </p:nvSpPr>
            <p:spPr>
              <a:xfrm>
                <a:off x="1247" y="3430"/>
                <a:ext cx="1020" cy="4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sz="2400" b="1" dirty="0">
                    <a:solidFill>
                      <a:srgbClr val="FFFF99"/>
                    </a:solidFill>
                    <a:ea typeface="仿宋_GB2312" pitchFamily="49" charset="-122"/>
                  </a:rPr>
                  <a:t>程序</a:t>
                </a:r>
                <a:br>
                  <a:rPr lang="zh-CN" altLang="en-US" sz="2400" b="1" dirty="0">
                    <a:solidFill>
                      <a:srgbClr val="FFFF99"/>
                    </a:solidFill>
                    <a:ea typeface="仿宋_GB2312" pitchFamily="49" charset="-122"/>
                  </a:rPr>
                </a:br>
                <a:r>
                  <a:rPr lang="zh-CN" altLang="en-US" sz="2400" b="1" dirty="0">
                    <a:solidFill>
                      <a:srgbClr val="FFFF99"/>
                    </a:solidFill>
                    <a:ea typeface="仿宋_GB2312" pitchFamily="49" charset="-122"/>
                  </a:rPr>
                  <a:t>中断方式</a:t>
                </a:r>
                <a:endParaRPr lang="zh-CN" altLang="en-US" sz="2400" b="1" dirty="0">
                  <a:solidFill>
                    <a:srgbClr val="FFFF99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19479" name="Oval 15"/>
              <p:cNvSpPr/>
              <p:nvPr/>
            </p:nvSpPr>
            <p:spPr>
              <a:xfrm>
                <a:off x="3515" y="3294"/>
                <a:ext cx="998" cy="725"/>
              </a:xfrm>
              <a:prstGeom prst="ellipse">
                <a:avLst/>
              </a:prstGeom>
              <a:noFill/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19480" name="Text Box 16"/>
              <p:cNvSpPr txBox="1"/>
              <p:nvPr/>
            </p:nvSpPr>
            <p:spPr>
              <a:xfrm>
                <a:off x="3560" y="3521"/>
                <a:ext cx="1020" cy="2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sz="2400" b="1" dirty="0">
                    <a:solidFill>
                      <a:srgbClr val="FFFF99"/>
                    </a:solidFill>
                    <a:ea typeface="仿宋_GB2312" pitchFamily="49" charset="-122"/>
                  </a:rPr>
                  <a:t>通道方式</a:t>
                </a:r>
                <a:endParaRPr lang="zh-CN" altLang="en-US" sz="2400" b="1" dirty="0">
                  <a:solidFill>
                    <a:srgbClr val="FFFF99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19481" name="Oval 17"/>
              <p:cNvSpPr/>
              <p:nvPr/>
            </p:nvSpPr>
            <p:spPr>
              <a:xfrm>
                <a:off x="4740" y="3294"/>
                <a:ext cx="998" cy="725"/>
              </a:xfrm>
              <a:prstGeom prst="ellipse">
                <a:avLst/>
              </a:prstGeom>
              <a:noFill/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19482" name="Text Box 18"/>
              <p:cNvSpPr txBox="1"/>
              <p:nvPr/>
            </p:nvSpPr>
            <p:spPr>
              <a:xfrm>
                <a:off x="4740" y="3521"/>
                <a:ext cx="1020" cy="2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FF99"/>
                    </a:solidFill>
                    <a:ea typeface="仿宋_GB2312" pitchFamily="49" charset="-122"/>
                  </a:rPr>
                  <a:t>I/O</a:t>
                </a:r>
                <a:r>
                  <a:rPr lang="zh-CN" altLang="en-US" sz="2400" b="1" dirty="0">
                    <a:solidFill>
                      <a:srgbClr val="FFFF99"/>
                    </a:solidFill>
                    <a:ea typeface="仿宋_GB2312" pitchFamily="49" charset="-122"/>
                  </a:rPr>
                  <a:t>处理机</a:t>
                </a:r>
                <a:endParaRPr lang="zh-CN" altLang="en-US" sz="2400" b="1" dirty="0">
                  <a:solidFill>
                    <a:srgbClr val="FFFF99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19464" name="Text Box 19"/>
            <p:cNvSpPr txBox="1"/>
            <p:nvPr/>
          </p:nvSpPr>
          <p:spPr>
            <a:xfrm>
              <a:off x="2064" y="2296"/>
              <a:ext cx="1859" cy="310"/>
            </a:xfrm>
            <a:prstGeom prst="rect">
              <a:avLst/>
            </a:prstGeom>
            <a:noFill/>
            <a:ln w="9525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FFFF99"/>
                  </a:solidFill>
                  <a:latin typeface="仿宋_GB2312" pitchFamily="49" charset="-122"/>
                  <a:ea typeface="仿宋_GB2312" pitchFamily="49" charset="-122"/>
                </a:rPr>
                <a:t>I/O</a:t>
              </a:r>
              <a:r>
                <a:rPr lang="zh-CN" altLang="en-US" sz="2800" b="1" dirty="0">
                  <a:solidFill>
                    <a:srgbClr val="FFFF99"/>
                  </a:solidFill>
                  <a:latin typeface="仿宋_GB2312" pitchFamily="49" charset="-122"/>
                  <a:ea typeface="仿宋_GB2312" pitchFamily="49" charset="-122"/>
                </a:rPr>
                <a:t>控制方式</a:t>
              </a:r>
              <a:endPara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9465" name="Text Box 20"/>
            <p:cNvSpPr txBox="1"/>
            <p:nvPr/>
          </p:nvSpPr>
          <p:spPr>
            <a:xfrm>
              <a:off x="521" y="2840"/>
              <a:ext cx="1633" cy="274"/>
            </a:xfrm>
            <a:prstGeom prst="rect">
              <a:avLst/>
            </a:prstGeom>
            <a:noFill/>
            <a:ln w="9525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FF99"/>
                  </a:solidFill>
                  <a:ea typeface="仿宋_GB2312" pitchFamily="49" charset="-122"/>
                </a:rPr>
                <a:t>主要由程序实现</a:t>
              </a:r>
              <a:endParaRPr lang="zh-CN" altLang="en-US" sz="2400" b="1" dirty="0">
                <a:solidFill>
                  <a:srgbClr val="FFFF99"/>
                </a:solidFill>
                <a:ea typeface="仿宋_GB2312" pitchFamily="49" charset="-122"/>
              </a:endParaRPr>
            </a:p>
          </p:txBody>
        </p:sp>
        <p:sp>
          <p:nvSpPr>
            <p:cNvPr id="19466" name="Text Box 21"/>
            <p:cNvSpPr txBox="1"/>
            <p:nvPr/>
          </p:nvSpPr>
          <p:spPr>
            <a:xfrm>
              <a:off x="3243" y="2840"/>
              <a:ext cx="1996" cy="274"/>
            </a:xfrm>
            <a:prstGeom prst="rect">
              <a:avLst/>
            </a:prstGeom>
            <a:noFill/>
            <a:ln w="9525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FF99"/>
                  </a:solidFill>
                  <a:ea typeface="仿宋_GB2312" pitchFamily="49" charset="-122"/>
                </a:rPr>
                <a:t>主要由附加硬件实现</a:t>
              </a:r>
              <a:endParaRPr lang="zh-CN" altLang="en-US" sz="2400" b="1" dirty="0">
                <a:solidFill>
                  <a:srgbClr val="FFFF99"/>
                </a:solidFill>
                <a:ea typeface="仿宋_GB2312" pitchFamily="49" charset="-122"/>
              </a:endParaRPr>
            </a:p>
          </p:txBody>
        </p:sp>
        <p:sp>
          <p:nvSpPr>
            <p:cNvPr id="19467" name="Line 22"/>
            <p:cNvSpPr/>
            <p:nvPr/>
          </p:nvSpPr>
          <p:spPr>
            <a:xfrm flipH="1">
              <a:off x="1292" y="2614"/>
              <a:ext cx="1633" cy="226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8" name="Line 23"/>
            <p:cNvSpPr/>
            <p:nvPr/>
          </p:nvSpPr>
          <p:spPr>
            <a:xfrm>
              <a:off x="2925" y="2614"/>
              <a:ext cx="1361" cy="226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69" name="Line 24"/>
            <p:cNvSpPr/>
            <p:nvPr/>
          </p:nvSpPr>
          <p:spPr>
            <a:xfrm flipH="1">
              <a:off x="748" y="3113"/>
              <a:ext cx="544" cy="272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0" name="Line 25"/>
            <p:cNvSpPr/>
            <p:nvPr/>
          </p:nvSpPr>
          <p:spPr>
            <a:xfrm>
              <a:off x="1292" y="3113"/>
              <a:ext cx="409" cy="272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1" name="Line 26"/>
            <p:cNvSpPr/>
            <p:nvPr/>
          </p:nvSpPr>
          <p:spPr>
            <a:xfrm flipH="1">
              <a:off x="2925" y="3113"/>
              <a:ext cx="1180" cy="272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2" name="Line 27"/>
            <p:cNvSpPr/>
            <p:nvPr/>
          </p:nvSpPr>
          <p:spPr>
            <a:xfrm>
              <a:off x="4105" y="3113"/>
              <a:ext cx="0" cy="272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3" name="Line 28"/>
            <p:cNvSpPr/>
            <p:nvPr/>
          </p:nvSpPr>
          <p:spPr>
            <a:xfrm>
              <a:off x="4105" y="3113"/>
              <a:ext cx="1043" cy="272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9461" name="Rectangle 29"/>
          <p:cNvSpPr/>
          <p:nvPr/>
        </p:nvSpPr>
        <p:spPr>
          <a:xfrm>
            <a:off x="250825" y="1125538"/>
            <a:ext cx="64436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设备数据传送控制方式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3714" name="Text Box 2"/>
          <p:cNvSpPr txBox="1"/>
          <p:nvPr/>
        </p:nvSpPr>
        <p:spPr>
          <a:xfrm>
            <a:off x="684213" y="260350"/>
            <a:ext cx="7924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7.2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直接程序控制方式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3715" name="Text Box 3"/>
          <p:cNvSpPr txBox="1"/>
          <p:nvPr/>
        </p:nvSpPr>
        <p:spPr>
          <a:xfrm>
            <a:off x="381000" y="1196975"/>
            <a:ext cx="8512175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直接程序控制方式的主要特点是：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直接通过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指令对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接口进行操作访问，主机与外设交换信息的每一过程均在程序中表示出来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43716" name="Text Box 4"/>
          <p:cNvSpPr txBox="1"/>
          <p:nvPr/>
        </p:nvSpPr>
        <p:spPr>
          <a:xfrm>
            <a:off x="381000" y="3644900"/>
            <a:ext cx="876300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直接程序控制分为两种方式：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立即传送、程序查询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  <p:bldP spid="243715" grpId="0"/>
      <p:bldP spid="2437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Text Box 16"/>
          <p:cNvSpPr txBox="1"/>
          <p:nvPr/>
        </p:nvSpPr>
        <p:spPr>
          <a:xfrm>
            <a:off x="381000" y="228600"/>
            <a:ext cx="792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Chapter 7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输入输出系统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25" name="Rectangle 17"/>
          <p:cNvSpPr/>
          <p:nvPr/>
        </p:nvSpPr>
        <p:spPr>
          <a:xfrm>
            <a:off x="2627313" y="1268413"/>
            <a:ext cx="3810000" cy="4781550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027" name="Rectangle 1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771775" y="1557338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IO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系统概述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71775" y="3040063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中断方式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9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95588" y="3832225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DMA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方式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030" name="Rectangle 2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71775" y="4525963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通道与处理机方式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031" name="Rectangle 2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71775" y="5272088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总线与接口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033" name="Rectangle 2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795588" y="2293938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程序直接控制方式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1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2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3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10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5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6546" name="Text Box 2"/>
          <p:cNvSpPr txBox="1"/>
          <p:nvPr/>
        </p:nvSpPr>
        <p:spPr>
          <a:xfrm>
            <a:off x="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7.2.1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立即程序传送方式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无条件传送方式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36547" name="Text Box 3"/>
          <p:cNvSpPr txBox="1"/>
          <p:nvPr/>
        </p:nvSpPr>
        <p:spPr>
          <a:xfrm>
            <a:off x="0" y="105251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无需询问接口的状态，直接利用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指令访问相应的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端口，输入或输出数据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1509" name="Group 4"/>
          <p:cNvGrpSpPr/>
          <p:nvPr/>
        </p:nvGrpSpPr>
        <p:grpSpPr>
          <a:xfrm>
            <a:off x="684213" y="2205038"/>
            <a:ext cx="7924800" cy="3562350"/>
            <a:chOff x="432" y="576"/>
            <a:chExt cx="4992" cy="2244"/>
          </a:xfrm>
        </p:grpSpPr>
        <p:sp>
          <p:nvSpPr>
            <p:cNvPr id="21512" name="Rectangle 5"/>
            <p:cNvSpPr/>
            <p:nvPr/>
          </p:nvSpPr>
          <p:spPr>
            <a:xfrm>
              <a:off x="432" y="674"/>
              <a:ext cx="792" cy="104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设备</a:t>
              </a:r>
              <a:endParaRPr lang="zh-CN" altLang="en-US" sz="2000" b="1" dirty="0"/>
            </a:p>
          </p:txBody>
        </p:sp>
        <p:sp>
          <p:nvSpPr>
            <p:cNvPr id="21513" name="Rectangle 6"/>
            <p:cNvSpPr/>
            <p:nvPr/>
          </p:nvSpPr>
          <p:spPr>
            <a:xfrm>
              <a:off x="2189" y="643"/>
              <a:ext cx="792" cy="105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数据</a:t>
              </a:r>
              <a:endParaRPr lang="zh-CN" altLang="en-US" sz="2000" b="1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缓冲</a:t>
              </a:r>
              <a:r>
                <a:rPr lang="en-US" altLang="zh-CN" sz="2000" b="1" dirty="0"/>
                <a:t>/</a:t>
              </a:r>
              <a:r>
                <a:rPr lang="zh-CN" altLang="en-US" sz="2000" b="1" dirty="0"/>
                <a:t>锁存</a:t>
              </a:r>
              <a:endParaRPr lang="zh-CN" altLang="en-US" sz="2000" b="1" dirty="0"/>
            </a:p>
          </p:txBody>
        </p:sp>
        <p:sp>
          <p:nvSpPr>
            <p:cNvPr id="21514" name="Rectangle 7"/>
            <p:cNvSpPr/>
            <p:nvPr/>
          </p:nvSpPr>
          <p:spPr>
            <a:xfrm>
              <a:off x="4632" y="657"/>
              <a:ext cx="792" cy="212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CPU</a:t>
              </a:r>
              <a:endParaRPr lang="en-US" altLang="zh-CN" sz="2000" b="1" dirty="0"/>
            </a:p>
          </p:txBody>
        </p:sp>
        <p:sp>
          <p:nvSpPr>
            <p:cNvPr id="21515" name="Oval 8"/>
            <p:cNvSpPr/>
            <p:nvPr/>
          </p:nvSpPr>
          <p:spPr>
            <a:xfrm>
              <a:off x="2521" y="1706"/>
              <a:ext cx="105" cy="161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1516" name="Freeform 9"/>
            <p:cNvSpPr/>
            <p:nvPr/>
          </p:nvSpPr>
          <p:spPr>
            <a:xfrm>
              <a:off x="2565" y="1858"/>
              <a:ext cx="616" cy="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49"/>
                </a:cxn>
                <a:cxn ang="0">
                  <a:pos x="117" y="549"/>
                </a:cxn>
                <a:cxn ang="0">
                  <a:pos x="137" y="528"/>
                </a:cxn>
              </a:cxnLst>
              <a:pathLst>
                <a:path w="1305" h="390">
                  <a:moveTo>
                    <a:pt x="0" y="0"/>
                  </a:moveTo>
                  <a:lnTo>
                    <a:pt x="0" y="390"/>
                  </a:lnTo>
                  <a:lnTo>
                    <a:pt x="1110" y="390"/>
                  </a:lnTo>
                  <a:lnTo>
                    <a:pt x="1305" y="375"/>
                  </a:lnTo>
                </a:path>
              </a:pathLst>
            </a:custGeom>
            <a:noFill/>
            <a:ln w="28575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7" name="Rectangle 10"/>
            <p:cNvSpPr/>
            <p:nvPr/>
          </p:nvSpPr>
          <p:spPr>
            <a:xfrm>
              <a:off x="3201" y="1552"/>
              <a:ext cx="791" cy="12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读写控制</a:t>
              </a:r>
              <a:endParaRPr lang="zh-CN" altLang="en-US" sz="2000" b="1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地址译码</a:t>
              </a:r>
              <a:endParaRPr lang="zh-CN" altLang="en-US" sz="2000" b="1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逻辑</a:t>
              </a:r>
              <a:endParaRPr lang="zh-CN" altLang="en-US" sz="2000" b="1" dirty="0"/>
            </a:p>
          </p:txBody>
        </p:sp>
        <p:sp>
          <p:nvSpPr>
            <p:cNvPr id="21518" name="AutoShape 11"/>
            <p:cNvSpPr/>
            <p:nvPr/>
          </p:nvSpPr>
          <p:spPr>
            <a:xfrm>
              <a:off x="3016" y="576"/>
              <a:ext cx="1616" cy="622"/>
            </a:xfrm>
            <a:prstGeom prst="leftRightArrow">
              <a:avLst>
                <a:gd name="adj1" fmla="val 50000"/>
                <a:gd name="adj2" fmla="val 51961"/>
              </a:avLst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数据线</a:t>
              </a:r>
              <a:endParaRPr lang="zh-CN" altLang="en-US" sz="2000" b="1" dirty="0"/>
            </a:p>
          </p:txBody>
        </p:sp>
        <p:sp>
          <p:nvSpPr>
            <p:cNvPr id="21519" name="AutoShape 12"/>
            <p:cNvSpPr/>
            <p:nvPr/>
          </p:nvSpPr>
          <p:spPr>
            <a:xfrm>
              <a:off x="1202" y="845"/>
              <a:ext cx="1000" cy="623"/>
            </a:xfrm>
            <a:prstGeom prst="leftRightArrow">
              <a:avLst>
                <a:gd name="adj1" fmla="val 50000"/>
                <a:gd name="adj2" fmla="val 32102"/>
              </a:avLst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数据线</a:t>
              </a:r>
              <a:endParaRPr lang="zh-CN" altLang="en-US" sz="2000" b="1" dirty="0"/>
            </a:p>
          </p:txBody>
        </p:sp>
        <p:sp>
          <p:nvSpPr>
            <p:cNvPr id="21520" name="AutoShape 13"/>
            <p:cNvSpPr/>
            <p:nvPr/>
          </p:nvSpPr>
          <p:spPr>
            <a:xfrm>
              <a:off x="3984" y="2191"/>
              <a:ext cx="681" cy="622"/>
            </a:xfrm>
            <a:prstGeom prst="leftRightArrow">
              <a:avLst>
                <a:gd name="adj1" fmla="val 50000"/>
                <a:gd name="adj2" fmla="val 21897"/>
              </a:avLst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控制线</a:t>
              </a:r>
              <a:endParaRPr lang="zh-CN" altLang="en-US" sz="2000" b="1" dirty="0"/>
            </a:p>
          </p:txBody>
        </p:sp>
      </p:grpSp>
      <p:sp>
        <p:nvSpPr>
          <p:cNvPr id="236559" name="Text Box 15"/>
          <p:cNvSpPr txBox="1"/>
          <p:nvPr/>
        </p:nvSpPr>
        <p:spPr>
          <a:xfrm>
            <a:off x="1835150" y="5876925"/>
            <a:ext cx="5008563" cy="4111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立即程序传送方式接口原理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1511" name="左箭头 2"/>
          <p:cNvSpPr/>
          <p:nvPr/>
        </p:nvSpPr>
        <p:spPr>
          <a:xfrm>
            <a:off x="6323013" y="3754438"/>
            <a:ext cx="1344612" cy="795337"/>
          </a:xfrm>
          <a:prstGeom prst="leftArrow">
            <a:avLst>
              <a:gd name="adj1" fmla="val 50000"/>
              <a:gd name="adj2" fmla="val 49935"/>
            </a:avLst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000" b="1" dirty="0">
                <a:ea typeface="黑体" panose="02010609060101010101" pitchFamily="2" charset="-122"/>
              </a:rPr>
              <a:t>地址线</a:t>
            </a:r>
            <a:endParaRPr lang="zh-CN" altLang="en-US" sz="20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  <p:bldP spid="236547" grpId="0"/>
      <p:bldP spid="2365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8594" name="Text Box 2"/>
          <p:cNvSpPr txBox="1"/>
          <p:nvPr/>
        </p:nvSpPr>
        <p:spPr>
          <a:xfrm>
            <a:off x="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7.2.2 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程序查询方式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38595" name="Text Box 3"/>
          <p:cNvSpPr txBox="1"/>
          <p:nvPr/>
        </p:nvSpPr>
        <p:spPr>
          <a:xfrm>
            <a:off x="57150" y="981075"/>
            <a:ext cx="908685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在程序中进行查询，若接口尚未准备好，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就等待；若已准备好，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才能执行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2533" name="Group 4"/>
          <p:cNvGrpSpPr/>
          <p:nvPr/>
        </p:nvGrpSpPr>
        <p:grpSpPr>
          <a:xfrm>
            <a:off x="1116013" y="1773238"/>
            <a:ext cx="6551612" cy="3970337"/>
            <a:chOff x="249" y="576"/>
            <a:chExt cx="5031" cy="2501"/>
          </a:xfrm>
        </p:grpSpPr>
        <p:sp>
          <p:nvSpPr>
            <p:cNvPr id="22535" name="Line 5"/>
            <p:cNvSpPr/>
            <p:nvPr/>
          </p:nvSpPr>
          <p:spPr>
            <a:xfrm>
              <a:off x="788" y="576"/>
              <a:ext cx="0" cy="250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36" name="Rectangle 6"/>
            <p:cNvSpPr/>
            <p:nvPr/>
          </p:nvSpPr>
          <p:spPr>
            <a:xfrm>
              <a:off x="1427" y="887"/>
              <a:ext cx="539" cy="1983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总线接口逻辑</a:t>
              </a:r>
              <a:endParaRPr lang="zh-CN" altLang="en-US" sz="2800" b="1" dirty="0"/>
            </a:p>
          </p:txBody>
        </p:sp>
        <p:sp>
          <p:nvSpPr>
            <p:cNvPr id="22537" name="Rectangle 7"/>
            <p:cNvSpPr/>
            <p:nvPr/>
          </p:nvSpPr>
          <p:spPr>
            <a:xfrm>
              <a:off x="2672" y="1079"/>
              <a:ext cx="1178" cy="41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状态字         </a:t>
              </a:r>
              <a:endParaRPr lang="zh-CN" altLang="en-US" sz="2800" b="1" dirty="0"/>
            </a:p>
          </p:txBody>
        </p:sp>
        <p:sp>
          <p:nvSpPr>
            <p:cNvPr id="22538" name="Rectangle 8"/>
            <p:cNvSpPr/>
            <p:nvPr/>
          </p:nvSpPr>
          <p:spPr>
            <a:xfrm>
              <a:off x="2504" y="2047"/>
              <a:ext cx="1598" cy="444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数据寄存器</a:t>
              </a:r>
              <a:endParaRPr lang="zh-CN" altLang="en-US" sz="2800" b="1" dirty="0"/>
            </a:p>
          </p:txBody>
        </p:sp>
        <p:sp>
          <p:nvSpPr>
            <p:cNvPr id="22539" name="Line 9"/>
            <p:cNvSpPr/>
            <p:nvPr/>
          </p:nvSpPr>
          <p:spPr>
            <a:xfrm>
              <a:off x="4742" y="576"/>
              <a:ext cx="0" cy="2427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0" name="Line 10"/>
            <p:cNvSpPr/>
            <p:nvPr/>
          </p:nvSpPr>
          <p:spPr>
            <a:xfrm>
              <a:off x="2066" y="1301"/>
              <a:ext cx="573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2541" name="Line 11"/>
            <p:cNvSpPr/>
            <p:nvPr/>
          </p:nvSpPr>
          <p:spPr>
            <a:xfrm>
              <a:off x="1966" y="2269"/>
              <a:ext cx="437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42" name="Line 12"/>
            <p:cNvSpPr/>
            <p:nvPr/>
          </p:nvSpPr>
          <p:spPr>
            <a:xfrm>
              <a:off x="3984" y="1272"/>
              <a:ext cx="657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2543" name="Line 13"/>
            <p:cNvSpPr/>
            <p:nvPr/>
          </p:nvSpPr>
          <p:spPr>
            <a:xfrm>
              <a:off x="4170" y="2299"/>
              <a:ext cx="487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44" name="Line 14"/>
            <p:cNvSpPr/>
            <p:nvPr/>
          </p:nvSpPr>
          <p:spPr>
            <a:xfrm>
              <a:off x="838" y="1893"/>
              <a:ext cx="555" cy="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2545" name="Text Box 15"/>
            <p:cNvSpPr txBox="1"/>
            <p:nvPr/>
          </p:nvSpPr>
          <p:spPr>
            <a:xfrm>
              <a:off x="249" y="958"/>
              <a:ext cx="488" cy="180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系</a:t>
              </a: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统</a:t>
              </a: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总</a:t>
              </a: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线</a:t>
              </a: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800" b="1" dirty="0"/>
            </a:p>
          </p:txBody>
        </p:sp>
        <p:sp>
          <p:nvSpPr>
            <p:cNvPr id="22546" name="Text Box 16"/>
            <p:cNvSpPr txBox="1"/>
            <p:nvPr/>
          </p:nvSpPr>
          <p:spPr>
            <a:xfrm>
              <a:off x="4792" y="1002"/>
              <a:ext cx="488" cy="180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设</a:t>
              </a:r>
              <a:br>
                <a:rPr lang="zh-CN" altLang="en-US" sz="2800" b="1" dirty="0"/>
              </a:b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800" b="1" dirty="0"/>
                <a:t>备</a:t>
              </a:r>
              <a:endParaRPr lang="zh-CN" altLang="en-US" sz="28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800" b="1" dirty="0"/>
            </a:p>
          </p:txBody>
        </p:sp>
      </p:grpSp>
      <p:sp>
        <p:nvSpPr>
          <p:cNvPr id="22534" name="Rectangle 17"/>
          <p:cNvSpPr/>
          <p:nvPr/>
        </p:nvSpPr>
        <p:spPr>
          <a:xfrm>
            <a:off x="2752725" y="578643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程序查询接口模型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/>
      <p:bldP spid="2385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0642" name="Text Box 2"/>
          <p:cNvSpPr txBox="1"/>
          <p:nvPr/>
        </p:nvSpPr>
        <p:spPr>
          <a:xfrm>
            <a:off x="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程序操作步骤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40643" name="Text Box 3"/>
          <p:cNvSpPr txBox="1"/>
          <p:nvPr/>
        </p:nvSpPr>
        <p:spPr>
          <a:xfrm>
            <a:off x="381000" y="1844675"/>
            <a:ext cx="8763000" cy="2043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读取外设状态信息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判断是否可进行新的操作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457200" lvl="0" indent="-457200" eaLnBrk="1" hangingPunct="1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执行所需的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操作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grpSp>
        <p:nvGrpSpPr>
          <p:cNvPr id="240646" name="Group 6"/>
          <p:cNvGrpSpPr/>
          <p:nvPr/>
        </p:nvGrpSpPr>
        <p:grpSpPr>
          <a:xfrm>
            <a:off x="5364163" y="1341438"/>
            <a:ext cx="3779837" cy="5111750"/>
            <a:chOff x="3379" y="845"/>
            <a:chExt cx="2381" cy="3220"/>
          </a:xfrm>
        </p:grpSpPr>
        <p:sp>
          <p:nvSpPr>
            <p:cNvPr id="23558" name="Oval 7"/>
            <p:cNvSpPr/>
            <p:nvPr/>
          </p:nvSpPr>
          <p:spPr>
            <a:xfrm>
              <a:off x="4128" y="1968"/>
              <a:ext cx="1632" cy="1392"/>
            </a:xfrm>
            <a:prstGeom prst="ellipse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3559" name="Oval 8"/>
            <p:cNvSpPr/>
            <p:nvPr/>
          </p:nvSpPr>
          <p:spPr>
            <a:xfrm>
              <a:off x="4560" y="2592"/>
              <a:ext cx="48" cy="336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3560" name="Oval 9"/>
            <p:cNvSpPr/>
            <p:nvPr/>
          </p:nvSpPr>
          <p:spPr>
            <a:xfrm>
              <a:off x="4224" y="2304"/>
              <a:ext cx="816" cy="576"/>
            </a:xfrm>
            <a:prstGeom prst="ellipse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3561" name="AutoShape 10"/>
            <p:cNvSpPr/>
            <p:nvPr/>
          </p:nvSpPr>
          <p:spPr>
            <a:xfrm>
              <a:off x="3696" y="1616"/>
              <a:ext cx="1815" cy="862"/>
            </a:xfrm>
            <a:prstGeom prst="flowChartDecision">
              <a:avLst/>
            </a:prstGeom>
            <a:noFill/>
            <a:ln w="9525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3562" name="Text Box 11"/>
            <p:cNvSpPr txBox="1"/>
            <p:nvPr/>
          </p:nvSpPr>
          <p:spPr>
            <a:xfrm>
              <a:off x="3878" y="1752"/>
              <a:ext cx="145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99"/>
                  </a:solidFill>
                  <a:ea typeface="仿宋_GB2312" pitchFamily="49" charset="-122"/>
                </a:rPr>
                <a:t>设备是否</a:t>
              </a:r>
              <a:br>
                <a:rPr lang="zh-CN" altLang="en-US" sz="2800" b="1" dirty="0">
                  <a:solidFill>
                    <a:srgbClr val="FFFF99"/>
                  </a:solidFill>
                  <a:ea typeface="仿宋_GB2312" pitchFamily="49" charset="-122"/>
                </a:rPr>
              </a:br>
              <a:r>
                <a:rPr lang="zh-CN" altLang="en-US" sz="2800" b="1" dirty="0">
                  <a:solidFill>
                    <a:srgbClr val="FFFF99"/>
                  </a:solidFill>
                  <a:ea typeface="仿宋_GB2312" pitchFamily="49" charset="-122"/>
                </a:rPr>
                <a:t>“准备就绪”</a:t>
              </a:r>
              <a:endParaRPr lang="zh-CN" altLang="en-US" sz="2800" b="1" dirty="0">
                <a:solidFill>
                  <a:srgbClr val="FFFF99"/>
                </a:solidFill>
                <a:ea typeface="仿宋_GB2312" pitchFamily="49" charset="-122"/>
              </a:endParaRPr>
            </a:p>
          </p:txBody>
        </p:sp>
        <p:sp>
          <p:nvSpPr>
            <p:cNvPr id="23563" name="AutoShape 12"/>
            <p:cNvSpPr/>
            <p:nvPr/>
          </p:nvSpPr>
          <p:spPr>
            <a:xfrm>
              <a:off x="3833" y="2886"/>
              <a:ext cx="1451" cy="453"/>
            </a:xfrm>
            <a:prstGeom prst="flowChartProcess">
              <a:avLst/>
            </a:prstGeom>
            <a:noFill/>
            <a:ln w="9525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23564" name="Text Box 13"/>
            <p:cNvSpPr txBox="1"/>
            <p:nvPr/>
          </p:nvSpPr>
          <p:spPr>
            <a:xfrm>
              <a:off x="3878" y="2931"/>
              <a:ext cx="13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99"/>
                  </a:solidFill>
                  <a:ea typeface="仿宋_GB2312" pitchFamily="49" charset="-122"/>
                </a:rPr>
                <a:t>传送数据</a:t>
              </a:r>
              <a:endParaRPr lang="zh-CN" altLang="en-US" sz="2800" b="1" dirty="0">
                <a:solidFill>
                  <a:srgbClr val="FFFF99"/>
                </a:solidFill>
                <a:ea typeface="仿宋_GB2312" pitchFamily="49" charset="-122"/>
              </a:endParaRPr>
            </a:p>
          </p:txBody>
        </p:sp>
        <p:sp>
          <p:nvSpPr>
            <p:cNvPr id="23565" name="Text Box 14"/>
            <p:cNvSpPr txBox="1"/>
            <p:nvPr/>
          </p:nvSpPr>
          <p:spPr>
            <a:xfrm>
              <a:off x="4059" y="845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99"/>
                  </a:solidFill>
                  <a:ea typeface="仿宋_GB2312" pitchFamily="49" charset="-122"/>
                </a:rPr>
                <a:t>主程序</a:t>
              </a:r>
              <a:endParaRPr lang="zh-CN" altLang="en-US" sz="2800" b="1" dirty="0">
                <a:solidFill>
                  <a:srgbClr val="FFFF99"/>
                </a:solidFill>
                <a:ea typeface="仿宋_GB2312" pitchFamily="49" charset="-122"/>
              </a:endParaRPr>
            </a:p>
          </p:txBody>
        </p:sp>
        <p:sp>
          <p:nvSpPr>
            <p:cNvPr id="23566" name="Text Box 15"/>
            <p:cNvSpPr txBox="1"/>
            <p:nvPr/>
          </p:nvSpPr>
          <p:spPr>
            <a:xfrm>
              <a:off x="4490" y="3521"/>
              <a:ext cx="1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99"/>
                  </a:solidFill>
                  <a:ea typeface="仿宋_GB2312" pitchFamily="49" charset="-122"/>
                </a:rPr>
                <a:t>继续主程序</a:t>
              </a:r>
              <a:endParaRPr lang="zh-CN" altLang="en-US" sz="2800" b="1" dirty="0">
                <a:solidFill>
                  <a:srgbClr val="FFFF99"/>
                </a:solidFill>
                <a:ea typeface="仿宋_GB2312" pitchFamily="49" charset="-122"/>
              </a:endParaRPr>
            </a:p>
          </p:txBody>
        </p:sp>
        <p:sp>
          <p:nvSpPr>
            <p:cNvPr id="23567" name="Line 16"/>
            <p:cNvSpPr/>
            <p:nvPr/>
          </p:nvSpPr>
          <p:spPr>
            <a:xfrm>
              <a:off x="4604" y="1162"/>
              <a:ext cx="0" cy="454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8" name="Line 17"/>
            <p:cNvSpPr/>
            <p:nvPr/>
          </p:nvSpPr>
          <p:spPr>
            <a:xfrm>
              <a:off x="4604" y="2478"/>
              <a:ext cx="0" cy="408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69" name="Line 18"/>
            <p:cNvSpPr/>
            <p:nvPr/>
          </p:nvSpPr>
          <p:spPr>
            <a:xfrm>
              <a:off x="4604" y="3339"/>
              <a:ext cx="0" cy="726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0" name="Text Box 19"/>
            <p:cNvSpPr txBox="1"/>
            <p:nvPr/>
          </p:nvSpPr>
          <p:spPr>
            <a:xfrm>
              <a:off x="4468" y="2478"/>
              <a:ext cx="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99CC"/>
                  </a:solidFill>
                  <a:ea typeface="方正舒体" panose="02010601030101010101" pitchFamily="2" charset="-122"/>
                </a:rPr>
                <a:t>是</a:t>
              </a:r>
              <a:endParaRPr lang="zh-CN" altLang="en-US" dirty="0">
                <a:solidFill>
                  <a:srgbClr val="FF99CC"/>
                </a:solidFill>
                <a:ea typeface="方正舒体" panose="02010601030101010101" pitchFamily="2" charset="-122"/>
              </a:endParaRPr>
            </a:p>
          </p:txBody>
        </p:sp>
        <p:sp>
          <p:nvSpPr>
            <p:cNvPr id="23571" name="Line 20"/>
            <p:cNvSpPr/>
            <p:nvPr/>
          </p:nvSpPr>
          <p:spPr>
            <a:xfrm flipH="1">
              <a:off x="3424" y="2069"/>
              <a:ext cx="272" cy="0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2" name="Line 21"/>
            <p:cNvSpPr/>
            <p:nvPr/>
          </p:nvSpPr>
          <p:spPr>
            <a:xfrm flipV="1">
              <a:off x="3424" y="1298"/>
              <a:ext cx="0" cy="771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3" name="Line 22"/>
            <p:cNvSpPr/>
            <p:nvPr/>
          </p:nvSpPr>
          <p:spPr>
            <a:xfrm>
              <a:off x="3424" y="1298"/>
              <a:ext cx="1180" cy="0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4" name="Text Box 23"/>
            <p:cNvSpPr txBox="1"/>
            <p:nvPr/>
          </p:nvSpPr>
          <p:spPr>
            <a:xfrm>
              <a:off x="3379" y="1525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dirty="0">
                  <a:solidFill>
                    <a:srgbClr val="FF99CC"/>
                  </a:solidFill>
                  <a:ea typeface="方正舒体" panose="02010601030101010101" pitchFamily="2" charset="-122"/>
                </a:rPr>
                <a:t>否</a:t>
              </a:r>
              <a:endParaRPr lang="zh-CN" altLang="en-US" dirty="0">
                <a:solidFill>
                  <a:srgbClr val="FF99CC"/>
                </a:solidFill>
                <a:ea typeface="方正舒体" panose="02010601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/>
      <p:bldP spid="2406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4579" name="Group 32"/>
          <p:cNvGrpSpPr/>
          <p:nvPr/>
        </p:nvGrpSpPr>
        <p:grpSpPr>
          <a:xfrm>
            <a:off x="990600" y="457200"/>
            <a:ext cx="2971800" cy="4851400"/>
            <a:chOff x="624" y="288"/>
            <a:chExt cx="1872" cy="3056"/>
          </a:xfrm>
        </p:grpSpPr>
        <p:sp>
          <p:nvSpPr>
            <p:cNvPr id="24596" name="AutoShape 2"/>
            <p:cNvSpPr/>
            <p:nvPr/>
          </p:nvSpPr>
          <p:spPr>
            <a:xfrm>
              <a:off x="1173" y="288"/>
              <a:ext cx="620" cy="299"/>
            </a:xfrm>
            <a:prstGeom prst="flowChartPreparation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准备</a:t>
              </a:r>
              <a:endParaRPr lang="zh-CN" altLang="en-US" sz="2000" b="1" dirty="0"/>
            </a:p>
          </p:txBody>
        </p:sp>
        <p:sp>
          <p:nvSpPr>
            <p:cNvPr id="24597" name="AutoShape 3"/>
            <p:cNvSpPr/>
            <p:nvPr/>
          </p:nvSpPr>
          <p:spPr>
            <a:xfrm>
              <a:off x="1021" y="869"/>
              <a:ext cx="859" cy="372"/>
            </a:xfrm>
            <a:prstGeom prst="flowChartProcess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读状态端口</a:t>
              </a:r>
              <a:endParaRPr lang="zh-CN" altLang="en-US" sz="2000" b="1" dirty="0"/>
            </a:p>
          </p:txBody>
        </p:sp>
        <p:sp>
          <p:nvSpPr>
            <p:cNvPr id="24598" name="AutoShape 4"/>
            <p:cNvSpPr/>
            <p:nvPr/>
          </p:nvSpPr>
          <p:spPr>
            <a:xfrm>
              <a:off x="859" y="1512"/>
              <a:ext cx="1341" cy="634"/>
            </a:xfrm>
            <a:prstGeom prst="flowChartDecision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READY?</a:t>
              </a:r>
              <a:endParaRPr lang="en-US" altLang="zh-CN" sz="2000" b="1" dirty="0"/>
            </a:p>
          </p:txBody>
        </p:sp>
        <p:sp>
          <p:nvSpPr>
            <p:cNvPr id="24599" name="Line 5"/>
            <p:cNvSpPr/>
            <p:nvPr/>
          </p:nvSpPr>
          <p:spPr>
            <a:xfrm flipH="1">
              <a:off x="683" y="1829"/>
              <a:ext cx="17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0" name="Line 6"/>
            <p:cNvSpPr/>
            <p:nvPr/>
          </p:nvSpPr>
          <p:spPr>
            <a:xfrm flipV="1">
              <a:off x="695" y="1078"/>
              <a:ext cx="0" cy="74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1" name="Line 7"/>
            <p:cNvSpPr/>
            <p:nvPr/>
          </p:nvSpPr>
          <p:spPr>
            <a:xfrm>
              <a:off x="695" y="1096"/>
              <a:ext cx="32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2" name="Line 8"/>
            <p:cNvSpPr/>
            <p:nvPr/>
          </p:nvSpPr>
          <p:spPr>
            <a:xfrm>
              <a:off x="1456" y="1241"/>
              <a:ext cx="0" cy="26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3" name="Line 9"/>
            <p:cNvSpPr/>
            <p:nvPr/>
          </p:nvSpPr>
          <p:spPr>
            <a:xfrm>
              <a:off x="1467" y="616"/>
              <a:ext cx="0" cy="24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4" name="Line 10"/>
            <p:cNvSpPr/>
            <p:nvPr/>
          </p:nvSpPr>
          <p:spPr>
            <a:xfrm>
              <a:off x="1488" y="2146"/>
              <a:ext cx="0" cy="19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5" name="AutoShape 11"/>
            <p:cNvSpPr/>
            <p:nvPr/>
          </p:nvSpPr>
          <p:spPr>
            <a:xfrm>
              <a:off x="1086" y="2318"/>
              <a:ext cx="859" cy="371"/>
            </a:xfrm>
            <a:prstGeom prst="flowChartProcess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/>
                <a:t>读入数据</a:t>
              </a:r>
              <a:endParaRPr lang="zh-CN" altLang="en-US" sz="2400" b="1" dirty="0"/>
            </a:p>
          </p:txBody>
        </p:sp>
        <p:sp>
          <p:nvSpPr>
            <p:cNvPr id="24606" name="Line 12"/>
            <p:cNvSpPr/>
            <p:nvPr/>
          </p:nvSpPr>
          <p:spPr>
            <a:xfrm>
              <a:off x="1500" y="2689"/>
              <a:ext cx="0" cy="25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7" name="Text Box 13"/>
            <p:cNvSpPr txBox="1"/>
            <p:nvPr/>
          </p:nvSpPr>
          <p:spPr>
            <a:xfrm>
              <a:off x="1488" y="2119"/>
              <a:ext cx="26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Y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608" name="Text Box 14"/>
            <p:cNvSpPr txBox="1"/>
            <p:nvPr/>
          </p:nvSpPr>
          <p:spPr>
            <a:xfrm>
              <a:off x="727" y="1395"/>
              <a:ext cx="261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N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609" name="Text Box 28"/>
            <p:cNvSpPr txBox="1"/>
            <p:nvPr/>
          </p:nvSpPr>
          <p:spPr>
            <a:xfrm>
              <a:off x="624" y="3102"/>
              <a:ext cx="1872" cy="24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/>
                <a:t>输入数据</a:t>
              </a:r>
              <a:endParaRPr lang="zh-CN" altLang="en-US" sz="2400" b="1" dirty="0"/>
            </a:p>
          </p:txBody>
        </p:sp>
      </p:grpSp>
      <p:grpSp>
        <p:nvGrpSpPr>
          <p:cNvPr id="24580" name="Group 33"/>
          <p:cNvGrpSpPr/>
          <p:nvPr/>
        </p:nvGrpSpPr>
        <p:grpSpPr>
          <a:xfrm>
            <a:off x="5638800" y="569913"/>
            <a:ext cx="2971800" cy="4738687"/>
            <a:chOff x="3552" y="359"/>
            <a:chExt cx="1872" cy="2985"/>
          </a:xfrm>
        </p:grpSpPr>
        <p:sp>
          <p:nvSpPr>
            <p:cNvPr id="24582" name="AutoShape 15"/>
            <p:cNvSpPr/>
            <p:nvPr/>
          </p:nvSpPr>
          <p:spPr>
            <a:xfrm>
              <a:off x="4094" y="359"/>
              <a:ext cx="620" cy="299"/>
            </a:xfrm>
            <a:prstGeom prst="flowChartPreparation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准备</a:t>
              </a:r>
              <a:endParaRPr lang="zh-CN" altLang="en-US" sz="2000" b="1" dirty="0"/>
            </a:p>
          </p:txBody>
        </p:sp>
        <p:sp>
          <p:nvSpPr>
            <p:cNvPr id="24583" name="AutoShape 16"/>
            <p:cNvSpPr/>
            <p:nvPr/>
          </p:nvSpPr>
          <p:spPr>
            <a:xfrm>
              <a:off x="3941" y="941"/>
              <a:ext cx="860" cy="371"/>
            </a:xfrm>
            <a:prstGeom prst="flowChartProcess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读状态端口</a:t>
              </a:r>
              <a:endParaRPr lang="zh-CN" altLang="en-US" sz="2000" b="1" dirty="0"/>
            </a:p>
          </p:txBody>
        </p:sp>
        <p:sp>
          <p:nvSpPr>
            <p:cNvPr id="24584" name="AutoShape 17"/>
            <p:cNvSpPr/>
            <p:nvPr/>
          </p:nvSpPr>
          <p:spPr>
            <a:xfrm>
              <a:off x="3779" y="1584"/>
              <a:ext cx="1263" cy="634"/>
            </a:xfrm>
            <a:prstGeom prst="flowChartDecision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BUSY?</a:t>
              </a:r>
              <a:endParaRPr lang="en-US" altLang="zh-CN" sz="2400" b="1" dirty="0"/>
            </a:p>
          </p:txBody>
        </p:sp>
        <p:sp>
          <p:nvSpPr>
            <p:cNvPr id="24585" name="Line 18"/>
            <p:cNvSpPr/>
            <p:nvPr/>
          </p:nvSpPr>
          <p:spPr>
            <a:xfrm flipH="1">
              <a:off x="3603" y="1901"/>
              <a:ext cx="17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6" name="Line 19"/>
            <p:cNvSpPr/>
            <p:nvPr/>
          </p:nvSpPr>
          <p:spPr>
            <a:xfrm flipV="1">
              <a:off x="3615" y="1149"/>
              <a:ext cx="0" cy="74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7" name="Line 20"/>
            <p:cNvSpPr/>
            <p:nvPr/>
          </p:nvSpPr>
          <p:spPr>
            <a:xfrm>
              <a:off x="3615" y="1167"/>
              <a:ext cx="32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8" name="Line 21"/>
            <p:cNvSpPr/>
            <p:nvPr/>
          </p:nvSpPr>
          <p:spPr>
            <a:xfrm>
              <a:off x="4377" y="1312"/>
              <a:ext cx="0" cy="26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9" name="Line 22"/>
            <p:cNvSpPr/>
            <p:nvPr/>
          </p:nvSpPr>
          <p:spPr>
            <a:xfrm>
              <a:off x="4387" y="687"/>
              <a:ext cx="0" cy="245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0" name="Line 23"/>
            <p:cNvSpPr/>
            <p:nvPr/>
          </p:nvSpPr>
          <p:spPr>
            <a:xfrm>
              <a:off x="4409" y="2218"/>
              <a:ext cx="0" cy="19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1" name="AutoShape 24"/>
            <p:cNvSpPr/>
            <p:nvPr/>
          </p:nvSpPr>
          <p:spPr>
            <a:xfrm>
              <a:off x="4007" y="2390"/>
              <a:ext cx="859" cy="371"/>
            </a:xfrm>
            <a:prstGeom prst="flowChartProcess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/>
                <a:t>输出数据</a:t>
              </a:r>
              <a:endParaRPr lang="zh-CN" altLang="en-US" sz="2400" b="1" dirty="0"/>
            </a:p>
          </p:txBody>
        </p:sp>
        <p:sp>
          <p:nvSpPr>
            <p:cNvPr id="24592" name="Line 25"/>
            <p:cNvSpPr/>
            <p:nvPr/>
          </p:nvSpPr>
          <p:spPr>
            <a:xfrm>
              <a:off x="4421" y="2761"/>
              <a:ext cx="0" cy="25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3" name="Text Box 26"/>
            <p:cNvSpPr txBox="1"/>
            <p:nvPr/>
          </p:nvSpPr>
          <p:spPr>
            <a:xfrm>
              <a:off x="4409" y="2191"/>
              <a:ext cx="261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/>
                <a:t>N</a:t>
              </a:r>
              <a:endParaRPr lang="en-US" altLang="zh-CN" sz="2400" b="1" dirty="0"/>
            </a:p>
          </p:txBody>
        </p:sp>
        <p:sp>
          <p:nvSpPr>
            <p:cNvPr id="24594" name="Text Box 27"/>
            <p:cNvSpPr txBox="1"/>
            <p:nvPr/>
          </p:nvSpPr>
          <p:spPr>
            <a:xfrm>
              <a:off x="3647" y="1466"/>
              <a:ext cx="261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Y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595" name="Text Box 29"/>
            <p:cNvSpPr txBox="1"/>
            <p:nvPr/>
          </p:nvSpPr>
          <p:spPr>
            <a:xfrm>
              <a:off x="3552" y="3102"/>
              <a:ext cx="1872" cy="24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/>
                <a:t>输出数据</a:t>
              </a:r>
              <a:endParaRPr lang="zh-CN" altLang="en-US" sz="2400" b="1" dirty="0"/>
            </a:p>
          </p:txBody>
        </p:sp>
      </p:grpSp>
      <p:sp>
        <p:nvSpPr>
          <p:cNvPr id="241694" name="Text Box 30"/>
          <p:cNvSpPr txBox="1"/>
          <p:nvPr/>
        </p:nvSpPr>
        <p:spPr>
          <a:xfrm>
            <a:off x="2128838" y="5710238"/>
            <a:ext cx="5614987" cy="3857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图</a:t>
            </a:r>
            <a:r>
              <a:rPr lang="en-US" altLang="zh-CN" sz="2400" b="1" dirty="0">
                <a:solidFill>
                  <a:schemeClr val="bg1"/>
                </a:solidFill>
              </a:rPr>
              <a:t>7</a:t>
            </a:r>
            <a:r>
              <a:rPr lang="zh-CN" altLang="en-US" sz="2400" b="1" dirty="0">
                <a:solidFill>
                  <a:schemeClr val="bg1"/>
                </a:solidFill>
              </a:rPr>
              <a:t>－</a:t>
            </a:r>
            <a:r>
              <a:rPr lang="en-US" altLang="zh-CN" sz="2400" b="1" dirty="0">
                <a:solidFill>
                  <a:schemeClr val="bg1"/>
                </a:solidFill>
              </a:rPr>
              <a:t>8  </a:t>
            </a:r>
            <a:r>
              <a:rPr lang="zh-CN" altLang="en-US" sz="2400" b="1" dirty="0">
                <a:solidFill>
                  <a:schemeClr val="bg1"/>
                </a:solidFill>
              </a:rPr>
              <a:t>程序查询输入和输出软件模型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25603" name="Picture 3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88" y="6532563"/>
            <a:ext cx="838200" cy="32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Text Box 4"/>
          <p:cNvSpPr txBox="1"/>
          <p:nvPr/>
        </p:nvSpPr>
        <p:spPr>
          <a:xfrm>
            <a:off x="0" y="908050"/>
            <a:ext cx="59404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程序查询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设备流程图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244741" name="Group 5"/>
          <p:cNvGrpSpPr/>
          <p:nvPr/>
        </p:nvGrpSpPr>
        <p:grpSpPr>
          <a:xfrm>
            <a:off x="0" y="1557338"/>
            <a:ext cx="8893175" cy="5084762"/>
            <a:chOff x="0" y="981"/>
            <a:chExt cx="5602" cy="3203"/>
          </a:xfrm>
        </p:grpSpPr>
        <p:sp>
          <p:nvSpPr>
            <p:cNvPr id="25607" name="Text Box 6"/>
            <p:cNvSpPr txBox="1"/>
            <p:nvPr/>
          </p:nvSpPr>
          <p:spPr>
            <a:xfrm>
              <a:off x="0" y="1026"/>
              <a:ext cx="113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CCCC"/>
                  </a:solidFill>
                  <a:ea typeface="仿宋_GB2312" pitchFamily="49" charset="-122"/>
                </a:rPr>
                <a:t>主程序</a:t>
              </a:r>
              <a:endParaRPr lang="zh-CN" altLang="en-US" b="1" dirty="0">
                <a:solidFill>
                  <a:srgbClr val="FFCCCC"/>
                </a:solidFill>
                <a:ea typeface="仿宋_GB2312" pitchFamily="49" charset="-122"/>
              </a:endParaRPr>
            </a:p>
          </p:txBody>
        </p:sp>
        <p:sp>
          <p:nvSpPr>
            <p:cNvPr id="25608" name="Freeform 7"/>
            <p:cNvSpPr/>
            <p:nvPr/>
          </p:nvSpPr>
          <p:spPr>
            <a:xfrm>
              <a:off x="748" y="981"/>
              <a:ext cx="1678" cy="1497"/>
            </a:xfrm>
            <a:custGeom>
              <a:avLst/>
              <a:gdLst/>
              <a:ahLst/>
              <a:cxnLst>
                <a:cxn ang="0">
                  <a:pos x="0" y="1497"/>
                </a:cxn>
                <a:cxn ang="0">
                  <a:pos x="493" y="453"/>
                </a:cxn>
                <a:cxn ang="0">
                  <a:pos x="1772" y="0"/>
                </a:cxn>
              </a:cxnLst>
              <a:pathLst>
                <a:path w="1633" h="1497">
                  <a:moveTo>
                    <a:pt x="0" y="1497"/>
                  </a:moveTo>
                  <a:cubicBezTo>
                    <a:pt x="91" y="1099"/>
                    <a:pt x="182" y="702"/>
                    <a:pt x="454" y="453"/>
                  </a:cubicBezTo>
                  <a:cubicBezTo>
                    <a:pt x="726" y="204"/>
                    <a:pt x="1179" y="102"/>
                    <a:pt x="1633" y="0"/>
                  </a:cubicBezTo>
                </a:path>
              </a:pathLst>
            </a:custGeom>
            <a:noFill/>
            <a:ln w="9525" cap="flat" cmpd="sng">
              <a:solidFill>
                <a:srgbClr val="66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609" name="Group 8"/>
            <p:cNvGrpSpPr/>
            <p:nvPr/>
          </p:nvGrpSpPr>
          <p:grpSpPr>
            <a:xfrm>
              <a:off x="748" y="1162"/>
              <a:ext cx="4854" cy="3022"/>
              <a:chOff x="748" y="1298"/>
              <a:chExt cx="4854" cy="3022"/>
            </a:xfrm>
          </p:grpSpPr>
          <p:sp>
            <p:nvSpPr>
              <p:cNvPr id="25612" name="Oval 9"/>
              <p:cNvSpPr/>
              <p:nvPr/>
            </p:nvSpPr>
            <p:spPr>
              <a:xfrm>
                <a:off x="4560" y="2592"/>
                <a:ext cx="48" cy="336"/>
              </a:xfrm>
              <a:prstGeom prst="ellipse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13" name="Oval 10"/>
              <p:cNvSpPr/>
              <p:nvPr/>
            </p:nvSpPr>
            <p:spPr>
              <a:xfrm>
                <a:off x="4224" y="2304"/>
                <a:ext cx="816" cy="576"/>
              </a:xfrm>
              <a:prstGeom prst="ellipse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14" name="Line 11"/>
              <p:cNvSpPr/>
              <p:nvPr/>
            </p:nvSpPr>
            <p:spPr>
              <a:xfrm>
                <a:off x="748" y="1298"/>
                <a:ext cx="0" cy="2812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25615" name="Group 12"/>
              <p:cNvGrpSpPr/>
              <p:nvPr/>
            </p:nvGrpSpPr>
            <p:grpSpPr>
              <a:xfrm>
                <a:off x="1519" y="1344"/>
                <a:ext cx="1815" cy="635"/>
                <a:chOff x="1519" y="1344"/>
                <a:chExt cx="1815" cy="635"/>
              </a:xfrm>
            </p:grpSpPr>
            <p:sp>
              <p:nvSpPr>
                <p:cNvPr id="25645" name="AutoShape 13"/>
                <p:cNvSpPr/>
                <p:nvPr/>
              </p:nvSpPr>
              <p:spPr>
                <a:xfrm>
                  <a:off x="1519" y="1344"/>
                  <a:ext cx="1815" cy="635"/>
                </a:xfrm>
                <a:prstGeom prst="flowChartDecision">
                  <a:avLst/>
                </a:prstGeom>
                <a:noFill/>
                <a:ln w="9525" cap="flat" cmpd="sng">
                  <a:solidFill>
                    <a:srgbClr val="66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5646" name="Text Box 14"/>
                <p:cNvSpPr txBox="1"/>
                <p:nvPr/>
              </p:nvSpPr>
              <p:spPr>
                <a:xfrm>
                  <a:off x="1927" y="1389"/>
                  <a:ext cx="1089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设备</a:t>
                  </a:r>
                  <a: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1</a:t>
                  </a:r>
                  <a:b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</a:b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状态＝</a:t>
                  </a:r>
                  <a: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1</a:t>
                  </a: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？</a:t>
                  </a:r>
                  <a:endPara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25616" name="Group 15"/>
              <p:cNvGrpSpPr/>
              <p:nvPr/>
            </p:nvGrpSpPr>
            <p:grpSpPr>
              <a:xfrm>
                <a:off x="1519" y="2296"/>
                <a:ext cx="1815" cy="635"/>
                <a:chOff x="1519" y="1344"/>
                <a:chExt cx="1815" cy="635"/>
              </a:xfrm>
            </p:grpSpPr>
            <p:sp>
              <p:nvSpPr>
                <p:cNvPr id="25643" name="AutoShape 16"/>
                <p:cNvSpPr/>
                <p:nvPr/>
              </p:nvSpPr>
              <p:spPr>
                <a:xfrm>
                  <a:off x="1519" y="1344"/>
                  <a:ext cx="1815" cy="635"/>
                </a:xfrm>
                <a:prstGeom prst="flowChartDecision">
                  <a:avLst/>
                </a:prstGeom>
                <a:noFill/>
                <a:ln w="9525" cap="flat" cmpd="sng">
                  <a:solidFill>
                    <a:srgbClr val="66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5644" name="Text Box 17"/>
                <p:cNvSpPr txBox="1"/>
                <p:nvPr/>
              </p:nvSpPr>
              <p:spPr>
                <a:xfrm>
                  <a:off x="1927" y="1389"/>
                  <a:ext cx="1089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设备</a:t>
                  </a:r>
                  <a: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2</a:t>
                  </a:r>
                  <a:b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</a:b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状态＝</a:t>
                  </a:r>
                  <a: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1</a:t>
                  </a: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？</a:t>
                  </a:r>
                  <a:endPara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</p:grpSp>
          <p:grpSp>
            <p:nvGrpSpPr>
              <p:cNvPr id="25617" name="Group 18"/>
              <p:cNvGrpSpPr/>
              <p:nvPr/>
            </p:nvGrpSpPr>
            <p:grpSpPr>
              <a:xfrm>
                <a:off x="1519" y="3249"/>
                <a:ext cx="1815" cy="635"/>
                <a:chOff x="1519" y="1344"/>
                <a:chExt cx="1815" cy="635"/>
              </a:xfrm>
            </p:grpSpPr>
            <p:sp>
              <p:nvSpPr>
                <p:cNvPr id="25641" name="AutoShape 19"/>
                <p:cNvSpPr/>
                <p:nvPr/>
              </p:nvSpPr>
              <p:spPr>
                <a:xfrm>
                  <a:off x="1519" y="1344"/>
                  <a:ext cx="1815" cy="635"/>
                </a:xfrm>
                <a:prstGeom prst="flowChartDecision">
                  <a:avLst/>
                </a:prstGeom>
                <a:noFill/>
                <a:ln w="9525" cap="flat" cmpd="sng">
                  <a:solidFill>
                    <a:srgbClr val="66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25642" name="Text Box 20"/>
                <p:cNvSpPr txBox="1"/>
                <p:nvPr/>
              </p:nvSpPr>
              <p:spPr>
                <a:xfrm>
                  <a:off x="1927" y="1389"/>
                  <a:ext cx="1089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设备</a:t>
                  </a:r>
                  <a: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3</a:t>
                  </a:r>
                  <a:b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</a:b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状态＝</a:t>
                  </a:r>
                  <a:r>
                    <a:rPr lang="en-US" altLang="zh-CN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1</a:t>
                  </a:r>
                  <a:r>
                    <a:rPr lang="zh-CN" altLang="en-US" sz="2400" b="1" dirty="0">
                      <a:solidFill>
                        <a:srgbClr val="FFFF99"/>
                      </a:solidFill>
                      <a:latin typeface="仿宋_GB2312" pitchFamily="49" charset="-122"/>
                      <a:ea typeface="仿宋_GB2312" pitchFamily="49" charset="-122"/>
                    </a:rPr>
                    <a:t>？</a:t>
                  </a:r>
                  <a:endPara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25618" name="Line 21"/>
              <p:cNvSpPr/>
              <p:nvPr/>
            </p:nvSpPr>
            <p:spPr>
              <a:xfrm>
                <a:off x="3334" y="1661"/>
                <a:ext cx="680" cy="0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19" name="Text Box 22"/>
              <p:cNvSpPr txBox="1"/>
              <p:nvPr/>
            </p:nvSpPr>
            <p:spPr>
              <a:xfrm>
                <a:off x="3424" y="1298"/>
                <a:ext cx="45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FF99"/>
                    </a:solidFill>
                    <a:ea typeface="方正舒体" panose="02010601030101010101" pitchFamily="2" charset="-122"/>
                  </a:rPr>
                  <a:t>是</a:t>
                </a:r>
                <a:endParaRPr lang="zh-CN" altLang="en-US" dirty="0">
                  <a:solidFill>
                    <a:srgbClr val="CCFF99"/>
                  </a:solidFill>
                  <a:ea typeface="方正舒体" panose="02010601030101010101" pitchFamily="2" charset="-122"/>
                </a:endParaRPr>
              </a:p>
            </p:txBody>
          </p:sp>
          <p:sp>
            <p:nvSpPr>
              <p:cNvPr id="25620" name="Text Box 23"/>
              <p:cNvSpPr txBox="1"/>
              <p:nvPr/>
            </p:nvSpPr>
            <p:spPr>
              <a:xfrm>
                <a:off x="4014" y="1480"/>
                <a:ext cx="1588" cy="294"/>
              </a:xfrm>
              <a:prstGeom prst="rect">
                <a:avLst/>
              </a:prstGeom>
              <a:noFill/>
              <a:ln w="9525" cap="flat" cmpd="sng">
                <a:solidFill>
                  <a:srgbClr val="66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设备</a:t>
                </a:r>
                <a:r>
                  <a:rPr lang="en-US" altLang="zh-CN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1</a:t>
                </a:r>
                <a:r>
                  <a: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服务子程序</a:t>
                </a:r>
                <a:endParaRPr lang="zh-CN" altLang="en-US" sz="2400" b="1" dirty="0">
                  <a:solidFill>
                    <a:srgbClr val="FFFF99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5621" name="Line 24"/>
              <p:cNvSpPr/>
              <p:nvPr/>
            </p:nvSpPr>
            <p:spPr>
              <a:xfrm>
                <a:off x="2426" y="1979"/>
                <a:ext cx="0" cy="317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22" name="Text Box 25"/>
              <p:cNvSpPr txBox="1"/>
              <p:nvPr/>
            </p:nvSpPr>
            <p:spPr>
              <a:xfrm>
                <a:off x="2064" y="1933"/>
                <a:ext cx="45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FF99"/>
                    </a:solidFill>
                    <a:ea typeface="方正舒体" panose="02010601030101010101" pitchFamily="2" charset="-122"/>
                  </a:rPr>
                  <a:t>否</a:t>
                </a:r>
                <a:endParaRPr lang="zh-CN" altLang="en-US" dirty="0">
                  <a:solidFill>
                    <a:srgbClr val="CCFF99"/>
                  </a:solidFill>
                  <a:ea typeface="方正舒体" panose="02010601030101010101" pitchFamily="2" charset="-122"/>
                </a:endParaRPr>
              </a:p>
            </p:txBody>
          </p:sp>
          <p:sp>
            <p:nvSpPr>
              <p:cNvPr id="25623" name="Line 26"/>
              <p:cNvSpPr/>
              <p:nvPr/>
            </p:nvSpPr>
            <p:spPr>
              <a:xfrm>
                <a:off x="4830" y="1752"/>
                <a:ext cx="0" cy="317"/>
              </a:xfrm>
              <a:prstGeom prst="line">
                <a:avLst/>
              </a:prstGeom>
              <a:ln w="12700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4" name="Line 27"/>
              <p:cNvSpPr/>
              <p:nvPr/>
            </p:nvSpPr>
            <p:spPr>
              <a:xfrm flipH="1">
                <a:off x="2426" y="2069"/>
                <a:ext cx="2404" cy="0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25" name="Text Box 28"/>
              <p:cNvSpPr txBox="1"/>
              <p:nvPr/>
            </p:nvSpPr>
            <p:spPr>
              <a:xfrm>
                <a:off x="4014" y="2432"/>
                <a:ext cx="1588" cy="294"/>
              </a:xfrm>
              <a:prstGeom prst="rect">
                <a:avLst/>
              </a:prstGeom>
              <a:noFill/>
              <a:ln w="9525" cap="flat" cmpd="sng">
                <a:solidFill>
                  <a:srgbClr val="66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设备</a:t>
                </a:r>
                <a:r>
                  <a:rPr lang="en-US" altLang="zh-CN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2</a:t>
                </a:r>
                <a:r>
                  <a: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服务子程序</a:t>
                </a:r>
                <a:endParaRPr lang="zh-CN" altLang="en-US" sz="2400" b="1" dirty="0">
                  <a:solidFill>
                    <a:srgbClr val="FFFF99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5626" name="Line 29"/>
              <p:cNvSpPr/>
              <p:nvPr/>
            </p:nvSpPr>
            <p:spPr>
              <a:xfrm>
                <a:off x="3334" y="2614"/>
                <a:ext cx="680" cy="0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27" name="Line 30"/>
              <p:cNvSpPr/>
              <p:nvPr/>
            </p:nvSpPr>
            <p:spPr>
              <a:xfrm>
                <a:off x="4830" y="2750"/>
                <a:ext cx="0" cy="226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28" name="Line 31"/>
              <p:cNvSpPr/>
              <p:nvPr/>
            </p:nvSpPr>
            <p:spPr>
              <a:xfrm flipH="1">
                <a:off x="2426" y="2976"/>
                <a:ext cx="2404" cy="0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29" name="Line 32"/>
              <p:cNvSpPr/>
              <p:nvPr/>
            </p:nvSpPr>
            <p:spPr>
              <a:xfrm>
                <a:off x="2426" y="2931"/>
                <a:ext cx="0" cy="318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30" name="Text Box 33"/>
              <p:cNvSpPr txBox="1"/>
              <p:nvPr/>
            </p:nvSpPr>
            <p:spPr>
              <a:xfrm>
                <a:off x="4014" y="3430"/>
                <a:ext cx="1588" cy="294"/>
              </a:xfrm>
              <a:prstGeom prst="rect">
                <a:avLst/>
              </a:prstGeom>
              <a:noFill/>
              <a:ln w="9525" cap="flat" cmpd="sng">
                <a:solidFill>
                  <a:srgbClr val="66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设备</a:t>
                </a:r>
                <a:r>
                  <a:rPr lang="en-US" altLang="zh-CN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3</a:t>
                </a:r>
                <a:r>
                  <a:rPr lang="zh-CN" altLang="en-US" sz="2400" b="1" dirty="0">
                    <a:solidFill>
                      <a:srgbClr val="FFFF99"/>
                    </a:solidFill>
                    <a:latin typeface="仿宋_GB2312" pitchFamily="49" charset="-122"/>
                    <a:ea typeface="仿宋_GB2312" pitchFamily="49" charset="-122"/>
                  </a:rPr>
                  <a:t>服务子程序</a:t>
                </a:r>
                <a:endParaRPr lang="zh-CN" altLang="en-US" sz="2400" b="1" dirty="0">
                  <a:solidFill>
                    <a:srgbClr val="FFFF99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5631" name="Line 34"/>
              <p:cNvSpPr/>
              <p:nvPr/>
            </p:nvSpPr>
            <p:spPr>
              <a:xfrm>
                <a:off x="3334" y="3566"/>
                <a:ext cx="635" cy="0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32" name="Line 35"/>
              <p:cNvSpPr/>
              <p:nvPr/>
            </p:nvSpPr>
            <p:spPr>
              <a:xfrm>
                <a:off x="4830" y="3702"/>
                <a:ext cx="0" cy="272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3" name="Line 36"/>
              <p:cNvSpPr/>
              <p:nvPr/>
            </p:nvSpPr>
            <p:spPr>
              <a:xfrm flipH="1">
                <a:off x="2426" y="3974"/>
                <a:ext cx="2404" cy="0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34" name="Line 37"/>
              <p:cNvSpPr/>
              <p:nvPr/>
            </p:nvSpPr>
            <p:spPr>
              <a:xfrm>
                <a:off x="2426" y="3884"/>
                <a:ext cx="0" cy="272"/>
              </a:xfrm>
              <a:prstGeom prst="line">
                <a:avLst/>
              </a:prstGeom>
              <a:ln w="9525" cap="flat" cmpd="sng">
                <a:solidFill>
                  <a:srgbClr val="66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35" name="Text Box 38"/>
              <p:cNvSpPr txBox="1"/>
              <p:nvPr/>
            </p:nvSpPr>
            <p:spPr>
              <a:xfrm>
                <a:off x="3470" y="2251"/>
                <a:ext cx="45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FF99"/>
                    </a:solidFill>
                    <a:ea typeface="方正舒体" panose="02010601030101010101" pitchFamily="2" charset="-122"/>
                  </a:rPr>
                  <a:t>是</a:t>
                </a:r>
                <a:endParaRPr lang="zh-CN" altLang="en-US" dirty="0">
                  <a:solidFill>
                    <a:srgbClr val="CCFF99"/>
                  </a:solidFill>
                  <a:ea typeface="方正舒体" panose="02010601030101010101" pitchFamily="2" charset="-122"/>
                </a:endParaRPr>
              </a:p>
            </p:txBody>
          </p:sp>
          <p:sp>
            <p:nvSpPr>
              <p:cNvPr id="25636" name="Text Box 39"/>
              <p:cNvSpPr txBox="1"/>
              <p:nvPr/>
            </p:nvSpPr>
            <p:spPr>
              <a:xfrm>
                <a:off x="3379" y="3203"/>
                <a:ext cx="45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FF99"/>
                    </a:solidFill>
                    <a:ea typeface="方正舒体" panose="02010601030101010101" pitchFamily="2" charset="-122"/>
                  </a:rPr>
                  <a:t>是</a:t>
                </a:r>
                <a:endParaRPr lang="zh-CN" altLang="en-US" dirty="0">
                  <a:solidFill>
                    <a:srgbClr val="CCFF99"/>
                  </a:solidFill>
                  <a:ea typeface="方正舒体" panose="02010601030101010101" pitchFamily="2" charset="-122"/>
                </a:endParaRPr>
              </a:p>
            </p:txBody>
          </p:sp>
          <p:sp>
            <p:nvSpPr>
              <p:cNvPr id="25637" name="Text Box 40"/>
              <p:cNvSpPr txBox="1"/>
              <p:nvPr/>
            </p:nvSpPr>
            <p:spPr>
              <a:xfrm>
                <a:off x="2018" y="2886"/>
                <a:ext cx="45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FF99"/>
                    </a:solidFill>
                    <a:ea typeface="方正舒体" panose="02010601030101010101" pitchFamily="2" charset="-122"/>
                  </a:rPr>
                  <a:t>否</a:t>
                </a:r>
                <a:endParaRPr lang="zh-CN" altLang="en-US" dirty="0">
                  <a:solidFill>
                    <a:srgbClr val="CCFF99"/>
                  </a:solidFill>
                  <a:ea typeface="方正舒体" panose="02010601030101010101" pitchFamily="2" charset="-122"/>
                </a:endParaRPr>
              </a:p>
            </p:txBody>
          </p:sp>
          <p:sp>
            <p:nvSpPr>
              <p:cNvPr id="25638" name="Text Box 41"/>
              <p:cNvSpPr txBox="1"/>
              <p:nvPr/>
            </p:nvSpPr>
            <p:spPr>
              <a:xfrm>
                <a:off x="2018" y="3748"/>
                <a:ext cx="45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dirty="0">
                    <a:solidFill>
                      <a:srgbClr val="CCFF99"/>
                    </a:solidFill>
                    <a:ea typeface="方正舒体" panose="02010601030101010101" pitchFamily="2" charset="-122"/>
                  </a:rPr>
                  <a:t>否</a:t>
                </a:r>
                <a:endParaRPr lang="zh-CN" altLang="en-US" dirty="0">
                  <a:solidFill>
                    <a:srgbClr val="CCFF99"/>
                  </a:solidFill>
                  <a:ea typeface="方正舒体" panose="02010601030101010101" pitchFamily="2" charset="-122"/>
                </a:endParaRPr>
              </a:p>
            </p:txBody>
          </p:sp>
          <p:sp>
            <p:nvSpPr>
              <p:cNvPr id="25639" name="Text Box 42"/>
              <p:cNvSpPr txBox="1"/>
              <p:nvPr/>
            </p:nvSpPr>
            <p:spPr>
              <a:xfrm>
                <a:off x="2562" y="4032"/>
                <a:ext cx="127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zh-CN" altLang="en-US" sz="2400" dirty="0">
                    <a:solidFill>
                      <a:srgbClr val="66FFFF"/>
                    </a:solidFill>
                    <a:ea typeface="黑体" panose="02010609060101010101" pitchFamily="2" charset="-122"/>
                  </a:rPr>
                  <a:t>询问程序出口</a:t>
                </a:r>
                <a:endParaRPr lang="zh-CN" altLang="en-US" sz="2400" dirty="0">
                  <a:solidFill>
                    <a:srgbClr val="66FFFF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5640" name="Freeform 43"/>
              <p:cNvSpPr/>
              <p:nvPr/>
            </p:nvSpPr>
            <p:spPr>
              <a:xfrm>
                <a:off x="748" y="2478"/>
                <a:ext cx="1678" cy="17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3" y="1451"/>
                  </a:cxn>
                  <a:cxn ang="0">
                    <a:pos x="1678" y="1678"/>
                  </a:cxn>
                </a:cxnLst>
                <a:pathLst>
                  <a:path w="1678" h="1731">
                    <a:moveTo>
                      <a:pt x="0" y="0"/>
                    </a:moveTo>
                    <a:cubicBezTo>
                      <a:pt x="41" y="585"/>
                      <a:pt x="83" y="1171"/>
                      <a:pt x="363" y="1451"/>
                    </a:cubicBezTo>
                    <a:cubicBezTo>
                      <a:pt x="643" y="1731"/>
                      <a:pt x="1160" y="1704"/>
                      <a:pt x="1678" y="1678"/>
                    </a:cubicBezTo>
                  </a:path>
                </a:pathLst>
              </a:custGeom>
              <a:noFill/>
              <a:ln w="9525" cap="flat" cmpd="sng">
                <a:solidFill>
                  <a:srgbClr val="66FF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10" name="Line 44"/>
            <p:cNvSpPr/>
            <p:nvPr/>
          </p:nvSpPr>
          <p:spPr>
            <a:xfrm>
              <a:off x="2426" y="981"/>
              <a:ext cx="0" cy="363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1" name="Rectangle 45"/>
            <p:cNvSpPr/>
            <p:nvPr/>
          </p:nvSpPr>
          <p:spPr>
            <a:xfrm>
              <a:off x="1111" y="981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rgbClr val="66FFFF"/>
                  </a:solidFill>
                  <a:ea typeface="黑体" panose="02010609060101010101" pitchFamily="2" charset="-122"/>
                </a:rPr>
                <a:t>调用询问程序</a:t>
              </a:r>
              <a:endParaRPr lang="zh-CN" altLang="en-US" sz="2400" dirty="0">
                <a:solidFill>
                  <a:srgbClr val="66FFFF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244782" name="Text Box 46"/>
          <p:cNvSpPr txBox="1"/>
          <p:nvPr/>
        </p:nvSpPr>
        <p:spPr>
          <a:xfrm>
            <a:off x="684213" y="260350"/>
            <a:ext cx="7924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7.2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直接程序控制方式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5763" name="Text Box 3"/>
          <p:cNvSpPr txBox="1"/>
          <p:nvPr/>
        </p:nvSpPr>
        <p:spPr>
          <a:xfrm>
            <a:off x="381000" y="1052513"/>
            <a:ext cx="9231313" cy="2835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程序查询方式的缺点：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由于</a:t>
            </a:r>
            <a:r>
              <a:rPr lang="en-US" altLang="zh-CN" sz="4000" b="1" dirty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4000" b="1" dirty="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对外设会执行大量无效的查询，</a:t>
            </a:r>
            <a:r>
              <a:rPr lang="en-US" altLang="zh-CN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4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的利用率不高</a:t>
            </a:r>
            <a:endParaRPr lang="zh-CN" altLang="en-US" sz="4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5765" name="Text Box 5"/>
          <p:cNvSpPr txBox="1"/>
          <p:nvPr/>
        </p:nvSpPr>
        <p:spPr>
          <a:xfrm>
            <a:off x="381000" y="3500438"/>
            <a:ext cx="8512175" cy="1066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∴ </a:t>
            </a:r>
            <a:r>
              <a:rPr lang="zh-CN" altLang="en-US" b="1" dirty="0">
                <a:latin typeface="宋体" panose="02010600030101010101" pitchFamily="2" charset="-122"/>
              </a:rPr>
              <a:t>现代计算机系统中广泛采用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中断</a:t>
            </a:r>
            <a:r>
              <a:rPr lang="zh-CN" altLang="en-US" b="1" dirty="0">
                <a:latin typeface="宋体" panose="02010600030101010101" pitchFamily="2" charset="-122"/>
              </a:rPr>
              <a:t>控制方式提高</a:t>
            </a:r>
            <a:r>
              <a:rPr lang="en-US" altLang="zh-CN" b="1" dirty="0"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效率</a:t>
            </a:r>
            <a:r>
              <a:rPr lang="zh-CN" altLang="en-US" b="1" dirty="0">
                <a:latin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45766" name="Text Box 6"/>
          <p:cNvSpPr txBox="1"/>
          <p:nvPr/>
        </p:nvSpPr>
        <p:spPr>
          <a:xfrm>
            <a:off x="684213" y="260350"/>
            <a:ext cx="7924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/>
      <p:bldP spid="245765" grpId="0" animBg="1"/>
      <p:bldP spid="2457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6786" name="Text Box 2"/>
          <p:cNvSpPr txBox="1"/>
          <p:nvPr/>
        </p:nvSpPr>
        <p:spPr>
          <a:xfrm>
            <a:off x="0" y="9810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7.3.1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中断的基本概念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46787" name="Text Box 3"/>
          <p:cNvSpPr txBox="1"/>
          <p:nvPr/>
        </p:nvSpPr>
        <p:spPr>
          <a:xfrm>
            <a:off x="0" y="1700213"/>
            <a:ext cx="47879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一、中断方式及其应用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46790" name="Text Box 6"/>
          <p:cNvSpPr txBox="1"/>
          <p:nvPr/>
        </p:nvSpPr>
        <p:spPr>
          <a:xfrm>
            <a:off x="684213" y="260350"/>
            <a:ext cx="7924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654" name="AutoShape 7"/>
          <p:cNvSpPr/>
          <p:nvPr/>
        </p:nvSpPr>
        <p:spPr>
          <a:xfrm>
            <a:off x="395288" y="2492375"/>
            <a:ext cx="8280400" cy="1800225"/>
          </a:xfrm>
          <a:prstGeom prst="horizontalScroll">
            <a:avLst>
              <a:gd name="adj" fmla="val 12500"/>
            </a:avLst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7655" name="AutoShape 8"/>
          <p:cNvSpPr/>
          <p:nvPr/>
        </p:nvSpPr>
        <p:spPr>
          <a:xfrm>
            <a:off x="238125" y="2349500"/>
            <a:ext cx="8905875" cy="3370263"/>
          </a:xfrm>
          <a:prstGeom prst="horizontalScroll">
            <a:avLst>
              <a:gd name="adj" fmla="val 12500"/>
            </a:avLst>
          </a:prstGeom>
          <a:solidFill>
            <a:srgbClr val="CCFFFF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在接到随机请求后，</a:t>
            </a:r>
            <a:r>
              <a:rPr lang="en-US" altLang="zh-CN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暂停执行原来的程序，转去执行中断处理程序，为相应的随机事件服务，处理完毕后</a:t>
            </a:r>
            <a:r>
              <a:rPr lang="en-US" altLang="zh-CN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恢复原程序的继续执行，这种控制方式称为“程序中断控制方式”，简称为中断。</a:t>
            </a:r>
            <a:endParaRPr lang="zh-CN" altLang="en-US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  <p:bldP spid="246787" grpId="0"/>
      <p:bldP spid="2467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28675" name="Group 31"/>
          <p:cNvGrpSpPr/>
          <p:nvPr/>
        </p:nvGrpSpPr>
        <p:grpSpPr>
          <a:xfrm>
            <a:off x="323850" y="935038"/>
            <a:ext cx="3632200" cy="4662487"/>
            <a:chOff x="204" y="589"/>
            <a:chExt cx="2288" cy="2937"/>
          </a:xfrm>
        </p:grpSpPr>
        <p:sp>
          <p:nvSpPr>
            <p:cNvPr id="28694" name="Text Box 2"/>
            <p:cNvSpPr txBox="1"/>
            <p:nvPr/>
          </p:nvSpPr>
          <p:spPr>
            <a:xfrm>
              <a:off x="858" y="589"/>
              <a:ext cx="544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看书</a:t>
              </a:r>
              <a:endParaRPr lang="zh-CN" altLang="en-US" sz="2000" b="1" dirty="0"/>
            </a:p>
          </p:txBody>
        </p:sp>
        <p:sp>
          <p:nvSpPr>
            <p:cNvPr id="28695" name="Text Box 3"/>
            <p:cNvSpPr txBox="1"/>
            <p:nvPr/>
          </p:nvSpPr>
          <p:spPr>
            <a:xfrm>
              <a:off x="749" y="1550"/>
              <a:ext cx="871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记下页号</a:t>
              </a:r>
              <a:endParaRPr lang="zh-CN" altLang="en-US" sz="2000" b="1" dirty="0"/>
            </a:p>
          </p:txBody>
        </p:sp>
        <p:sp>
          <p:nvSpPr>
            <p:cNvPr id="28696" name="Text Box 4"/>
            <p:cNvSpPr txBox="1"/>
            <p:nvPr/>
          </p:nvSpPr>
          <p:spPr>
            <a:xfrm>
              <a:off x="1620" y="829"/>
              <a:ext cx="872" cy="72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将书放好</a:t>
              </a:r>
              <a:endParaRPr lang="zh-CN" altLang="en-US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接电话</a:t>
              </a:r>
              <a:endParaRPr lang="zh-CN" altLang="en-US" sz="2000" b="1" dirty="0"/>
            </a:p>
          </p:txBody>
        </p:sp>
        <p:sp>
          <p:nvSpPr>
            <p:cNvPr id="28697" name="Text Box 5"/>
            <p:cNvSpPr txBox="1"/>
            <p:nvPr/>
          </p:nvSpPr>
          <p:spPr>
            <a:xfrm>
              <a:off x="1620" y="2392"/>
              <a:ext cx="8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将书取回</a:t>
              </a:r>
              <a:endParaRPr lang="zh-CN" altLang="en-US" sz="2000" b="1" dirty="0"/>
            </a:p>
          </p:txBody>
        </p:sp>
        <p:sp>
          <p:nvSpPr>
            <p:cNvPr id="28698" name="Text Box 6"/>
            <p:cNvSpPr txBox="1"/>
            <p:nvPr/>
          </p:nvSpPr>
          <p:spPr>
            <a:xfrm>
              <a:off x="749" y="2752"/>
              <a:ext cx="872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继续看书</a:t>
              </a:r>
              <a:endParaRPr lang="zh-CN" altLang="en-US" sz="2000" b="1" dirty="0"/>
            </a:p>
          </p:txBody>
        </p:sp>
        <p:sp>
          <p:nvSpPr>
            <p:cNvPr id="28699" name="Text Box 7"/>
            <p:cNvSpPr txBox="1"/>
            <p:nvPr/>
          </p:nvSpPr>
          <p:spPr>
            <a:xfrm>
              <a:off x="204" y="1070"/>
              <a:ext cx="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铃响</a:t>
              </a:r>
              <a:endParaRPr lang="zh-CN" altLang="en-US" sz="2000" b="1" dirty="0"/>
            </a:p>
          </p:txBody>
        </p:sp>
        <p:sp>
          <p:nvSpPr>
            <p:cNvPr id="28700" name="Line 8"/>
            <p:cNvSpPr/>
            <p:nvPr/>
          </p:nvSpPr>
          <p:spPr>
            <a:xfrm flipV="1">
              <a:off x="1402" y="1070"/>
              <a:ext cx="327" cy="60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1" name="Line 9"/>
            <p:cNvSpPr/>
            <p:nvPr/>
          </p:nvSpPr>
          <p:spPr>
            <a:xfrm flipH="1">
              <a:off x="1402" y="2632"/>
              <a:ext cx="436" cy="24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2" name="Line 10"/>
            <p:cNvSpPr/>
            <p:nvPr/>
          </p:nvSpPr>
          <p:spPr>
            <a:xfrm flipH="1">
              <a:off x="1111" y="890"/>
              <a:ext cx="0" cy="7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3" name="Line 11"/>
            <p:cNvSpPr/>
            <p:nvPr/>
          </p:nvSpPr>
          <p:spPr>
            <a:xfrm>
              <a:off x="772" y="1244"/>
              <a:ext cx="34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4" name="Line 12"/>
            <p:cNvSpPr/>
            <p:nvPr/>
          </p:nvSpPr>
          <p:spPr>
            <a:xfrm>
              <a:off x="2018" y="1434"/>
              <a:ext cx="0" cy="104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05" name="Line 13"/>
            <p:cNvSpPr/>
            <p:nvPr/>
          </p:nvSpPr>
          <p:spPr>
            <a:xfrm>
              <a:off x="1217" y="3100"/>
              <a:ext cx="0" cy="4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47840" name="Group 32"/>
          <p:cNvGrpSpPr/>
          <p:nvPr/>
        </p:nvGrpSpPr>
        <p:grpSpPr>
          <a:xfrm>
            <a:off x="3995738" y="901700"/>
            <a:ext cx="5454650" cy="5260975"/>
            <a:chOff x="2517" y="568"/>
            <a:chExt cx="3436" cy="3314"/>
          </a:xfrm>
        </p:grpSpPr>
        <p:sp>
          <p:nvSpPr>
            <p:cNvPr id="28678" name="Text Box 14"/>
            <p:cNvSpPr txBox="1"/>
            <p:nvPr/>
          </p:nvSpPr>
          <p:spPr>
            <a:xfrm>
              <a:off x="3477" y="568"/>
              <a:ext cx="8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主程序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8679" name="Text Box 15"/>
            <p:cNvSpPr txBox="1"/>
            <p:nvPr/>
          </p:nvSpPr>
          <p:spPr>
            <a:xfrm>
              <a:off x="4131" y="1049"/>
              <a:ext cx="1334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保存主程序现场</a:t>
              </a:r>
              <a:endParaRPr lang="zh-CN" altLang="en-US" sz="2000" b="1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处理中断</a:t>
              </a:r>
              <a:endParaRPr lang="zh-CN" altLang="en-US" sz="2000" b="1" dirty="0"/>
            </a:p>
          </p:txBody>
        </p:sp>
        <p:sp>
          <p:nvSpPr>
            <p:cNvPr id="28680" name="Text Box 16"/>
            <p:cNvSpPr txBox="1"/>
            <p:nvPr/>
          </p:nvSpPr>
          <p:spPr>
            <a:xfrm>
              <a:off x="4131" y="2370"/>
              <a:ext cx="12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恢复主程序现场</a:t>
              </a:r>
              <a:endParaRPr lang="zh-CN" altLang="en-US" sz="2000" b="1" dirty="0"/>
            </a:p>
          </p:txBody>
        </p:sp>
        <p:sp>
          <p:nvSpPr>
            <p:cNvPr id="28681" name="Text Box 17"/>
            <p:cNvSpPr txBox="1"/>
            <p:nvPr/>
          </p:nvSpPr>
          <p:spPr>
            <a:xfrm>
              <a:off x="3477" y="1530"/>
              <a:ext cx="871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保存断点</a:t>
              </a:r>
              <a:endParaRPr lang="zh-CN" altLang="en-US" sz="2000" b="1" dirty="0"/>
            </a:p>
          </p:txBody>
        </p:sp>
        <p:sp>
          <p:nvSpPr>
            <p:cNvPr id="28682" name="Text Box 18"/>
            <p:cNvSpPr txBox="1"/>
            <p:nvPr/>
          </p:nvSpPr>
          <p:spPr>
            <a:xfrm>
              <a:off x="2823" y="1049"/>
              <a:ext cx="7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中断请求</a:t>
              </a:r>
              <a:endParaRPr lang="zh-CN" altLang="en-US" sz="2000" b="1" dirty="0"/>
            </a:p>
          </p:txBody>
        </p:sp>
        <p:sp>
          <p:nvSpPr>
            <p:cNvPr id="28683" name="Text Box 19"/>
            <p:cNvSpPr txBox="1"/>
            <p:nvPr/>
          </p:nvSpPr>
          <p:spPr>
            <a:xfrm>
              <a:off x="3152" y="2568"/>
              <a:ext cx="817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从断点处继续执行</a:t>
              </a:r>
              <a:endParaRPr lang="zh-CN" altLang="en-US" sz="2000" b="1" dirty="0"/>
            </a:p>
          </p:txBody>
        </p:sp>
        <p:sp>
          <p:nvSpPr>
            <p:cNvPr id="28684" name="Line 20"/>
            <p:cNvSpPr/>
            <p:nvPr/>
          </p:nvSpPr>
          <p:spPr>
            <a:xfrm flipV="1">
              <a:off x="4022" y="1289"/>
              <a:ext cx="217" cy="36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685" name="Line 21"/>
            <p:cNvSpPr/>
            <p:nvPr/>
          </p:nvSpPr>
          <p:spPr>
            <a:xfrm flipH="1">
              <a:off x="3586" y="2610"/>
              <a:ext cx="653" cy="12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686" name="Line 22"/>
            <p:cNvSpPr/>
            <p:nvPr/>
          </p:nvSpPr>
          <p:spPr>
            <a:xfrm>
              <a:off x="3477" y="1169"/>
              <a:ext cx="327" cy="12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687" name="Line 23"/>
            <p:cNvSpPr/>
            <p:nvPr/>
          </p:nvSpPr>
          <p:spPr>
            <a:xfrm>
              <a:off x="3878" y="845"/>
              <a:ext cx="0" cy="74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88" name="Line 24"/>
            <p:cNvSpPr/>
            <p:nvPr/>
          </p:nvSpPr>
          <p:spPr>
            <a:xfrm>
              <a:off x="3515" y="1253"/>
              <a:ext cx="344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89" name="Line 25"/>
            <p:cNvSpPr/>
            <p:nvPr/>
          </p:nvSpPr>
          <p:spPr>
            <a:xfrm flipV="1">
              <a:off x="4132" y="1466"/>
              <a:ext cx="254" cy="24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0" name="Line 26"/>
            <p:cNvSpPr/>
            <p:nvPr/>
          </p:nvSpPr>
          <p:spPr>
            <a:xfrm>
              <a:off x="4497" y="1569"/>
              <a:ext cx="0" cy="82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1" name="Line 27"/>
            <p:cNvSpPr/>
            <p:nvPr/>
          </p:nvSpPr>
          <p:spPr>
            <a:xfrm flipH="1">
              <a:off x="4014" y="2640"/>
              <a:ext cx="179" cy="24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92" name="Text Box 28"/>
            <p:cNvSpPr txBox="1"/>
            <p:nvPr/>
          </p:nvSpPr>
          <p:spPr>
            <a:xfrm>
              <a:off x="2517" y="3521"/>
              <a:ext cx="3436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b="1" dirty="0"/>
                <a:t>图</a:t>
              </a:r>
              <a:r>
                <a:rPr lang="en-US" altLang="zh-CN" sz="2400" b="1" dirty="0"/>
                <a:t>7-9 </a:t>
              </a:r>
              <a:r>
                <a:rPr lang="zh-CN" altLang="en-US" sz="2400" b="1" dirty="0"/>
                <a:t>中断执行的路径示意</a:t>
              </a:r>
              <a:endParaRPr lang="zh-CN" altLang="en-US" sz="2400" b="1" dirty="0"/>
            </a:p>
          </p:txBody>
        </p:sp>
        <p:sp>
          <p:nvSpPr>
            <p:cNvPr id="28693" name="Line 29"/>
            <p:cNvSpPr/>
            <p:nvPr/>
          </p:nvSpPr>
          <p:spPr>
            <a:xfrm>
              <a:off x="3833" y="2976"/>
              <a:ext cx="0" cy="6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8677" name="Rectangle 30"/>
          <p:cNvSpPr/>
          <p:nvPr/>
        </p:nvSpPr>
        <p:spPr>
          <a:xfrm>
            <a:off x="0" y="260350"/>
            <a:ext cx="4284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日常生活中 “中断”的例子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700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1" name="Text Box 5"/>
          <p:cNvSpPr txBox="1"/>
          <p:nvPr/>
        </p:nvSpPr>
        <p:spPr>
          <a:xfrm>
            <a:off x="755650" y="1773238"/>
            <a:ext cx="80645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</a:t>
            </a:r>
            <a:r>
              <a:rPr lang="zh-CN" altLang="en-US" sz="2800" b="1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并行工作</a:t>
            </a:r>
            <a:endParaRPr lang="zh-CN" altLang="en-US" sz="2800" b="1" dirty="0">
              <a:solidFill>
                <a:srgbClr val="FFCC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）硬件</a:t>
            </a:r>
            <a:r>
              <a:rPr lang="zh-CN" altLang="en-US" sz="2800" b="1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故障处理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（故障是随机的）</a:t>
            </a:r>
            <a:endParaRPr lang="zh-CN" altLang="en-US" sz="2800" b="1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）实现</a:t>
            </a:r>
            <a:r>
              <a:rPr lang="zh-CN" altLang="en-US" sz="2800" b="1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人机联系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（使人能随机干预机器）</a:t>
            </a:r>
            <a:endParaRPr lang="zh-CN" altLang="en-US" sz="2800" b="1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）实现</a:t>
            </a:r>
            <a:r>
              <a:rPr lang="zh-CN" altLang="en-US" sz="2800" b="1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多道程序和分时操作</a:t>
            </a:r>
            <a:endParaRPr lang="zh-CN" altLang="en-US" sz="2800" b="1" dirty="0">
              <a:solidFill>
                <a:srgbClr val="FFCC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）实现</a:t>
            </a:r>
            <a:r>
              <a:rPr lang="zh-CN" altLang="en-US" sz="2800" b="1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实时处理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（对某一随机事件的及时处理）</a:t>
            </a:r>
            <a:endParaRPr lang="zh-CN" altLang="en-US" sz="2800" b="1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）实现</a:t>
            </a:r>
            <a:r>
              <a:rPr lang="zh-CN" altLang="en-US" sz="2800" b="1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应用系统和操作系统的联系</a:t>
            </a:r>
            <a:endParaRPr lang="zh-CN" altLang="en-US" sz="2800" b="1" dirty="0">
              <a:solidFill>
                <a:srgbClr val="FFCC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800" b="1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）多处理机系统</a:t>
            </a:r>
            <a:r>
              <a:rPr lang="zh-CN" altLang="en-US" sz="2800" b="1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各处理机间的联系</a:t>
            </a:r>
            <a:endParaRPr lang="zh-CN" altLang="en-US" sz="2800" b="1" dirty="0">
              <a:solidFill>
                <a:srgbClr val="FFCC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8838" name="Text Box 6"/>
          <p:cNvSpPr txBox="1"/>
          <p:nvPr/>
        </p:nvSpPr>
        <p:spPr>
          <a:xfrm>
            <a:off x="0" y="105251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中断方式的一些典型应用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24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5" name="Picture 4" descr="图片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1075"/>
            <a:ext cx="9144000" cy="5113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6" name="Text Box 7"/>
          <p:cNvSpPr txBox="1"/>
          <p:nvPr/>
        </p:nvSpPr>
        <p:spPr>
          <a:xfrm>
            <a:off x="2051050" y="5516563"/>
            <a:ext cx="1081088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7091" name="Text Box 3"/>
          <p:cNvSpPr txBox="1"/>
          <p:nvPr/>
        </p:nvSpPr>
        <p:spPr>
          <a:xfrm>
            <a:off x="381000" y="1196975"/>
            <a:ext cx="843915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输出是外部设备与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或主存系统之间信息交换的过程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0" name="Group 13"/>
          <p:cNvGrpSpPr/>
          <p:nvPr/>
        </p:nvGrpSpPr>
        <p:grpSpPr>
          <a:xfrm>
            <a:off x="2305050" y="4221163"/>
            <a:ext cx="3640138" cy="1752600"/>
            <a:chOff x="1452" y="2659"/>
            <a:chExt cx="2293" cy="1104"/>
          </a:xfrm>
        </p:grpSpPr>
        <p:sp>
          <p:nvSpPr>
            <p:cNvPr id="4103" name="Text Box 4"/>
            <p:cNvSpPr txBox="1"/>
            <p:nvPr/>
          </p:nvSpPr>
          <p:spPr>
            <a:xfrm>
              <a:off x="2160" y="2976"/>
              <a:ext cx="864" cy="351"/>
            </a:xfrm>
            <a:prstGeom prst="rect">
              <a:avLst/>
            </a:prstGeom>
            <a:solidFill>
              <a:srgbClr val="00CC99"/>
            </a:solidFill>
            <a:ln w="38100" cap="sq" cmpd="sng">
              <a:solidFill>
                <a:schemeClr val="bg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FFFF00"/>
                  </a:solidFill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solidFill>
                    <a:srgbClr val="990033"/>
                  </a:solidFill>
                  <a:ea typeface="黑体" panose="02010609060101010101" pitchFamily="2" charset="-122"/>
                </a:rPr>
                <a:t>接口</a:t>
              </a:r>
              <a:endParaRPr lang="zh-CN" altLang="en-US" sz="2800" b="1" dirty="0">
                <a:solidFill>
                  <a:srgbClr val="FFFF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4104" name="Line 5"/>
            <p:cNvSpPr/>
            <p:nvPr/>
          </p:nvSpPr>
          <p:spPr>
            <a:xfrm>
              <a:off x="3312" y="2784"/>
              <a:ext cx="0" cy="768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05" name="Line 6"/>
            <p:cNvSpPr/>
            <p:nvPr/>
          </p:nvSpPr>
          <p:spPr>
            <a:xfrm>
              <a:off x="1872" y="2784"/>
              <a:ext cx="0" cy="768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06" name="Text Box 7"/>
            <p:cNvSpPr txBox="1"/>
            <p:nvPr/>
          </p:nvSpPr>
          <p:spPr>
            <a:xfrm>
              <a:off x="3360" y="2880"/>
              <a:ext cx="385" cy="67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00"/>
                  </a:solidFill>
                  <a:ea typeface="黑体" panose="02010609060101010101" pitchFamily="2" charset="-122"/>
                </a:rPr>
                <a:t>外设</a:t>
              </a:r>
              <a:endParaRPr lang="zh-CN" altLang="en-US" sz="2800" b="1" dirty="0">
                <a:solidFill>
                  <a:srgbClr val="FFFF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4107" name="Text Box 8"/>
            <p:cNvSpPr txBox="1"/>
            <p:nvPr/>
          </p:nvSpPr>
          <p:spPr>
            <a:xfrm>
              <a:off x="1452" y="2659"/>
              <a:ext cx="385" cy="11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FF00"/>
                  </a:solidFill>
                  <a:ea typeface="黑体" panose="02010609060101010101" pitchFamily="2" charset="-122"/>
                </a:rPr>
                <a:t>系统总线</a:t>
              </a:r>
              <a:endParaRPr lang="zh-CN" altLang="en-US" sz="2800" b="1" dirty="0">
                <a:solidFill>
                  <a:srgbClr val="FFFF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4108" name="Line 9"/>
            <p:cNvSpPr/>
            <p:nvPr/>
          </p:nvSpPr>
          <p:spPr>
            <a:xfrm>
              <a:off x="1872" y="3168"/>
              <a:ext cx="288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9" name="Line 10"/>
            <p:cNvSpPr/>
            <p:nvPr/>
          </p:nvSpPr>
          <p:spPr>
            <a:xfrm>
              <a:off x="3024" y="3168"/>
              <a:ext cx="288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217099" name="Text Box 11"/>
          <p:cNvSpPr txBox="1"/>
          <p:nvPr/>
        </p:nvSpPr>
        <p:spPr>
          <a:xfrm>
            <a:off x="395288" y="2420938"/>
            <a:ext cx="8367712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接口指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主机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外设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的交接部分，位于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系统总线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外设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之间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2" name="Text Box 12"/>
          <p:cNvSpPr txBox="1"/>
          <p:nvPr/>
        </p:nvSpPr>
        <p:spPr>
          <a:xfrm>
            <a:off x="10668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输入输出系统概述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/>
      <p:bldP spid="2170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8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749" name="Rectangle 6"/>
          <p:cNvSpPr/>
          <p:nvPr/>
        </p:nvSpPr>
        <p:spPr>
          <a:xfrm>
            <a:off x="684213" y="1989138"/>
            <a:ext cx="64833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）中断源：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发出中断请求的来源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0" name="Text Box 8"/>
          <p:cNvSpPr txBox="1"/>
          <p:nvPr/>
        </p:nvSpPr>
        <p:spPr>
          <a:xfrm>
            <a:off x="0" y="11969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二、中断源与中断向量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1751" name="Text Box 9"/>
          <p:cNvSpPr txBox="1"/>
          <p:nvPr/>
        </p:nvSpPr>
        <p:spPr>
          <a:xfrm>
            <a:off x="381000" y="2708275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中断源来自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的内部</a:t>
            </a:r>
            <a:r>
              <a:rPr lang="en-US" altLang="zh-CN" b="1" dirty="0">
                <a:solidFill>
                  <a:srgbClr val="FFFF99"/>
                </a:solidFill>
              </a:rPr>
              <a:t>——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内部中断（源）	  	 来自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的外部</a:t>
            </a:r>
            <a:r>
              <a:rPr lang="en-US" altLang="zh-CN" b="1" dirty="0">
                <a:solidFill>
                  <a:srgbClr val="FFFF99"/>
                </a:solidFill>
              </a:rPr>
              <a:t>——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外部中断（源）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1752" name="Freeform 10"/>
          <p:cNvSpPr/>
          <p:nvPr/>
        </p:nvSpPr>
        <p:spPr>
          <a:xfrm>
            <a:off x="4930775" y="4789488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753" name="AutoShape 11"/>
          <p:cNvSpPr/>
          <p:nvPr/>
        </p:nvSpPr>
        <p:spPr>
          <a:xfrm>
            <a:off x="1800225" y="4005263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38100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4" name="Text Box 12"/>
          <p:cNvSpPr txBox="1"/>
          <p:nvPr/>
        </p:nvSpPr>
        <p:spPr>
          <a:xfrm>
            <a:off x="0" y="3860800"/>
            <a:ext cx="91440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ea typeface="新宋体" panose="02010609030101010101" charset="-122"/>
              </a:rPr>
              <a:t>种类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外中断</a:t>
            </a:r>
            <a:endParaRPr lang="zh-CN" altLang="en-US" dirty="0">
              <a:solidFill>
                <a:srgbClr val="FFCC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            	   内中断</a:t>
            </a:r>
            <a:endParaRPr lang="zh-CN" altLang="en-US" dirty="0">
              <a:solidFill>
                <a:srgbClr val="FFCC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                     软中断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预先安排的，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5" name="AutoShape 13"/>
          <p:cNvSpPr/>
          <p:nvPr/>
        </p:nvSpPr>
        <p:spPr>
          <a:xfrm>
            <a:off x="3492500" y="4170363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6" name="Text Box 14"/>
          <p:cNvSpPr txBox="1"/>
          <p:nvPr/>
        </p:nvSpPr>
        <p:spPr>
          <a:xfrm>
            <a:off x="3925888" y="4291013"/>
            <a:ext cx="1905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随机的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2772" name="Text Box 20"/>
          <p:cNvSpPr txBox="1"/>
          <p:nvPr/>
        </p:nvSpPr>
        <p:spPr>
          <a:xfrm>
            <a:off x="323850" y="908050"/>
            <a:ext cx="882015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中断触发器：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保存中断事件的状态的触发器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中断寄存器：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由上面组成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中断字（码）：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寄存器的内容，各个状态的组合</a:t>
            </a:r>
            <a:endParaRPr lang="zh-CN" altLang="en-US" b="1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2773" name="Rectangle 21"/>
          <p:cNvSpPr/>
          <p:nvPr/>
        </p:nvSpPr>
        <p:spPr>
          <a:xfrm>
            <a:off x="250825" y="3141663"/>
            <a:ext cx="5670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）中断的分级与中断优先权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  <p:sp>
        <p:nvSpPr>
          <p:cNvPr id="32774" name="Freeform 22"/>
          <p:cNvSpPr/>
          <p:nvPr/>
        </p:nvSpPr>
        <p:spPr>
          <a:xfrm>
            <a:off x="5432425" y="4862513"/>
            <a:ext cx="182563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2775" name="Rectangle 23"/>
          <p:cNvSpPr/>
          <p:nvPr/>
        </p:nvSpPr>
        <p:spPr>
          <a:xfrm>
            <a:off x="250825" y="3933825"/>
            <a:ext cx="8569325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优先权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中断级（注：一级中有多个中断，优先权有所不同）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4514850" y="20970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2097088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/>
          <p:nvPr/>
        </p:nvSpPr>
        <p:spPr>
          <a:xfrm>
            <a:off x="323850" y="2276475"/>
            <a:ext cx="8496300" cy="277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“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中断允许”触发器：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开中断置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，关中断清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中断屏蔽：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有选择的封锁部分中断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每个中断源设置一个中断屏蔽触发器，组成中断屏蔽寄存器。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	注意：有非屏蔽中断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8" name="Rectangle 8"/>
          <p:cNvSpPr/>
          <p:nvPr/>
        </p:nvSpPr>
        <p:spPr>
          <a:xfrm>
            <a:off x="323850" y="1412875"/>
            <a:ext cx="4857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）禁止中断和中断屏蔽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9075" name="Text Box 3"/>
          <p:cNvSpPr txBox="1"/>
          <p:nvPr/>
        </p:nvSpPr>
        <p:spPr>
          <a:xfrm>
            <a:off x="381000" y="14128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）非屏蔽中断与可屏蔽中断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59076" name="Text Box 4"/>
          <p:cNvSpPr txBox="1"/>
          <p:nvPr/>
        </p:nvSpPr>
        <p:spPr>
          <a:xfrm>
            <a:off x="755650" y="2205038"/>
            <a:ext cx="8137525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内部往往有一个</a:t>
            </a:r>
            <a:r>
              <a:rPr lang="zh-CN" altLang="en-US" b="1" dirty="0">
                <a:solidFill>
                  <a:srgbClr val="FFFF99"/>
                </a:solidFill>
              </a:rPr>
              <a:t>“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中断允许标志位</a:t>
            </a:r>
            <a:r>
              <a:rPr lang="zh-CN" altLang="en-US" b="1" dirty="0">
                <a:solidFill>
                  <a:srgbClr val="FFFF99"/>
                </a:solidFill>
              </a:rPr>
              <a:t>”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，不受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IF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控制的中断称为</a:t>
            </a:r>
            <a:r>
              <a:rPr lang="zh-CN" altLang="en-US" b="1" i="1" dirty="0">
                <a:solidFill>
                  <a:srgbClr val="66FFFF"/>
                </a:solidFill>
                <a:latin typeface="宋体" panose="02010600030101010101" pitchFamily="2" charset="-122"/>
              </a:rPr>
              <a:t>非屏蔽中断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，反之称为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可屏蔽中断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。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59077" name="Text Box 5"/>
          <p:cNvSpPr txBox="1"/>
          <p:nvPr/>
        </p:nvSpPr>
        <p:spPr>
          <a:xfrm>
            <a:off x="684213" y="4149725"/>
            <a:ext cx="7924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可屏蔽中断处理的冲突和解决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/>
      <p:bldP spid="259076" grpId="0"/>
      <p:bldP spid="2590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35843" name="Group 9"/>
          <p:cNvGrpSpPr/>
          <p:nvPr/>
        </p:nvGrpSpPr>
        <p:grpSpPr>
          <a:xfrm>
            <a:off x="900113" y="404813"/>
            <a:ext cx="6624637" cy="3200400"/>
            <a:chOff x="567" y="255"/>
            <a:chExt cx="4173" cy="2016"/>
          </a:xfrm>
        </p:grpSpPr>
        <p:sp>
          <p:nvSpPr>
            <p:cNvPr id="35848" name="Text Box 4"/>
            <p:cNvSpPr txBox="1"/>
            <p:nvPr/>
          </p:nvSpPr>
          <p:spPr>
            <a:xfrm>
              <a:off x="567" y="255"/>
              <a:ext cx="1730" cy="17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主程序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    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    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MOV DX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point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ADD point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    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    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5849" name="Text Box 5"/>
            <p:cNvSpPr txBox="1"/>
            <p:nvPr/>
          </p:nvSpPr>
          <p:spPr>
            <a:xfrm>
              <a:off x="3010" y="255"/>
              <a:ext cx="1730" cy="20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中断处理程序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    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    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MOV DX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point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ADD point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    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     ：</a:t>
              </a:r>
              <a:endParaRPr lang="zh-CN" altLang="en-US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IRET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5850" name="Line 6"/>
            <p:cNvSpPr/>
            <p:nvPr/>
          </p:nvSpPr>
          <p:spPr>
            <a:xfrm flipV="1">
              <a:off x="1924" y="572"/>
              <a:ext cx="1183" cy="63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1" name="Line 7"/>
            <p:cNvSpPr/>
            <p:nvPr/>
          </p:nvSpPr>
          <p:spPr>
            <a:xfrm flipH="1" flipV="1">
              <a:off x="1924" y="1204"/>
              <a:ext cx="1228" cy="729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56008" name="Text Box 8"/>
          <p:cNvSpPr txBox="1"/>
          <p:nvPr/>
        </p:nvSpPr>
        <p:spPr>
          <a:xfrm>
            <a:off x="1979613" y="3284538"/>
            <a:ext cx="4343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可屏蔽中断处理的冲突</a:t>
            </a:r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56012" name="Group 12"/>
          <p:cNvGrpSpPr/>
          <p:nvPr/>
        </p:nvGrpSpPr>
        <p:grpSpPr>
          <a:xfrm>
            <a:off x="755650" y="4076700"/>
            <a:ext cx="7924800" cy="2514600"/>
            <a:chOff x="476" y="2568"/>
            <a:chExt cx="4992" cy="1584"/>
          </a:xfrm>
        </p:grpSpPr>
        <p:sp>
          <p:nvSpPr>
            <p:cNvPr id="35846" name="Text Box 10"/>
            <p:cNvSpPr txBox="1"/>
            <p:nvPr/>
          </p:nvSpPr>
          <p:spPr>
            <a:xfrm>
              <a:off x="476" y="2614"/>
              <a:ext cx="499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冲突的解决 </a:t>
              </a:r>
              <a:endParaRPr lang="zh-CN" altLang="en-US" b="1" dirty="0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5847" name="Text Box 11"/>
            <p:cNvSpPr txBox="1"/>
            <p:nvPr/>
          </p:nvSpPr>
          <p:spPr>
            <a:xfrm>
              <a:off x="1973" y="2568"/>
              <a:ext cx="2208" cy="15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CLI 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MOV  DX</a:t>
              </a:r>
              <a:r>
                <a:rPr lang="zh-CN" altLang="en-US" sz="2400" b="1" dirty="0">
                  <a:solidFill>
                    <a:srgbClr val="FFFF99"/>
                  </a:solidFill>
                </a:rPr>
                <a:t>，</a:t>
              </a:r>
              <a:r>
                <a:rPr lang="en-US" altLang="zh-CN" sz="2400" b="1" dirty="0">
                  <a:solidFill>
                    <a:srgbClr val="FFFF99"/>
                  </a:solidFill>
                </a:rPr>
                <a:t>point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ADD  point</a:t>
              </a:r>
              <a:r>
                <a:rPr lang="zh-CN" altLang="en-US" sz="2400" b="1" dirty="0">
                  <a:solidFill>
                    <a:srgbClr val="FFFF99"/>
                  </a:solidFill>
                </a:rPr>
                <a:t>，</a:t>
              </a:r>
              <a:r>
                <a:rPr lang="en-US" altLang="zh-CN" sz="2400" b="1" dirty="0">
                  <a:solidFill>
                    <a:srgbClr val="FFFF99"/>
                  </a:solidFill>
                </a:rPr>
                <a:t>2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STI</a:t>
              </a:r>
              <a:endParaRPr lang="en-US" altLang="zh-CN" sz="2400" b="1" dirty="0">
                <a:solidFill>
                  <a:srgbClr val="FFFF99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8" name="Text Box 5"/>
          <p:cNvSpPr txBox="1"/>
          <p:nvPr/>
        </p:nvSpPr>
        <p:spPr>
          <a:xfrm>
            <a:off x="381000" y="105251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(5)8086/8088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的内中断 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(</a:t>
            </a:r>
            <a:r>
              <a:rPr lang="zh-CN" altLang="en-US" i="1" dirty="0">
                <a:solidFill>
                  <a:srgbClr val="CCFF99"/>
                </a:solidFill>
                <a:ea typeface="黑体" panose="02010609060101010101" pitchFamily="2" charset="-122"/>
              </a:rPr>
              <a:t>非屏蔽中断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)</a:t>
            </a:r>
            <a:endParaRPr lang="en-US" altLang="zh-CN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  <p:sp>
        <p:nvSpPr>
          <p:cNvPr id="258054" name="Text Box 6"/>
          <p:cNvSpPr txBox="1"/>
          <p:nvPr/>
        </p:nvSpPr>
        <p:spPr>
          <a:xfrm>
            <a:off x="900113" y="1700213"/>
            <a:ext cx="8001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除法出错中断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258055" name="Text Box 7"/>
          <p:cNvSpPr txBox="1"/>
          <p:nvPr/>
        </p:nvSpPr>
        <p:spPr>
          <a:xfrm>
            <a:off x="827088" y="2276475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溢出中断指令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INTO </a:t>
            </a:r>
            <a:endParaRPr lang="en-US" altLang="zh-CN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258056" name="Text Box 8"/>
          <p:cNvSpPr txBox="1"/>
          <p:nvPr/>
        </p:nvSpPr>
        <p:spPr>
          <a:xfrm>
            <a:off x="827088" y="2852738"/>
            <a:ext cx="8001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单步中断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258057" name="Text Box 9"/>
          <p:cNvSpPr txBox="1"/>
          <p:nvPr/>
        </p:nvSpPr>
        <p:spPr>
          <a:xfrm>
            <a:off x="827088" y="342900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中断指令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INTn </a:t>
            </a:r>
            <a:endParaRPr lang="en-US" altLang="zh-CN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258058" name="Text Box 10"/>
          <p:cNvSpPr txBox="1"/>
          <p:nvPr/>
        </p:nvSpPr>
        <p:spPr>
          <a:xfrm>
            <a:off x="381000" y="4144963"/>
            <a:ext cx="4335463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(6)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其他内中断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58059" name="Text Box 11"/>
          <p:cNvSpPr txBox="1"/>
          <p:nvPr/>
        </p:nvSpPr>
        <p:spPr>
          <a:xfrm>
            <a:off x="755650" y="4797425"/>
            <a:ext cx="496887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单片机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8098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的内中断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58060" name="Text Box 12"/>
          <p:cNvSpPr txBox="1"/>
          <p:nvPr/>
        </p:nvSpPr>
        <p:spPr>
          <a:xfrm>
            <a:off x="755650" y="5589588"/>
            <a:ext cx="5976938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 80286/386/486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的内中断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/>
      <p:bldP spid="258055" grpId="0"/>
      <p:bldP spid="258056" grpId="0"/>
      <p:bldP spid="258057" grpId="0"/>
      <p:bldP spid="258058" grpId="0"/>
      <p:bldP spid="258059" grpId="0"/>
      <p:bldP spid="25806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2" name="Rectangle 11"/>
          <p:cNvSpPr/>
          <p:nvPr/>
        </p:nvSpPr>
        <p:spPr>
          <a:xfrm>
            <a:off x="395288" y="1052513"/>
            <a:ext cx="62452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(7)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入口地址的形成： 判别中断源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37893" name="Text Box 12"/>
          <p:cNvSpPr txBox="1"/>
          <p:nvPr/>
        </p:nvSpPr>
        <p:spPr>
          <a:xfrm>
            <a:off x="468313" y="1844675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查询法</a:t>
            </a:r>
            <a:r>
              <a:rPr lang="zh-CN" altLang="en-US" b="1" dirty="0">
                <a:solidFill>
                  <a:srgbClr val="CCFF99"/>
                </a:solidFill>
                <a:ea typeface="黑体" panose="02010609060101010101" pitchFamily="2" charset="-122"/>
              </a:rPr>
              <a:t>（软件）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查中断触发器中的标志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7894" name="Text Box 13"/>
          <p:cNvSpPr txBox="1"/>
          <p:nvPr/>
        </p:nvSpPr>
        <p:spPr>
          <a:xfrm>
            <a:off x="684213" y="2565400"/>
            <a:ext cx="7696200" cy="15541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查询程序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依次查询各个中断源的中断请求标志</a:t>
            </a:r>
            <a:r>
              <a:rPr lang="zh-CN" altLang="en-US" b="1" dirty="0">
                <a:solidFill>
                  <a:srgbClr val="66FFFF"/>
                </a:solidFill>
              </a:rPr>
              <a:t>“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IRF</a:t>
            </a:r>
            <a:r>
              <a:rPr lang="en-US" altLang="zh-CN" b="1" dirty="0">
                <a:solidFill>
                  <a:srgbClr val="66FFFF"/>
                </a:solidFill>
              </a:rPr>
              <a:t>”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，若遇到某个中断源的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IRF=1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，就转入该中断源的处理程序入口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63182" name="Text Box 14"/>
          <p:cNvSpPr txBox="1"/>
          <p:nvPr/>
        </p:nvSpPr>
        <p:spPr>
          <a:xfrm>
            <a:off x="684213" y="4437063"/>
            <a:ext cx="76962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硬件要求最低，实现最简单，易于动态改变各中断源的优先级；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3183" name="Text Box 15"/>
          <p:cNvSpPr txBox="1"/>
          <p:nvPr/>
        </p:nvSpPr>
        <p:spPr>
          <a:xfrm>
            <a:off x="684213" y="5732463"/>
            <a:ext cx="7696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要执行查询程序 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897" name="AutoShape 16">
            <a:hlinkClick r:id="" action="ppaction://hlinkshowjump?jump=nextslide"/>
          </p:cNvPr>
          <p:cNvSpPr/>
          <p:nvPr/>
        </p:nvSpPr>
        <p:spPr>
          <a:xfrm>
            <a:off x="7164388" y="3716338"/>
            <a:ext cx="863600" cy="433387"/>
          </a:xfrm>
          <a:prstGeom prst="actionButtonForwardNex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7898" name="AutoShape 17">
            <a:hlinkClick r:id="rId1" action="ppaction://hlinksldjump"/>
          </p:cNvPr>
          <p:cNvSpPr/>
          <p:nvPr/>
        </p:nvSpPr>
        <p:spPr>
          <a:xfrm>
            <a:off x="5795963" y="5949950"/>
            <a:ext cx="863600" cy="503238"/>
          </a:xfrm>
          <a:prstGeom prst="actionButtonForwardNext">
            <a:avLst/>
          </a:prstGeom>
          <a:solidFill>
            <a:schemeClr val="folHlink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2" grpId="0"/>
      <p:bldP spid="2631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AutoShape 2"/>
          <p:cNvSpPr/>
          <p:nvPr/>
        </p:nvSpPr>
        <p:spPr>
          <a:xfrm>
            <a:off x="704850" y="366713"/>
            <a:ext cx="1981200" cy="465137"/>
          </a:xfrm>
          <a:prstGeom prst="flowChartTerminator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公共服务程序</a:t>
            </a:r>
            <a:endParaRPr lang="zh-CN" altLang="en-US" sz="2000" b="1" dirty="0"/>
          </a:p>
        </p:txBody>
      </p:sp>
      <p:sp>
        <p:nvSpPr>
          <p:cNvPr id="38916" name="Rectangle 3"/>
          <p:cNvSpPr/>
          <p:nvPr/>
        </p:nvSpPr>
        <p:spPr>
          <a:xfrm>
            <a:off x="788988" y="1166813"/>
            <a:ext cx="1814512" cy="3635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保存中断现场</a:t>
            </a:r>
            <a:endParaRPr lang="zh-CN" altLang="en-US" sz="2000" b="1" dirty="0"/>
          </a:p>
        </p:txBody>
      </p:sp>
      <p:sp>
        <p:nvSpPr>
          <p:cNvPr id="38917" name="AutoShape 4"/>
          <p:cNvSpPr/>
          <p:nvPr/>
        </p:nvSpPr>
        <p:spPr>
          <a:xfrm>
            <a:off x="179388" y="1865313"/>
            <a:ext cx="2613025" cy="479425"/>
          </a:xfrm>
          <a:prstGeom prst="flowChartPreparation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0#</a:t>
            </a:r>
            <a:r>
              <a:rPr lang="zh-CN" altLang="en-US" sz="2000" b="1" dirty="0"/>
              <a:t>中断请求？</a:t>
            </a:r>
            <a:endParaRPr lang="zh-CN" altLang="en-US" sz="2000" b="1" dirty="0"/>
          </a:p>
        </p:txBody>
      </p:sp>
      <p:sp>
        <p:nvSpPr>
          <p:cNvPr id="38918" name="AutoShape 5"/>
          <p:cNvSpPr/>
          <p:nvPr/>
        </p:nvSpPr>
        <p:spPr>
          <a:xfrm>
            <a:off x="179388" y="2678113"/>
            <a:ext cx="2657475" cy="481012"/>
          </a:xfrm>
          <a:prstGeom prst="flowChartPreparation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1#</a:t>
            </a:r>
            <a:r>
              <a:rPr lang="zh-CN" altLang="en-US" sz="2000" b="1" dirty="0"/>
              <a:t>中断请求？</a:t>
            </a:r>
            <a:endParaRPr lang="zh-CN" altLang="en-US" sz="2000" b="1" dirty="0"/>
          </a:p>
        </p:txBody>
      </p:sp>
      <p:sp>
        <p:nvSpPr>
          <p:cNvPr id="38919" name="AutoShape 6"/>
          <p:cNvSpPr/>
          <p:nvPr/>
        </p:nvSpPr>
        <p:spPr>
          <a:xfrm>
            <a:off x="179388" y="3651250"/>
            <a:ext cx="2628900" cy="481013"/>
          </a:xfrm>
          <a:prstGeom prst="flowChartPreparation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/>
              <a:t>n#</a:t>
            </a:r>
            <a:r>
              <a:rPr lang="zh-CN" altLang="en-US" sz="2000" b="1" dirty="0"/>
              <a:t>中断请求？</a:t>
            </a:r>
            <a:endParaRPr lang="zh-CN" altLang="en-US" sz="2000" b="1" dirty="0"/>
          </a:p>
        </p:txBody>
      </p:sp>
      <p:sp>
        <p:nvSpPr>
          <p:cNvPr id="38920" name="Rectangle 7"/>
          <p:cNvSpPr/>
          <p:nvPr/>
        </p:nvSpPr>
        <p:spPr>
          <a:xfrm>
            <a:off x="704850" y="4554538"/>
            <a:ext cx="1814513" cy="3635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恢复中断现场</a:t>
            </a:r>
            <a:endParaRPr lang="zh-CN" altLang="en-US" sz="2000" b="1" dirty="0"/>
          </a:p>
        </p:txBody>
      </p:sp>
      <p:sp>
        <p:nvSpPr>
          <p:cNvPr id="38921" name="AutoShape 8"/>
          <p:cNvSpPr/>
          <p:nvPr/>
        </p:nvSpPr>
        <p:spPr>
          <a:xfrm>
            <a:off x="636588" y="5268913"/>
            <a:ext cx="1982787" cy="465137"/>
          </a:xfrm>
          <a:prstGeom prst="flowChartTerminator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中断返回</a:t>
            </a:r>
            <a:endParaRPr lang="zh-CN" altLang="en-US" sz="2000" b="1" dirty="0"/>
          </a:p>
        </p:txBody>
      </p:sp>
      <p:sp>
        <p:nvSpPr>
          <p:cNvPr id="38922" name="Rectangle 9"/>
          <p:cNvSpPr/>
          <p:nvPr/>
        </p:nvSpPr>
        <p:spPr>
          <a:xfrm>
            <a:off x="3789363" y="1922463"/>
            <a:ext cx="3459162" cy="3651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执行</a:t>
            </a:r>
            <a:r>
              <a:rPr lang="en-US" altLang="zh-CN" sz="2000" b="1" dirty="0"/>
              <a:t>0#</a:t>
            </a:r>
            <a:r>
              <a:rPr lang="zh-CN" altLang="en-US" sz="2000" b="1" dirty="0"/>
              <a:t>中断处理程序</a:t>
            </a:r>
            <a:endParaRPr lang="zh-CN" altLang="en-US" sz="2000" b="1" dirty="0"/>
          </a:p>
        </p:txBody>
      </p:sp>
      <p:sp>
        <p:nvSpPr>
          <p:cNvPr id="38923" name="Rectangle 10"/>
          <p:cNvSpPr/>
          <p:nvPr/>
        </p:nvSpPr>
        <p:spPr>
          <a:xfrm>
            <a:off x="3906838" y="2767013"/>
            <a:ext cx="3460750" cy="3635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执行</a:t>
            </a:r>
            <a:r>
              <a:rPr lang="en-US" altLang="zh-CN" sz="2000" b="1" dirty="0"/>
              <a:t>1#</a:t>
            </a:r>
            <a:r>
              <a:rPr lang="zh-CN" altLang="en-US" sz="2000" b="1" dirty="0"/>
              <a:t>中断处理程序</a:t>
            </a:r>
            <a:endParaRPr lang="zh-CN" altLang="en-US" sz="2000" b="1" dirty="0"/>
          </a:p>
        </p:txBody>
      </p:sp>
      <p:sp>
        <p:nvSpPr>
          <p:cNvPr id="38924" name="Rectangle 11"/>
          <p:cNvSpPr/>
          <p:nvPr/>
        </p:nvSpPr>
        <p:spPr>
          <a:xfrm>
            <a:off x="3840163" y="3725863"/>
            <a:ext cx="3459162" cy="3635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/>
              <a:t>执行</a:t>
            </a:r>
            <a:r>
              <a:rPr lang="en-US" altLang="zh-CN" sz="2000" b="1" dirty="0"/>
              <a:t>n#</a:t>
            </a:r>
            <a:r>
              <a:rPr lang="zh-CN" altLang="en-US" sz="2000" b="1" dirty="0"/>
              <a:t>中断处理程序</a:t>
            </a:r>
            <a:endParaRPr lang="zh-CN" altLang="en-US" sz="2000" b="1" dirty="0"/>
          </a:p>
        </p:txBody>
      </p:sp>
      <p:sp>
        <p:nvSpPr>
          <p:cNvPr id="38925" name="Line 12"/>
          <p:cNvSpPr/>
          <p:nvPr/>
        </p:nvSpPr>
        <p:spPr>
          <a:xfrm>
            <a:off x="1670050" y="831850"/>
            <a:ext cx="0" cy="33496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6" name="Line 13"/>
          <p:cNvSpPr/>
          <p:nvPr/>
        </p:nvSpPr>
        <p:spPr>
          <a:xfrm>
            <a:off x="1687513" y="1530350"/>
            <a:ext cx="0" cy="334963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7" name="Line 14"/>
          <p:cNvSpPr/>
          <p:nvPr/>
        </p:nvSpPr>
        <p:spPr>
          <a:xfrm>
            <a:off x="1687513" y="2344738"/>
            <a:ext cx="0" cy="33337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8" name="Line 15"/>
          <p:cNvSpPr/>
          <p:nvPr/>
        </p:nvSpPr>
        <p:spPr>
          <a:xfrm>
            <a:off x="1720850" y="3187700"/>
            <a:ext cx="0" cy="493713"/>
          </a:xfrm>
          <a:prstGeom prst="line">
            <a:avLst/>
          </a:prstGeom>
          <a:ln w="28575" cap="flat" cmpd="sng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8929" name="Line 16"/>
          <p:cNvSpPr/>
          <p:nvPr/>
        </p:nvSpPr>
        <p:spPr>
          <a:xfrm>
            <a:off x="1771650" y="4133850"/>
            <a:ext cx="0" cy="37782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0" name="Line 17"/>
          <p:cNvSpPr/>
          <p:nvPr/>
        </p:nvSpPr>
        <p:spPr>
          <a:xfrm>
            <a:off x="1771650" y="4919663"/>
            <a:ext cx="0" cy="333375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1" name="Line 18"/>
          <p:cNvSpPr/>
          <p:nvPr/>
        </p:nvSpPr>
        <p:spPr>
          <a:xfrm>
            <a:off x="2771775" y="2111375"/>
            <a:ext cx="1035050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2" name="Line 19"/>
          <p:cNvSpPr/>
          <p:nvPr/>
        </p:nvSpPr>
        <p:spPr>
          <a:xfrm>
            <a:off x="2857500" y="2909888"/>
            <a:ext cx="1033463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3" name="Line 20"/>
          <p:cNvSpPr/>
          <p:nvPr/>
        </p:nvSpPr>
        <p:spPr>
          <a:xfrm>
            <a:off x="2840038" y="3886200"/>
            <a:ext cx="1033462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4" name="Line 21"/>
          <p:cNvSpPr/>
          <p:nvPr/>
        </p:nvSpPr>
        <p:spPr>
          <a:xfrm>
            <a:off x="7350125" y="2955925"/>
            <a:ext cx="1033463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5" name="Line 22"/>
          <p:cNvSpPr/>
          <p:nvPr/>
        </p:nvSpPr>
        <p:spPr>
          <a:xfrm>
            <a:off x="7350125" y="3914775"/>
            <a:ext cx="1033463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6" name="Line 23"/>
          <p:cNvSpPr/>
          <p:nvPr/>
        </p:nvSpPr>
        <p:spPr>
          <a:xfrm>
            <a:off x="7283450" y="2097088"/>
            <a:ext cx="1084263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7" name="Line 24"/>
          <p:cNvSpPr/>
          <p:nvPr/>
        </p:nvSpPr>
        <p:spPr>
          <a:xfrm>
            <a:off x="8382000" y="2097088"/>
            <a:ext cx="0" cy="225425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8" name="Line 25"/>
          <p:cNvSpPr/>
          <p:nvPr/>
        </p:nvSpPr>
        <p:spPr>
          <a:xfrm flipH="1">
            <a:off x="1822450" y="4337050"/>
            <a:ext cx="6561138" cy="0"/>
          </a:xfrm>
          <a:prstGeom prst="line">
            <a:avLst/>
          </a:prstGeom>
          <a:ln w="2857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9" name="Text Box 26"/>
          <p:cNvSpPr txBox="1"/>
          <p:nvPr/>
        </p:nvSpPr>
        <p:spPr>
          <a:xfrm>
            <a:off x="1619250" y="5949950"/>
            <a:ext cx="6426200" cy="436563"/>
          </a:xfrm>
          <a:prstGeom prst="rect">
            <a:avLst/>
          </a:prstGeom>
          <a:noFill/>
          <a:ln w="9525">
            <a:noFill/>
          </a:ln>
        </p:spPr>
        <p:txBody>
          <a:bodyPr tIns="0"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FFFF"/>
                </a:solidFill>
              </a:rPr>
              <a:t>图</a:t>
            </a:r>
            <a:r>
              <a:rPr lang="en-US" altLang="zh-CN" sz="2400" b="1" dirty="0">
                <a:solidFill>
                  <a:srgbClr val="66FFFF"/>
                </a:solidFill>
              </a:rPr>
              <a:t>7-10 </a:t>
            </a:r>
            <a:r>
              <a:rPr lang="zh-CN" altLang="en-US" sz="2400" b="1" dirty="0">
                <a:solidFill>
                  <a:srgbClr val="66FFFF"/>
                </a:solidFill>
              </a:rPr>
              <a:t>查询中断源程序框图</a:t>
            </a:r>
            <a:endParaRPr lang="zh-CN" altLang="en-US" sz="2400" b="1" dirty="0">
              <a:solidFill>
                <a:srgbClr val="66FFFF"/>
              </a:solidFill>
            </a:endParaRPr>
          </a:p>
        </p:txBody>
      </p:sp>
      <p:sp>
        <p:nvSpPr>
          <p:cNvPr id="38940" name="AutoShape 27">
            <a:hlinkClick r:id="" action="ppaction://hlinkshowjump?jump=previousslide"/>
          </p:cNvPr>
          <p:cNvSpPr/>
          <p:nvPr/>
        </p:nvSpPr>
        <p:spPr>
          <a:xfrm>
            <a:off x="7380288" y="5229225"/>
            <a:ext cx="1152525" cy="576263"/>
          </a:xfrm>
          <a:prstGeom prst="actionButtonBackPrevious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Text Box 4"/>
          <p:cNvSpPr txBox="1"/>
          <p:nvPr/>
        </p:nvSpPr>
        <p:spPr>
          <a:xfrm>
            <a:off x="250825" y="1125538"/>
            <a:ext cx="8001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单独请求线编码法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CFF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硬件法</a:t>
            </a:r>
            <a:r>
              <a:rPr lang="en-US" altLang="zh-CN" b="1" dirty="0">
                <a:solidFill>
                  <a:srgbClr val="CCFF99"/>
                </a:solidFill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CCFF99"/>
              </a:solidFill>
              <a:latin typeface="宋体" panose="02010600030101010101" pitchFamily="2" charset="-122"/>
            </a:endParaRPr>
          </a:p>
        </p:txBody>
      </p:sp>
      <p:sp>
        <p:nvSpPr>
          <p:cNvPr id="39940" name="Text Box 5"/>
          <p:cNvSpPr txBox="1"/>
          <p:nvPr/>
        </p:nvSpPr>
        <p:spPr>
          <a:xfrm>
            <a:off x="468313" y="1989138"/>
            <a:ext cx="8001000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每个中断源有自己的中断请求信号线，在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内采用某种优先编码逻辑形成它们各自的入口地址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9941" name="Text Box 6"/>
          <p:cNvSpPr txBox="1"/>
          <p:nvPr/>
        </p:nvSpPr>
        <p:spPr>
          <a:xfrm>
            <a:off x="539750" y="4149725"/>
            <a:ext cx="8001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</a:rPr>
              <a:t>响应速度快，但连线多，硬件代价高，而且不易于扩展 </a:t>
            </a:r>
            <a:endParaRPr lang="zh-CN" altLang="en-US" b="1" dirty="0">
              <a:solidFill>
                <a:srgbClr val="FFCC99"/>
              </a:solidFill>
              <a:latin typeface="宋体" panose="02010600030101010101" pitchFamily="2" charset="-122"/>
            </a:endParaRPr>
          </a:p>
        </p:txBody>
      </p:sp>
      <p:sp>
        <p:nvSpPr>
          <p:cNvPr id="39942" name="Text Box 7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4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5"/>
          <p:cNvSpPr txBox="1"/>
          <p:nvPr/>
        </p:nvSpPr>
        <p:spPr>
          <a:xfrm>
            <a:off x="3048000" y="28194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40967" name="Picture 8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3" y="1268413"/>
            <a:ext cx="6300787" cy="5256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8" name="Rectangle 9"/>
          <p:cNvSpPr/>
          <p:nvPr/>
        </p:nvSpPr>
        <p:spPr>
          <a:xfrm>
            <a:off x="323850" y="2420938"/>
            <a:ext cx="25177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：中断请求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969" name="Text Box 10"/>
          <p:cNvSpPr txBox="1"/>
          <p:nvPr/>
        </p:nvSpPr>
        <p:spPr>
          <a:xfrm>
            <a:off x="395288" y="1196975"/>
            <a:ext cx="32400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举例：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8114" name="Text Box 2"/>
          <p:cNvSpPr txBox="1"/>
          <p:nvPr/>
        </p:nvSpPr>
        <p:spPr>
          <a:xfrm>
            <a:off x="0" y="981075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7.1.1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主机与外围设备间的连接方式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18115" name="Text Box 3"/>
          <p:cNvSpPr txBox="1"/>
          <p:nvPr/>
        </p:nvSpPr>
        <p:spPr>
          <a:xfrm>
            <a:off x="250825" y="1628775"/>
            <a:ext cx="298767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、总线方式 </a:t>
            </a:r>
            <a:endParaRPr lang="zh-CN" altLang="en-US" b="1" dirty="0">
              <a:solidFill>
                <a:srgbClr val="CC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8116" name="Text Box 4"/>
          <p:cNvSpPr txBox="1"/>
          <p:nvPr/>
        </p:nvSpPr>
        <p:spPr>
          <a:xfrm>
            <a:off x="381000" y="2349500"/>
            <a:ext cx="2822575" cy="30162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通过系统总线与存储器和各</a:t>
            </a:r>
            <a:r>
              <a:rPr lang="en-US" altLang="zh-CN" b="1" dirty="0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CC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设备相连，是目前微机系统中广泛采用的模式</a:t>
            </a:r>
            <a:endParaRPr lang="zh-CN" altLang="en-US" b="1" dirty="0">
              <a:solidFill>
                <a:srgbClr val="CC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8117" name="Text Box 5"/>
          <p:cNvSpPr txBox="1"/>
          <p:nvPr/>
        </p:nvSpPr>
        <p:spPr>
          <a:xfrm>
            <a:off x="1331913" y="5805488"/>
            <a:ext cx="597535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结构简单、标准化、易于扩展 </a:t>
            </a:r>
            <a:endParaRPr lang="zh-CN" altLang="en-US" b="1" dirty="0">
              <a:solidFill>
                <a:srgbClr val="FFCC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7" name="Text Box 6"/>
          <p:cNvSpPr txBox="1"/>
          <p:nvPr/>
        </p:nvSpPr>
        <p:spPr>
          <a:xfrm>
            <a:off x="10668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输入输出系统概述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128" name="Group 7"/>
          <p:cNvGrpSpPr/>
          <p:nvPr/>
        </p:nvGrpSpPr>
        <p:grpSpPr>
          <a:xfrm>
            <a:off x="3348038" y="1916113"/>
            <a:ext cx="5416550" cy="3575050"/>
            <a:chOff x="1152" y="624"/>
            <a:chExt cx="3412" cy="2252"/>
          </a:xfrm>
        </p:grpSpPr>
        <p:sp>
          <p:nvSpPr>
            <p:cNvPr id="5129" name="Rectangle 8"/>
            <p:cNvSpPr/>
            <p:nvPr/>
          </p:nvSpPr>
          <p:spPr>
            <a:xfrm>
              <a:off x="1475" y="624"/>
              <a:ext cx="1152" cy="3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dirty="0"/>
                <a:t>I/O</a:t>
              </a:r>
              <a:r>
                <a:rPr lang="zh-CN" altLang="en-US" dirty="0"/>
                <a:t>设备</a:t>
              </a:r>
              <a:endParaRPr lang="zh-CN" altLang="en-US" dirty="0"/>
            </a:p>
          </p:txBody>
        </p:sp>
        <p:sp>
          <p:nvSpPr>
            <p:cNvPr id="5130" name="Rectangle 9"/>
            <p:cNvSpPr/>
            <p:nvPr/>
          </p:nvSpPr>
          <p:spPr>
            <a:xfrm>
              <a:off x="2950" y="636"/>
              <a:ext cx="1153" cy="33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dirty="0"/>
                <a:t>I/O</a:t>
              </a:r>
              <a:r>
                <a:rPr lang="zh-CN" altLang="en-US" dirty="0"/>
                <a:t>设备  </a:t>
              </a:r>
              <a:endParaRPr lang="zh-CN" altLang="en-US" dirty="0"/>
            </a:p>
          </p:txBody>
        </p:sp>
        <p:sp>
          <p:nvSpPr>
            <p:cNvPr id="5131" name="Rectangle 10"/>
            <p:cNvSpPr/>
            <p:nvPr/>
          </p:nvSpPr>
          <p:spPr>
            <a:xfrm>
              <a:off x="3012" y="1375"/>
              <a:ext cx="1152" cy="3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dirty="0"/>
                <a:t>I/O</a:t>
              </a:r>
              <a:r>
                <a:rPr lang="zh-CN" altLang="en-US" dirty="0"/>
                <a:t>接口</a:t>
              </a:r>
              <a:endParaRPr lang="zh-CN" altLang="en-US" dirty="0"/>
            </a:p>
          </p:txBody>
        </p:sp>
        <p:sp>
          <p:nvSpPr>
            <p:cNvPr id="5132" name="Rectangle 11"/>
            <p:cNvSpPr/>
            <p:nvPr/>
          </p:nvSpPr>
          <p:spPr>
            <a:xfrm>
              <a:off x="1490" y="1387"/>
              <a:ext cx="1153" cy="3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dirty="0"/>
                <a:t>I/O</a:t>
              </a:r>
              <a:r>
                <a:rPr lang="zh-CN" altLang="en-US" dirty="0"/>
                <a:t>接口</a:t>
              </a:r>
              <a:endParaRPr lang="zh-CN" altLang="en-US" dirty="0"/>
            </a:p>
          </p:txBody>
        </p:sp>
        <p:sp>
          <p:nvSpPr>
            <p:cNvPr id="5133" name="Line 12"/>
            <p:cNvSpPr/>
            <p:nvPr/>
          </p:nvSpPr>
          <p:spPr>
            <a:xfrm>
              <a:off x="2013" y="969"/>
              <a:ext cx="0" cy="39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4" name="Line 13"/>
            <p:cNvSpPr/>
            <p:nvPr/>
          </p:nvSpPr>
          <p:spPr>
            <a:xfrm>
              <a:off x="3504" y="969"/>
              <a:ext cx="0" cy="39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5" name="Line 14"/>
            <p:cNvSpPr/>
            <p:nvPr/>
          </p:nvSpPr>
          <p:spPr>
            <a:xfrm>
              <a:off x="2013" y="1732"/>
              <a:ext cx="0" cy="39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6" name="Line 15"/>
            <p:cNvSpPr/>
            <p:nvPr/>
          </p:nvSpPr>
          <p:spPr>
            <a:xfrm>
              <a:off x="3534" y="1732"/>
              <a:ext cx="0" cy="39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7" name="Line 16"/>
            <p:cNvSpPr/>
            <p:nvPr/>
          </p:nvSpPr>
          <p:spPr>
            <a:xfrm>
              <a:off x="1152" y="2138"/>
              <a:ext cx="335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8" name="Line 17"/>
            <p:cNvSpPr/>
            <p:nvPr/>
          </p:nvSpPr>
          <p:spPr>
            <a:xfrm>
              <a:off x="2382" y="2138"/>
              <a:ext cx="0" cy="39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39" name="Line 18"/>
            <p:cNvSpPr/>
            <p:nvPr/>
          </p:nvSpPr>
          <p:spPr>
            <a:xfrm>
              <a:off x="3857" y="2125"/>
              <a:ext cx="0" cy="394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140" name="Rectangle 19"/>
            <p:cNvSpPr/>
            <p:nvPr/>
          </p:nvSpPr>
          <p:spPr>
            <a:xfrm>
              <a:off x="1997" y="2544"/>
              <a:ext cx="815" cy="3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dirty="0"/>
                <a:t>CPU</a:t>
              </a:r>
              <a:endParaRPr lang="en-US" altLang="zh-CN" dirty="0"/>
            </a:p>
          </p:txBody>
        </p:sp>
        <p:sp>
          <p:nvSpPr>
            <p:cNvPr id="5141" name="Rectangle 20"/>
            <p:cNvSpPr/>
            <p:nvPr/>
          </p:nvSpPr>
          <p:spPr>
            <a:xfrm>
              <a:off x="3196" y="2519"/>
              <a:ext cx="1368" cy="3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dirty="0"/>
                <a:t>MEMORY</a:t>
              </a:r>
              <a:endParaRPr lang="en-US" altLang="zh-CN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15" grpId="0"/>
      <p:bldP spid="218116" grpId="0"/>
      <p:bldP spid="2181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/>
          <p:nvPr/>
        </p:nvSpPr>
        <p:spPr>
          <a:xfrm>
            <a:off x="3048000" y="28194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0" y="908050"/>
            <a:ext cx="8748713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B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：串行排队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pic>
        <p:nvPicPr>
          <p:cNvPr id="41991" name="Picture 7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268413"/>
            <a:ext cx="8351837" cy="3744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2" name="Rectangle 8"/>
          <p:cNvSpPr/>
          <p:nvPr/>
        </p:nvSpPr>
        <p:spPr>
          <a:xfrm>
            <a:off x="250825" y="5013325"/>
            <a:ext cx="8569325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上半部分：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编码电路，将产生请求中断的设备		中优先级最高的设备码送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b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下半部分：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中断串行排队链</a:t>
            </a:r>
            <a:r>
              <a:rPr lang="en-US" altLang="zh-CN" sz="24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(INTR</a:t>
            </a:r>
            <a:r>
              <a:rPr lang="en-US" altLang="zh-CN" sz="2400" b="1" baseline="-250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=0</a:t>
            </a:r>
            <a:r>
              <a:rPr lang="zh-CN" altLang="en-US" sz="24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表有请求）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93" name="Text Box 9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41994" name="直接连接符 2"/>
          <p:cNvCxnSpPr/>
          <p:nvPr/>
        </p:nvCxnSpPr>
        <p:spPr>
          <a:xfrm>
            <a:off x="5508625" y="6165850"/>
            <a:ext cx="576263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Text Box 2"/>
          <p:cNvSpPr txBox="1"/>
          <p:nvPr/>
        </p:nvSpPr>
        <p:spPr>
          <a:xfrm>
            <a:off x="323850" y="90805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向量中断法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838200" y="152400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中断向量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中断处理程序入口地址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3013" name="Text Box 5"/>
          <p:cNvSpPr txBox="1"/>
          <p:nvPr/>
        </p:nvSpPr>
        <p:spPr>
          <a:xfrm>
            <a:off x="684213" y="4797425"/>
            <a:ext cx="8001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常用二级向量或多级向量方式，如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8086CPU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采用二级向量方式，中断类型码 如下：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67270" name="AutoShape 6"/>
          <p:cNvSpPr/>
          <p:nvPr/>
        </p:nvSpPr>
        <p:spPr>
          <a:xfrm>
            <a:off x="431800" y="1928813"/>
            <a:ext cx="8304213" cy="2700337"/>
          </a:xfrm>
          <a:prstGeom prst="horizontalScroll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latin typeface="宋体" panose="02010600030101010101" pitchFamily="2" charset="-122"/>
              </a:rPr>
              <a:t>向量中断法中，中断源通过有关控制逻辑给出相应的一个向量码，</a:t>
            </a:r>
            <a:r>
              <a:rPr lang="en-US" altLang="zh-CN" b="1" dirty="0">
                <a:solidFill>
                  <a:srgbClr val="CCFFFF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CFFFF"/>
                </a:solidFill>
                <a:latin typeface="宋体" panose="02010600030101010101" pitchFamily="2" charset="-122"/>
              </a:rPr>
              <a:t>据此通过一系列变换得到中断处理程序的入口地址，无需软件查询</a:t>
            </a:r>
            <a:endParaRPr lang="zh-CN" altLang="en-US" dirty="0">
              <a:solidFill>
                <a:srgbClr val="CCFFFF"/>
              </a:solidFill>
              <a:latin typeface="宋体" panose="02010600030101010101" pitchFamily="2" charset="-122"/>
            </a:endParaRPr>
          </a:p>
        </p:txBody>
      </p:sp>
      <p:sp>
        <p:nvSpPr>
          <p:cNvPr id="43015" name="Text Box 7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4035" name="Group 2"/>
          <p:cNvGrpSpPr/>
          <p:nvPr/>
        </p:nvGrpSpPr>
        <p:grpSpPr>
          <a:xfrm>
            <a:off x="762000" y="838200"/>
            <a:ext cx="7543800" cy="5470525"/>
            <a:chOff x="2347" y="11982"/>
            <a:chExt cx="7380" cy="3602"/>
          </a:xfrm>
        </p:grpSpPr>
        <p:grpSp>
          <p:nvGrpSpPr>
            <p:cNvPr id="44038" name="Group 3"/>
            <p:cNvGrpSpPr/>
            <p:nvPr/>
          </p:nvGrpSpPr>
          <p:grpSpPr>
            <a:xfrm>
              <a:off x="2347" y="12581"/>
              <a:ext cx="7380" cy="3003"/>
              <a:chOff x="3015" y="10935"/>
              <a:chExt cx="7380" cy="3003"/>
            </a:xfrm>
          </p:grpSpPr>
          <p:grpSp>
            <p:nvGrpSpPr>
              <p:cNvPr id="44040" name="Group 4"/>
              <p:cNvGrpSpPr/>
              <p:nvPr/>
            </p:nvGrpSpPr>
            <p:grpSpPr>
              <a:xfrm>
                <a:off x="3015" y="10956"/>
                <a:ext cx="7380" cy="2964"/>
                <a:chOff x="3015" y="10956"/>
                <a:chExt cx="7380" cy="2964"/>
              </a:xfrm>
            </p:grpSpPr>
            <p:sp>
              <p:nvSpPr>
                <p:cNvPr id="44045" name="Line 5"/>
                <p:cNvSpPr/>
                <p:nvPr/>
              </p:nvSpPr>
              <p:spPr>
                <a:xfrm>
                  <a:off x="3015" y="11580"/>
                  <a:ext cx="7380" cy="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4046" name="Line 6"/>
                <p:cNvSpPr/>
                <p:nvPr/>
              </p:nvSpPr>
              <p:spPr>
                <a:xfrm>
                  <a:off x="3015" y="10956"/>
                  <a:ext cx="7380" cy="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4047" name="Line 7"/>
                <p:cNvSpPr/>
                <p:nvPr/>
              </p:nvSpPr>
              <p:spPr>
                <a:xfrm>
                  <a:off x="3015" y="13919"/>
                  <a:ext cx="7380" cy="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4048" name="Line 8"/>
                <p:cNvSpPr/>
                <p:nvPr/>
              </p:nvSpPr>
              <p:spPr>
                <a:xfrm>
                  <a:off x="6255" y="10956"/>
                  <a:ext cx="0" cy="296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41" name="Text Box 9"/>
              <p:cNvSpPr txBox="1"/>
              <p:nvPr/>
            </p:nvSpPr>
            <p:spPr>
              <a:xfrm>
                <a:off x="3057" y="10949"/>
                <a:ext cx="3206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中断类型码</a:t>
                </a:r>
                <a:endParaRPr lang="zh-CN" altLang="en-US" sz="2800" b="1" dirty="0">
                  <a:solidFill>
                    <a:srgbClr val="FFFF99"/>
                  </a:solidFill>
                </a:endParaRPr>
              </a:p>
            </p:txBody>
          </p:sp>
          <p:sp>
            <p:nvSpPr>
              <p:cNvPr id="44042" name="Text Box 10"/>
              <p:cNvSpPr txBox="1"/>
              <p:nvPr/>
            </p:nvSpPr>
            <p:spPr>
              <a:xfrm>
                <a:off x="6249" y="10935"/>
                <a:ext cx="3206" cy="6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中断源</a:t>
                </a:r>
                <a:endParaRPr lang="zh-CN" altLang="en-US" sz="2800" b="1" dirty="0">
                  <a:solidFill>
                    <a:srgbClr val="FFFF99"/>
                  </a:solidFill>
                </a:endParaRPr>
              </a:p>
            </p:txBody>
          </p:sp>
          <p:sp>
            <p:nvSpPr>
              <p:cNvPr id="44043" name="Text Box 11"/>
              <p:cNvSpPr txBox="1"/>
              <p:nvPr/>
            </p:nvSpPr>
            <p:spPr>
              <a:xfrm>
                <a:off x="3016" y="11574"/>
                <a:ext cx="3206" cy="23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FFFF99"/>
                    </a:solidFill>
                  </a:rPr>
                  <a:t>0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FFFF99"/>
                    </a:solidFill>
                  </a:rPr>
                  <a:t>1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FFFF99"/>
                    </a:solidFill>
                  </a:rPr>
                  <a:t>2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FFFF99"/>
                    </a:solidFill>
                  </a:rPr>
                  <a:t>3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FFFF99"/>
                    </a:solidFill>
                  </a:rPr>
                  <a:t>4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FFFF99"/>
                    </a:solidFill>
                  </a:rPr>
                  <a:t>5 – 31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FFFF99"/>
                    </a:solidFill>
                  </a:rPr>
                  <a:t>32-255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</p:txBody>
          </p:sp>
          <p:sp>
            <p:nvSpPr>
              <p:cNvPr id="44044" name="Text Box 12"/>
              <p:cNvSpPr txBox="1"/>
              <p:nvPr/>
            </p:nvSpPr>
            <p:spPr>
              <a:xfrm>
                <a:off x="6290" y="11547"/>
                <a:ext cx="3206" cy="23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除法错</a:t>
                </a:r>
                <a:endParaRPr lang="zh-CN" altLang="en-US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单步中断</a:t>
                </a:r>
                <a:endParaRPr lang="zh-CN" altLang="en-US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非屏蔽中断</a:t>
                </a:r>
                <a:r>
                  <a:rPr lang="en-US" altLang="zh-CN" sz="2800" b="1" dirty="0">
                    <a:solidFill>
                      <a:srgbClr val="FFFF99"/>
                    </a:solidFill>
                  </a:rPr>
                  <a:t>NMI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断点中断</a:t>
                </a:r>
                <a:r>
                  <a:rPr lang="en-US" altLang="zh-CN" sz="2800" b="1" dirty="0">
                    <a:solidFill>
                      <a:srgbClr val="FFFF99"/>
                    </a:solidFill>
                  </a:rPr>
                  <a:t>INT3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溢出中断</a:t>
                </a:r>
                <a:r>
                  <a:rPr lang="en-US" altLang="zh-CN" sz="2800" b="1" dirty="0">
                    <a:solidFill>
                      <a:srgbClr val="FFFF99"/>
                    </a:solidFill>
                  </a:rPr>
                  <a:t>INT0</a:t>
                </a:r>
                <a:endParaRPr lang="en-US" altLang="zh-CN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系统扩展保留</a:t>
                </a:r>
                <a:endParaRPr lang="zh-CN" altLang="en-US" sz="2800" b="1" dirty="0">
                  <a:solidFill>
                    <a:srgbClr val="FFFF99"/>
                  </a:solidFill>
                </a:endParaRPr>
              </a:p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800" b="1" dirty="0">
                    <a:solidFill>
                      <a:srgbClr val="FFFF99"/>
                    </a:solidFill>
                  </a:rPr>
                  <a:t>用户自定义</a:t>
                </a:r>
                <a:endParaRPr lang="zh-CN" altLang="en-US" sz="2800" b="1" dirty="0">
                  <a:solidFill>
                    <a:srgbClr val="FFFF99"/>
                  </a:solidFill>
                </a:endParaRPr>
              </a:p>
            </p:txBody>
          </p:sp>
        </p:grpSp>
        <p:sp>
          <p:nvSpPr>
            <p:cNvPr id="44039" name="Text Box 13"/>
            <p:cNvSpPr txBox="1"/>
            <p:nvPr/>
          </p:nvSpPr>
          <p:spPr>
            <a:xfrm>
              <a:off x="3247" y="11982"/>
              <a:ext cx="5665" cy="4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800" b="1" dirty="0">
                  <a:solidFill>
                    <a:srgbClr val="FFFF99"/>
                  </a:solidFill>
                </a:rPr>
                <a:t>表</a:t>
              </a:r>
              <a:r>
                <a:rPr lang="en-US" altLang="zh-CN" sz="2800" b="1" dirty="0">
                  <a:solidFill>
                    <a:srgbClr val="FFFF99"/>
                  </a:solidFill>
                </a:rPr>
                <a:t>7-1  8086</a:t>
              </a:r>
              <a:r>
                <a:rPr lang="zh-CN" altLang="en-US" sz="2800" b="1" dirty="0">
                  <a:solidFill>
                    <a:srgbClr val="FFFF99"/>
                  </a:solidFill>
                </a:rPr>
                <a:t>中断类型码分配表</a:t>
              </a:r>
              <a:endParaRPr lang="zh-CN" altLang="en-US" sz="2800" b="1" dirty="0">
                <a:solidFill>
                  <a:srgbClr val="FFFF99"/>
                </a:solidFill>
              </a:endParaRPr>
            </a:p>
          </p:txBody>
        </p:sp>
      </p:grpSp>
      <p:sp>
        <p:nvSpPr>
          <p:cNvPr id="44036" name="Line 14"/>
          <p:cNvSpPr/>
          <p:nvPr/>
        </p:nvSpPr>
        <p:spPr>
          <a:xfrm>
            <a:off x="4067175" y="1773238"/>
            <a:ext cx="0" cy="446405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37" name="Text Box 15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5059" name="Group 3"/>
          <p:cNvGrpSpPr/>
          <p:nvPr/>
        </p:nvGrpSpPr>
        <p:grpSpPr>
          <a:xfrm>
            <a:off x="990600" y="1447800"/>
            <a:ext cx="7391400" cy="4876800"/>
            <a:chOff x="2180" y="4178"/>
            <a:chExt cx="4140" cy="3279"/>
          </a:xfrm>
        </p:grpSpPr>
        <p:grpSp>
          <p:nvGrpSpPr>
            <p:cNvPr id="45061" name="Group 4"/>
            <p:cNvGrpSpPr/>
            <p:nvPr/>
          </p:nvGrpSpPr>
          <p:grpSpPr>
            <a:xfrm>
              <a:off x="2180" y="4178"/>
              <a:ext cx="4140" cy="2652"/>
              <a:chOff x="3240" y="5184"/>
              <a:chExt cx="4140" cy="2652"/>
            </a:xfrm>
          </p:grpSpPr>
          <p:sp>
            <p:nvSpPr>
              <p:cNvPr id="45063" name="Text Box 5"/>
              <p:cNvSpPr txBox="1"/>
              <p:nvPr/>
            </p:nvSpPr>
            <p:spPr>
              <a:xfrm>
                <a:off x="4320" y="5257"/>
                <a:ext cx="1260" cy="2527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IP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CS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IP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CS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800" dirty="0"/>
                  <a:t>：</a:t>
                </a:r>
                <a:endParaRPr lang="zh-CN" altLang="en-US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zh-CN" sz="2800" dirty="0"/>
                  <a:t>：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IP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CS</a:t>
                </a:r>
                <a:endParaRPr lang="en-US" altLang="zh-CN" sz="2800" dirty="0"/>
              </a:p>
            </p:txBody>
          </p:sp>
          <p:sp>
            <p:nvSpPr>
              <p:cNvPr id="45064" name="Line 6"/>
              <p:cNvSpPr/>
              <p:nvPr/>
            </p:nvSpPr>
            <p:spPr>
              <a:xfrm>
                <a:off x="4320" y="5653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65" name="Line 7"/>
              <p:cNvSpPr/>
              <p:nvPr/>
            </p:nvSpPr>
            <p:spPr>
              <a:xfrm>
                <a:off x="4320" y="5964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66" name="Line 8"/>
              <p:cNvSpPr/>
              <p:nvPr/>
            </p:nvSpPr>
            <p:spPr>
              <a:xfrm>
                <a:off x="4320" y="6276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67" name="Line 9"/>
              <p:cNvSpPr/>
              <p:nvPr/>
            </p:nvSpPr>
            <p:spPr>
              <a:xfrm>
                <a:off x="4320" y="6589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68" name="Line 10"/>
              <p:cNvSpPr/>
              <p:nvPr/>
            </p:nvSpPr>
            <p:spPr>
              <a:xfrm>
                <a:off x="4320" y="7212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69" name="Line 11"/>
              <p:cNvSpPr/>
              <p:nvPr/>
            </p:nvSpPr>
            <p:spPr>
              <a:xfrm>
                <a:off x="4320" y="7525"/>
                <a:ext cx="12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70" name="Text Box 12"/>
              <p:cNvSpPr txBox="1"/>
              <p:nvPr/>
            </p:nvSpPr>
            <p:spPr>
              <a:xfrm>
                <a:off x="3240" y="5184"/>
                <a:ext cx="1080" cy="26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000H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004H</a:t>
                </a: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endParaRPr lang="en-US" altLang="zh-CN" sz="2800" dirty="0"/>
              </a:p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800" dirty="0"/>
                  <a:t>3FEH</a:t>
                </a:r>
                <a:endParaRPr lang="en-US" altLang="zh-CN" sz="2800" dirty="0"/>
              </a:p>
            </p:txBody>
          </p:sp>
          <p:sp>
            <p:nvSpPr>
              <p:cNvPr id="45071" name="AutoShape 13"/>
              <p:cNvSpPr/>
              <p:nvPr/>
            </p:nvSpPr>
            <p:spPr>
              <a:xfrm>
                <a:off x="5580" y="5184"/>
                <a:ext cx="360" cy="780"/>
              </a:xfrm>
              <a:prstGeom prst="rightBrace">
                <a:avLst>
                  <a:gd name="adj1" fmla="val 18055"/>
                  <a:gd name="adj2" fmla="val 50000"/>
                </a:avLst>
              </a:prstGeom>
              <a:noFill/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45072" name="AutoShape 14"/>
              <p:cNvSpPr/>
              <p:nvPr/>
            </p:nvSpPr>
            <p:spPr>
              <a:xfrm>
                <a:off x="5580" y="5964"/>
                <a:ext cx="360" cy="624"/>
              </a:xfrm>
              <a:prstGeom prst="rightBrace">
                <a:avLst>
                  <a:gd name="adj1" fmla="val 14444"/>
                  <a:gd name="adj2" fmla="val 50000"/>
                </a:avLst>
              </a:prstGeom>
              <a:noFill/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45073" name="AutoShape 15"/>
              <p:cNvSpPr/>
              <p:nvPr/>
            </p:nvSpPr>
            <p:spPr>
              <a:xfrm>
                <a:off x="5580" y="7212"/>
                <a:ext cx="360" cy="624"/>
              </a:xfrm>
              <a:prstGeom prst="rightBrace">
                <a:avLst>
                  <a:gd name="adj1" fmla="val 14444"/>
                  <a:gd name="adj2" fmla="val 50000"/>
                </a:avLst>
              </a:prstGeom>
              <a:noFill/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45074" name="Text Box 16"/>
              <p:cNvSpPr txBox="1"/>
              <p:nvPr/>
            </p:nvSpPr>
            <p:spPr>
              <a:xfrm>
                <a:off x="5940" y="5340"/>
                <a:ext cx="900" cy="4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800" dirty="0"/>
                  <a:t>类型</a:t>
                </a:r>
                <a:r>
                  <a:rPr lang="en-US" altLang="zh-CN" sz="2800" dirty="0"/>
                  <a:t>1</a:t>
                </a:r>
                <a:endParaRPr lang="en-US" altLang="zh-CN" sz="2800" dirty="0"/>
              </a:p>
            </p:txBody>
          </p:sp>
          <p:sp>
            <p:nvSpPr>
              <p:cNvPr id="45075" name="Text Box 17"/>
              <p:cNvSpPr txBox="1"/>
              <p:nvPr/>
            </p:nvSpPr>
            <p:spPr>
              <a:xfrm>
                <a:off x="5940" y="5964"/>
                <a:ext cx="900" cy="4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800" dirty="0"/>
                  <a:t>类型</a:t>
                </a:r>
                <a:r>
                  <a:rPr lang="en-US" altLang="zh-CN" sz="2800" dirty="0"/>
                  <a:t>2</a:t>
                </a:r>
                <a:endParaRPr lang="en-US" altLang="zh-CN" sz="2800" dirty="0"/>
              </a:p>
            </p:txBody>
          </p:sp>
          <p:sp>
            <p:nvSpPr>
              <p:cNvPr id="45076" name="Text Box 18"/>
              <p:cNvSpPr txBox="1"/>
              <p:nvPr/>
            </p:nvSpPr>
            <p:spPr>
              <a:xfrm>
                <a:off x="5940" y="7368"/>
                <a:ext cx="1440" cy="46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800" dirty="0"/>
                  <a:t>类型</a:t>
                </a:r>
                <a:r>
                  <a:rPr lang="en-US" altLang="zh-CN" sz="2800" dirty="0"/>
                  <a:t>255</a:t>
                </a:r>
                <a:endParaRPr lang="en-US" altLang="zh-CN" sz="2800" dirty="0"/>
              </a:p>
            </p:txBody>
          </p:sp>
        </p:grpSp>
        <p:sp>
          <p:nvSpPr>
            <p:cNvPr id="45062" name="Text Box 19"/>
            <p:cNvSpPr txBox="1"/>
            <p:nvPr/>
          </p:nvSpPr>
          <p:spPr>
            <a:xfrm>
              <a:off x="2405" y="6982"/>
              <a:ext cx="3193" cy="47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800" dirty="0"/>
                <a:t>图</a:t>
              </a:r>
              <a:r>
                <a:rPr lang="en-US" altLang="zh-CN" sz="2800" dirty="0"/>
                <a:t>7-11 8086</a:t>
              </a:r>
              <a:r>
                <a:rPr lang="zh-CN" altLang="en-US" sz="2800" dirty="0"/>
                <a:t>中断向量表结构</a:t>
              </a:r>
              <a:endParaRPr lang="zh-CN" altLang="en-US" sz="2800" dirty="0"/>
            </a:p>
          </p:txBody>
        </p:sp>
      </p:grpSp>
      <p:sp>
        <p:nvSpPr>
          <p:cNvPr id="269314" name="Text Box 2"/>
          <p:cNvSpPr txBox="1"/>
          <p:nvPr/>
        </p:nvSpPr>
        <p:spPr>
          <a:xfrm>
            <a:off x="468313" y="333375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中断向量表结构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0338" name="Text Box 2"/>
          <p:cNvSpPr txBox="1"/>
          <p:nvPr/>
        </p:nvSpPr>
        <p:spPr>
          <a:xfrm>
            <a:off x="838200" y="1524000"/>
            <a:ext cx="8001000" cy="32623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入口地址：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  设中断源提供的类型码为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，则入口地址为：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 偏移量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IP=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4N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4N+1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）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 段基值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CS=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4N+2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4N+3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）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6084" name="Text Box 3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Text Box 2"/>
          <p:cNvSpPr txBox="1"/>
          <p:nvPr/>
        </p:nvSpPr>
        <p:spPr>
          <a:xfrm>
            <a:off x="250825" y="90805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4.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综合法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Text Box 3"/>
          <p:cNvSpPr txBox="1"/>
          <p:nvPr/>
        </p:nvSpPr>
        <p:spPr>
          <a:xfrm>
            <a:off x="838200" y="152400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实际系统中，常将几种方法综合使用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7109" name="Text Box 4"/>
          <p:cNvSpPr txBox="1"/>
          <p:nvPr/>
        </p:nvSpPr>
        <p:spPr>
          <a:xfrm>
            <a:off x="395288" y="2420938"/>
            <a:ext cx="8353425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例如在</a:t>
            </a:r>
            <a:r>
              <a:rPr lang="en-US" altLang="zh-CN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机的串口内，串行输出中断和串行输入中断信号一般合用一个中断请求，中断处理程序中需根据标志位查询具体的中断源 </a:t>
            </a:r>
            <a:endParaRPr lang="zh-CN" altLang="en-US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110" name="Text Box 5"/>
          <p:cNvSpPr txBox="1"/>
          <p:nvPr/>
        </p:nvSpPr>
        <p:spPr>
          <a:xfrm>
            <a:off x="539750" y="4365625"/>
            <a:ext cx="8001000" cy="13112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许多单片机中内中断常采取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</a:rPr>
              <a:t>“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单独请求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向量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查询</a:t>
            </a:r>
            <a:r>
              <a:rPr lang="zh-CN" altLang="en-US" b="1" dirty="0">
                <a:solidFill>
                  <a:srgbClr val="FFCCCC"/>
                </a:solidFill>
              </a:rPr>
              <a:t>”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的混合模型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47111" name="Text Box 6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Text Box 2"/>
          <p:cNvSpPr txBox="1"/>
          <p:nvPr/>
        </p:nvSpPr>
        <p:spPr>
          <a:xfrm>
            <a:off x="0" y="9080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7.3.2 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中断的过程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8132" name="Text Box 3"/>
          <p:cNvSpPr txBox="1"/>
          <p:nvPr/>
        </p:nvSpPr>
        <p:spPr>
          <a:xfrm>
            <a:off x="381000" y="1557338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的向量中断为例，中断的过程一般可划分为几个阶段：	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8133" name="Text Box 6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8134" name="Rectangle 7"/>
          <p:cNvSpPr/>
          <p:nvPr/>
        </p:nvSpPr>
        <p:spPr>
          <a:xfrm>
            <a:off x="1763713" y="2708275"/>
            <a:ext cx="4572000" cy="350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-277495" algn="ctr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chemeClr val="bg1"/>
                </a:solidFill>
                <a:ea typeface="黑体" panose="02010609060101010101" pitchFamily="2" charset="-122"/>
              </a:rPr>
              <a:t>中断请求</a:t>
            </a:r>
            <a:endParaRPr lang="zh-CN" altLang="en-US" sz="3200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中断排优</a:t>
            </a:r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中断响应</a:t>
            </a:r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中断处理</a:t>
            </a:r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中断返回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Text Box 4"/>
          <p:cNvSpPr txBox="1"/>
          <p:nvPr/>
        </p:nvSpPr>
        <p:spPr>
          <a:xfrm>
            <a:off x="0" y="105251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、中断请求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9156" name="Text Box 5"/>
          <p:cNvSpPr txBox="1"/>
          <p:nvPr/>
        </p:nvSpPr>
        <p:spPr>
          <a:xfrm>
            <a:off x="381000" y="1916113"/>
            <a:ext cx="8763000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各种外中断请求信号通过中断控制器汇集到</a:t>
            </a:r>
            <a:r>
              <a:rPr lang="en-US" altLang="zh-CN" b="1" i="1" dirty="0">
                <a:solidFill>
                  <a:srgbClr val="66FFFF"/>
                </a:solidFill>
                <a:latin typeface="宋体" panose="02010600030101010101" pitchFamily="2" charset="-122"/>
              </a:rPr>
              <a:t>INTR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请求线，或直接汇集到非屏蔽中断请求线</a:t>
            </a:r>
            <a:r>
              <a:rPr lang="en-US" altLang="zh-CN" b="1" i="1" dirty="0">
                <a:solidFill>
                  <a:srgbClr val="66FFFF"/>
                </a:solidFill>
                <a:latin typeface="宋体" panose="02010600030101010101" pitchFamily="2" charset="-122"/>
              </a:rPr>
              <a:t>NMI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，内中断请求则通过内部逻辑电路提出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49157" name="Text Box 6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9559" name="Text Box 7"/>
          <p:cNvSpPr txBox="1"/>
          <p:nvPr/>
        </p:nvSpPr>
        <p:spPr>
          <a:xfrm>
            <a:off x="0" y="3716338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、中断排优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79560" name="Text Box 8"/>
          <p:cNvSpPr txBox="1"/>
          <p:nvPr/>
        </p:nvSpPr>
        <p:spPr>
          <a:xfrm>
            <a:off x="381000" y="4437063"/>
            <a:ext cx="8763000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中断优先顺序是：</a:t>
            </a:r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</a:rPr>
              <a:t>除法错、</a:t>
            </a:r>
            <a:r>
              <a:rPr lang="en-US" altLang="zh-CN" b="1" i="1" dirty="0">
                <a:solidFill>
                  <a:schemeClr val="bg1"/>
                </a:solidFill>
                <a:latin typeface="宋体" panose="02010600030101010101" pitchFamily="2" charset="-122"/>
              </a:rPr>
              <a:t>INTn</a:t>
            </a:r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</a:rPr>
              <a:t>软中断、</a:t>
            </a:r>
            <a:r>
              <a:rPr lang="en-US" altLang="zh-CN" b="1" i="1" dirty="0">
                <a:solidFill>
                  <a:schemeClr val="bg1"/>
                </a:solidFill>
                <a:latin typeface="宋体" panose="02010600030101010101" pitchFamily="2" charset="-122"/>
              </a:rPr>
              <a:t>INTO</a:t>
            </a:r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</a:rPr>
              <a:t>溢出中断、</a:t>
            </a:r>
            <a:r>
              <a:rPr lang="en-US" altLang="zh-CN" b="1" i="1" dirty="0">
                <a:solidFill>
                  <a:schemeClr val="bg1"/>
                </a:solidFill>
                <a:latin typeface="宋体" panose="02010600030101010101" pitchFamily="2" charset="-122"/>
              </a:rPr>
              <a:t>NMI</a:t>
            </a:r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</a:rPr>
              <a:t>非屏蔽中断、</a:t>
            </a:r>
            <a:r>
              <a:rPr lang="en-US" altLang="zh-CN" b="1" i="1" dirty="0">
                <a:solidFill>
                  <a:schemeClr val="bg1"/>
                </a:solidFill>
                <a:latin typeface="宋体" panose="02010600030101010101" pitchFamily="2" charset="-122"/>
              </a:rPr>
              <a:t>INTR</a:t>
            </a:r>
            <a:r>
              <a:rPr lang="zh-CN" altLang="en-US" b="1" i="1" dirty="0">
                <a:solidFill>
                  <a:schemeClr val="bg1"/>
                </a:solidFill>
                <a:latin typeface="宋体" panose="02010600030101010101" pitchFamily="2" charset="-122"/>
              </a:rPr>
              <a:t>可屏蔽中断、单步中断</a:t>
            </a:r>
            <a:r>
              <a:rPr lang="en-US" altLang="zh-CN" b="1" i="1" dirty="0">
                <a:solidFill>
                  <a:schemeClr val="bg1"/>
                </a:solidFill>
                <a:latin typeface="宋体" panose="02010600030101010101" pitchFamily="2" charset="-122"/>
              </a:rPr>
              <a:t>TF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。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9" grpId="0"/>
      <p:bldP spid="2795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3411" name="Text Box 3"/>
          <p:cNvSpPr txBox="1"/>
          <p:nvPr/>
        </p:nvSpPr>
        <p:spPr>
          <a:xfrm>
            <a:off x="381000" y="1125538"/>
            <a:ext cx="8763000" cy="44815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中断排优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一般的原则是：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由故障引起的中断优先于由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操作需要引起的中断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非屏蔽中断优先于可屏蔽中断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高速事件中断优先于低速事件的中断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输入信息所需的中断优先于输出信息所需的中断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Text Box 2"/>
          <p:cNvSpPr txBox="1"/>
          <p:nvPr/>
        </p:nvSpPr>
        <p:spPr>
          <a:xfrm>
            <a:off x="38100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、中断响应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51204" name="Text Box 3"/>
          <p:cNvSpPr txBox="1"/>
          <p:nvPr/>
        </p:nvSpPr>
        <p:spPr>
          <a:xfrm>
            <a:off x="381000" y="105251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每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执行完一条指令后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，通过有关控制逻辑判别是否有中断请求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74436" name="Text Box 4"/>
          <p:cNvSpPr txBox="1"/>
          <p:nvPr/>
        </p:nvSpPr>
        <p:spPr>
          <a:xfrm>
            <a:off x="0" y="2205038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在响应周期中由硬件自动完成以下操作</a:t>
            </a: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endParaRPr lang="en-US" altLang="zh-CN" b="1" dirty="0">
              <a:solidFill>
                <a:srgbClr val="FFFF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4437" name="Text Box 5"/>
          <p:cNvSpPr txBox="1"/>
          <p:nvPr/>
        </p:nvSpPr>
        <p:spPr>
          <a:xfrm>
            <a:off x="1258888" y="2997200"/>
            <a:ext cx="2971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保护断点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74438" name="Text Box 6"/>
          <p:cNvSpPr txBox="1"/>
          <p:nvPr/>
        </p:nvSpPr>
        <p:spPr>
          <a:xfrm>
            <a:off x="1187450" y="3644900"/>
            <a:ext cx="5715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标志位寄存器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FLAG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内容压栈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74439" name="Text Box 7"/>
          <p:cNvSpPr txBox="1"/>
          <p:nvPr/>
        </p:nvSpPr>
        <p:spPr>
          <a:xfrm>
            <a:off x="1187450" y="4292600"/>
            <a:ext cx="7239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关中断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中断允许标志清零即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IF=0</a:t>
            </a:r>
            <a:b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单步中断标志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TF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清零即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TF=0 </a:t>
            </a:r>
            <a:endParaRPr lang="en-US" altLang="zh-CN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74440" name="Text Box 8"/>
          <p:cNvSpPr txBox="1"/>
          <p:nvPr/>
        </p:nvSpPr>
        <p:spPr>
          <a:xfrm>
            <a:off x="1116013" y="5373688"/>
            <a:ext cx="7704137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获得中断服务程序入口地址，分别送入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CS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IP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寄存器，开始执行中断处理程序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7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  <p:bldP spid="274437" grpId="0"/>
      <p:bldP spid="274438" grpId="0"/>
      <p:bldP spid="274439" grpId="0"/>
      <p:bldP spid="2744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0162" name="Text Box 2"/>
          <p:cNvSpPr txBox="1"/>
          <p:nvPr/>
        </p:nvSpPr>
        <p:spPr>
          <a:xfrm>
            <a:off x="38100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、星型连接模式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0163" name="Text Box 3"/>
          <p:cNvSpPr txBox="1"/>
          <p:nvPr/>
        </p:nvSpPr>
        <p:spPr>
          <a:xfrm>
            <a:off x="381000" y="357346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主机与各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设备间有着各自独立的数据链路，形成以主机为中心的星型结构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0164" name="Text Box 4"/>
          <p:cNvSpPr txBox="1"/>
          <p:nvPr/>
        </p:nvSpPr>
        <p:spPr>
          <a:xfrm>
            <a:off x="381000" y="486886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各设备的数据通路独立，相互间干扰较小 </a:t>
            </a:r>
            <a:endParaRPr lang="zh-CN" altLang="en-US" b="1" dirty="0">
              <a:solidFill>
                <a:srgbClr val="FFCC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0165" name="Text Box 5"/>
          <p:cNvSpPr txBox="1"/>
          <p:nvPr/>
        </p:nvSpPr>
        <p:spPr>
          <a:xfrm>
            <a:off x="381000" y="551656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不易扩充，缺乏灵活性，因而现在已被淘汰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151" name="Group 7"/>
          <p:cNvGrpSpPr/>
          <p:nvPr/>
        </p:nvGrpSpPr>
        <p:grpSpPr>
          <a:xfrm>
            <a:off x="1219200" y="1052513"/>
            <a:ext cx="6629400" cy="2447925"/>
            <a:chOff x="768" y="288"/>
            <a:chExt cx="4176" cy="2732"/>
          </a:xfrm>
        </p:grpSpPr>
        <p:sp>
          <p:nvSpPr>
            <p:cNvPr id="6152" name="Rectangle 8"/>
            <p:cNvSpPr/>
            <p:nvPr/>
          </p:nvSpPr>
          <p:spPr>
            <a:xfrm>
              <a:off x="768" y="288"/>
              <a:ext cx="1005" cy="50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/>
                <a:t>I/O</a:t>
              </a:r>
              <a:r>
                <a:rPr lang="en-US" altLang="zh-CN" sz="2400" b="1" baseline="-25000" dirty="0"/>
                <a:t>1</a:t>
              </a:r>
              <a:endParaRPr lang="en-US" altLang="zh-CN" sz="2400" b="1" dirty="0"/>
            </a:p>
          </p:txBody>
        </p:sp>
        <p:sp>
          <p:nvSpPr>
            <p:cNvPr id="6153" name="Rectangle 9"/>
            <p:cNvSpPr/>
            <p:nvPr/>
          </p:nvSpPr>
          <p:spPr>
            <a:xfrm>
              <a:off x="2324" y="306"/>
              <a:ext cx="1005" cy="50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/>
                <a:t>I/O</a:t>
              </a:r>
              <a:r>
                <a:rPr lang="en-US" altLang="zh-CN" sz="2400" b="1" baseline="-25000" dirty="0"/>
                <a:t>2</a:t>
              </a:r>
              <a:endParaRPr lang="en-US" altLang="zh-CN" sz="2400" b="1" dirty="0"/>
            </a:p>
          </p:txBody>
        </p:sp>
        <p:sp>
          <p:nvSpPr>
            <p:cNvPr id="6154" name="Rectangle 10"/>
            <p:cNvSpPr/>
            <p:nvPr/>
          </p:nvSpPr>
          <p:spPr>
            <a:xfrm>
              <a:off x="3939" y="306"/>
              <a:ext cx="1005" cy="50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b="1" dirty="0"/>
                <a:t>I/O</a:t>
              </a:r>
              <a:r>
                <a:rPr lang="en-US" altLang="zh-CN" sz="2400" b="1" baseline="-25000" dirty="0"/>
                <a:t>n</a:t>
              </a:r>
              <a:endParaRPr lang="en-US" altLang="zh-CN" sz="2400" b="1" dirty="0"/>
            </a:p>
          </p:txBody>
        </p:sp>
        <p:sp>
          <p:nvSpPr>
            <p:cNvPr id="6155" name="Rectangle 11"/>
            <p:cNvSpPr/>
            <p:nvPr/>
          </p:nvSpPr>
          <p:spPr>
            <a:xfrm>
              <a:off x="1674" y="1690"/>
              <a:ext cx="2167" cy="557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800" b="1" dirty="0"/>
                <a:t>总线接口逻辑</a:t>
              </a:r>
              <a:endParaRPr lang="zh-CN" altLang="en-US" sz="2800" b="1" dirty="0"/>
            </a:p>
          </p:txBody>
        </p:sp>
        <p:sp>
          <p:nvSpPr>
            <p:cNvPr id="6156" name="Line 12"/>
            <p:cNvSpPr/>
            <p:nvPr/>
          </p:nvSpPr>
          <p:spPr>
            <a:xfrm>
              <a:off x="2797" y="809"/>
              <a:ext cx="0" cy="881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157" name="Line 13"/>
            <p:cNvSpPr/>
            <p:nvPr/>
          </p:nvSpPr>
          <p:spPr>
            <a:xfrm flipH="1">
              <a:off x="3408" y="809"/>
              <a:ext cx="945" cy="863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158" name="Line 14"/>
            <p:cNvSpPr/>
            <p:nvPr/>
          </p:nvSpPr>
          <p:spPr>
            <a:xfrm>
              <a:off x="1438" y="791"/>
              <a:ext cx="650" cy="899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159" name="Line 15"/>
            <p:cNvSpPr/>
            <p:nvPr/>
          </p:nvSpPr>
          <p:spPr>
            <a:xfrm>
              <a:off x="2758" y="2247"/>
              <a:ext cx="0" cy="755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160" name="Line 16"/>
            <p:cNvSpPr/>
            <p:nvPr/>
          </p:nvSpPr>
          <p:spPr>
            <a:xfrm>
              <a:off x="1418" y="3020"/>
              <a:ext cx="2580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  <p:bldP spid="220163" grpId="0"/>
      <p:bldP spid="220164" grpId="0"/>
      <p:bldP spid="22016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2227" name="Group 2"/>
          <p:cNvGrpSpPr/>
          <p:nvPr/>
        </p:nvGrpSpPr>
        <p:grpSpPr>
          <a:xfrm>
            <a:off x="152400" y="792163"/>
            <a:ext cx="8612188" cy="4724400"/>
            <a:chOff x="96" y="240"/>
            <a:chExt cx="5425" cy="2976"/>
          </a:xfrm>
        </p:grpSpPr>
        <p:sp>
          <p:nvSpPr>
            <p:cNvPr id="52229" name="Text Box 3"/>
            <p:cNvSpPr txBox="1"/>
            <p:nvPr/>
          </p:nvSpPr>
          <p:spPr>
            <a:xfrm>
              <a:off x="96" y="624"/>
              <a:ext cx="1513" cy="25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中断请求    </a:t>
              </a:r>
              <a:r>
                <a:rPr lang="en-US" altLang="zh-CN" sz="2000" b="1" dirty="0"/>
                <a:t>INTR</a:t>
              </a: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中断响应    </a:t>
              </a:r>
              <a:r>
                <a:rPr lang="en-US" altLang="zh-CN" sz="2000" b="1" dirty="0"/>
                <a:t>INTA</a:t>
              </a: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读周期      </a:t>
              </a:r>
              <a:r>
                <a:rPr lang="en-US" altLang="zh-CN" sz="2000" b="1" dirty="0"/>
                <a:t>RD</a:t>
              </a: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写周期      </a:t>
              </a:r>
              <a:r>
                <a:rPr lang="en-US" altLang="zh-CN" sz="2000" b="1" dirty="0"/>
                <a:t>WR</a:t>
              </a: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数据        </a:t>
              </a:r>
              <a:r>
                <a:rPr lang="en-US" altLang="zh-CN" sz="2000" b="1" dirty="0"/>
                <a:t>DATA</a:t>
              </a:r>
              <a:endParaRPr lang="en-US" altLang="zh-CN" sz="2000" b="1" dirty="0"/>
            </a:p>
          </p:txBody>
        </p:sp>
        <p:sp>
          <p:nvSpPr>
            <p:cNvPr id="52230" name="Line 4"/>
            <p:cNvSpPr/>
            <p:nvPr/>
          </p:nvSpPr>
          <p:spPr>
            <a:xfrm>
              <a:off x="1494" y="791"/>
              <a:ext cx="2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1" name="Line 5"/>
            <p:cNvSpPr/>
            <p:nvPr/>
          </p:nvSpPr>
          <p:spPr>
            <a:xfrm flipV="1">
              <a:off x="1748" y="532"/>
              <a:ext cx="0" cy="2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2" name="Line 6"/>
            <p:cNvSpPr/>
            <p:nvPr/>
          </p:nvSpPr>
          <p:spPr>
            <a:xfrm>
              <a:off x="1748" y="532"/>
              <a:ext cx="783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3" name="Line 7"/>
            <p:cNvSpPr/>
            <p:nvPr/>
          </p:nvSpPr>
          <p:spPr>
            <a:xfrm>
              <a:off x="2521" y="792"/>
              <a:ext cx="263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4" name="Text Box 8"/>
            <p:cNvSpPr txBox="1"/>
            <p:nvPr/>
          </p:nvSpPr>
          <p:spPr>
            <a:xfrm>
              <a:off x="1584" y="240"/>
              <a:ext cx="1135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CPU</a:t>
              </a:r>
              <a:r>
                <a:rPr lang="zh-CN" altLang="en-US" sz="2000" b="1" dirty="0"/>
                <a:t>响应</a:t>
              </a:r>
              <a:endParaRPr lang="zh-CN" altLang="en-US" sz="2000" b="1" dirty="0"/>
            </a:p>
          </p:txBody>
        </p:sp>
        <p:sp>
          <p:nvSpPr>
            <p:cNvPr id="52235" name="Line 9"/>
            <p:cNvSpPr/>
            <p:nvPr/>
          </p:nvSpPr>
          <p:spPr>
            <a:xfrm>
              <a:off x="1531" y="1108"/>
              <a:ext cx="22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6" name="Line 10"/>
            <p:cNvSpPr/>
            <p:nvPr/>
          </p:nvSpPr>
          <p:spPr>
            <a:xfrm flipV="1">
              <a:off x="2521" y="544"/>
              <a:ext cx="0" cy="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2237" name="Group 11"/>
            <p:cNvGrpSpPr/>
            <p:nvPr/>
          </p:nvGrpSpPr>
          <p:grpSpPr>
            <a:xfrm>
              <a:off x="1750" y="849"/>
              <a:ext cx="757" cy="260"/>
              <a:chOff x="4887" y="12360"/>
              <a:chExt cx="1081" cy="312"/>
            </a:xfrm>
          </p:grpSpPr>
          <p:sp>
            <p:nvSpPr>
              <p:cNvPr id="52276" name="Line 12"/>
              <p:cNvSpPr/>
              <p:nvPr/>
            </p:nvSpPr>
            <p:spPr>
              <a:xfrm flipV="1">
                <a:off x="4887" y="12360"/>
                <a:ext cx="1" cy="31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7" name="Line 13"/>
              <p:cNvSpPr/>
              <p:nvPr/>
            </p:nvSpPr>
            <p:spPr>
              <a:xfrm>
                <a:off x="4888" y="12360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8" name="Line 14"/>
              <p:cNvSpPr/>
              <p:nvPr/>
            </p:nvSpPr>
            <p:spPr>
              <a:xfrm>
                <a:off x="5248" y="12360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9" name="Line 15"/>
              <p:cNvSpPr/>
              <p:nvPr/>
            </p:nvSpPr>
            <p:spPr>
              <a:xfrm>
                <a:off x="5248" y="12672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80" name="Line 16"/>
              <p:cNvSpPr/>
              <p:nvPr/>
            </p:nvSpPr>
            <p:spPr>
              <a:xfrm flipV="1">
                <a:off x="5608" y="12360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81" name="Line 17"/>
              <p:cNvSpPr/>
              <p:nvPr/>
            </p:nvSpPr>
            <p:spPr>
              <a:xfrm>
                <a:off x="5608" y="12360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82" name="Line 18"/>
              <p:cNvSpPr/>
              <p:nvPr/>
            </p:nvSpPr>
            <p:spPr>
              <a:xfrm>
                <a:off x="5968" y="12360"/>
                <a:ext cx="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38" name="Line 19"/>
            <p:cNvSpPr/>
            <p:nvPr/>
          </p:nvSpPr>
          <p:spPr>
            <a:xfrm>
              <a:off x="2507" y="1109"/>
              <a:ext cx="280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9" name="Line 20"/>
            <p:cNvSpPr/>
            <p:nvPr/>
          </p:nvSpPr>
          <p:spPr>
            <a:xfrm>
              <a:off x="1008" y="1392"/>
              <a:ext cx="2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0" name="Line 21"/>
            <p:cNvSpPr/>
            <p:nvPr/>
          </p:nvSpPr>
          <p:spPr>
            <a:xfrm>
              <a:off x="1008" y="1968"/>
              <a:ext cx="2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1" name="Line 22"/>
            <p:cNvSpPr/>
            <p:nvPr/>
          </p:nvSpPr>
          <p:spPr>
            <a:xfrm>
              <a:off x="1531" y="1499"/>
              <a:ext cx="21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2" name="Line 23"/>
            <p:cNvSpPr/>
            <p:nvPr/>
          </p:nvSpPr>
          <p:spPr>
            <a:xfrm>
              <a:off x="3675" y="1499"/>
              <a:ext cx="0" cy="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3" name="Line 24"/>
            <p:cNvSpPr/>
            <p:nvPr/>
          </p:nvSpPr>
          <p:spPr>
            <a:xfrm>
              <a:off x="3675" y="1759"/>
              <a:ext cx="50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4" name="Line 25"/>
            <p:cNvSpPr/>
            <p:nvPr/>
          </p:nvSpPr>
          <p:spPr>
            <a:xfrm flipV="1">
              <a:off x="4180" y="1499"/>
              <a:ext cx="0" cy="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5" name="Line 26"/>
            <p:cNvSpPr/>
            <p:nvPr/>
          </p:nvSpPr>
          <p:spPr>
            <a:xfrm>
              <a:off x="4180" y="1499"/>
              <a:ext cx="1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6" name="Line 27"/>
            <p:cNvSpPr/>
            <p:nvPr/>
          </p:nvSpPr>
          <p:spPr>
            <a:xfrm>
              <a:off x="4306" y="1499"/>
              <a:ext cx="0" cy="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7" name="Line 28"/>
            <p:cNvSpPr/>
            <p:nvPr/>
          </p:nvSpPr>
          <p:spPr>
            <a:xfrm>
              <a:off x="4306" y="1759"/>
              <a:ext cx="2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8" name="Line 29"/>
            <p:cNvSpPr/>
            <p:nvPr/>
          </p:nvSpPr>
          <p:spPr>
            <a:xfrm flipV="1">
              <a:off x="4558" y="1499"/>
              <a:ext cx="0" cy="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49" name="Line 30"/>
            <p:cNvSpPr/>
            <p:nvPr/>
          </p:nvSpPr>
          <p:spPr>
            <a:xfrm>
              <a:off x="4558" y="1499"/>
              <a:ext cx="1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0" name="Line 31"/>
            <p:cNvSpPr/>
            <p:nvPr/>
          </p:nvSpPr>
          <p:spPr>
            <a:xfrm>
              <a:off x="4684" y="1499"/>
              <a:ext cx="0" cy="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1" name="Line 32"/>
            <p:cNvSpPr/>
            <p:nvPr/>
          </p:nvSpPr>
          <p:spPr>
            <a:xfrm>
              <a:off x="4684" y="1759"/>
              <a:ext cx="37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2" name="Line 33"/>
            <p:cNvSpPr/>
            <p:nvPr/>
          </p:nvSpPr>
          <p:spPr>
            <a:xfrm flipV="1">
              <a:off x="5063" y="1499"/>
              <a:ext cx="0" cy="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3" name="Line 34"/>
            <p:cNvSpPr/>
            <p:nvPr/>
          </p:nvSpPr>
          <p:spPr>
            <a:xfrm>
              <a:off x="5063" y="1499"/>
              <a:ext cx="25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4" name="Line 35"/>
            <p:cNvSpPr/>
            <p:nvPr/>
          </p:nvSpPr>
          <p:spPr>
            <a:xfrm>
              <a:off x="1531" y="2019"/>
              <a:ext cx="12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5" name="Line 36"/>
            <p:cNvSpPr/>
            <p:nvPr/>
          </p:nvSpPr>
          <p:spPr>
            <a:xfrm>
              <a:off x="2793" y="2019"/>
              <a:ext cx="0" cy="2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6" name="Line 37"/>
            <p:cNvSpPr/>
            <p:nvPr/>
          </p:nvSpPr>
          <p:spPr>
            <a:xfrm>
              <a:off x="2793" y="2278"/>
              <a:ext cx="37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7" name="Line 38"/>
            <p:cNvSpPr/>
            <p:nvPr/>
          </p:nvSpPr>
          <p:spPr>
            <a:xfrm flipV="1">
              <a:off x="3171" y="2019"/>
              <a:ext cx="0" cy="2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8" name="Line 39"/>
            <p:cNvSpPr/>
            <p:nvPr/>
          </p:nvSpPr>
          <p:spPr>
            <a:xfrm>
              <a:off x="3171" y="2019"/>
              <a:ext cx="1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59" name="Line 40"/>
            <p:cNvSpPr/>
            <p:nvPr/>
          </p:nvSpPr>
          <p:spPr>
            <a:xfrm>
              <a:off x="3297" y="2019"/>
              <a:ext cx="0" cy="2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0" name="Line 41"/>
            <p:cNvSpPr/>
            <p:nvPr/>
          </p:nvSpPr>
          <p:spPr>
            <a:xfrm>
              <a:off x="3297" y="2278"/>
              <a:ext cx="37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1" name="Line 42"/>
            <p:cNvSpPr/>
            <p:nvPr/>
          </p:nvSpPr>
          <p:spPr>
            <a:xfrm flipV="1">
              <a:off x="3675" y="2019"/>
              <a:ext cx="0" cy="2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2" name="Line 43"/>
            <p:cNvSpPr/>
            <p:nvPr/>
          </p:nvSpPr>
          <p:spPr>
            <a:xfrm>
              <a:off x="3675" y="2019"/>
              <a:ext cx="16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3" name="Line 44"/>
            <p:cNvSpPr/>
            <p:nvPr/>
          </p:nvSpPr>
          <p:spPr>
            <a:xfrm>
              <a:off x="1512" y="2680"/>
              <a:ext cx="3910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4" name="Rectangle 45"/>
            <p:cNvSpPr/>
            <p:nvPr/>
          </p:nvSpPr>
          <p:spPr>
            <a:xfrm>
              <a:off x="2832" y="2640"/>
              <a:ext cx="326" cy="12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2265" name="Rectangle 46"/>
            <p:cNvSpPr/>
            <p:nvPr/>
          </p:nvSpPr>
          <p:spPr>
            <a:xfrm>
              <a:off x="3360" y="2640"/>
              <a:ext cx="326" cy="12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2266" name="Rectangle 47"/>
            <p:cNvSpPr/>
            <p:nvPr/>
          </p:nvSpPr>
          <p:spPr>
            <a:xfrm>
              <a:off x="3840" y="2640"/>
              <a:ext cx="326" cy="12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2267" name="Rectangle 48"/>
            <p:cNvSpPr/>
            <p:nvPr/>
          </p:nvSpPr>
          <p:spPr>
            <a:xfrm>
              <a:off x="4272" y="2640"/>
              <a:ext cx="326" cy="12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2268" name="Rectangle 49"/>
            <p:cNvSpPr/>
            <p:nvPr/>
          </p:nvSpPr>
          <p:spPr>
            <a:xfrm>
              <a:off x="4752" y="2640"/>
              <a:ext cx="325" cy="12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2269" name="Text Box 50"/>
            <p:cNvSpPr txBox="1"/>
            <p:nvPr/>
          </p:nvSpPr>
          <p:spPr>
            <a:xfrm>
              <a:off x="2062" y="2764"/>
              <a:ext cx="757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类型码</a:t>
              </a:r>
              <a:endParaRPr lang="zh-CN" altLang="en-US" sz="2000" b="1" dirty="0"/>
            </a:p>
          </p:txBody>
        </p:sp>
        <p:sp>
          <p:nvSpPr>
            <p:cNvPr id="52270" name="Text Box 51"/>
            <p:cNvSpPr txBox="1"/>
            <p:nvPr/>
          </p:nvSpPr>
          <p:spPr>
            <a:xfrm>
              <a:off x="2626" y="2776"/>
              <a:ext cx="757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FLAG</a:t>
              </a:r>
              <a:endParaRPr lang="en-US" altLang="zh-CN" sz="2000" b="1" dirty="0"/>
            </a:p>
          </p:txBody>
        </p:sp>
        <p:sp>
          <p:nvSpPr>
            <p:cNvPr id="52271" name="Text Box 52"/>
            <p:cNvSpPr txBox="1"/>
            <p:nvPr/>
          </p:nvSpPr>
          <p:spPr>
            <a:xfrm>
              <a:off x="3171" y="2798"/>
              <a:ext cx="757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CS IP</a:t>
              </a:r>
              <a:endParaRPr lang="en-US" altLang="zh-CN" sz="2000" b="1" dirty="0"/>
            </a:p>
          </p:txBody>
        </p:sp>
        <p:sp>
          <p:nvSpPr>
            <p:cNvPr id="52272" name="Text Box 53"/>
            <p:cNvSpPr txBox="1"/>
            <p:nvPr/>
          </p:nvSpPr>
          <p:spPr>
            <a:xfrm>
              <a:off x="3839" y="2798"/>
              <a:ext cx="757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IP</a:t>
              </a:r>
              <a:endParaRPr lang="en-US" altLang="zh-CN" sz="2000" b="1" dirty="0"/>
            </a:p>
          </p:txBody>
        </p:sp>
        <p:sp>
          <p:nvSpPr>
            <p:cNvPr id="52273" name="Text Box 54"/>
            <p:cNvSpPr txBox="1"/>
            <p:nvPr/>
          </p:nvSpPr>
          <p:spPr>
            <a:xfrm>
              <a:off x="4218" y="2776"/>
              <a:ext cx="757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CS </a:t>
              </a:r>
              <a:endParaRPr lang="en-US" altLang="zh-CN" sz="2000" b="1" dirty="0"/>
            </a:p>
          </p:txBody>
        </p:sp>
        <p:sp>
          <p:nvSpPr>
            <p:cNvPr id="52274" name="Text Box 55"/>
            <p:cNvSpPr txBox="1"/>
            <p:nvPr/>
          </p:nvSpPr>
          <p:spPr>
            <a:xfrm>
              <a:off x="4512" y="2784"/>
              <a:ext cx="1009" cy="3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首条指令</a:t>
              </a:r>
              <a:endParaRPr lang="zh-CN" altLang="en-US" sz="2000" b="1" dirty="0"/>
            </a:p>
          </p:txBody>
        </p:sp>
        <p:sp>
          <p:nvSpPr>
            <p:cNvPr id="52275" name="Rectangle 56"/>
            <p:cNvSpPr/>
            <p:nvPr/>
          </p:nvSpPr>
          <p:spPr>
            <a:xfrm>
              <a:off x="2247" y="2609"/>
              <a:ext cx="326" cy="129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52228" name="Text Box 57"/>
          <p:cNvSpPr txBox="1"/>
          <p:nvPr/>
        </p:nvSpPr>
        <p:spPr>
          <a:xfrm>
            <a:off x="900113" y="5589588"/>
            <a:ext cx="7164387" cy="646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/>
              <a:t>图</a:t>
            </a:r>
            <a:r>
              <a:rPr lang="en-US" altLang="zh-CN" sz="2400" b="1" dirty="0"/>
              <a:t>7-12  8086</a:t>
            </a:r>
            <a:r>
              <a:rPr lang="zh-CN" altLang="en-US" sz="2400" b="1" dirty="0"/>
              <a:t>中断响应时序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3251" name="Group 17"/>
          <p:cNvGrpSpPr/>
          <p:nvPr/>
        </p:nvGrpSpPr>
        <p:grpSpPr>
          <a:xfrm>
            <a:off x="684213" y="1138238"/>
            <a:ext cx="2884487" cy="4953000"/>
            <a:chOff x="431" y="717"/>
            <a:chExt cx="1817" cy="3120"/>
          </a:xfrm>
        </p:grpSpPr>
        <p:sp>
          <p:nvSpPr>
            <p:cNvPr id="53259" name="AutoShape 2"/>
            <p:cNvSpPr/>
            <p:nvPr/>
          </p:nvSpPr>
          <p:spPr>
            <a:xfrm>
              <a:off x="431" y="717"/>
              <a:ext cx="1817" cy="316"/>
            </a:xfrm>
            <a:prstGeom prst="flowChartAlternateProcess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中断处理程序入口</a:t>
              </a:r>
              <a:endParaRPr lang="zh-CN" altLang="en-US" sz="2400" b="1" dirty="0"/>
            </a:p>
          </p:txBody>
        </p:sp>
        <p:sp>
          <p:nvSpPr>
            <p:cNvPr id="53260" name="Rectangle 3"/>
            <p:cNvSpPr/>
            <p:nvPr/>
          </p:nvSpPr>
          <p:spPr>
            <a:xfrm>
              <a:off x="729" y="1456"/>
              <a:ext cx="1381" cy="3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保护中断现场</a:t>
              </a:r>
              <a:endParaRPr lang="zh-CN" altLang="en-US" sz="2400" b="1" dirty="0"/>
            </a:p>
          </p:txBody>
        </p:sp>
        <p:sp>
          <p:nvSpPr>
            <p:cNvPr id="53261" name="Rectangle 4"/>
            <p:cNvSpPr/>
            <p:nvPr/>
          </p:nvSpPr>
          <p:spPr>
            <a:xfrm>
              <a:off x="521" y="2069"/>
              <a:ext cx="1679" cy="36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中断处理程序段</a:t>
              </a:r>
              <a:endParaRPr lang="zh-CN" altLang="en-US" sz="2400" b="1" dirty="0"/>
            </a:p>
          </p:txBody>
        </p:sp>
        <p:sp>
          <p:nvSpPr>
            <p:cNvPr id="53262" name="Rectangle 5"/>
            <p:cNvSpPr/>
            <p:nvPr/>
          </p:nvSpPr>
          <p:spPr>
            <a:xfrm>
              <a:off x="748" y="2840"/>
              <a:ext cx="1381" cy="31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恢复中断现场</a:t>
              </a:r>
              <a:endParaRPr lang="zh-CN" altLang="en-US" sz="2400" b="1" dirty="0"/>
            </a:p>
          </p:txBody>
        </p:sp>
        <p:sp>
          <p:nvSpPr>
            <p:cNvPr id="53263" name="AutoShape 6"/>
            <p:cNvSpPr/>
            <p:nvPr/>
          </p:nvSpPr>
          <p:spPr>
            <a:xfrm>
              <a:off x="884" y="3521"/>
              <a:ext cx="1105" cy="316"/>
            </a:xfrm>
            <a:prstGeom prst="flowChartAlternateProcess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中断返回</a:t>
              </a:r>
              <a:endParaRPr lang="zh-CN" altLang="en-US" sz="2400" b="1" dirty="0"/>
            </a:p>
          </p:txBody>
        </p:sp>
        <p:sp>
          <p:nvSpPr>
            <p:cNvPr id="53264" name="Line 7"/>
            <p:cNvSpPr/>
            <p:nvPr/>
          </p:nvSpPr>
          <p:spPr>
            <a:xfrm>
              <a:off x="1419" y="1034"/>
              <a:ext cx="0" cy="42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5" name="Line 8"/>
            <p:cNvSpPr/>
            <p:nvPr/>
          </p:nvSpPr>
          <p:spPr>
            <a:xfrm>
              <a:off x="1419" y="1773"/>
              <a:ext cx="0" cy="31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6" name="Line 9"/>
            <p:cNvSpPr/>
            <p:nvPr/>
          </p:nvSpPr>
          <p:spPr>
            <a:xfrm flipH="1">
              <a:off x="1429" y="2432"/>
              <a:ext cx="0" cy="40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7" name="Line 10"/>
            <p:cNvSpPr/>
            <p:nvPr/>
          </p:nvSpPr>
          <p:spPr>
            <a:xfrm>
              <a:off x="1429" y="3158"/>
              <a:ext cx="0" cy="317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7522" name="Group 18"/>
          <p:cNvGrpSpPr/>
          <p:nvPr/>
        </p:nvGrpSpPr>
        <p:grpSpPr>
          <a:xfrm>
            <a:off x="4884738" y="1162050"/>
            <a:ext cx="3725862" cy="4859338"/>
            <a:chOff x="3077" y="394"/>
            <a:chExt cx="2347" cy="3061"/>
          </a:xfrm>
        </p:grpSpPr>
        <p:sp>
          <p:nvSpPr>
            <p:cNvPr id="53255" name="Text Box 11"/>
            <p:cNvSpPr txBox="1"/>
            <p:nvPr/>
          </p:nvSpPr>
          <p:spPr>
            <a:xfrm>
              <a:off x="3077" y="394"/>
              <a:ext cx="2347" cy="30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INTERUPT  PROC  FAR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   PUSH  AX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   PUSH  ES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    POP   ES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  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    POP   AX</a:t>
              </a:r>
              <a:endParaRPr lang="en-US" altLang="zh-CN" sz="2400" b="1" dirty="0">
                <a:solidFill>
                  <a:srgbClr val="FFFF99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                  IRET</a:t>
              </a:r>
              <a:endParaRPr lang="en-US" altLang="zh-CN" sz="2400" b="1" dirty="0">
                <a:solidFill>
                  <a:srgbClr val="FFFF99"/>
                </a:solidFill>
              </a:endParaRPr>
            </a:p>
          </p:txBody>
        </p:sp>
        <p:sp>
          <p:nvSpPr>
            <p:cNvPr id="53256" name="AutoShape 12"/>
            <p:cNvSpPr/>
            <p:nvPr/>
          </p:nvSpPr>
          <p:spPr>
            <a:xfrm>
              <a:off x="3648" y="720"/>
              <a:ext cx="138" cy="844"/>
            </a:xfrm>
            <a:prstGeom prst="leftBrace">
              <a:avLst>
                <a:gd name="adj1" fmla="val 50966"/>
                <a:gd name="adj2" fmla="val 50000"/>
              </a:avLst>
            </a:prstGeom>
            <a:noFill/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3257" name="AutoShape 13"/>
            <p:cNvSpPr/>
            <p:nvPr/>
          </p:nvSpPr>
          <p:spPr>
            <a:xfrm>
              <a:off x="3696" y="1632"/>
              <a:ext cx="138" cy="739"/>
            </a:xfrm>
            <a:prstGeom prst="leftBrace">
              <a:avLst>
                <a:gd name="adj1" fmla="val 44625"/>
                <a:gd name="adj2" fmla="val 50000"/>
              </a:avLst>
            </a:prstGeom>
            <a:noFill/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3258" name="AutoShape 14"/>
            <p:cNvSpPr/>
            <p:nvPr/>
          </p:nvSpPr>
          <p:spPr>
            <a:xfrm>
              <a:off x="3744" y="2448"/>
              <a:ext cx="138" cy="739"/>
            </a:xfrm>
            <a:prstGeom prst="leftBrace">
              <a:avLst>
                <a:gd name="adj1" fmla="val 44625"/>
                <a:gd name="adj2" fmla="val 50000"/>
              </a:avLst>
            </a:prstGeom>
            <a:noFill/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53253" name="Text Box 15"/>
          <p:cNvSpPr txBox="1"/>
          <p:nvPr/>
        </p:nvSpPr>
        <p:spPr>
          <a:xfrm>
            <a:off x="323850" y="6303963"/>
            <a:ext cx="8305800" cy="5540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99"/>
                </a:solidFill>
              </a:rPr>
              <a:t>图</a:t>
            </a:r>
            <a:r>
              <a:rPr lang="en-US" altLang="zh-CN" sz="2400" dirty="0">
                <a:solidFill>
                  <a:srgbClr val="FFFF99"/>
                </a:solidFill>
              </a:rPr>
              <a:t>7-13 </a:t>
            </a:r>
            <a:r>
              <a:rPr lang="zh-CN" altLang="en-US" sz="2400" dirty="0">
                <a:solidFill>
                  <a:srgbClr val="FFFF99"/>
                </a:solidFill>
              </a:rPr>
              <a:t>中断处理程序的基本结构</a:t>
            </a:r>
            <a:endParaRPr lang="zh-CN" altLang="en-US" sz="2400" dirty="0">
              <a:solidFill>
                <a:srgbClr val="FFFF99"/>
              </a:solidFill>
            </a:endParaRPr>
          </a:p>
        </p:txBody>
      </p:sp>
      <p:sp>
        <p:nvSpPr>
          <p:cNvPr id="53254" name="Text Box 16"/>
          <p:cNvSpPr txBox="1"/>
          <p:nvPr/>
        </p:nvSpPr>
        <p:spPr>
          <a:xfrm>
            <a:off x="0" y="3333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、中断处理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Text Box 2"/>
          <p:cNvSpPr txBox="1"/>
          <p:nvPr/>
        </p:nvSpPr>
        <p:spPr>
          <a:xfrm>
            <a:off x="1371600" y="188913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276" name="Rectangle 3"/>
          <p:cNvSpPr/>
          <p:nvPr/>
        </p:nvSpPr>
        <p:spPr>
          <a:xfrm>
            <a:off x="671513" y="1025525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中断处理过程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54277" name="Line 4"/>
          <p:cNvSpPr/>
          <p:nvPr/>
        </p:nvSpPr>
        <p:spPr>
          <a:xfrm flipV="1">
            <a:off x="4427538" y="908050"/>
            <a:ext cx="0" cy="5616575"/>
          </a:xfrm>
          <a:prstGeom prst="line">
            <a:avLst/>
          </a:prstGeom>
          <a:ln w="127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78" name="Line 5"/>
          <p:cNvSpPr/>
          <p:nvPr/>
        </p:nvSpPr>
        <p:spPr>
          <a:xfrm>
            <a:off x="4427538" y="908050"/>
            <a:ext cx="2160587" cy="0"/>
          </a:xfrm>
          <a:prstGeom prst="line">
            <a:avLst/>
          </a:prstGeom>
          <a:ln w="127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79" name="Line 6"/>
          <p:cNvSpPr/>
          <p:nvPr/>
        </p:nvSpPr>
        <p:spPr>
          <a:xfrm flipH="1">
            <a:off x="6588125" y="908050"/>
            <a:ext cx="0" cy="217488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80" name="Freeform 7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4281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9"/>
          <p:cNvSpPr txBox="1"/>
          <p:nvPr/>
        </p:nvSpPr>
        <p:spPr>
          <a:xfrm>
            <a:off x="3048000" y="28194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4283" name="Rectangle 10"/>
          <p:cNvSpPr/>
          <p:nvPr/>
        </p:nvSpPr>
        <p:spPr>
          <a:xfrm>
            <a:off x="1258888" y="2636838"/>
            <a:ext cx="1412875" cy="588962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关中断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84" name="Rectangle 11"/>
          <p:cNvSpPr/>
          <p:nvPr/>
        </p:nvSpPr>
        <p:spPr>
          <a:xfrm>
            <a:off x="250825" y="3716338"/>
            <a:ext cx="3851275" cy="588962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保存断点、保存现场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85" name="Rectangle 12"/>
          <p:cNvSpPr/>
          <p:nvPr/>
        </p:nvSpPr>
        <p:spPr>
          <a:xfrm>
            <a:off x="508000" y="4872038"/>
            <a:ext cx="3444875" cy="1076325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判别中断条件</a:t>
            </a:r>
            <a:b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转入中断服务程序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86" name="Rectangle 13"/>
          <p:cNvSpPr/>
          <p:nvPr/>
        </p:nvSpPr>
        <p:spPr>
          <a:xfrm>
            <a:off x="5867400" y="1052513"/>
            <a:ext cx="1412875" cy="588962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开中断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87" name="Rectangle 14"/>
          <p:cNvSpPr/>
          <p:nvPr/>
        </p:nvSpPr>
        <p:spPr>
          <a:xfrm>
            <a:off x="5003800" y="2060575"/>
            <a:ext cx="3444875" cy="588963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执行中断服务程序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88" name="Rectangle 15"/>
          <p:cNvSpPr/>
          <p:nvPr/>
        </p:nvSpPr>
        <p:spPr>
          <a:xfrm>
            <a:off x="5940425" y="2997200"/>
            <a:ext cx="1412875" cy="588963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关中断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89" name="Rectangle 16"/>
          <p:cNvSpPr/>
          <p:nvPr/>
        </p:nvSpPr>
        <p:spPr>
          <a:xfrm>
            <a:off x="5003800" y="3933825"/>
            <a:ext cx="3851275" cy="588963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恢复现场、恢复断点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90" name="Rectangle 17"/>
          <p:cNvSpPr/>
          <p:nvPr/>
        </p:nvSpPr>
        <p:spPr>
          <a:xfrm>
            <a:off x="5867400" y="4941888"/>
            <a:ext cx="1412875" cy="588962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开中断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91" name="Rectangle 18"/>
          <p:cNvSpPr/>
          <p:nvPr/>
        </p:nvSpPr>
        <p:spPr>
          <a:xfrm>
            <a:off x="5724525" y="5949950"/>
            <a:ext cx="1819275" cy="588963"/>
          </a:xfrm>
          <a:prstGeom prst="rect">
            <a:avLst/>
          </a:prstGeom>
          <a:noFill/>
          <a:ln w="952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隶书" panose="02010509060101010101" pitchFamily="49" charset="-122"/>
              </a:rPr>
              <a:t>返回断点</a:t>
            </a:r>
            <a:endParaRPr lang="zh-CN" altLang="en-US" dirty="0">
              <a:solidFill>
                <a:srgbClr val="FFFF99"/>
              </a:solidFill>
              <a:ea typeface="隶书" panose="02010509060101010101" pitchFamily="49" charset="-122"/>
            </a:endParaRPr>
          </a:p>
        </p:txBody>
      </p:sp>
      <p:sp>
        <p:nvSpPr>
          <p:cNvPr id="54292" name="Line 19"/>
          <p:cNvSpPr/>
          <p:nvPr/>
        </p:nvSpPr>
        <p:spPr>
          <a:xfrm>
            <a:off x="1979613" y="3213100"/>
            <a:ext cx="0" cy="503238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93" name="Line 20"/>
          <p:cNvSpPr/>
          <p:nvPr/>
        </p:nvSpPr>
        <p:spPr>
          <a:xfrm>
            <a:off x="1979613" y="4292600"/>
            <a:ext cx="0" cy="576263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94" name="Line 21"/>
          <p:cNvSpPr/>
          <p:nvPr/>
        </p:nvSpPr>
        <p:spPr>
          <a:xfrm>
            <a:off x="2051050" y="5949950"/>
            <a:ext cx="0" cy="574675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5" name="Line 22"/>
          <p:cNvSpPr/>
          <p:nvPr/>
        </p:nvSpPr>
        <p:spPr>
          <a:xfrm>
            <a:off x="2051050" y="6524625"/>
            <a:ext cx="2376488" cy="0"/>
          </a:xfrm>
          <a:prstGeom prst="line">
            <a:avLst/>
          </a:prstGeom>
          <a:ln w="127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6" name="Line 23"/>
          <p:cNvSpPr/>
          <p:nvPr/>
        </p:nvSpPr>
        <p:spPr>
          <a:xfrm>
            <a:off x="6588125" y="1628775"/>
            <a:ext cx="0" cy="431800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97" name="Line 24"/>
          <p:cNvSpPr/>
          <p:nvPr/>
        </p:nvSpPr>
        <p:spPr>
          <a:xfrm>
            <a:off x="6588125" y="2636838"/>
            <a:ext cx="0" cy="360362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98" name="Line 25"/>
          <p:cNvSpPr/>
          <p:nvPr/>
        </p:nvSpPr>
        <p:spPr>
          <a:xfrm>
            <a:off x="6588125" y="3573463"/>
            <a:ext cx="0" cy="360362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99" name="Line 26"/>
          <p:cNvSpPr/>
          <p:nvPr/>
        </p:nvSpPr>
        <p:spPr>
          <a:xfrm>
            <a:off x="6588125" y="4508500"/>
            <a:ext cx="0" cy="433388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300" name="Line 27"/>
          <p:cNvSpPr/>
          <p:nvPr/>
        </p:nvSpPr>
        <p:spPr>
          <a:xfrm>
            <a:off x="6588125" y="5516563"/>
            <a:ext cx="0" cy="433387"/>
          </a:xfrm>
          <a:prstGeom prst="line">
            <a:avLst/>
          </a:prstGeom>
          <a:ln w="28575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55299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5300" name="AutoShape 3"/>
            <p:cNvSpPr/>
            <p:nvPr/>
          </p:nvSpPr>
          <p:spPr>
            <a:xfrm>
              <a:off x="799" y="150"/>
              <a:ext cx="1272" cy="22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结束现行指令</a:t>
              </a:r>
              <a:endParaRPr lang="zh-CN" altLang="en-US" sz="2000" b="1" dirty="0"/>
            </a:p>
          </p:txBody>
        </p:sp>
        <p:sp>
          <p:nvSpPr>
            <p:cNvPr id="55301" name="AutoShape 4"/>
            <p:cNvSpPr/>
            <p:nvPr/>
          </p:nvSpPr>
          <p:spPr>
            <a:xfrm>
              <a:off x="417" y="526"/>
              <a:ext cx="2035" cy="301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内中断？</a:t>
              </a:r>
              <a:endParaRPr lang="zh-CN" altLang="en-US" sz="2000" b="1" dirty="0"/>
            </a:p>
          </p:txBody>
        </p:sp>
        <p:sp>
          <p:nvSpPr>
            <p:cNvPr id="55302" name="AutoShape 5"/>
            <p:cNvSpPr/>
            <p:nvPr/>
          </p:nvSpPr>
          <p:spPr>
            <a:xfrm>
              <a:off x="417" y="977"/>
              <a:ext cx="2035" cy="300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NMI</a:t>
              </a:r>
              <a:r>
                <a:rPr lang="zh-CN" altLang="en-US" sz="2000" b="1" dirty="0"/>
                <a:t>？</a:t>
              </a:r>
              <a:endParaRPr lang="zh-CN" altLang="en-US" sz="2000" b="1" dirty="0"/>
            </a:p>
          </p:txBody>
        </p:sp>
        <p:sp>
          <p:nvSpPr>
            <p:cNvPr id="55303" name="AutoShape 6"/>
            <p:cNvSpPr/>
            <p:nvPr/>
          </p:nvSpPr>
          <p:spPr>
            <a:xfrm>
              <a:off x="417" y="1428"/>
              <a:ext cx="2035" cy="300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INTR</a:t>
              </a:r>
              <a:r>
                <a:rPr lang="zh-CN" altLang="en-US" sz="2000" b="1" dirty="0"/>
                <a:t>？</a:t>
              </a:r>
              <a:endParaRPr lang="zh-CN" altLang="en-US" sz="2000" b="1" dirty="0"/>
            </a:p>
          </p:txBody>
        </p:sp>
        <p:sp>
          <p:nvSpPr>
            <p:cNvPr id="55304" name="AutoShape 7"/>
            <p:cNvSpPr/>
            <p:nvPr/>
          </p:nvSpPr>
          <p:spPr>
            <a:xfrm>
              <a:off x="417" y="2705"/>
              <a:ext cx="2035" cy="301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TF=1</a:t>
              </a:r>
              <a:r>
                <a:rPr lang="zh-CN" altLang="en-US" sz="2000" b="1" dirty="0"/>
                <a:t>？</a:t>
              </a:r>
              <a:endParaRPr lang="zh-CN" altLang="en-US" sz="2000" b="1" dirty="0"/>
            </a:p>
          </p:txBody>
        </p:sp>
        <p:sp>
          <p:nvSpPr>
            <p:cNvPr id="55305" name="AutoShape 8"/>
            <p:cNvSpPr/>
            <p:nvPr/>
          </p:nvSpPr>
          <p:spPr>
            <a:xfrm>
              <a:off x="799" y="3231"/>
              <a:ext cx="1272" cy="225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取下一条指令</a:t>
              </a:r>
              <a:endParaRPr lang="zh-CN" altLang="en-US" sz="2000" b="1" dirty="0"/>
            </a:p>
          </p:txBody>
        </p:sp>
        <p:sp>
          <p:nvSpPr>
            <p:cNvPr id="55306" name="Line 9"/>
            <p:cNvSpPr/>
            <p:nvPr/>
          </p:nvSpPr>
          <p:spPr>
            <a:xfrm>
              <a:off x="1435" y="376"/>
              <a:ext cx="0" cy="1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7" name="Line 10"/>
            <p:cNvSpPr/>
            <p:nvPr/>
          </p:nvSpPr>
          <p:spPr>
            <a:xfrm>
              <a:off x="1435" y="827"/>
              <a:ext cx="0" cy="1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8" name="Line 11"/>
            <p:cNvSpPr/>
            <p:nvPr/>
          </p:nvSpPr>
          <p:spPr>
            <a:xfrm>
              <a:off x="1435" y="1277"/>
              <a:ext cx="0" cy="1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9" name="Line 12"/>
            <p:cNvSpPr/>
            <p:nvPr/>
          </p:nvSpPr>
          <p:spPr>
            <a:xfrm>
              <a:off x="1435" y="1728"/>
              <a:ext cx="0" cy="9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0" name="Line 13"/>
            <p:cNvSpPr/>
            <p:nvPr/>
          </p:nvSpPr>
          <p:spPr>
            <a:xfrm>
              <a:off x="1435" y="3006"/>
              <a:ext cx="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1" name="Line 14"/>
            <p:cNvSpPr/>
            <p:nvPr/>
          </p:nvSpPr>
          <p:spPr>
            <a:xfrm>
              <a:off x="1435" y="3456"/>
              <a:ext cx="0" cy="1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2" name="Line 15"/>
            <p:cNvSpPr/>
            <p:nvPr/>
          </p:nvSpPr>
          <p:spPr>
            <a:xfrm flipH="1">
              <a:off x="163" y="3607"/>
              <a:ext cx="127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3" name="Line 16"/>
            <p:cNvSpPr/>
            <p:nvPr/>
          </p:nvSpPr>
          <p:spPr>
            <a:xfrm flipV="1">
              <a:off x="163" y="0"/>
              <a:ext cx="0" cy="360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4" name="Line 17"/>
            <p:cNvSpPr/>
            <p:nvPr/>
          </p:nvSpPr>
          <p:spPr>
            <a:xfrm>
              <a:off x="163" y="0"/>
              <a:ext cx="127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5" name="Line 18"/>
            <p:cNvSpPr/>
            <p:nvPr/>
          </p:nvSpPr>
          <p:spPr>
            <a:xfrm>
              <a:off x="1435" y="0"/>
              <a:ext cx="0" cy="1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6" name="Text Box 19"/>
            <p:cNvSpPr txBox="1"/>
            <p:nvPr/>
          </p:nvSpPr>
          <p:spPr>
            <a:xfrm>
              <a:off x="1562" y="827"/>
              <a:ext cx="63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N</a:t>
              </a:r>
              <a:endParaRPr lang="en-US" altLang="zh-CN" sz="2000" b="1" dirty="0"/>
            </a:p>
          </p:txBody>
        </p:sp>
        <p:sp>
          <p:nvSpPr>
            <p:cNvPr id="55317" name="Text Box 20"/>
            <p:cNvSpPr txBox="1"/>
            <p:nvPr/>
          </p:nvSpPr>
          <p:spPr>
            <a:xfrm>
              <a:off x="1562" y="1277"/>
              <a:ext cx="636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N</a:t>
              </a:r>
              <a:endParaRPr lang="en-US" altLang="zh-CN" sz="2000" b="1" dirty="0"/>
            </a:p>
          </p:txBody>
        </p:sp>
        <p:sp>
          <p:nvSpPr>
            <p:cNvPr id="55318" name="Text Box 21"/>
            <p:cNvSpPr txBox="1"/>
            <p:nvPr/>
          </p:nvSpPr>
          <p:spPr>
            <a:xfrm>
              <a:off x="1562" y="3006"/>
              <a:ext cx="63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N</a:t>
              </a:r>
              <a:endParaRPr lang="en-US" altLang="zh-CN" sz="2000" b="1" dirty="0"/>
            </a:p>
          </p:txBody>
        </p:sp>
        <p:sp>
          <p:nvSpPr>
            <p:cNvPr id="55319" name="AutoShape 22"/>
            <p:cNvSpPr/>
            <p:nvPr/>
          </p:nvSpPr>
          <p:spPr>
            <a:xfrm>
              <a:off x="2452" y="1803"/>
              <a:ext cx="1018" cy="301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IF=1</a:t>
              </a:r>
              <a:r>
                <a:rPr lang="zh-CN" altLang="en-US" sz="2000" b="1" dirty="0"/>
                <a:t>？</a:t>
              </a:r>
              <a:endParaRPr lang="zh-CN" altLang="en-US" sz="2000" b="1" dirty="0"/>
            </a:p>
          </p:txBody>
        </p:sp>
        <p:sp>
          <p:nvSpPr>
            <p:cNvPr id="55320" name="Line 23"/>
            <p:cNvSpPr/>
            <p:nvPr/>
          </p:nvSpPr>
          <p:spPr>
            <a:xfrm>
              <a:off x="2452" y="1578"/>
              <a:ext cx="5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1" name="Line 24"/>
            <p:cNvSpPr/>
            <p:nvPr/>
          </p:nvSpPr>
          <p:spPr>
            <a:xfrm>
              <a:off x="2961" y="1578"/>
              <a:ext cx="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2" name="Line 25"/>
            <p:cNvSpPr/>
            <p:nvPr/>
          </p:nvSpPr>
          <p:spPr>
            <a:xfrm>
              <a:off x="1435" y="1954"/>
              <a:ext cx="101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3" name="Text Box 26"/>
            <p:cNvSpPr txBox="1"/>
            <p:nvPr/>
          </p:nvSpPr>
          <p:spPr>
            <a:xfrm>
              <a:off x="1562" y="2029"/>
              <a:ext cx="63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N</a:t>
              </a:r>
              <a:endParaRPr lang="en-US" altLang="zh-CN" sz="2000" b="1" dirty="0"/>
            </a:p>
          </p:txBody>
        </p:sp>
        <p:sp>
          <p:nvSpPr>
            <p:cNvPr id="55324" name="Text Box 27"/>
            <p:cNvSpPr txBox="1"/>
            <p:nvPr/>
          </p:nvSpPr>
          <p:spPr>
            <a:xfrm>
              <a:off x="2580" y="1277"/>
              <a:ext cx="636" cy="2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Y</a:t>
              </a:r>
              <a:endParaRPr lang="en-US" altLang="zh-CN" sz="2000" b="1" dirty="0"/>
            </a:p>
          </p:txBody>
        </p:sp>
        <p:sp>
          <p:nvSpPr>
            <p:cNvPr id="55325" name="Line 28"/>
            <p:cNvSpPr/>
            <p:nvPr/>
          </p:nvSpPr>
          <p:spPr>
            <a:xfrm>
              <a:off x="2961" y="2104"/>
              <a:ext cx="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6" name="AutoShape 29"/>
            <p:cNvSpPr/>
            <p:nvPr/>
          </p:nvSpPr>
          <p:spPr>
            <a:xfrm>
              <a:off x="2198" y="2329"/>
              <a:ext cx="1527" cy="22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取回中断类型码</a:t>
              </a:r>
              <a:endParaRPr lang="zh-CN" altLang="en-US" sz="2000" b="1" dirty="0"/>
            </a:p>
          </p:txBody>
        </p:sp>
        <p:sp>
          <p:nvSpPr>
            <p:cNvPr id="55327" name="Line 30"/>
            <p:cNvSpPr/>
            <p:nvPr/>
          </p:nvSpPr>
          <p:spPr>
            <a:xfrm>
              <a:off x="2961" y="2555"/>
              <a:ext cx="1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8" name="Line 31"/>
            <p:cNvSpPr/>
            <p:nvPr/>
          </p:nvSpPr>
          <p:spPr>
            <a:xfrm>
              <a:off x="2452" y="2855"/>
              <a:ext cx="5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9" name="Text Box 32"/>
            <p:cNvSpPr txBox="1"/>
            <p:nvPr/>
          </p:nvSpPr>
          <p:spPr>
            <a:xfrm>
              <a:off x="2198" y="2630"/>
              <a:ext cx="63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Y</a:t>
              </a:r>
              <a:endParaRPr lang="en-US" altLang="zh-CN" sz="2000" b="1" dirty="0"/>
            </a:p>
          </p:txBody>
        </p:sp>
        <p:sp>
          <p:nvSpPr>
            <p:cNvPr id="55330" name="AutoShape 33"/>
            <p:cNvSpPr/>
            <p:nvPr/>
          </p:nvSpPr>
          <p:spPr>
            <a:xfrm>
              <a:off x="2071" y="2930"/>
              <a:ext cx="1781" cy="22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FLAG CS IP IF TF= 0</a:t>
              </a:r>
              <a:endParaRPr lang="en-US" altLang="zh-CN" sz="2000" b="1" dirty="0"/>
            </a:p>
          </p:txBody>
        </p:sp>
        <p:sp>
          <p:nvSpPr>
            <p:cNvPr id="55331" name="Line 34"/>
            <p:cNvSpPr/>
            <p:nvPr/>
          </p:nvSpPr>
          <p:spPr>
            <a:xfrm>
              <a:off x="3088" y="2930"/>
              <a:ext cx="0" cy="1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5332" name="AutoShape 35"/>
            <p:cNvSpPr/>
            <p:nvPr/>
          </p:nvSpPr>
          <p:spPr>
            <a:xfrm>
              <a:off x="2198" y="3306"/>
              <a:ext cx="1527" cy="37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访问中断向量表</a:t>
              </a:r>
              <a:endParaRPr lang="zh-CN" altLang="en-US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读出入口地址</a:t>
              </a:r>
              <a:endParaRPr lang="zh-CN" altLang="en-US" sz="2000" b="1" dirty="0"/>
            </a:p>
          </p:txBody>
        </p:sp>
        <p:sp>
          <p:nvSpPr>
            <p:cNvPr id="55333" name="Line 36"/>
            <p:cNvSpPr/>
            <p:nvPr/>
          </p:nvSpPr>
          <p:spPr>
            <a:xfrm>
              <a:off x="2961" y="3156"/>
              <a:ext cx="0" cy="1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34" name="Line 37"/>
            <p:cNvSpPr/>
            <p:nvPr/>
          </p:nvSpPr>
          <p:spPr>
            <a:xfrm>
              <a:off x="2961" y="3682"/>
              <a:ext cx="0" cy="1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35" name="AutoShape 38"/>
            <p:cNvSpPr/>
            <p:nvPr/>
          </p:nvSpPr>
          <p:spPr>
            <a:xfrm>
              <a:off x="4233" y="526"/>
              <a:ext cx="1273" cy="225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保护现场</a:t>
              </a:r>
              <a:endParaRPr lang="zh-CN" altLang="en-US" sz="2000" b="1" dirty="0"/>
            </a:p>
          </p:txBody>
        </p:sp>
        <p:sp>
          <p:nvSpPr>
            <p:cNvPr id="55336" name="AutoShape 39"/>
            <p:cNvSpPr/>
            <p:nvPr/>
          </p:nvSpPr>
          <p:spPr>
            <a:xfrm>
              <a:off x="4233" y="977"/>
              <a:ext cx="1273" cy="526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中断服务</a:t>
              </a:r>
              <a:endParaRPr lang="zh-CN" altLang="en-US" sz="2000" b="1" dirty="0"/>
            </a:p>
          </p:txBody>
        </p:sp>
        <p:sp>
          <p:nvSpPr>
            <p:cNvPr id="55337" name="AutoShape 40"/>
            <p:cNvSpPr/>
            <p:nvPr/>
          </p:nvSpPr>
          <p:spPr>
            <a:xfrm>
              <a:off x="4106" y="2104"/>
              <a:ext cx="1654" cy="225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FLAG CS IP IF TF= 1</a:t>
              </a:r>
              <a:endParaRPr lang="en-US" altLang="zh-CN" sz="2000" b="1" dirty="0"/>
            </a:p>
          </p:txBody>
        </p:sp>
        <p:sp>
          <p:nvSpPr>
            <p:cNvPr id="55338" name="AutoShape 41"/>
            <p:cNvSpPr/>
            <p:nvPr/>
          </p:nvSpPr>
          <p:spPr>
            <a:xfrm>
              <a:off x="4106" y="2555"/>
              <a:ext cx="1527" cy="225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b="1" dirty="0"/>
                <a:t>返回被中断的程序</a:t>
              </a:r>
              <a:endParaRPr lang="zh-CN" altLang="en-US" sz="2000" b="1" dirty="0"/>
            </a:p>
          </p:txBody>
        </p:sp>
        <p:sp>
          <p:nvSpPr>
            <p:cNvPr id="55339" name="Line 42"/>
            <p:cNvSpPr/>
            <p:nvPr/>
          </p:nvSpPr>
          <p:spPr>
            <a:xfrm flipV="1">
              <a:off x="4997" y="2179"/>
              <a:ext cx="0" cy="1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55340" name="Line 43"/>
            <p:cNvSpPr/>
            <p:nvPr/>
          </p:nvSpPr>
          <p:spPr>
            <a:xfrm>
              <a:off x="4869" y="751"/>
              <a:ext cx="0" cy="2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41" name="Line 44"/>
            <p:cNvSpPr/>
            <p:nvPr/>
          </p:nvSpPr>
          <p:spPr>
            <a:xfrm>
              <a:off x="4869" y="1503"/>
              <a:ext cx="0" cy="6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42" name="Line 45"/>
            <p:cNvSpPr/>
            <p:nvPr/>
          </p:nvSpPr>
          <p:spPr>
            <a:xfrm>
              <a:off x="4869" y="2329"/>
              <a:ext cx="0" cy="2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43" name="Line 46"/>
            <p:cNvSpPr/>
            <p:nvPr/>
          </p:nvSpPr>
          <p:spPr>
            <a:xfrm>
              <a:off x="4869" y="2780"/>
              <a:ext cx="0" cy="11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44" name="Line 47"/>
            <p:cNvSpPr/>
            <p:nvPr/>
          </p:nvSpPr>
          <p:spPr>
            <a:xfrm flipH="1">
              <a:off x="2141" y="3907"/>
              <a:ext cx="27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5" name="Line 48"/>
            <p:cNvSpPr/>
            <p:nvPr/>
          </p:nvSpPr>
          <p:spPr>
            <a:xfrm>
              <a:off x="2961" y="3832"/>
              <a:ext cx="10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6" name="Line 49"/>
            <p:cNvSpPr/>
            <p:nvPr/>
          </p:nvSpPr>
          <p:spPr>
            <a:xfrm flipV="1">
              <a:off x="3979" y="301"/>
              <a:ext cx="1" cy="35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7" name="Line 50"/>
            <p:cNvSpPr/>
            <p:nvPr/>
          </p:nvSpPr>
          <p:spPr>
            <a:xfrm>
              <a:off x="2452" y="676"/>
              <a:ext cx="14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48" name="Line 51"/>
            <p:cNvSpPr/>
            <p:nvPr/>
          </p:nvSpPr>
          <p:spPr>
            <a:xfrm>
              <a:off x="3979" y="301"/>
              <a:ext cx="89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49" name="Line 52"/>
            <p:cNvSpPr/>
            <p:nvPr/>
          </p:nvSpPr>
          <p:spPr>
            <a:xfrm>
              <a:off x="4869" y="301"/>
              <a:ext cx="0" cy="2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50" name="Line 53"/>
            <p:cNvSpPr/>
            <p:nvPr/>
          </p:nvSpPr>
          <p:spPr>
            <a:xfrm>
              <a:off x="3852" y="676"/>
              <a:ext cx="0" cy="217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51" name="Line 54"/>
            <p:cNvSpPr/>
            <p:nvPr/>
          </p:nvSpPr>
          <p:spPr>
            <a:xfrm flipH="1">
              <a:off x="2961" y="2855"/>
              <a:ext cx="89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52" name="Line 55"/>
            <p:cNvSpPr/>
            <p:nvPr/>
          </p:nvSpPr>
          <p:spPr>
            <a:xfrm>
              <a:off x="2452" y="1127"/>
              <a:ext cx="14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53" name="Text Box 56"/>
            <p:cNvSpPr txBox="1"/>
            <p:nvPr/>
          </p:nvSpPr>
          <p:spPr>
            <a:xfrm>
              <a:off x="2580" y="902"/>
              <a:ext cx="63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Y</a:t>
              </a:r>
              <a:endParaRPr lang="en-US" altLang="zh-CN" sz="2000" b="1" dirty="0"/>
            </a:p>
          </p:txBody>
        </p:sp>
        <p:sp>
          <p:nvSpPr>
            <p:cNvPr id="55354" name="Text Box 57"/>
            <p:cNvSpPr txBox="1"/>
            <p:nvPr/>
          </p:nvSpPr>
          <p:spPr>
            <a:xfrm>
              <a:off x="2580" y="451"/>
              <a:ext cx="63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Y</a:t>
              </a:r>
              <a:endParaRPr lang="en-US" altLang="zh-CN" sz="2000" b="1" dirty="0"/>
            </a:p>
          </p:txBody>
        </p:sp>
        <p:sp>
          <p:nvSpPr>
            <p:cNvPr id="55355" name="Text Box 58"/>
            <p:cNvSpPr txBox="1"/>
            <p:nvPr/>
          </p:nvSpPr>
          <p:spPr>
            <a:xfrm>
              <a:off x="0" y="4084"/>
              <a:ext cx="5684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图</a:t>
              </a:r>
              <a:r>
                <a:rPr lang="en-US" altLang="zh-CN" sz="2000" b="1" dirty="0"/>
                <a:t>7-14 </a:t>
              </a:r>
              <a:r>
                <a:rPr lang="zh-CN" altLang="en-US" sz="2000" b="1" dirty="0"/>
                <a:t>中断响应与处理过程</a:t>
              </a:r>
              <a:endParaRPr lang="zh-CN" altLang="en-US" sz="2000" b="1" dirty="0"/>
            </a:p>
          </p:txBody>
        </p:sp>
        <p:sp>
          <p:nvSpPr>
            <p:cNvPr id="55356" name="Line 59"/>
            <p:cNvSpPr/>
            <p:nvPr/>
          </p:nvSpPr>
          <p:spPr>
            <a:xfrm flipH="1">
              <a:off x="1468" y="3181"/>
              <a:ext cx="66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57" name="Line 60"/>
            <p:cNvSpPr/>
            <p:nvPr/>
          </p:nvSpPr>
          <p:spPr>
            <a:xfrm>
              <a:off x="2131" y="3175"/>
              <a:ext cx="0" cy="7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0578" name="Text Box 2"/>
          <p:cNvSpPr txBox="1"/>
          <p:nvPr/>
        </p:nvSpPr>
        <p:spPr>
          <a:xfrm>
            <a:off x="0" y="83661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7.3.3 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中断接口模型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80579" name="Text Box 3"/>
          <p:cNvSpPr txBox="1"/>
          <p:nvPr/>
        </p:nvSpPr>
        <p:spPr>
          <a:xfrm>
            <a:off x="381000" y="1700213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、概念模型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80580" name="Text Box 4"/>
          <p:cNvSpPr txBox="1"/>
          <p:nvPr/>
        </p:nvSpPr>
        <p:spPr>
          <a:xfrm>
            <a:off x="468313" y="2492375"/>
            <a:ext cx="6172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CC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）查询式中断接口模型 </a:t>
            </a:r>
            <a:endParaRPr lang="zh-CN" altLang="en-US" b="1" dirty="0">
              <a:solidFill>
                <a:srgbClr val="CCFF99"/>
              </a:solidFill>
              <a:latin typeface="宋体" panose="02010600030101010101" pitchFamily="2" charset="-122"/>
            </a:endParaRPr>
          </a:p>
        </p:txBody>
      </p:sp>
      <p:sp>
        <p:nvSpPr>
          <p:cNvPr id="280581" name="Text Box 5"/>
          <p:cNvSpPr txBox="1"/>
          <p:nvPr/>
        </p:nvSpPr>
        <p:spPr>
          <a:xfrm>
            <a:off x="684213" y="3357563"/>
            <a:ext cx="7848600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将程序查询式接口的</a:t>
            </a:r>
            <a:r>
              <a:rPr lang="zh-CN" altLang="en-US" b="1" dirty="0">
                <a:solidFill>
                  <a:schemeClr val="bg1"/>
                </a:solidFill>
              </a:rPr>
              <a:t>“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准备好</a:t>
            </a:r>
            <a:r>
              <a:rPr lang="zh-CN" altLang="en-US" b="1" dirty="0">
                <a:solidFill>
                  <a:schemeClr val="bg1"/>
                </a:solidFill>
              </a:rPr>
              <a:t>”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状态位，通过驱动器接到公共的中断请求线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上即可。当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响应中断请求后，可通过软件逐个查询接口的状态位，以确定中断源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6327" name="Text Box 6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/>
      <p:bldP spid="280579" grpId="0"/>
      <p:bldP spid="280580" grpId="0"/>
      <p:bldP spid="28058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Text Box 37"/>
          <p:cNvSpPr txBox="1"/>
          <p:nvPr/>
        </p:nvSpPr>
        <p:spPr>
          <a:xfrm>
            <a:off x="0" y="2619375"/>
            <a:ext cx="9144000" cy="42386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81602" name="Text Box 2"/>
          <p:cNvSpPr txBox="1"/>
          <p:nvPr/>
        </p:nvSpPr>
        <p:spPr>
          <a:xfrm>
            <a:off x="0" y="260350"/>
            <a:ext cx="6172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CC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）向量式中断接口模型 </a:t>
            </a:r>
            <a:endParaRPr lang="zh-CN" altLang="en-US" b="1" dirty="0">
              <a:solidFill>
                <a:srgbClr val="CCFF99"/>
              </a:solidFill>
              <a:latin typeface="宋体" panose="02010600030101010101" pitchFamily="2" charset="-122"/>
            </a:endParaRPr>
          </a:p>
        </p:txBody>
      </p:sp>
      <p:sp>
        <p:nvSpPr>
          <p:cNvPr id="281603" name="Text Box 3"/>
          <p:cNvSpPr txBox="1"/>
          <p:nvPr/>
        </p:nvSpPr>
        <p:spPr>
          <a:xfrm>
            <a:off x="250825" y="908050"/>
            <a:ext cx="8497888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现代计算机系统中广泛采用的方式</a:t>
            </a:r>
            <a:b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引入了向量产生逻辑 </a:t>
            </a:r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1604" name="Text Box 4"/>
          <p:cNvSpPr txBox="1"/>
          <p:nvPr/>
        </p:nvSpPr>
        <p:spPr>
          <a:xfrm>
            <a:off x="323850" y="2060575"/>
            <a:ext cx="7391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向量中断接口的结构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: </a:t>
            </a:r>
            <a:endParaRPr lang="en-US" altLang="zh-CN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grpSp>
        <p:nvGrpSpPr>
          <p:cNvPr id="57351" name="Group 38"/>
          <p:cNvGrpSpPr/>
          <p:nvPr/>
        </p:nvGrpSpPr>
        <p:grpSpPr>
          <a:xfrm>
            <a:off x="395288" y="2800350"/>
            <a:ext cx="8497887" cy="3941763"/>
            <a:chOff x="249" y="1764"/>
            <a:chExt cx="5353" cy="2483"/>
          </a:xfrm>
        </p:grpSpPr>
        <p:sp>
          <p:nvSpPr>
            <p:cNvPr id="57352" name="Line 7"/>
            <p:cNvSpPr/>
            <p:nvPr/>
          </p:nvSpPr>
          <p:spPr>
            <a:xfrm>
              <a:off x="1052" y="1764"/>
              <a:ext cx="1" cy="24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353" name="Line 8"/>
            <p:cNvSpPr/>
            <p:nvPr/>
          </p:nvSpPr>
          <p:spPr>
            <a:xfrm>
              <a:off x="3732" y="1764"/>
              <a:ext cx="1" cy="24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354" name="Text Box 9"/>
            <p:cNvSpPr txBox="1"/>
            <p:nvPr/>
          </p:nvSpPr>
          <p:spPr>
            <a:xfrm>
              <a:off x="1474" y="1900"/>
              <a:ext cx="1340" cy="82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400" b="1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地址译码器</a:t>
              </a:r>
              <a:endParaRPr lang="zh-CN" altLang="en-US" sz="2400" b="1" dirty="0"/>
            </a:p>
          </p:txBody>
        </p:sp>
        <p:sp>
          <p:nvSpPr>
            <p:cNvPr id="57355" name="Text Box 10"/>
            <p:cNvSpPr txBox="1"/>
            <p:nvPr/>
          </p:nvSpPr>
          <p:spPr>
            <a:xfrm>
              <a:off x="1455" y="2946"/>
              <a:ext cx="1340" cy="47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中断控制器</a:t>
              </a:r>
              <a:endParaRPr lang="zh-CN" altLang="en-US" sz="2400" b="1" dirty="0"/>
            </a:p>
          </p:txBody>
        </p:sp>
        <p:sp>
          <p:nvSpPr>
            <p:cNvPr id="57356" name="Text Box 11"/>
            <p:cNvSpPr txBox="1"/>
            <p:nvPr/>
          </p:nvSpPr>
          <p:spPr>
            <a:xfrm>
              <a:off x="1455" y="3656"/>
              <a:ext cx="1340" cy="35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总线缓冲驱动</a:t>
              </a:r>
              <a:endParaRPr lang="zh-CN" altLang="en-US" sz="2400" b="1" dirty="0"/>
            </a:p>
          </p:txBody>
        </p:sp>
        <p:sp>
          <p:nvSpPr>
            <p:cNvPr id="57357" name="Text Box 12"/>
            <p:cNvSpPr txBox="1"/>
            <p:nvPr/>
          </p:nvSpPr>
          <p:spPr>
            <a:xfrm>
              <a:off x="4001" y="1882"/>
              <a:ext cx="1510" cy="35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数据输出寄存器</a:t>
              </a:r>
              <a:endParaRPr lang="zh-CN" altLang="en-US" sz="2400" b="1" dirty="0"/>
            </a:p>
          </p:txBody>
        </p:sp>
        <p:sp>
          <p:nvSpPr>
            <p:cNvPr id="57358" name="Text Box 13"/>
            <p:cNvSpPr txBox="1"/>
            <p:nvPr/>
          </p:nvSpPr>
          <p:spPr>
            <a:xfrm>
              <a:off x="4001" y="2355"/>
              <a:ext cx="1510" cy="35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数据输入寄存器</a:t>
              </a:r>
              <a:endParaRPr lang="zh-CN" altLang="en-US" sz="2400" b="1" dirty="0"/>
            </a:p>
          </p:txBody>
        </p:sp>
        <p:sp>
          <p:nvSpPr>
            <p:cNvPr id="57359" name="Text Box 14"/>
            <p:cNvSpPr txBox="1"/>
            <p:nvPr/>
          </p:nvSpPr>
          <p:spPr>
            <a:xfrm>
              <a:off x="4001" y="2828"/>
              <a:ext cx="1510" cy="35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I/O</a:t>
              </a:r>
              <a:r>
                <a:rPr lang="zh-CN" altLang="en-US" sz="2400" b="1" dirty="0"/>
                <a:t>控制寄存器</a:t>
              </a:r>
              <a:endParaRPr lang="zh-CN" altLang="en-US" sz="2400" b="1" dirty="0"/>
            </a:p>
          </p:txBody>
        </p:sp>
        <p:sp>
          <p:nvSpPr>
            <p:cNvPr id="57360" name="Text Box 15"/>
            <p:cNvSpPr txBox="1"/>
            <p:nvPr/>
          </p:nvSpPr>
          <p:spPr>
            <a:xfrm>
              <a:off x="4001" y="3302"/>
              <a:ext cx="1464" cy="35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I/O</a:t>
              </a:r>
              <a:r>
                <a:rPr lang="zh-CN" altLang="en-US" sz="2400" b="1" dirty="0"/>
                <a:t>状态寄存器</a:t>
              </a:r>
              <a:endParaRPr lang="zh-CN" altLang="en-US" sz="2400" b="1" dirty="0"/>
            </a:p>
          </p:txBody>
        </p:sp>
        <p:sp>
          <p:nvSpPr>
            <p:cNvPr id="57361" name="Text Box 16"/>
            <p:cNvSpPr txBox="1"/>
            <p:nvPr/>
          </p:nvSpPr>
          <p:spPr>
            <a:xfrm>
              <a:off x="4001" y="3626"/>
              <a:ext cx="1601" cy="35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400" b="1" dirty="0"/>
                <a:t>中断向量寄存器</a:t>
              </a:r>
              <a:endParaRPr lang="zh-CN" altLang="en-US" sz="2400" b="1" dirty="0"/>
            </a:p>
          </p:txBody>
        </p:sp>
        <p:sp>
          <p:nvSpPr>
            <p:cNvPr id="57362" name="Line 17"/>
            <p:cNvSpPr/>
            <p:nvPr/>
          </p:nvSpPr>
          <p:spPr>
            <a:xfrm>
              <a:off x="1053" y="2000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3" name="Line 18"/>
            <p:cNvSpPr/>
            <p:nvPr/>
          </p:nvSpPr>
          <p:spPr>
            <a:xfrm>
              <a:off x="1053" y="2237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4" name="Line 19"/>
            <p:cNvSpPr/>
            <p:nvPr/>
          </p:nvSpPr>
          <p:spPr>
            <a:xfrm>
              <a:off x="1053" y="2591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5" name="Line 20"/>
            <p:cNvSpPr/>
            <p:nvPr/>
          </p:nvSpPr>
          <p:spPr>
            <a:xfrm flipH="1">
              <a:off x="1053" y="3065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6" name="Line 21"/>
            <p:cNvSpPr/>
            <p:nvPr/>
          </p:nvSpPr>
          <p:spPr>
            <a:xfrm>
              <a:off x="1053" y="3302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7" name="Line 22"/>
            <p:cNvSpPr/>
            <p:nvPr/>
          </p:nvSpPr>
          <p:spPr>
            <a:xfrm>
              <a:off x="1053" y="3774"/>
              <a:ext cx="402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368" name="Line 23"/>
            <p:cNvSpPr/>
            <p:nvPr/>
          </p:nvSpPr>
          <p:spPr>
            <a:xfrm>
              <a:off x="2795" y="3774"/>
              <a:ext cx="93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369" name="Line 24"/>
            <p:cNvSpPr/>
            <p:nvPr/>
          </p:nvSpPr>
          <p:spPr>
            <a:xfrm flipH="1">
              <a:off x="2795" y="3357"/>
              <a:ext cx="120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0" name="Line 25"/>
            <p:cNvSpPr/>
            <p:nvPr/>
          </p:nvSpPr>
          <p:spPr>
            <a:xfrm flipH="1">
              <a:off x="3733" y="3538"/>
              <a:ext cx="26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1" name="Line 26"/>
            <p:cNvSpPr/>
            <p:nvPr/>
          </p:nvSpPr>
          <p:spPr>
            <a:xfrm>
              <a:off x="3733" y="4011"/>
              <a:ext cx="26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372" name="Line 27"/>
            <p:cNvSpPr/>
            <p:nvPr/>
          </p:nvSpPr>
          <p:spPr>
            <a:xfrm flipH="1">
              <a:off x="2795" y="3065"/>
              <a:ext cx="1206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3" name="Line 28"/>
            <p:cNvSpPr/>
            <p:nvPr/>
          </p:nvSpPr>
          <p:spPr>
            <a:xfrm>
              <a:off x="3733" y="2946"/>
              <a:ext cx="26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4" name="Line 29"/>
            <p:cNvSpPr/>
            <p:nvPr/>
          </p:nvSpPr>
          <p:spPr>
            <a:xfrm>
              <a:off x="3733" y="2119"/>
              <a:ext cx="26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5" name="Line 30"/>
            <p:cNvSpPr/>
            <p:nvPr/>
          </p:nvSpPr>
          <p:spPr>
            <a:xfrm flipH="1">
              <a:off x="3733" y="2591"/>
              <a:ext cx="26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6" name="Text Box 31"/>
            <p:cNvSpPr txBox="1"/>
            <p:nvPr/>
          </p:nvSpPr>
          <p:spPr>
            <a:xfrm>
              <a:off x="249" y="1806"/>
              <a:ext cx="811" cy="3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400" b="1" dirty="0"/>
                <a:t>ADDR</a:t>
              </a:r>
              <a:endParaRPr lang="en-US" altLang="zh-CN" sz="2400" b="1" dirty="0"/>
            </a:p>
          </p:txBody>
        </p:sp>
        <p:sp>
          <p:nvSpPr>
            <p:cNvPr id="57377" name="Text Box 32"/>
            <p:cNvSpPr txBox="1"/>
            <p:nvPr/>
          </p:nvSpPr>
          <p:spPr>
            <a:xfrm>
              <a:off x="390" y="2072"/>
              <a:ext cx="670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400" b="1" dirty="0"/>
                <a:t>RD</a:t>
              </a:r>
              <a:endParaRPr lang="en-US" altLang="zh-CN" sz="2400" b="1" dirty="0"/>
            </a:p>
          </p:txBody>
        </p:sp>
        <p:sp>
          <p:nvSpPr>
            <p:cNvPr id="57378" name="Text Box 33"/>
            <p:cNvSpPr txBox="1"/>
            <p:nvPr/>
          </p:nvSpPr>
          <p:spPr>
            <a:xfrm>
              <a:off x="371" y="2437"/>
              <a:ext cx="670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400" b="1" dirty="0"/>
                <a:t>WR</a:t>
              </a:r>
              <a:endParaRPr lang="en-US" altLang="zh-CN" sz="2400" b="1" dirty="0"/>
            </a:p>
          </p:txBody>
        </p:sp>
        <p:sp>
          <p:nvSpPr>
            <p:cNvPr id="57379" name="Text Box 34"/>
            <p:cNvSpPr txBox="1"/>
            <p:nvPr/>
          </p:nvSpPr>
          <p:spPr>
            <a:xfrm>
              <a:off x="381" y="2889"/>
              <a:ext cx="669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400" b="1" dirty="0"/>
                <a:t>INTR</a:t>
              </a:r>
              <a:endParaRPr lang="en-US" altLang="zh-CN" sz="2400" b="1" dirty="0"/>
            </a:p>
          </p:txBody>
        </p:sp>
        <p:sp>
          <p:nvSpPr>
            <p:cNvPr id="57380" name="Text Box 35"/>
            <p:cNvSpPr txBox="1"/>
            <p:nvPr/>
          </p:nvSpPr>
          <p:spPr>
            <a:xfrm>
              <a:off x="340" y="3168"/>
              <a:ext cx="670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400" b="1" dirty="0"/>
                <a:t>INTA</a:t>
              </a:r>
              <a:endParaRPr lang="en-US" altLang="zh-CN" sz="2400" b="1" dirty="0"/>
            </a:p>
          </p:txBody>
        </p:sp>
        <p:sp>
          <p:nvSpPr>
            <p:cNvPr id="57381" name="Text Box 36"/>
            <p:cNvSpPr txBox="1"/>
            <p:nvPr/>
          </p:nvSpPr>
          <p:spPr>
            <a:xfrm>
              <a:off x="340" y="3600"/>
              <a:ext cx="670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2400" b="1" dirty="0"/>
                <a:t>DATA</a:t>
              </a:r>
              <a:endParaRPr lang="en-US" altLang="zh-CN" sz="2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/>
      <p:bldP spid="281603" grpId="0"/>
      <p:bldP spid="28160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3650" name="Text Box 2"/>
          <p:cNvSpPr txBox="1"/>
          <p:nvPr/>
        </p:nvSpPr>
        <p:spPr>
          <a:xfrm>
            <a:off x="0" y="333375"/>
            <a:ext cx="782955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微机中广泛采用公共请求线结构例子如下： 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58372" name="Group 57"/>
          <p:cNvGrpSpPr/>
          <p:nvPr/>
        </p:nvGrpSpPr>
        <p:grpSpPr>
          <a:xfrm>
            <a:off x="0" y="1196975"/>
            <a:ext cx="9144000" cy="5702300"/>
            <a:chOff x="0" y="754"/>
            <a:chExt cx="5760" cy="3592"/>
          </a:xfrm>
        </p:grpSpPr>
        <p:sp>
          <p:nvSpPr>
            <p:cNvPr id="58373" name="Text Box 56"/>
            <p:cNvSpPr txBox="1"/>
            <p:nvPr/>
          </p:nvSpPr>
          <p:spPr>
            <a:xfrm>
              <a:off x="0" y="754"/>
              <a:ext cx="5760" cy="359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58374" name="Text Box 3"/>
            <p:cNvSpPr txBox="1"/>
            <p:nvPr/>
          </p:nvSpPr>
          <p:spPr>
            <a:xfrm>
              <a:off x="384" y="3643"/>
              <a:ext cx="523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图</a:t>
              </a:r>
              <a:r>
                <a:rPr lang="en-US" altLang="zh-CN" sz="2000" dirty="0"/>
                <a:t>7-16 </a:t>
              </a:r>
              <a:r>
                <a:rPr lang="zh-CN" altLang="en-US" sz="2000" dirty="0"/>
                <a:t>公共中断请求线结构</a:t>
              </a:r>
              <a:endParaRPr lang="zh-CN" altLang="en-US" sz="2000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dirty="0"/>
            </a:p>
          </p:txBody>
        </p:sp>
        <p:grpSp>
          <p:nvGrpSpPr>
            <p:cNvPr id="58375" name="Group 4"/>
            <p:cNvGrpSpPr/>
            <p:nvPr/>
          </p:nvGrpSpPr>
          <p:grpSpPr>
            <a:xfrm>
              <a:off x="485" y="960"/>
              <a:ext cx="4784" cy="2609"/>
              <a:chOff x="485" y="960"/>
              <a:chExt cx="4784" cy="2609"/>
            </a:xfrm>
          </p:grpSpPr>
          <p:sp>
            <p:nvSpPr>
              <p:cNvPr id="58376" name="Line 5"/>
              <p:cNvSpPr/>
              <p:nvPr/>
            </p:nvSpPr>
            <p:spPr>
              <a:xfrm>
                <a:off x="1538" y="1144"/>
                <a:ext cx="3587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8377" name="Text Box 6"/>
              <p:cNvSpPr txBox="1"/>
              <p:nvPr/>
            </p:nvSpPr>
            <p:spPr>
              <a:xfrm>
                <a:off x="485" y="960"/>
                <a:ext cx="1036" cy="615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CPU  INTR</a:t>
                </a:r>
                <a:endParaRPr lang="en-US" altLang="zh-CN" sz="2000" b="1" dirty="0"/>
              </a:p>
            </p:txBody>
          </p:sp>
          <p:sp>
            <p:nvSpPr>
              <p:cNvPr id="58378" name="Rectangle 7"/>
              <p:cNvSpPr/>
              <p:nvPr/>
            </p:nvSpPr>
            <p:spPr>
              <a:xfrm>
                <a:off x="1701" y="1388"/>
                <a:ext cx="577" cy="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58379" name="Line 8"/>
              <p:cNvSpPr/>
              <p:nvPr/>
            </p:nvSpPr>
            <p:spPr>
              <a:xfrm flipV="1">
                <a:off x="1712" y="1374"/>
                <a:ext cx="96" cy="9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80" name="Rectangle 9"/>
              <p:cNvSpPr/>
              <p:nvPr/>
            </p:nvSpPr>
            <p:spPr>
              <a:xfrm>
                <a:off x="4133" y="1428"/>
                <a:ext cx="576" cy="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58381" name="Line 10"/>
              <p:cNvSpPr/>
              <p:nvPr/>
            </p:nvSpPr>
            <p:spPr>
              <a:xfrm flipV="1">
                <a:off x="4151" y="1414"/>
                <a:ext cx="96" cy="9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82" name="Rectangle 11"/>
              <p:cNvSpPr/>
              <p:nvPr/>
            </p:nvSpPr>
            <p:spPr>
              <a:xfrm>
                <a:off x="2896" y="1396"/>
                <a:ext cx="577" cy="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58383" name="Line 12"/>
              <p:cNvSpPr/>
              <p:nvPr/>
            </p:nvSpPr>
            <p:spPr>
              <a:xfrm flipV="1">
                <a:off x="2904" y="1382"/>
                <a:ext cx="96" cy="9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84" name="Oval 13"/>
              <p:cNvSpPr/>
              <p:nvPr/>
            </p:nvSpPr>
            <p:spPr>
              <a:xfrm>
                <a:off x="1973" y="1321"/>
                <a:ext cx="73" cy="101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58385" name="Oval 14"/>
              <p:cNvSpPr/>
              <p:nvPr/>
            </p:nvSpPr>
            <p:spPr>
              <a:xfrm>
                <a:off x="3174" y="1334"/>
                <a:ext cx="72" cy="101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58386" name="Oval 15"/>
              <p:cNvSpPr/>
              <p:nvPr/>
            </p:nvSpPr>
            <p:spPr>
              <a:xfrm>
                <a:off x="4395" y="1359"/>
                <a:ext cx="73" cy="101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58387" name="Line 16"/>
              <p:cNvSpPr/>
              <p:nvPr/>
            </p:nvSpPr>
            <p:spPr>
              <a:xfrm flipV="1">
                <a:off x="2000" y="1147"/>
                <a:ext cx="0" cy="16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388" name="Line 17"/>
              <p:cNvSpPr/>
              <p:nvPr/>
            </p:nvSpPr>
            <p:spPr>
              <a:xfrm flipV="1">
                <a:off x="3202" y="1147"/>
                <a:ext cx="0" cy="20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389" name="Line 18"/>
              <p:cNvSpPr/>
              <p:nvPr/>
            </p:nvSpPr>
            <p:spPr>
              <a:xfrm flipV="1">
                <a:off x="4432" y="1147"/>
                <a:ext cx="0" cy="22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8390" name="Text Box 19"/>
              <p:cNvSpPr txBox="1"/>
              <p:nvPr/>
            </p:nvSpPr>
            <p:spPr>
              <a:xfrm>
                <a:off x="1500" y="1778"/>
                <a:ext cx="923" cy="64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     +</a:t>
                </a:r>
                <a:endParaRPr lang="en-US" altLang="zh-CN" sz="2000" b="1" dirty="0"/>
              </a:p>
            </p:txBody>
          </p:sp>
          <p:sp>
            <p:nvSpPr>
              <p:cNvPr id="58391" name="Line 20"/>
              <p:cNvSpPr/>
              <p:nvPr/>
            </p:nvSpPr>
            <p:spPr>
              <a:xfrm>
                <a:off x="1491" y="2096"/>
                <a:ext cx="93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2" name="Line 21"/>
              <p:cNvSpPr/>
              <p:nvPr/>
            </p:nvSpPr>
            <p:spPr>
              <a:xfrm>
                <a:off x="1780" y="2083"/>
                <a:ext cx="0" cy="3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3" name="Line 22"/>
              <p:cNvSpPr/>
              <p:nvPr/>
            </p:nvSpPr>
            <p:spPr>
              <a:xfrm>
                <a:off x="2154" y="2083"/>
                <a:ext cx="0" cy="3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4" name="Line 23"/>
              <p:cNvSpPr/>
              <p:nvPr/>
            </p:nvSpPr>
            <p:spPr>
              <a:xfrm>
                <a:off x="1991" y="1588"/>
                <a:ext cx="0" cy="18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5" name="Line 24"/>
              <p:cNvSpPr/>
              <p:nvPr/>
            </p:nvSpPr>
            <p:spPr>
              <a:xfrm>
                <a:off x="3198" y="1602"/>
                <a:ext cx="0" cy="49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6" name="Line 25"/>
              <p:cNvSpPr/>
              <p:nvPr/>
            </p:nvSpPr>
            <p:spPr>
              <a:xfrm>
                <a:off x="4268" y="1615"/>
                <a:ext cx="0" cy="42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7" name="Line 26"/>
              <p:cNvSpPr/>
              <p:nvPr/>
            </p:nvSpPr>
            <p:spPr>
              <a:xfrm>
                <a:off x="4605" y="1635"/>
                <a:ext cx="0" cy="42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8" name="Line 27"/>
              <p:cNvSpPr/>
              <p:nvPr/>
            </p:nvSpPr>
            <p:spPr>
              <a:xfrm>
                <a:off x="2346" y="2430"/>
                <a:ext cx="0" cy="25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9" name="Line 28"/>
              <p:cNvSpPr/>
              <p:nvPr/>
            </p:nvSpPr>
            <p:spPr>
              <a:xfrm>
                <a:off x="2337" y="2673"/>
                <a:ext cx="269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0" name="Line 29"/>
              <p:cNvSpPr/>
              <p:nvPr/>
            </p:nvSpPr>
            <p:spPr>
              <a:xfrm>
                <a:off x="2241" y="2414"/>
                <a:ext cx="0" cy="74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1" name="Line 30"/>
              <p:cNvSpPr/>
              <p:nvPr/>
            </p:nvSpPr>
            <p:spPr>
              <a:xfrm>
                <a:off x="2236" y="3163"/>
                <a:ext cx="395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2" name="Line 31"/>
              <p:cNvSpPr/>
              <p:nvPr/>
            </p:nvSpPr>
            <p:spPr>
              <a:xfrm>
                <a:off x="1530" y="2414"/>
                <a:ext cx="0" cy="28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3" name="Line 32"/>
              <p:cNvSpPr/>
              <p:nvPr/>
            </p:nvSpPr>
            <p:spPr>
              <a:xfrm flipH="1">
                <a:off x="1250" y="2695"/>
                <a:ext cx="2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4" name="Line 33"/>
              <p:cNvSpPr/>
              <p:nvPr/>
            </p:nvSpPr>
            <p:spPr>
              <a:xfrm>
                <a:off x="1712" y="2428"/>
                <a:ext cx="0" cy="42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5" name="Line 34"/>
              <p:cNvSpPr/>
              <p:nvPr/>
            </p:nvSpPr>
            <p:spPr>
              <a:xfrm flipH="1">
                <a:off x="1011" y="2842"/>
                <a:ext cx="69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6" name="Line 35"/>
              <p:cNvSpPr/>
              <p:nvPr/>
            </p:nvSpPr>
            <p:spPr>
              <a:xfrm>
                <a:off x="1895" y="2414"/>
                <a:ext cx="0" cy="70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7" name="Line 36"/>
              <p:cNvSpPr/>
              <p:nvPr/>
            </p:nvSpPr>
            <p:spPr>
              <a:xfrm flipH="1">
                <a:off x="1261" y="3123"/>
                <a:ext cx="63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8" name="Line 37"/>
              <p:cNvSpPr/>
              <p:nvPr/>
            </p:nvSpPr>
            <p:spPr>
              <a:xfrm>
                <a:off x="1991" y="2414"/>
                <a:ext cx="0" cy="94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09" name="Line 38"/>
              <p:cNvSpPr/>
              <p:nvPr/>
            </p:nvSpPr>
            <p:spPr>
              <a:xfrm>
                <a:off x="1991" y="3350"/>
                <a:ext cx="118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10" name="Text Box 39"/>
              <p:cNvSpPr txBox="1"/>
              <p:nvPr/>
            </p:nvSpPr>
            <p:spPr>
              <a:xfrm>
                <a:off x="2640" y="2496"/>
                <a:ext cx="605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IM1</a:t>
                </a:r>
                <a:endParaRPr lang="en-US" altLang="zh-CN" sz="2000" b="1" dirty="0"/>
              </a:p>
            </p:txBody>
          </p:sp>
          <p:sp>
            <p:nvSpPr>
              <p:cNvPr id="58411" name="Line 40"/>
              <p:cNvSpPr/>
              <p:nvPr/>
            </p:nvSpPr>
            <p:spPr>
              <a:xfrm>
                <a:off x="2784" y="2592"/>
                <a:ext cx="14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12" name="Text Box 41"/>
              <p:cNvSpPr txBox="1"/>
              <p:nvPr/>
            </p:nvSpPr>
            <p:spPr>
              <a:xfrm>
                <a:off x="2640" y="2976"/>
                <a:ext cx="606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IRQ2</a:t>
                </a:r>
                <a:endParaRPr lang="en-US" altLang="zh-CN" sz="2000" b="1" dirty="0"/>
              </a:p>
            </p:txBody>
          </p:sp>
          <p:sp>
            <p:nvSpPr>
              <p:cNvPr id="58413" name="Text Box 42"/>
              <p:cNvSpPr txBox="1"/>
              <p:nvPr/>
            </p:nvSpPr>
            <p:spPr>
              <a:xfrm>
                <a:off x="3216" y="3168"/>
                <a:ext cx="605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IRQ1</a:t>
                </a:r>
                <a:endParaRPr lang="en-US" altLang="zh-CN" sz="2000" b="1" dirty="0"/>
              </a:p>
            </p:txBody>
          </p:sp>
          <p:sp>
            <p:nvSpPr>
              <p:cNvPr id="58414" name="Text Box 43"/>
              <p:cNvSpPr txBox="1"/>
              <p:nvPr/>
            </p:nvSpPr>
            <p:spPr>
              <a:xfrm>
                <a:off x="912" y="2976"/>
                <a:ext cx="453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IM1</a:t>
                </a:r>
                <a:endParaRPr lang="en-US" altLang="zh-CN" sz="2000" b="1" dirty="0"/>
              </a:p>
            </p:txBody>
          </p:sp>
          <p:sp>
            <p:nvSpPr>
              <p:cNvPr id="58415" name="Line 44"/>
              <p:cNvSpPr/>
              <p:nvPr/>
            </p:nvSpPr>
            <p:spPr>
              <a:xfrm>
                <a:off x="1008" y="3072"/>
                <a:ext cx="17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16" name="Text Box 45"/>
              <p:cNvSpPr txBox="1"/>
              <p:nvPr/>
            </p:nvSpPr>
            <p:spPr>
              <a:xfrm>
                <a:off x="576" y="2688"/>
                <a:ext cx="558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IRQ0</a:t>
                </a:r>
                <a:endParaRPr lang="en-US" altLang="zh-CN" sz="2000" b="1" dirty="0"/>
              </a:p>
            </p:txBody>
          </p:sp>
          <p:sp>
            <p:nvSpPr>
              <p:cNvPr id="58417" name="Text Box 46"/>
              <p:cNvSpPr txBox="1"/>
              <p:nvPr/>
            </p:nvSpPr>
            <p:spPr>
              <a:xfrm>
                <a:off x="742" y="2481"/>
                <a:ext cx="442" cy="3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IM0</a:t>
                </a:r>
                <a:endParaRPr lang="en-US" altLang="zh-CN" sz="2000" b="1" dirty="0"/>
              </a:p>
            </p:txBody>
          </p:sp>
          <p:sp>
            <p:nvSpPr>
              <p:cNvPr id="58418" name="Line 47"/>
              <p:cNvSpPr/>
              <p:nvPr/>
            </p:nvSpPr>
            <p:spPr>
              <a:xfrm>
                <a:off x="816" y="2544"/>
                <a:ext cx="17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19" name="Text Box 48"/>
              <p:cNvSpPr txBox="1"/>
              <p:nvPr/>
            </p:nvSpPr>
            <p:spPr>
              <a:xfrm>
                <a:off x="2304" y="1488"/>
                <a:ext cx="606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接口</a:t>
                </a:r>
                <a:r>
                  <a:rPr lang="en-US" altLang="zh-CN" sz="2000" b="1" dirty="0"/>
                  <a:t>1</a:t>
                </a:r>
                <a:endParaRPr lang="en-US" altLang="zh-CN" sz="2000" b="1" dirty="0"/>
              </a:p>
            </p:txBody>
          </p:sp>
          <p:sp>
            <p:nvSpPr>
              <p:cNvPr id="58420" name="Text Box 49"/>
              <p:cNvSpPr txBox="1"/>
              <p:nvPr/>
            </p:nvSpPr>
            <p:spPr>
              <a:xfrm>
                <a:off x="2976" y="2112"/>
                <a:ext cx="605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BUSY</a:t>
                </a:r>
                <a:endParaRPr lang="en-US" altLang="zh-CN" sz="2000" b="1" dirty="0"/>
              </a:p>
            </p:txBody>
          </p:sp>
          <p:sp>
            <p:nvSpPr>
              <p:cNvPr id="58421" name="Line 50"/>
              <p:cNvSpPr/>
              <p:nvPr/>
            </p:nvSpPr>
            <p:spPr>
              <a:xfrm>
                <a:off x="3120" y="2208"/>
                <a:ext cx="27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422" name="Text Box 51"/>
              <p:cNvSpPr txBox="1"/>
              <p:nvPr/>
            </p:nvSpPr>
            <p:spPr>
              <a:xfrm>
                <a:off x="3312" y="1536"/>
                <a:ext cx="539" cy="4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接口</a:t>
                </a:r>
                <a:r>
                  <a:rPr lang="en-US" altLang="zh-CN" sz="2000" b="1" dirty="0"/>
                  <a:t>2</a:t>
                </a:r>
                <a:endParaRPr lang="en-US" altLang="zh-CN" sz="2000" b="1" dirty="0"/>
              </a:p>
            </p:txBody>
          </p:sp>
          <p:sp>
            <p:nvSpPr>
              <p:cNvPr id="58423" name="Text Box 52"/>
              <p:cNvSpPr txBox="1"/>
              <p:nvPr/>
            </p:nvSpPr>
            <p:spPr>
              <a:xfrm>
                <a:off x="3888" y="2016"/>
                <a:ext cx="606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IM3</a:t>
                </a:r>
                <a:endParaRPr lang="en-US" altLang="zh-CN" sz="2000" b="1" dirty="0"/>
              </a:p>
            </p:txBody>
          </p:sp>
          <p:sp>
            <p:nvSpPr>
              <p:cNvPr id="58424" name="Text Box 53"/>
              <p:cNvSpPr txBox="1"/>
              <p:nvPr/>
            </p:nvSpPr>
            <p:spPr>
              <a:xfrm>
                <a:off x="4664" y="1619"/>
                <a:ext cx="605" cy="3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接口</a:t>
                </a:r>
                <a:r>
                  <a:rPr lang="en-US" altLang="zh-CN" sz="2000" b="1" dirty="0"/>
                  <a:t>3</a:t>
                </a:r>
                <a:endParaRPr lang="en-US" altLang="zh-CN" sz="2000" b="1" dirty="0"/>
              </a:p>
            </p:txBody>
          </p:sp>
          <p:sp>
            <p:nvSpPr>
              <p:cNvPr id="58425" name="Text Box 54"/>
              <p:cNvSpPr txBox="1"/>
              <p:nvPr/>
            </p:nvSpPr>
            <p:spPr>
              <a:xfrm>
                <a:off x="4464" y="2064"/>
                <a:ext cx="741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</a:rPr>
                  <a:t>READY</a:t>
                </a:r>
                <a:endParaRPr lang="en-US" altLang="zh-CN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26" name="Line 55"/>
              <p:cNvSpPr/>
              <p:nvPr/>
            </p:nvSpPr>
            <p:spPr>
              <a:xfrm>
                <a:off x="3984" y="2112"/>
                <a:ext cx="18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4674" name="Text Box 2"/>
          <p:cNvSpPr txBox="1"/>
          <p:nvPr/>
        </p:nvSpPr>
        <p:spPr>
          <a:xfrm>
            <a:off x="381000" y="954088"/>
            <a:ext cx="8763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、中断请求的优先级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84675" name="Text Box 3"/>
          <p:cNvSpPr txBox="1"/>
          <p:nvPr/>
        </p:nvSpPr>
        <p:spPr>
          <a:xfrm>
            <a:off x="457200" y="1716088"/>
            <a:ext cx="8458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中断控制逻辑中一般采用优先排队逻辑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84676" name="Text Box 4"/>
          <p:cNvSpPr txBox="1"/>
          <p:nvPr/>
        </p:nvSpPr>
        <p:spPr>
          <a:xfrm>
            <a:off x="611188" y="2565400"/>
            <a:ext cx="7391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CC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）并行优先级排队 </a:t>
            </a:r>
            <a:endParaRPr lang="zh-CN" altLang="en-US" b="1" dirty="0">
              <a:solidFill>
                <a:srgbClr val="CCFF99"/>
              </a:solidFill>
              <a:latin typeface="宋体" panose="02010600030101010101" pitchFamily="2" charset="-122"/>
            </a:endParaRPr>
          </a:p>
        </p:txBody>
      </p:sp>
      <p:sp>
        <p:nvSpPr>
          <p:cNvPr id="284677" name="Text Box 5"/>
          <p:cNvSpPr txBox="1"/>
          <p:nvPr/>
        </p:nvSpPr>
        <p:spPr>
          <a:xfrm>
            <a:off x="1042988" y="3357563"/>
            <a:ext cx="7391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响应速度很快，能满足高速</a:t>
            </a:r>
            <a:r>
              <a:rPr lang="en-US" altLang="zh-CN" b="1" dirty="0">
                <a:solidFill>
                  <a:srgbClr val="FFCCCC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要求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284678" name="Text Box 6"/>
          <p:cNvSpPr txBox="1"/>
          <p:nvPr/>
        </p:nvSpPr>
        <p:spPr>
          <a:xfrm>
            <a:off x="1042988" y="4149725"/>
            <a:ext cx="73914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扩展性稍差，在设计时须先考虑到最大的中断请求数目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59400" name="Text Box 7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  <p:bldP spid="284675" grpId="0"/>
      <p:bldP spid="284676" grpId="0"/>
      <p:bldP spid="284677" grpId="0"/>
      <p:bldP spid="28467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Text Box 25"/>
          <p:cNvSpPr txBox="1"/>
          <p:nvPr/>
        </p:nvSpPr>
        <p:spPr>
          <a:xfrm>
            <a:off x="468313" y="981075"/>
            <a:ext cx="7343775" cy="5702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89794" name="Text Box 2"/>
          <p:cNvSpPr txBox="1"/>
          <p:nvPr/>
        </p:nvSpPr>
        <p:spPr>
          <a:xfrm>
            <a:off x="2533650" y="2559050"/>
            <a:ext cx="3811588" cy="6556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/>
              <a:t>74LS138</a:t>
            </a:r>
            <a:endParaRPr lang="en-US" altLang="zh-CN" sz="2400" b="1" dirty="0"/>
          </a:p>
        </p:txBody>
      </p:sp>
      <p:sp>
        <p:nvSpPr>
          <p:cNvPr id="289795" name="Text Box 3"/>
          <p:cNvSpPr txBox="1"/>
          <p:nvPr/>
        </p:nvSpPr>
        <p:spPr>
          <a:xfrm>
            <a:off x="2528888" y="3916363"/>
            <a:ext cx="3813175" cy="6556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b="1" dirty="0"/>
              <a:t>74LS148</a:t>
            </a:r>
            <a:endParaRPr lang="en-US" altLang="zh-CN" sz="2400" b="1" dirty="0"/>
          </a:p>
        </p:txBody>
      </p:sp>
      <p:sp>
        <p:nvSpPr>
          <p:cNvPr id="289796" name="Text Box 4"/>
          <p:cNvSpPr txBox="1"/>
          <p:nvPr/>
        </p:nvSpPr>
        <p:spPr>
          <a:xfrm>
            <a:off x="2103438" y="5129213"/>
            <a:ext cx="45577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/>
              <a:t>INTR0  INTR1……           INTR7</a:t>
            </a:r>
            <a:endParaRPr lang="en-US" altLang="zh-CN" sz="2400" b="1" dirty="0"/>
          </a:p>
        </p:txBody>
      </p:sp>
      <p:grpSp>
        <p:nvGrpSpPr>
          <p:cNvPr id="289797" name="Group 5"/>
          <p:cNvGrpSpPr/>
          <p:nvPr/>
        </p:nvGrpSpPr>
        <p:grpSpPr>
          <a:xfrm>
            <a:off x="2841625" y="4548188"/>
            <a:ext cx="3167063" cy="819150"/>
            <a:chOff x="1790" y="2403"/>
            <a:chExt cx="1995" cy="516"/>
          </a:xfrm>
        </p:grpSpPr>
        <p:sp>
          <p:nvSpPr>
            <p:cNvPr id="60440" name="Line 6"/>
            <p:cNvSpPr/>
            <p:nvPr/>
          </p:nvSpPr>
          <p:spPr>
            <a:xfrm flipV="1">
              <a:off x="1790" y="2403"/>
              <a:ext cx="10" cy="4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41" name="Line 7"/>
            <p:cNvSpPr/>
            <p:nvPr/>
          </p:nvSpPr>
          <p:spPr>
            <a:xfrm flipV="1">
              <a:off x="2208" y="2418"/>
              <a:ext cx="1" cy="4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42" name="Line 8"/>
            <p:cNvSpPr/>
            <p:nvPr/>
          </p:nvSpPr>
          <p:spPr>
            <a:xfrm flipV="1">
              <a:off x="3785" y="2418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43" name="Text Box 9"/>
            <p:cNvSpPr txBox="1"/>
            <p:nvPr/>
          </p:nvSpPr>
          <p:spPr>
            <a:xfrm>
              <a:off x="2491" y="2448"/>
              <a:ext cx="934" cy="4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…………</a:t>
              </a:r>
              <a:endParaRPr lang="en-US" altLang="zh-CN" sz="2400" b="1" dirty="0"/>
            </a:p>
          </p:txBody>
        </p:sp>
      </p:grpSp>
      <p:sp>
        <p:nvSpPr>
          <p:cNvPr id="289802" name="Text Box 10"/>
          <p:cNvSpPr txBox="1"/>
          <p:nvPr/>
        </p:nvSpPr>
        <p:spPr>
          <a:xfrm>
            <a:off x="2305050" y="962025"/>
            <a:ext cx="4557713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400" b="1" dirty="0"/>
              <a:t>INTA0  INTA1 ……      INTA7</a:t>
            </a:r>
            <a:endParaRPr lang="en-US" altLang="zh-CN" sz="2400" b="1" dirty="0"/>
          </a:p>
        </p:txBody>
      </p:sp>
      <p:grpSp>
        <p:nvGrpSpPr>
          <p:cNvPr id="289803" name="Group 11"/>
          <p:cNvGrpSpPr/>
          <p:nvPr/>
        </p:nvGrpSpPr>
        <p:grpSpPr>
          <a:xfrm>
            <a:off x="2889568" y="1781175"/>
            <a:ext cx="3167062" cy="773113"/>
            <a:chOff x="1829" y="648"/>
            <a:chExt cx="1995" cy="487"/>
          </a:xfrm>
        </p:grpSpPr>
        <p:sp>
          <p:nvSpPr>
            <p:cNvPr id="60436" name="Line 12"/>
            <p:cNvSpPr/>
            <p:nvPr/>
          </p:nvSpPr>
          <p:spPr>
            <a:xfrm flipV="1">
              <a:off x="1829" y="648"/>
              <a:ext cx="9" cy="45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7" name="Line 13"/>
            <p:cNvSpPr/>
            <p:nvPr/>
          </p:nvSpPr>
          <p:spPr>
            <a:xfrm flipV="1">
              <a:off x="2247" y="663"/>
              <a:ext cx="1" cy="4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8" name="Line 14"/>
            <p:cNvSpPr/>
            <p:nvPr/>
          </p:nvSpPr>
          <p:spPr>
            <a:xfrm flipV="1">
              <a:off x="3824" y="663"/>
              <a:ext cx="0" cy="4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9" name="Text Box 15"/>
            <p:cNvSpPr txBox="1"/>
            <p:nvPr/>
          </p:nvSpPr>
          <p:spPr>
            <a:xfrm>
              <a:off x="2588" y="663"/>
              <a:ext cx="935" cy="4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…………</a:t>
              </a:r>
              <a:endParaRPr lang="en-US" altLang="zh-CN" sz="2400" b="1" dirty="0"/>
            </a:p>
          </p:txBody>
        </p:sp>
      </p:grpSp>
      <p:grpSp>
        <p:nvGrpSpPr>
          <p:cNvPr id="289808" name="Group 16"/>
          <p:cNvGrpSpPr/>
          <p:nvPr/>
        </p:nvGrpSpPr>
        <p:grpSpPr>
          <a:xfrm>
            <a:off x="4232275" y="3181350"/>
            <a:ext cx="1312863" cy="749300"/>
            <a:chOff x="2666" y="1542"/>
            <a:chExt cx="827" cy="472"/>
          </a:xfrm>
        </p:grpSpPr>
        <p:sp>
          <p:nvSpPr>
            <p:cNvPr id="60433" name="Line 17"/>
            <p:cNvSpPr/>
            <p:nvPr/>
          </p:nvSpPr>
          <p:spPr>
            <a:xfrm flipV="1">
              <a:off x="2666" y="1572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4" name="Line 18"/>
            <p:cNvSpPr/>
            <p:nvPr/>
          </p:nvSpPr>
          <p:spPr>
            <a:xfrm flipH="1" flipV="1">
              <a:off x="3094" y="1572"/>
              <a:ext cx="9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5" name="Line 19"/>
            <p:cNvSpPr/>
            <p:nvPr/>
          </p:nvSpPr>
          <p:spPr>
            <a:xfrm flipH="1" flipV="1">
              <a:off x="3484" y="1542"/>
              <a:ext cx="9" cy="4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9812" name="Group 20"/>
          <p:cNvGrpSpPr/>
          <p:nvPr/>
        </p:nvGrpSpPr>
        <p:grpSpPr>
          <a:xfrm>
            <a:off x="1127125" y="3111500"/>
            <a:ext cx="2024063" cy="795338"/>
            <a:chOff x="710" y="1498"/>
            <a:chExt cx="1275" cy="501"/>
          </a:xfrm>
        </p:grpSpPr>
        <p:sp>
          <p:nvSpPr>
            <p:cNvPr id="60430" name="Line 21"/>
            <p:cNvSpPr/>
            <p:nvPr/>
          </p:nvSpPr>
          <p:spPr>
            <a:xfrm>
              <a:off x="749" y="1837"/>
              <a:ext cx="12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1" name="Line 22"/>
            <p:cNvSpPr/>
            <p:nvPr/>
          </p:nvSpPr>
          <p:spPr>
            <a:xfrm flipV="1">
              <a:off x="1985" y="1572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2" name="Text Box 23"/>
            <p:cNvSpPr txBox="1"/>
            <p:nvPr/>
          </p:nvSpPr>
          <p:spPr>
            <a:xfrm>
              <a:off x="710" y="1498"/>
              <a:ext cx="661" cy="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/>
                <a:t>INTA</a:t>
              </a:r>
              <a:endParaRPr lang="en-US" altLang="zh-CN" sz="2400" b="1" dirty="0"/>
            </a:p>
          </p:txBody>
        </p:sp>
      </p:grpSp>
      <p:sp>
        <p:nvSpPr>
          <p:cNvPr id="60428" name="Text Box 24"/>
          <p:cNvSpPr txBox="1"/>
          <p:nvPr/>
        </p:nvSpPr>
        <p:spPr>
          <a:xfrm>
            <a:off x="304800" y="5889625"/>
            <a:ext cx="8534400" cy="635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/>
              <a:t>图</a:t>
            </a:r>
            <a:r>
              <a:rPr lang="en-US" altLang="zh-CN" sz="2400" b="1" dirty="0"/>
              <a:t>7-17   </a:t>
            </a:r>
            <a:r>
              <a:rPr lang="zh-CN" altLang="en-US" sz="2400" b="1" dirty="0"/>
              <a:t>并行中断排队逻辑</a:t>
            </a:r>
            <a:endParaRPr lang="zh-CN" altLang="en-US" sz="2400" b="1" dirty="0"/>
          </a:p>
        </p:txBody>
      </p:sp>
      <p:sp>
        <p:nvSpPr>
          <p:cNvPr id="60429" name="Text Box 26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animBg="1"/>
      <p:bldP spid="289795" grpId="0" animBg="1"/>
      <p:bldP spid="289796" grpId="0"/>
      <p:bldP spid="28980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5698" name="Text Box 2"/>
          <p:cNvSpPr txBox="1"/>
          <p:nvPr/>
        </p:nvSpPr>
        <p:spPr>
          <a:xfrm>
            <a:off x="323850" y="1052513"/>
            <a:ext cx="7391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CC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</a:rPr>
              <a:t>）串行优先级排队 </a:t>
            </a:r>
            <a:endParaRPr lang="zh-CN" altLang="en-US" b="1" dirty="0">
              <a:solidFill>
                <a:srgbClr val="CCFF99"/>
              </a:solidFill>
              <a:latin typeface="宋体" panose="02010600030101010101" pitchFamily="2" charset="-122"/>
            </a:endParaRPr>
          </a:p>
        </p:txBody>
      </p:sp>
      <p:sp>
        <p:nvSpPr>
          <p:cNvPr id="285699" name="Text Box 3"/>
          <p:cNvSpPr txBox="1"/>
          <p:nvPr/>
        </p:nvSpPr>
        <p:spPr>
          <a:xfrm>
            <a:off x="1042988" y="1773238"/>
            <a:ext cx="7391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信号简单；易于扩展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285700" name="Text Box 4"/>
          <p:cNvSpPr txBox="1"/>
          <p:nvPr/>
        </p:nvSpPr>
        <p:spPr>
          <a:xfrm>
            <a:off x="1042988" y="2565400"/>
            <a:ext cx="73914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当连接的级数多时，由于时延增大使响应速度变慢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61446" name="Text Box 5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699" grpId="0"/>
      <p:bldP spid="2857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2210" name="Text Box 2"/>
          <p:cNvSpPr txBox="1"/>
          <p:nvPr/>
        </p:nvSpPr>
        <p:spPr>
          <a:xfrm>
            <a:off x="381000" y="260350"/>
            <a:ext cx="5486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、通道方式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2211" name="Text Box 3"/>
          <p:cNvSpPr txBox="1"/>
          <p:nvPr/>
        </p:nvSpPr>
        <p:spPr>
          <a:xfrm>
            <a:off x="381000" y="1196975"/>
            <a:ext cx="8367713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通道也是一种“接口”，比普通的系统总线具有更强的功能，它的内部一般有单片机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，可执行简单的“通道程序”，是一种为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分担管理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操作的控制器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22212" name="Text Box 4"/>
          <p:cNvSpPr txBox="1"/>
          <p:nvPr/>
        </p:nvSpPr>
        <p:spPr>
          <a:xfrm>
            <a:off x="755650" y="3500438"/>
            <a:ext cx="714375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</a:rPr>
              <a:t>主机与通道采用四级连接模式</a:t>
            </a:r>
            <a:br>
              <a:rPr lang="zh-CN" altLang="en-US" b="1" dirty="0">
                <a:solidFill>
                  <a:srgbClr val="66FFFF"/>
                </a:solidFill>
              </a:rPr>
            </a:br>
            <a:r>
              <a:rPr lang="zh-CN" altLang="en-US" b="1" dirty="0">
                <a:solidFill>
                  <a:srgbClr val="66FFFF"/>
                </a:solidFill>
              </a:rPr>
              <a:t>即主机－通道－</a:t>
            </a:r>
            <a:r>
              <a:rPr lang="en-US" altLang="zh-CN" b="1" dirty="0">
                <a:solidFill>
                  <a:srgbClr val="66FFFF"/>
                </a:solidFill>
              </a:rPr>
              <a:t>I/O</a:t>
            </a:r>
            <a:r>
              <a:rPr lang="zh-CN" altLang="en-US" b="1" dirty="0">
                <a:solidFill>
                  <a:srgbClr val="66FFFF"/>
                </a:solidFill>
              </a:rPr>
              <a:t>接口－</a:t>
            </a:r>
            <a:r>
              <a:rPr lang="en-US" altLang="zh-CN" b="1" dirty="0">
                <a:solidFill>
                  <a:srgbClr val="66FFFF"/>
                </a:solidFill>
              </a:rPr>
              <a:t>I/O</a:t>
            </a:r>
            <a:r>
              <a:rPr lang="zh-CN" altLang="en-US" b="1" dirty="0">
                <a:solidFill>
                  <a:srgbClr val="66FFFF"/>
                </a:solidFill>
              </a:rPr>
              <a:t>设备 </a:t>
            </a:r>
            <a:endParaRPr lang="zh-CN" altLang="en-US" b="1" dirty="0">
              <a:solidFill>
                <a:srgbClr val="66FFFF"/>
              </a:solidFill>
            </a:endParaRPr>
          </a:p>
        </p:txBody>
      </p:sp>
      <p:sp>
        <p:nvSpPr>
          <p:cNvPr id="222213" name="Text Box 5"/>
          <p:cNvSpPr txBox="1"/>
          <p:nvPr/>
        </p:nvSpPr>
        <p:spPr>
          <a:xfrm>
            <a:off x="381000" y="4797425"/>
            <a:ext cx="779145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</a:rPr>
              <a:t>根据</a:t>
            </a:r>
            <a:r>
              <a:rPr lang="en-US" altLang="zh-CN" b="1" dirty="0">
                <a:solidFill>
                  <a:srgbClr val="FFCC99"/>
                </a:solidFill>
              </a:rPr>
              <a:t>I/O</a:t>
            </a:r>
            <a:r>
              <a:rPr lang="zh-CN" altLang="en-US" b="1" dirty="0">
                <a:solidFill>
                  <a:srgbClr val="FFCC99"/>
                </a:solidFill>
              </a:rPr>
              <a:t>设备特性，通道可分为几种类型 </a:t>
            </a:r>
            <a:endParaRPr lang="zh-CN" altLang="en-US" b="1" dirty="0">
              <a:solidFill>
                <a:srgbClr val="FFCC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  <p:bldP spid="222211" grpId="0"/>
      <p:bldP spid="222212" grpId="0"/>
      <p:bldP spid="2222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2467" name="Group 62"/>
          <p:cNvGrpSpPr/>
          <p:nvPr/>
        </p:nvGrpSpPr>
        <p:grpSpPr>
          <a:xfrm>
            <a:off x="0" y="836613"/>
            <a:ext cx="9144000" cy="6434137"/>
            <a:chOff x="0" y="527"/>
            <a:chExt cx="5760" cy="4053"/>
          </a:xfrm>
        </p:grpSpPr>
        <p:sp>
          <p:nvSpPr>
            <p:cNvPr id="62469" name="Text Box 61"/>
            <p:cNvSpPr txBox="1"/>
            <p:nvPr/>
          </p:nvSpPr>
          <p:spPr>
            <a:xfrm>
              <a:off x="0" y="527"/>
              <a:ext cx="5760" cy="405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62470" name="Group 60"/>
            <p:cNvGrpSpPr/>
            <p:nvPr/>
          </p:nvGrpSpPr>
          <p:grpSpPr>
            <a:xfrm>
              <a:off x="144" y="663"/>
              <a:ext cx="5424" cy="3629"/>
              <a:chOff x="144" y="500"/>
              <a:chExt cx="5424" cy="3792"/>
            </a:xfrm>
          </p:grpSpPr>
          <p:sp>
            <p:nvSpPr>
              <p:cNvPr id="62471" name="Line 2"/>
              <p:cNvSpPr/>
              <p:nvPr/>
            </p:nvSpPr>
            <p:spPr>
              <a:xfrm flipH="1">
                <a:off x="882" y="1940"/>
                <a:ext cx="390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2472" name="Line 3"/>
              <p:cNvSpPr/>
              <p:nvPr/>
            </p:nvSpPr>
            <p:spPr>
              <a:xfrm flipH="1">
                <a:off x="1335" y="1373"/>
                <a:ext cx="9" cy="244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3" name="Line 4"/>
              <p:cNvSpPr/>
              <p:nvPr/>
            </p:nvSpPr>
            <p:spPr>
              <a:xfrm>
                <a:off x="2517" y="1373"/>
                <a:ext cx="9" cy="243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4" name="Line 5"/>
              <p:cNvSpPr/>
              <p:nvPr/>
            </p:nvSpPr>
            <p:spPr>
              <a:xfrm flipH="1">
                <a:off x="4034" y="1417"/>
                <a:ext cx="9" cy="2303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5" name="Line 6"/>
              <p:cNvSpPr/>
              <p:nvPr/>
            </p:nvSpPr>
            <p:spPr>
              <a:xfrm>
                <a:off x="1492" y="1373"/>
                <a:ext cx="0" cy="56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6" name="Line 7"/>
              <p:cNvSpPr/>
              <p:nvPr/>
            </p:nvSpPr>
            <p:spPr>
              <a:xfrm>
                <a:off x="2703" y="1388"/>
                <a:ext cx="0" cy="54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7" name="Line 8"/>
              <p:cNvSpPr/>
              <p:nvPr/>
            </p:nvSpPr>
            <p:spPr>
              <a:xfrm>
                <a:off x="4201" y="1402"/>
                <a:ext cx="0" cy="54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8" name="Line 9"/>
              <p:cNvSpPr/>
              <p:nvPr/>
            </p:nvSpPr>
            <p:spPr>
              <a:xfrm flipH="1">
                <a:off x="3876" y="1417"/>
                <a:ext cx="9" cy="139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79" name="Line 10"/>
              <p:cNvSpPr/>
              <p:nvPr/>
            </p:nvSpPr>
            <p:spPr>
              <a:xfrm>
                <a:off x="3866" y="2698"/>
                <a:ext cx="45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2480" name="Line 11"/>
              <p:cNvSpPr/>
              <p:nvPr/>
            </p:nvSpPr>
            <p:spPr>
              <a:xfrm>
                <a:off x="3364" y="2856"/>
                <a:ext cx="177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81" name="Line 12"/>
              <p:cNvSpPr/>
              <p:nvPr/>
            </p:nvSpPr>
            <p:spPr>
              <a:xfrm>
                <a:off x="3551" y="2856"/>
                <a:ext cx="32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62482" name="Group 13"/>
              <p:cNvGrpSpPr/>
              <p:nvPr/>
            </p:nvGrpSpPr>
            <p:grpSpPr>
              <a:xfrm>
                <a:off x="3078" y="2611"/>
                <a:ext cx="286" cy="677"/>
                <a:chOff x="3078" y="2399"/>
                <a:chExt cx="286" cy="677"/>
              </a:xfrm>
            </p:grpSpPr>
            <p:sp>
              <p:nvSpPr>
                <p:cNvPr id="62527" name="Rectangle 14"/>
                <p:cNvSpPr/>
                <p:nvPr/>
              </p:nvSpPr>
              <p:spPr>
                <a:xfrm>
                  <a:off x="3156" y="2399"/>
                  <a:ext cx="208" cy="677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2528" name="Oval 15"/>
                <p:cNvSpPr/>
                <p:nvPr/>
              </p:nvSpPr>
              <p:spPr>
                <a:xfrm>
                  <a:off x="3078" y="2918"/>
                  <a:ext cx="75" cy="10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62483" name="Group 16"/>
              <p:cNvGrpSpPr/>
              <p:nvPr/>
            </p:nvGrpSpPr>
            <p:grpSpPr>
              <a:xfrm>
                <a:off x="4241" y="2640"/>
                <a:ext cx="285" cy="677"/>
                <a:chOff x="4241" y="2428"/>
                <a:chExt cx="285" cy="677"/>
              </a:xfrm>
            </p:grpSpPr>
            <p:sp>
              <p:nvSpPr>
                <p:cNvPr id="62525" name="Rectangle 17"/>
                <p:cNvSpPr/>
                <p:nvPr/>
              </p:nvSpPr>
              <p:spPr>
                <a:xfrm>
                  <a:off x="4319" y="2428"/>
                  <a:ext cx="207" cy="677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2526" name="Oval 18"/>
                <p:cNvSpPr/>
                <p:nvPr/>
              </p:nvSpPr>
              <p:spPr>
                <a:xfrm>
                  <a:off x="4241" y="2932"/>
                  <a:ext cx="75" cy="10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</p:grpSp>
          <p:grpSp>
            <p:nvGrpSpPr>
              <p:cNvPr id="62484" name="Group 19"/>
              <p:cNvGrpSpPr/>
              <p:nvPr/>
            </p:nvGrpSpPr>
            <p:grpSpPr>
              <a:xfrm>
                <a:off x="1720" y="2583"/>
                <a:ext cx="324" cy="676"/>
                <a:chOff x="1720" y="2371"/>
                <a:chExt cx="324" cy="676"/>
              </a:xfrm>
            </p:grpSpPr>
            <p:sp>
              <p:nvSpPr>
                <p:cNvPr id="62523" name="Rectangle 20"/>
                <p:cNvSpPr/>
                <p:nvPr/>
              </p:nvSpPr>
              <p:spPr>
                <a:xfrm>
                  <a:off x="1797" y="2371"/>
                  <a:ext cx="247" cy="67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0</a:t>
                  </a:r>
                  <a:endParaRPr lang="en-US" altLang="zh-CN" sz="2000" b="1" dirty="0"/>
                </a:p>
              </p:txBody>
            </p:sp>
            <p:sp>
              <p:nvSpPr>
                <p:cNvPr id="62524" name="Oval 21"/>
                <p:cNvSpPr/>
                <p:nvPr/>
              </p:nvSpPr>
              <p:spPr>
                <a:xfrm>
                  <a:off x="1720" y="2889"/>
                  <a:ext cx="74" cy="10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</p:grpSp>
          <p:sp>
            <p:nvSpPr>
              <p:cNvPr id="62485" name="Line 22"/>
              <p:cNvSpPr/>
              <p:nvPr/>
            </p:nvSpPr>
            <p:spPr>
              <a:xfrm flipH="1">
                <a:off x="1324" y="3159"/>
                <a:ext cx="39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86" name="Line 23"/>
              <p:cNvSpPr/>
              <p:nvPr/>
            </p:nvSpPr>
            <p:spPr>
              <a:xfrm flipH="1">
                <a:off x="2526" y="3173"/>
                <a:ext cx="54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87" name="Line 24"/>
              <p:cNvSpPr/>
              <p:nvPr/>
            </p:nvSpPr>
            <p:spPr>
              <a:xfrm>
                <a:off x="4034" y="3202"/>
                <a:ext cx="217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88" name="Line 25"/>
              <p:cNvSpPr/>
              <p:nvPr/>
            </p:nvSpPr>
            <p:spPr>
              <a:xfrm>
                <a:off x="2349" y="1373"/>
                <a:ext cx="0" cy="149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89" name="Line 26"/>
              <p:cNvSpPr/>
              <p:nvPr/>
            </p:nvSpPr>
            <p:spPr>
              <a:xfrm>
                <a:off x="2044" y="2871"/>
                <a:ext cx="30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90" name="Line 27"/>
              <p:cNvSpPr/>
              <p:nvPr/>
            </p:nvSpPr>
            <p:spPr>
              <a:xfrm>
                <a:off x="2349" y="2698"/>
                <a:ext cx="807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2491" name="Oval 28"/>
              <p:cNvSpPr/>
              <p:nvPr/>
            </p:nvSpPr>
            <p:spPr>
              <a:xfrm>
                <a:off x="4005" y="1060"/>
                <a:ext cx="74" cy="108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62492" name="Line 29"/>
              <p:cNvSpPr/>
              <p:nvPr/>
            </p:nvSpPr>
            <p:spPr>
              <a:xfrm>
                <a:off x="862" y="2770"/>
                <a:ext cx="9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2493" name="Line 30"/>
              <p:cNvSpPr/>
              <p:nvPr/>
            </p:nvSpPr>
            <p:spPr>
              <a:xfrm flipH="1">
                <a:off x="1177" y="1373"/>
                <a:ext cx="9" cy="141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494" name="Line 31"/>
              <p:cNvSpPr/>
              <p:nvPr/>
            </p:nvSpPr>
            <p:spPr>
              <a:xfrm flipH="1" flipV="1">
                <a:off x="1333" y="711"/>
                <a:ext cx="2" cy="31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2495" name="Line 32"/>
              <p:cNvSpPr/>
              <p:nvPr/>
            </p:nvSpPr>
            <p:spPr>
              <a:xfrm flipH="1" flipV="1">
                <a:off x="2535" y="711"/>
                <a:ext cx="1" cy="31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62496" name="Group 33"/>
              <p:cNvGrpSpPr/>
              <p:nvPr/>
            </p:nvGrpSpPr>
            <p:grpSpPr>
              <a:xfrm>
                <a:off x="1107" y="1028"/>
                <a:ext cx="494" cy="345"/>
                <a:chOff x="1107" y="816"/>
                <a:chExt cx="494" cy="345"/>
              </a:xfrm>
            </p:grpSpPr>
            <p:sp>
              <p:nvSpPr>
                <p:cNvPr id="62520" name="Rectangle 34"/>
                <p:cNvSpPr/>
                <p:nvPr/>
              </p:nvSpPr>
              <p:spPr>
                <a:xfrm>
                  <a:off x="1107" y="902"/>
                  <a:ext cx="494" cy="259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2521" name="Oval 35"/>
                <p:cNvSpPr/>
                <p:nvPr/>
              </p:nvSpPr>
              <p:spPr>
                <a:xfrm>
                  <a:off x="1306" y="816"/>
                  <a:ext cx="74" cy="108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2522" name="Line 36"/>
                <p:cNvSpPr/>
                <p:nvPr/>
              </p:nvSpPr>
              <p:spPr>
                <a:xfrm flipV="1">
                  <a:off x="1107" y="888"/>
                  <a:ext cx="109" cy="10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2497" name="Group 37"/>
              <p:cNvGrpSpPr/>
              <p:nvPr/>
            </p:nvGrpSpPr>
            <p:grpSpPr>
              <a:xfrm>
                <a:off x="2290" y="1017"/>
                <a:ext cx="494" cy="365"/>
                <a:chOff x="2290" y="805"/>
                <a:chExt cx="494" cy="365"/>
              </a:xfrm>
            </p:grpSpPr>
            <p:sp>
              <p:nvSpPr>
                <p:cNvPr id="62517" name="Rectangle 38"/>
                <p:cNvSpPr/>
                <p:nvPr/>
              </p:nvSpPr>
              <p:spPr>
                <a:xfrm>
                  <a:off x="2290" y="911"/>
                  <a:ext cx="494" cy="259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2518" name="Oval 39"/>
                <p:cNvSpPr/>
                <p:nvPr/>
              </p:nvSpPr>
              <p:spPr>
                <a:xfrm>
                  <a:off x="2498" y="805"/>
                  <a:ext cx="75" cy="109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2519" name="Line 40"/>
                <p:cNvSpPr/>
                <p:nvPr/>
              </p:nvSpPr>
              <p:spPr>
                <a:xfrm flipV="1">
                  <a:off x="2290" y="917"/>
                  <a:ext cx="118" cy="8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2498" name="Group 41"/>
              <p:cNvGrpSpPr/>
              <p:nvPr/>
            </p:nvGrpSpPr>
            <p:grpSpPr>
              <a:xfrm>
                <a:off x="3797" y="769"/>
                <a:ext cx="494" cy="633"/>
                <a:chOff x="3797" y="557"/>
                <a:chExt cx="494" cy="633"/>
              </a:xfrm>
            </p:grpSpPr>
            <p:sp>
              <p:nvSpPr>
                <p:cNvPr id="62514" name="Rectangle 42"/>
                <p:cNvSpPr/>
                <p:nvPr/>
              </p:nvSpPr>
              <p:spPr>
                <a:xfrm>
                  <a:off x="3797" y="931"/>
                  <a:ext cx="494" cy="259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2515" name="Line 43"/>
                <p:cNvSpPr/>
                <p:nvPr/>
              </p:nvSpPr>
              <p:spPr>
                <a:xfrm flipH="1" flipV="1">
                  <a:off x="4038" y="557"/>
                  <a:ext cx="1" cy="316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2516" name="Line 44"/>
                <p:cNvSpPr/>
                <p:nvPr/>
              </p:nvSpPr>
              <p:spPr>
                <a:xfrm flipV="1">
                  <a:off x="3797" y="917"/>
                  <a:ext cx="108" cy="11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2499" name="Group 45"/>
              <p:cNvGrpSpPr/>
              <p:nvPr/>
            </p:nvGrpSpPr>
            <p:grpSpPr>
              <a:xfrm>
                <a:off x="930" y="500"/>
                <a:ext cx="4620" cy="432"/>
                <a:chOff x="930" y="288"/>
                <a:chExt cx="4620" cy="432"/>
              </a:xfrm>
            </p:grpSpPr>
            <p:sp>
              <p:nvSpPr>
                <p:cNvPr id="62510" name="Text Box 46"/>
                <p:cNvSpPr txBox="1"/>
                <p:nvPr/>
              </p:nvSpPr>
              <p:spPr>
                <a:xfrm>
                  <a:off x="930" y="288"/>
                  <a:ext cx="4620" cy="4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INTA0                     INTA1                        INTAn</a:t>
                  </a:r>
                  <a:endParaRPr lang="en-US" altLang="zh-CN" sz="2000" b="1" dirty="0"/>
                </a:p>
              </p:txBody>
            </p:sp>
            <p:sp>
              <p:nvSpPr>
                <p:cNvPr id="62511" name="Line 47"/>
                <p:cNvSpPr/>
                <p:nvPr/>
              </p:nvSpPr>
              <p:spPr>
                <a:xfrm>
                  <a:off x="1104" y="384"/>
                  <a:ext cx="24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512" name="Line 48"/>
                <p:cNvSpPr/>
                <p:nvPr/>
              </p:nvSpPr>
              <p:spPr>
                <a:xfrm>
                  <a:off x="2352" y="384"/>
                  <a:ext cx="287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513" name="Line 49"/>
                <p:cNvSpPr/>
                <p:nvPr/>
              </p:nvSpPr>
              <p:spPr>
                <a:xfrm>
                  <a:off x="3840" y="384"/>
                  <a:ext cx="26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2500" name="Text Box 50"/>
              <p:cNvSpPr txBox="1"/>
              <p:nvPr/>
            </p:nvSpPr>
            <p:spPr>
              <a:xfrm>
                <a:off x="281" y="1696"/>
                <a:ext cx="599" cy="4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INTA</a:t>
                </a:r>
                <a:endParaRPr lang="en-US" altLang="zh-CN" sz="2000" b="1" dirty="0"/>
              </a:p>
            </p:txBody>
          </p:sp>
          <p:sp>
            <p:nvSpPr>
              <p:cNvPr id="62501" name="Text Box 51"/>
              <p:cNvSpPr txBox="1"/>
              <p:nvPr/>
            </p:nvSpPr>
            <p:spPr>
              <a:xfrm>
                <a:off x="351" y="2488"/>
                <a:ext cx="599" cy="4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INTI</a:t>
                </a:r>
                <a:endParaRPr lang="en-US" altLang="zh-CN" sz="2000" b="1" dirty="0"/>
              </a:p>
            </p:txBody>
          </p:sp>
          <p:grpSp>
            <p:nvGrpSpPr>
              <p:cNvPr id="62502" name="Group 52"/>
              <p:cNvGrpSpPr/>
              <p:nvPr/>
            </p:nvGrpSpPr>
            <p:grpSpPr>
              <a:xfrm>
                <a:off x="4773" y="1694"/>
                <a:ext cx="651" cy="1931"/>
                <a:chOff x="4773" y="1482"/>
                <a:chExt cx="651" cy="1931"/>
              </a:xfrm>
            </p:grpSpPr>
            <p:sp>
              <p:nvSpPr>
                <p:cNvPr id="62506" name="Text Box 53"/>
                <p:cNvSpPr txBox="1"/>
                <p:nvPr/>
              </p:nvSpPr>
              <p:spPr>
                <a:xfrm>
                  <a:off x="4773" y="1482"/>
                  <a:ext cx="651" cy="138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000" b="1" dirty="0">
                      <a:solidFill>
                        <a:srgbClr val="000000"/>
                      </a:solidFill>
                    </a:rPr>
                    <a:t>INTA</a:t>
                  </a:r>
                  <a:endParaRPr lang="en-US" altLang="zh-CN" sz="2000" b="1" dirty="0">
                    <a:solidFill>
                      <a:srgbClr val="000000"/>
                    </a:solidFill>
                  </a:endParaRPr>
                </a:p>
                <a:p>
                  <a:pPr marL="0" lvl="0" indent="0" algn="just">
                    <a:spcBef>
                      <a:spcPct val="0"/>
                    </a:spcBef>
                    <a:buNone/>
                  </a:pPr>
                  <a:endParaRPr lang="en-US" altLang="zh-CN" sz="2000" b="1" dirty="0"/>
                </a:p>
                <a:p>
                  <a:pPr marL="0" lvl="0" indent="0" algn="just">
                    <a:spcBef>
                      <a:spcPct val="0"/>
                    </a:spcBef>
                    <a:buNone/>
                  </a:pPr>
                  <a:endParaRPr lang="en-US" altLang="zh-CN" sz="2000" b="1" dirty="0"/>
                </a:p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INTR</a:t>
                  </a:r>
                  <a:endParaRPr lang="en-US" altLang="zh-CN" sz="2000" b="1" dirty="0"/>
                </a:p>
              </p:txBody>
            </p:sp>
            <p:sp>
              <p:nvSpPr>
                <p:cNvPr id="62507" name="Line 54"/>
                <p:cNvSpPr/>
                <p:nvPr/>
              </p:nvSpPr>
              <p:spPr>
                <a:xfrm>
                  <a:off x="4848" y="2352"/>
                  <a:ext cx="26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508" name="Line 55"/>
                <p:cNvSpPr/>
                <p:nvPr/>
              </p:nvSpPr>
              <p:spPr>
                <a:xfrm>
                  <a:off x="4896" y="1776"/>
                  <a:ext cx="25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509" name="Text Box 56"/>
                <p:cNvSpPr txBox="1"/>
                <p:nvPr/>
              </p:nvSpPr>
              <p:spPr>
                <a:xfrm>
                  <a:off x="4823" y="2923"/>
                  <a:ext cx="599" cy="4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000" b="1" dirty="0"/>
                    <a:t>CPU</a:t>
                  </a:r>
                  <a:endParaRPr lang="en-US" altLang="zh-CN" sz="2000" b="1" dirty="0"/>
                </a:p>
              </p:txBody>
            </p:sp>
          </p:grpSp>
          <p:sp>
            <p:nvSpPr>
              <p:cNvPr id="62503" name="Text Box 57"/>
              <p:cNvSpPr txBox="1"/>
              <p:nvPr/>
            </p:nvSpPr>
            <p:spPr>
              <a:xfrm>
                <a:off x="803" y="3455"/>
                <a:ext cx="4029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/>
                  <a:t>INTR0                  INTR1                         INTRn</a:t>
                </a:r>
                <a:endParaRPr lang="en-US" altLang="zh-CN" sz="2000" b="1" dirty="0"/>
              </a:p>
            </p:txBody>
          </p:sp>
          <p:sp>
            <p:nvSpPr>
              <p:cNvPr id="62504" name="Text Box 58"/>
              <p:cNvSpPr txBox="1"/>
              <p:nvPr/>
            </p:nvSpPr>
            <p:spPr>
              <a:xfrm>
                <a:off x="144" y="3902"/>
                <a:ext cx="5424" cy="3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zh-CN" altLang="en-US" sz="2000" b="1" dirty="0"/>
                  <a:t>图</a:t>
                </a:r>
                <a:r>
                  <a:rPr lang="en-US" altLang="zh-CN" sz="2000" b="1" dirty="0"/>
                  <a:t>7-18  </a:t>
                </a:r>
                <a:r>
                  <a:rPr lang="zh-CN" altLang="en-US" sz="2000" b="1" dirty="0"/>
                  <a:t>串行中断排队逻辑</a:t>
                </a:r>
                <a:endParaRPr lang="zh-CN" altLang="en-US" sz="2000" b="1" dirty="0"/>
              </a:p>
            </p:txBody>
          </p:sp>
          <p:sp>
            <p:nvSpPr>
              <p:cNvPr id="62505" name="Line 59"/>
              <p:cNvSpPr/>
              <p:nvPr/>
            </p:nvSpPr>
            <p:spPr>
              <a:xfrm>
                <a:off x="4521" y="2848"/>
                <a:ext cx="24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62468" name="Text Box 63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7746" name="Text Box 2"/>
          <p:cNvSpPr txBox="1"/>
          <p:nvPr/>
        </p:nvSpPr>
        <p:spPr>
          <a:xfrm>
            <a:off x="381000" y="22860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、多重中断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87747" name="Text Box 3"/>
          <p:cNvSpPr txBox="1"/>
          <p:nvPr/>
        </p:nvSpPr>
        <p:spPr>
          <a:xfrm>
            <a:off x="457200" y="990600"/>
            <a:ext cx="84582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如果在中断处理程序中允许再响应其他中断请求，就会出现多重中断嵌套，如图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7-19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所示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87748" name="Text Box 4"/>
          <p:cNvSpPr txBox="1"/>
          <p:nvPr/>
        </p:nvSpPr>
        <p:spPr>
          <a:xfrm>
            <a:off x="1524000" y="2286000"/>
            <a:ext cx="7315200" cy="9477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99"/>
                </a:solidFill>
              </a:rPr>
              <a:t>主程序   中断程序</a:t>
            </a:r>
            <a:r>
              <a:rPr lang="en-US" altLang="zh-CN" sz="2400" dirty="0">
                <a:solidFill>
                  <a:srgbClr val="FFFF99"/>
                </a:solidFill>
              </a:rPr>
              <a:t>1 </a:t>
            </a:r>
            <a:r>
              <a:rPr lang="zh-CN" altLang="en-US" sz="2400" dirty="0">
                <a:solidFill>
                  <a:srgbClr val="FFFF99"/>
                </a:solidFill>
              </a:rPr>
              <a:t>中断程序</a:t>
            </a:r>
            <a:r>
              <a:rPr lang="en-US" altLang="zh-CN" sz="2400" dirty="0">
                <a:solidFill>
                  <a:srgbClr val="FFFF99"/>
                </a:solidFill>
              </a:rPr>
              <a:t>2 </a:t>
            </a:r>
            <a:r>
              <a:rPr lang="zh-CN" altLang="en-US" sz="2400" dirty="0">
                <a:solidFill>
                  <a:srgbClr val="FFFF99"/>
                </a:solidFill>
              </a:rPr>
              <a:t>中断程序</a:t>
            </a:r>
            <a:r>
              <a:rPr lang="en-US" altLang="zh-CN" sz="2400" dirty="0">
                <a:solidFill>
                  <a:srgbClr val="FFFF99"/>
                </a:solidFill>
              </a:rPr>
              <a:t>3    </a:t>
            </a:r>
            <a:r>
              <a:rPr lang="zh-CN" altLang="en-US" sz="2400" dirty="0">
                <a:solidFill>
                  <a:srgbClr val="FFFF99"/>
                </a:solidFill>
              </a:rPr>
              <a:t>中断程序</a:t>
            </a:r>
            <a:r>
              <a:rPr lang="en-US" altLang="zh-CN" sz="2400" dirty="0">
                <a:solidFill>
                  <a:srgbClr val="FFFF99"/>
                </a:solidFill>
              </a:rPr>
              <a:t>4</a:t>
            </a:r>
            <a:endParaRPr lang="en-US" altLang="zh-CN" sz="2400" dirty="0">
              <a:solidFill>
                <a:srgbClr val="FFFF99"/>
              </a:solidFill>
            </a:endParaRPr>
          </a:p>
        </p:txBody>
      </p:sp>
      <p:sp>
        <p:nvSpPr>
          <p:cNvPr id="287749" name="Line 5"/>
          <p:cNvSpPr/>
          <p:nvPr/>
        </p:nvSpPr>
        <p:spPr>
          <a:xfrm flipH="1">
            <a:off x="1695450" y="2976563"/>
            <a:ext cx="17463" cy="1004887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0" name="Line 6"/>
          <p:cNvSpPr/>
          <p:nvPr/>
        </p:nvSpPr>
        <p:spPr>
          <a:xfrm flipH="1">
            <a:off x="1676400" y="4119563"/>
            <a:ext cx="17463" cy="1201737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1" name="Line 7"/>
          <p:cNvSpPr/>
          <p:nvPr/>
        </p:nvSpPr>
        <p:spPr>
          <a:xfrm flipV="1">
            <a:off x="1792288" y="3082925"/>
            <a:ext cx="1160462" cy="892175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2" name="Line 8"/>
          <p:cNvSpPr/>
          <p:nvPr/>
        </p:nvSpPr>
        <p:spPr>
          <a:xfrm>
            <a:off x="3141663" y="3055938"/>
            <a:ext cx="1587" cy="779462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3" name="Line 9"/>
          <p:cNvSpPr/>
          <p:nvPr/>
        </p:nvSpPr>
        <p:spPr>
          <a:xfrm flipH="1">
            <a:off x="3106738" y="4184650"/>
            <a:ext cx="17462" cy="1201738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4" name="Line 10"/>
          <p:cNvSpPr/>
          <p:nvPr/>
        </p:nvSpPr>
        <p:spPr>
          <a:xfrm flipH="1" flipV="1">
            <a:off x="1844675" y="4141788"/>
            <a:ext cx="1158875" cy="1227137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5" name="Line 11"/>
          <p:cNvSpPr/>
          <p:nvPr/>
        </p:nvSpPr>
        <p:spPr>
          <a:xfrm flipV="1">
            <a:off x="3203575" y="3027363"/>
            <a:ext cx="1438275" cy="919162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6" name="Line 12"/>
          <p:cNvSpPr/>
          <p:nvPr/>
        </p:nvSpPr>
        <p:spPr>
          <a:xfrm>
            <a:off x="4800600" y="2998788"/>
            <a:ext cx="3175" cy="530225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7" name="Line 13"/>
          <p:cNvSpPr/>
          <p:nvPr/>
        </p:nvSpPr>
        <p:spPr>
          <a:xfrm flipV="1">
            <a:off x="4879975" y="2971800"/>
            <a:ext cx="1212850" cy="696913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8" name="Line 14"/>
          <p:cNvSpPr/>
          <p:nvPr/>
        </p:nvSpPr>
        <p:spPr>
          <a:xfrm>
            <a:off x="6267450" y="3055938"/>
            <a:ext cx="14288" cy="835025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59" name="Line 15"/>
          <p:cNvSpPr/>
          <p:nvPr/>
        </p:nvSpPr>
        <p:spPr>
          <a:xfrm flipH="1" flipV="1">
            <a:off x="4897438" y="3946525"/>
            <a:ext cx="1384300" cy="28575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0" name="Line 16"/>
          <p:cNvSpPr/>
          <p:nvPr/>
        </p:nvSpPr>
        <p:spPr>
          <a:xfrm flipH="1">
            <a:off x="4765675" y="3946525"/>
            <a:ext cx="15875" cy="6985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1" name="Line 17"/>
          <p:cNvSpPr/>
          <p:nvPr/>
        </p:nvSpPr>
        <p:spPr>
          <a:xfrm flipV="1">
            <a:off x="4851400" y="3835400"/>
            <a:ext cx="3246438" cy="92075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2" name="Line 18"/>
          <p:cNvSpPr/>
          <p:nvPr/>
        </p:nvSpPr>
        <p:spPr>
          <a:xfrm flipH="1">
            <a:off x="4765675" y="4895850"/>
            <a:ext cx="15875" cy="639763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3" name="Line 19"/>
          <p:cNvSpPr/>
          <p:nvPr/>
        </p:nvSpPr>
        <p:spPr>
          <a:xfrm flipH="1" flipV="1">
            <a:off x="3167063" y="4086225"/>
            <a:ext cx="1509712" cy="1366838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4" name="Line 20"/>
          <p:cNvSpPr/>
          <p:nvPr/>
        </p:nvSpPr>
        <p:spPr>
          <a:xfrm>
            <a:off x="8132763" y="3975100"/>
            <a:ext cx="1587" cy="1227138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5" name="Line 21"/>
          <p:cNvSpPr/>
          <p:nvPr/>
        </p:nvSpPr>
        <p:spPr>
          <a:xfrm flipH="1" flipV="1">
            <a:off x="4851400" y="4873625"/>
            <a:ext cx="3298825" cy="473075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766" name="Text Box 22"/>
          <p:cNvSpPr txBox="1"/>
          <p:nvPr/>
        </p:nvSpPr>
        <p:spPr>
          <a:xfrm>
            <a:off x="973138" y="5588000"/>
            <a:ext cx="7673975" cy="812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FF99"/>
                </a:solidFill>
              </a:rPr>
              <a:t>图</a:t>
            </a:r>
            <a:r>
              <a:rPr lang="en-US" altLang="zh-CN" sz="2400" dirty="0">
                <a:solidFill>
                  <a:srgbClr val="FFFF99"/>
                </a:solidFill>
              </a:rPr>
              <a:t>7-19 </a:t>
            </a:r>
            <a:r>
              <a:rPr lang="zh-CN" altLang="en-US" sz="2400" dirty="0">
                <a:solidFill>
                  <a:srgbClr val="FFFF99"/>
                </a:solidFill>
              </a:rPr>
              <a:t>中断嵌套与递归过程</a:t>
            </a:r>
            <a:endParaRPr lang="zh-CN" altLang="en-US" sz="2400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28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28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7" grpId="0"/>
      <p:bldP spid="287748" grpId="0"/>
      <p:bldP spid="28776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Text Box 2"/>
          <p:cNvSpPr txBox="1"/>
          <p:nvPr/>
        </p:nvSpPr>
        <p:spPr>
          <a:xfrm>
            <a:off x="1371600" y="2286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7.3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程序中断方式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4516" name="Freeform 3"/>
          <p:cNvSpPr/>
          <p:nvPr/>
        </p:nvSpPr>
        <p:spPr>
          <a:xfrm>
            <a:off x="5181600" y="1981200"/>
            <a:ext cx="203200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28" h="96">
                <a:moveTo>
                  <a:pt x="0" y="0"/>
                </a:moveTo>
                <a:cubicBezTo>
                  <a:pt x="64" y="48"/>
                  <a:pt x="128" y="96"/>
                  <a:pt x="96" y="96"/>
                </a:cubicBez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5"/>
          <p:cNvSpPr txBox="1"/>
          <p:nvPr/>
        </p:nvSpPr>
        <p:spPr>
          <a:xfrm>
            <a:off x="3048000" y="28194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4519" name="Text Box 6"/>
          <p:cNvSpPr txBox="1"/>
          <p:nvPr/>
        </p:nvSpPr>
        <p:spPr>
          <a:xfrm>
            <a:off x="323850" y="1628775"/>
            <a:ext cx="1873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中断嵌套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  <p:pic>
        <p:nvPicPr>
          <p:cNvPr id="64520" name="Picture 7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708275"/>
            <a:ext cx="7848600" cy="3889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1" name="Rectangle 8"/>
          <p:cNvSpPr/>
          <p:nvPr/>
        </p:nvSpPr>
        <p:spPr>
          <a:xfrm>
            <a:off x="250825" y="981075"/>
            <a:ext cx="302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3.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多重中断处理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64522" name="Rectangle 9"/>
          <p:cNvSpPr/>
          <p:nvPr/>
        </p:nvSpPr>
        <p:spPr>
          <a:xfrm>
            <a:off x="2286000" y="1628775"/>
            <a:ext cx="6858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原则：同级与低级的不能中断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   高级的可以中断低级的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6962" name="Text Box 2"/>
          <p:cNvSpPr txBox="1"/>
          <p:nvPr/>
        </p:nvSpPr>
        <p:spPr>
          <a:xfrm>
            <a:off x="1763713" y="260350"/>
            <a:ext cx="51054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 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6963" name="Text Box 3"/>
          <p:cNvSpPr txBox="1"/>
          <p:nvPr/>
        </p:nvSpPr>
        <p:spPr>
          <a:xfrm>
            <a:off x="228600" y="1524000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一次中断处理过程一般只能传送一个字符，且需要执行若干条指令。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6964" name="Text Box 4"/>
          <p:cNvSpPr txBox="1"/>
          <p:nvPr/>
        </p:nvSpPr>
        <p:spPr>
          <a:xfrm>
            <a:off x="381000" y="2895600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对于高速的批量数据传输，程序中断方式就很难满足要求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96965" name="Text Box 5"/>
          <p:cNvSpPr txBox="1"/>
          <p:nvPr/>
        </p:nvSpPr>
        <p:spPr>
          <a:xfrm>
            <a:off x="381000" y="4495800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为了解决这类问题，在计算机系统中引入了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“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直接存储器传送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”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控制方式，简称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方式。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/>
      <p:bldP spid="296963" grpId="0"/>
      <p:bldP spid="296964" grpId="0"/>
      <p:bldP spid="29696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6564" name="Text Box 3"/>
          <p:cNvSpPr txBox="1"/>
          <p:nvPr/>
        </p:nvSpPr>
        <p:spPr>
          <a:xfrm>
            <a:off x="304800" y="9144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6565" name="Text Box 4"/>
          <p:cNvSpPr txBox="1"/>
          <p:nvPr/>
        </p:nvSpPr>
        <p:spPr>
          <a:xfrm>
            <a:off x="250825" y="1066800"/>
            <a:ext cx="8642350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是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设备与主存储器之间由硬件组成的直接数据通道，在传送过程中无需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程序干预用于成组高速数据传送。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FFCCCC"/>
                </a:solidFill>
                <a:ea typeface="黑体" panose="02010609060101010101" pitchFamily="2" charset="-122"/>
              </a:rPr>
              <a:t>DMA</a:t>
            </a:r>
            <a:r>
              <a:rPr lang="zh-CN" altLang="en-US" i="1" dirty="0">
                <a:solidFill>
                  <a:srgbClr val="FFCCCC"/>
                </a:solidFill>
                <a:ea typeface="黑体" panose="02010609060101010101" pitchFamily="2" charset="-122"/>
              </a:rPr>
              <a:t>控制器：</a:t>
            </a:r>
            <a:r>
              <a:rPr lang="zh-CN" altLang="en-US" b="1" dirty="0">
                <a:solidFill>
                  <a:srgbClr val="FFFF99"/>
                </a:solidFill>
              </a:rPr>
              <a:t>完成数据传送</a:t>
            </a:r>
            <a:endParaRPr lang="zh-CN" altLang="en-US" b="1" dirty="0">
              <a:solidFill>
                <a:srgbClr val="FFFF99"/>
              </a:solidFill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：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预处理，后处理（对缓冲区的处理及对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的控制）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66566" name="Rectangle 5"/>
          <p:cNvSpPr/>
          <p:nvPr/>
        </p:nvSpPr>
        <p:spPr>
          <a:xfrm>
            <a:off x="395288" y="4581525"/>
            <a:ext cx="8208962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一、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三种工作方式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暂停方式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停一段时间，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传送一组数据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7588" name="Text Box 3"/>
          <p:cNvSpPr txBox="1"/>
          <p:nvPr/>
        </p:nvSpPr>
        <p:spPr>
          <a:xfrm>
            <a:off x="323850" y="1052513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周期窃取方式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停一个工作周期，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传送一个数据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7589" name="Rectangle 4"/>
          <p:cNvSpPr/>
          <p:nvPr/>
        </p:nvSpPr>
        <p:spPr>
          <a:xfrm>
            <a:off x="250825" y="2349500"/>
            <a:ext cx="9145588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、直接访问存储器工作方式（标准方式）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当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不占用存储总线时：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与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并行工作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当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占用存储总线时：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优先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7590" name="Rectangle 5"/>
          <p:cNvSpPr/>
          <p:nvPr/>
        </p:nvSpPr>
        <p:spPr>
          <a:xfrm>
            <a:off x="395288" y="4724400"/>
            <a:ext cx="74168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二、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控制器组成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设备寄存器、中断控制、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控制逻辑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8612" name="Text Box 3"/>
          <p:cNvSpPr txBox="1"/>
          <p:nvPr/>
        </p:nvSpPr>
        <p:spPr>
          <a:xfrm>
            <a:off x="0" y="981075"/>
            <a:ext cx="7596188" cy="556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、设备寄存器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circleNumDbPlain"/>
            </a:pP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MAR 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主存地址寄存器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circleNumDbPlain"/>
            </a:pP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ADR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外围设备地址寄存器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circleNumDbPlain"/>
            </a:pP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WC  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字数计数器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circleNumDbPlain"/>
            </a:pP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CSR 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控制与状态寄存器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AutoNum type="circleNumDbPlain"/>
            </a:pP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DBR 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数据缓冲寄存器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、中断控制逻辑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    申请中断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，进行预处理和后处理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DMA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控制逻辑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（实现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DMA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功能）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457200" lvl="0" indent="-45720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    地址选择、优先排队、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DMA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请求、数据传送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68613" name="Picture 4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3388" y="1052513"/>
            <a:ext cx="4900612" cy="395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9635" name="Text Box 2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9636" name="Text Box 4"/>
          <p:cNvSpPr txBox="1"/>
          <p:nvPr/>
        </p:nvSpPr>
        <p:spPr>
          <a:xfrm>
            <a:off x="0" y="1484313"/>
            <a:ext cx="3276600" cy="5434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DMA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预处理</a:t>
            </a:r>
            <a:endParaRPr lang="zh-CN" altLang="en-US" sz="2800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完成初始化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、数据传送</a:t>
            </a:r>
            <a:endParaRPr lang="zh-CN" altLang="en-US" sz="2800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控制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输入：设备→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DBR</a:t>
            </a:r>
            <a:endParaRPr lang="en-US" altLang="zh-CN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 →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主存数据寄存器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 →主存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输出：逆向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、后处理</a:t>
            </a:r>
            <a:endParaRPr lang="zh-CN" altLang="en-US" sz="2800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完成</a:t>
            </a:r>
            <a:endParaRPr lang="zh-CN" altLang="en-US" sz="2800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9637" name="Picture 5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6532563"/>
            <a:ext cx="838200" cy="325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8" name="Picture 6" descr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412875"/>
            <a:ext cx="5791200" cy="511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9" name="Line 7"/>
          <p:cNvSpPr/>
          <p:nvPr/>
        </p:nvSpPr>
        <p:spPr>
          <a:xfrm>
            <a:off x="2555875" y="1700213"/>
            <a:ext cx="1008063" cy="792162"/>
          </a:xfrm>
          <a:prstGeom prst="line">
            <a:avLst/>
          </a:prstGeom>
          <a:ln w="2857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0" name="Line 8"/>
          <p:cNvSpPr/>
          <p:nvPr/>
        </p:nvSpPr>
        <p:spPr>
          <a:xfrm flipV="1">
            <a:off x="1763713" y="4868863"/>
            <a:ext cx="1944687" cy="1296987"/>
          </a:xfrm>
          <a:prstGeom prst="line">
            <a:avLst/>
          </a:prstGeom>
          <a:ln w="2857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641" name="Text Box 9"/>
          <p:cNvSpPr txBox="1"/>
          <p:nvPr/>
        </p:nvSpPr>
        <p:spPr>
          <a:xfrm>
            <a:off x="0" y="9080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7.4.2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过程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Text Box 3"/>
          <p:cNvSpPr txBox="1"/>
          <p:nvPr/>
        </p:nvSpPr>
        <p:spPr>
          <a:xfrm>
            <a:off x="0" y="90805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初始化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0660" name="Text Box 4"/>
          <p:cNvSpPr txBox="1"/>
          <p:nvPr/>
        </p:nvSpPr>
        <p:spPr>
          <a:xfrm>
            <a:off x="2268538" y="1052513"/>
            <a:ext cx="5867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准备数据或缓冲区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0661" name="Text Box 5"/>
          <p:cNvSpPr txBox="1"/>
          <p:nvPr/>
        </p:nvSpPr>
        <p:spPr>
          <a:xfrm>
            <a:off x="755650" y="1628775"/>
            <a:ext cx="76327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接口的有关控制逻辑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0662" name="Text Box 6"/>
          <p:cNvSpPr txBox="1"/>
          <p:nvPr/>
        </p:nvSpPr>
        <p:spPr>
          <a:xfrm>
            <a:off x="755650" y="2276475"/>
            <a:ext cx="7086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）结束中断的初始化工作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0663" name="Text Box 7"/>
          <p:cNvSpPr txBox="1"/>
          <p:nvPr/>
        </p:nvSpPr>
        <p:spPr>
          <a:xfrm>
            <a:off x="0" y="2924175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0664" name="Text Box 8"/>
          <p:cNvSpPr txBox="1"/>
          <p:nvPr/>
        </p:nvSpPr>
        <p:spPr>
          <a:xfrm>
            <a:off x="0" y="3500438"/>
            <a:ext cx="8001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0665" name="Text Box 9"/>
          <p:cNvSpPr txBox="1"/>
          <p:nvPr/>
        </p:nvSpPr>
        <p:spPr>
          <a:xfrm>
            <a:off x="609600" y="4110038"/>
            <a:ext cx="7778750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接到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请求，在</a:t>
            </a:r>
            <a:r>
              <a:rPr lang="zh-CN" altLang="en-US" b="1" i="1" dirty="0">
                <a:solidFill>
                  <a:srgbClr val="66FFFF"/>
                </a:solidFill>
                <a:latin typeface="宋体" panose="02010600030101010101" pitchFamily="2" charset="-122"/>
              </a:rPr>
              <a:t>当前总线周期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操作结束后，暂停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对系统总线的控制与使用，发出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应答信号，将总线控制权交给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控制器。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0666" name="Text Box 10"/>
          <p:cNvSpPr txBox="1"/>
          <p:nvPr/>
        </p:nvSpPr>
        <p:spPr>
          <a:xfrm>
            <a:off x="827088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7.4.2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过程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83" name="Text Box 3"/>
          <p:cNvSpPr txBox="1"/>
          <p:nvPr/>
        </p:nvSpPr>
        <p:spPr>
          <a:xfrm>
            <a:off x="250825" y="981075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传送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1684" name="Text Box 5"/>
          <p:cNvSpPr txBox="1"/>
          <p:nvPr/>
        </p:nvSpPr>
        <p:spPr>
          <a:xfrm>
            <a:off x="1042988" y="1700213"/>
            <a:ext cx="7467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控制地址，读写控制信号完成一次传送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1685" name="Text Box 6"/>
          <p:cNvSpPr txBox="1"/>
          <p:nvPr/>
        </p:nvSpPr>
        <p:spPr>
          <a:xfrm>
            <a:off x="1116013" y="2349500"/>
            <a:ext cx="7467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修改地址指针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1686" name="Text Box 7"/>
          <p:cNvSpPr txBox="1"/>
          <p:nvPr/>
        </p:nvSpPr>
        <p:spPr>
          <a:xfrm>
            <a:off x="1187450" y="2997200"/>
            <a:ext cx="7467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请求清除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1687" name="Text Box 8"/>
          <p:cNvSpPr txBox="1"/>
          <p:nvPr/>
        </p:nvSpPr>
        <p:spPr>
          <a:xfrm>
            <a:off x="250825" y="364490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结束处理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1688" name="Text Box 9"/>
          <p:cNvSpPr txBox="1"/>
          <p:nvPr/>
        </p:nvSpPr>
        <p:spPr>
          <a:xfrm>
            <a:off x="860425" y="4254500"/>
            <a:ext cx="73914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以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回零信号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或中断请求通知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进行后续处理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1689" name="Text Box 10"/>
          <p:cNvSpPr txBox="1"/>
          <p:nvPr/>
        </p:nvSpPr>
        <p:spPr>
          <a:xfrm>
            <a:off x="827088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7.4.2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过程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3234" name="Text Box 2"/>
          <p:cNvSpPr txBox="1"/>
          <p:nvPr/>
        </p:nvSpPr>
        <p:spPr>
          <a:xfrm>
            <a:off x="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、输入输出处理机（</a:t>
            </a:r>
            <a:r>
              <a:rPr lang="en-US" altLang="zh-CN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IOP</a:t>
            </a:r>
            <a:r>
              <a:rPr lang="zh-CN" altLang="en-US" b="1" dirty="0">
                <a:solidFill>
                  <a:srgbClr val="CC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）方式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3235" name="Text Box 3"/>
          <p:cNvSpPr txBox="1"/>
          <p:nvPr/>
        </p:nvSpPr>
        <p:spPr>
          <a:xfrm>
            <a:off x="381000" y="1268413"/>
            <a:ext cx="8078788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是通道向着功能更强、更通用、更独立方面发展的产物，见图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4</a:t>
            </a:r>
            <a:endParaRPr lang="en-US" altLang="zh-CN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23236" name="Text Box 4"/>
          <p:cNvSpPr txBox="1"/>
          <p:nvPr/>
        </p:nvSpPr>
        <p:spPr>
          <a:xfrm>
            <a:off x="381000" y="2636838"/>
            <a:ext cx="8078788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结构和功能更接近于普通的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，但是专用，更适于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设备和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处理。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</a:endParaRPr>
          </a:p>
        </p:txBody>
      </p:sp>
      <p:sp>
        <p:nvSpPr>
          <p:cNvPr id="223237" name="Text Box 5"/>
          <p:cNvSpPr txBox="1"/>
          <p:nvPr/>
        </p:nvSpPr>
        <p:spPr>
          <a:xfrm>
            <a:off x="381000" y="4076700"/>
            <a:ext cx="822325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有自己的指令系统，可编写完整的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管理程序和预处理程序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35" grpId="0"/>
      <p:bldP spid="223236" grpId="0"/>
      <p:bldP spid="22323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Text Box 2"/>
          <p:cNvSpPr txBox="1"/>
          <p:nvPr/>
        </p:nvSpPr>
        <p:spPr>
          <a:xfrm>
            <a:off x="0" y="98107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7.4.1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方式的一般概念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97988" name="Text Box 4"/>
          <p:cNvSpPr txBox="1"/>
          <p:nvPr/>
        </p:nvSpPr>
        <p:spPr>
          <a:xfrm>
            <a:off x="381000" y="3124200"/>
            <a:ext cx="8512175" cy="2528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方式主要是直接依靠硬件实现数据传送，它不执行程序，不能处理较复杂的事件，因此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方式并不能完全取代中断方式，而且以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方式传送一批数据后，往往采用中断方式通知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进行结束处理。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97989" name="AutoShape 5"/>
          <p:cNvSpPr/>
          <p:nvPr/>
        </p:nvSpPr>
        <p:spPr>
          <a:xfrm>
            <a:off x="323850" y="1844675"/>
            <a:ext cx="8496300" cy="1079500"/>
          </a:xfrm>
          <a:prstGeom prst="cloudCallout">
            <a:avLst>
              <a:gd name="adj1" fmla="val -43852"/>
              <a:gd name="adj2" fmla="val 70000"/>
            </a:avLst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？</a:t>
            </a:r>
            <a:r>
              <a:rPr lang="zh-CN" altLang="en-US" dirty="0">
                <a:ea typeface="黑体" panose="02010609060101010101" pitchFamily="2" charset="-122"/>
              </a:rPr>
              <a:t> </a:t>
            </a:r>
            <a:r>
              <a:rPr lang="en-US" altLang="zh-CN" dirty="0">
                <a:ea typeface="黑体" panose="02010609060101010101" pitchFamily="2" charset="-122"/>
              </a:rPr>
              <a:t>DMA</a:t>
            </a:r>
            <a:r>
              <a:rPr lang="zh-CN" altLang="en-US" dirty="0">
                <a:ea typeface="黑体" panose="02010609060101010101" pitchFamily="2" charset="-122"/>
              </a:rPr>
              <a:t>能否完全取代中断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72710" name="Text Box 6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/>
      <p:bldP spid="29798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9010" name="Text Box 2"/>
          <p:cNvSpPr txBox="1"/>
          <p:nvPr/>
        </p:nvSpPr>
        <p:spPr>
          <a:xfrm>
            <a:off x="381000" y="26035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方式特点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99011" name="Text Box 3"/>
          <p:cNvSpPr txBox="1"/>
          <p:nvPr/>
        </p:nvSpPr>
        <p:spPr>
          <a:xfrm>
            <a:off x="323850" y="1052513"/>
            <a:ext cx="8351838" cy="54498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设备与主存之间直接传送数据，占用时间很少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传送时，源与目的均直接由硬件逻辑指定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主存中要开辟相应的数据缓冲区，指定数据块长，计数由硬件完成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在一批数据传送结束后，一般通过中断方式通知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进行后处理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设备在一定程度上并行工作，效率很高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CC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一般用于高速、批量数据的简单传送</a:t>
            </a:r>
            <a:endParaRPr lang="zh-CN" altLang="en-US" b="1" dirty="0">
              <a:solidFill>
                <a:srgbClr val="FFCC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/>
      <p:bldP spid="2990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Text Box 2"/>
          <p:cNvSpPr txBox="1"/>
          <p:nvPr/>
        </p:nvSpPr>
        <p:spPr>
          <a:xfrm>
            <a:off x="1143000" y="533400"/>
            <a:ext cx="7772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endParaRPr lang="zh-CN" altLang="zh-CN" b="1" dirty="0">
              <a:latin typeface="宋体" panose="02010600030101010101" pitchFamily="2" charset="-122"/>
            </a:endParaRPr>
          </a:p>
        </p:txBody>
      </p:sp>
      <p:sp>
        <p:nvSpPr>
          <p:cNvPr id="74756" name="Text Box 4"/>
          <p:cNvSpPr txBox="1"/>
          <p:nvPr/>
        </p:nvSpPr>
        <p:spPr>
          <a:xfrm>
            <a:off x="323850" y="1052513"/>
            <a:ext cx="7772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应用举例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4757" name="Text Box 5"/>
          <p:cNvSpPr txBox="1"/>
          <p:nvPr/>
        </p:nvSpPr>
        <p:spPr>
          <a:xfrm>
            <a:off x="1403350" y="1773238"/>
            <a:ext cx="3657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磁盘接口 </a:t>
            </a:r>
            <a:endParaRPr lang="zh-CN" altLang="en-US" b="1" dirty="0">
              <a:solidFill>
                <a:srgbClr val="66FF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4758" name="Text Box 6"/>
          <p:cNvSpPr txBox="1"/>
          <p:nvPr/>
        </p:nvSpPr>
        <p:spPr>
          <a:xfrm>
            <a:off x="1327150" y="2535238"/>
            <a:ext cx="3657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网络通信接口 </a:t>
            </a:r>
            <a:endParaRPr lang="zh-CN" altLang="en-US" b="1" dirty="0">
              <a:solidFill>
                <a:srgbClr val="66FF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4759" name="Text Box 7"/>
          <p:cNvSpPr txBox="1"/>
          <p:nvPr/>
        </p:nvSpPr>
        <p:spPr>
          <a:xfrm>
            <a:off x="1327150" y="3297238"/>
            <a:ext cx="3657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动态存储器刷新 </a:t>
            </a:r>
            <a:endParaRPr lang="zh-CN" altLang="en-US" b="1" dirty="0">
              <a:solidFill>
                <a:srgbClr val="66FF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4760" name="Text Box 8"/>
          <p:cNvSpPr txBox="1"/>
          <p:nvPr/>
        </p:nvSpPr>
        <p:spPr>
          <a:xfrm>
            <a:off x="1327150" y="4059238"/>
            <a:ext cx="4267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高速数据采集接口 </a:t>
            </a:r>
            <a:endParaRPr lang="zh-CN" altLang="en-US" b="1" dirty="0">
              <a:solidFill>
                <a:srgbClr val="66FF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4761" name="Text Box 9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762" name="Text Box 10"/>
          <p:cNvSpPr txBox="1"/>
          <p:nvPr/>
        </p:nvSpPr>
        <p:spPr>
          <a:xfrm>
            <a:off x="381000" y="479742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7.4.3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接口组成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Text Box 3"/>
          <p:cNvSpPr txBox="1"/>
          <p:nvPr/>
        </p:nvSpPr>
        <p:spPr>
          <a:xfrm>
            <a:off x="250825" y="90805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概念模型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75780" name="Text Box 4"/>
          <p:cNvSpPr txBox="1"/>
          <p:nvPr/>
        </p:nvSpPr>
        <p:spPr>
          <a:xfrm>
            <a:off x="250825" y="1557338"/>
            <a:ext cx="8569325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不同的系统中，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接口的功能和组织可能有所不同，主要涉及下述几个问题：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5781" name="Text Box 5"/>
          <p:cNvSpPr txBox="1"/>
          <p:nvPr/>
        </p:nvSpPr>
        <p:spPr>
          <a:xfrm>
            <a:off x="395288" y="2781300"/>
            <a:ext cx="8748712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宋体" panose="02010600030101010101" pitchFamily="2" charset="-122"/>
              <a:buChar char="?"/>
            </a:pP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DMA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控制逻辑与</a:t>
            </a: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接口是</a:t>
            </a:r>
            <a:r>
              <a:rPr lang="zh-CN" altLang="en-US" b="1" i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分离的？合并的？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2" name="Text Box 6"/>
          <p:cNvSpPr txBox="1"/>
          <p:nvPr/>
        </p:nvSpPr>
        <p:spPr>
          <a:xfrm>
            <a:off x="395288" y="3357563"/>
            <a:ext cx="8497887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宋体" panose="02010600030101010101" pitchFamily="2" charset="-122"/>
              <a:buChar char="?"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传送范围是局限于主存与</a:t>
            </a: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设备之间？</a:t>
            </a:r>
            <a:r>
              <a:rPr lang="zh-CN" altLang="en-US" b="1" i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还是更为广泛一些？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75783" name="Text Box 7"/>
          <p:cNvSpPr txBox="1"/>
          <p:nvPr/>
        </p:nvSpPr>
        <p:spPr>
          <a:xfrm>
            <a:off x="11430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7.4  DMA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输入输出方式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5784" name="Text Box 8"/>
          <p:cNvSpPr txBox="1"/>
          <p:nvPr/>
        </p:nvSpPr>
        <p:spPr>
          <a:xfrm>
            <a:off x="395288" y="4433888"/>
            <a:ext cx="874871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宋体" panose="02010600030101010101" pitchFamily="2" charset="-122"/>
              <a:buChar char="?"/>
            </a:pP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DMA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传送的数据</a:t>
            </a:r>
            <a:r>
              <a:rPr lang="zh-CN" altLang="en-US" b="1" i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是否需要经过</a:t>
            </a:r>
            <a:r>
              <a:rPr lang="en-US" altLang="zh-CN" b="1" i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b="1" i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控制器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 </a:t>
            </a:r>
            <a:endParaRPr lang="zh-CN" altLang="en-US" b="1" dirty="0">
              <a:solidFill>
                <a:srgbClr val="FFFF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5" name="Text Box 9"/>
          <p:cNvSpPr txBox="1"/>
          <p:nvPr/>
        </p:nvSpPr>
        <p:spPr>
          <a:xfrm>
            <a:off x="395288" y="5010150"/>
            <a:ext cx="900112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宋体" panose="02010600030101010101" pitchFamily="2" charset="-122"/>
              <a:buChar char="?"/>
            </a:pP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控制器与多台设备之间的</a:t>
            </a:r>
            <a:r>
              <a:rPr lang="zh-CN" altLang="en-US" b="1" i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连接方式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 </a:t>
            </a:r>
            <a:endParaRPr lang="zh-CN" altLang="en-US" b="1" dirty="0">
              <a:solidFill>
                <a:srgbClr val="FFFF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5786" name="Text Box 10"/>
          <p:cNvSpPr txBox="1"/>
          <p:nvPr/>
        </p:nvSpPr>
        <p:spPr>
          <a:xfrm>
            <a:off x="395288" y="5657850"/>
            <a:ext cx="8424862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宋体" panose="02010600030101010101" pitchFamily="2" charset="-122"/>
              <a:buChar char="?"/>
            </a:pP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i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</a:t>
            </a:r>
            <a:r>
              <a:rPr lang="en-US" altLang="zh-CN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控制器的请求方式与判优方式？ </a:t>
            </a:r>
            <a:endParaRPr lang="zh-CN" altLang="en-US" b="1" dirty="0">
              <a:solidFill>
                <a:srgbClr val="FFFF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6178" name="Text Box 2"/>
          <p:cNvSpPr txBox="1"/>
          <p:nvPr/>
        </p:nvSpPr>
        <p:spPr>
          <a:xfrm>
            <a:off x="0" y="836613"/>
            <a:ext cx="6934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单通道合并型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接口 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06179" name="Text Box 3"/>
          <p:cNvSpPr txBox="1"/>
          <p:nvPr/>
        </p:nvSpPr>
        <p:spPr>
          <a:xfrm>
            <a:off x="3570288" y="2398713"/>
            <a:ext cx="379412" cy="27971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控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制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与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状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态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逻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辑</a:t>
            </a:r>
            <a:endParaRPr lang="zh-CN" altLang="en-US" sz="2000" dirty="0"/>
          </a:p>
        </p:txBody>
      </p:sp>
      <p:sp>
        <p:nvSpPr>
          <p:cNvPr id="306180" name="Text Box 4"/>
          <p:cNvSpPr txBox="1"/>
          <p:nvPr/>
        </p:nvSpPr>
        <p:spPr>
          <a:xfrm>
            <a:off x="4237038" y="2428875"/>
            <a:ext cx="381000" cy="278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数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据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缓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冲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寄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存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器</a:t>
            </a:r>
            <a:endParaRPr lang="zh-CN" altLang="en-US" sz="2000" dirty="0"/>
          </a:p>
        </p:txBody>
      </p:sp>
      <p:sp>
        <p:nvSpPr>
          <p:cNvPr id="306181" name="Text Box 5"/>
          <p:cNvSpPr txBox="1"/>
          <p:nvPr/>
        </p:nvSpPr>
        <p:spPr>
          <a:xfrm>
            <a:off x="4875213" y="2414588"/>
            <a:ext cx="379412" cy="278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地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址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寄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存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器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000" dirty="0"/>
              <a:t>/</a:t>
            </a: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计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数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器</a:t>
            </a:r>
            <a:endParaRPr lang="zh-CN" altLang="en-US" sz="2000" dirty="0"/>
          </a:p>
        </p:txBody>
      </p:sp>
      <p:sp>
        <p:nvSpPr>
          <p:cNvPr id="306182" name="Text Box 6"/>
          <p:cNvSpPr txBox="1"/>
          <p:nvPr/>
        </p:nvSpPr>
        <p:spPr>
          <a:xfrm>
            <a:off x="5665788" y="2414588"/>
            <a:ext cx="379412" cy="278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块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长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寄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存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器</a:t>
            </a:r>
            <a:endParaRPr lang="zh-CN" altLang="en-US" sz="2000" dirty="0"/>
          </a:p>
        </p:txBody>
      </p:sp>
      <p:sp>
        <p:nvSpPr>
          <p:cNvPr id="306183" name="Text Box 7"/>
          <p:cNvSpPr txBox="1"/>
          <p:nvPr/>
        </p:nvSpPr>
        <p:spPr>
          <a:xfrm>
            <a:off x="6424613" y="2414588"/>
            <a:ext cx="379412" cy="278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控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制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字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寄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存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器</a:t>
            </a:r>
            <a:endParaRPr lang="zh-CN" altLang="en-US" sz="2000" dirty="0"/>
          </a:p>
        </p:txBody>
      </p:sp>
      <p:sp>
        <p:nvSpPr>
          <p:cNvPr id="306184" name="Text Box 8"/>
          <p:cNvSpPr txBox="1"/>
          <p:nvPr/>
        </p:nvSpPr>
        <p:spPr>
          <a:xfrm>
            <a:off x="7077075" y="2414588"/>
            <a:ext cx="379413" cy="278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endParaRPr lang="en-US" altLang="zh-CN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中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断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机</a:t>
            </a:r>
            <a:endParaRPr lang="zh-CN" altLang="en-US" sz="2000" dirty="0"/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dirty="0"/>
              <a:t>构</a:t>
            </a:r>
            <a:endParaRPr lang="zh-CN" altLang="en-US" sz="2000" dirty="0"/>
          </a:p>
        </p:txBody>
      </p:sp>
      <p:grpSp>
        <p:nvGrpSpPr>
          <p:cNvPr id="306185" name="Group 9"/>
          <p:cNvGrpSpPr/>
          <p:nvPr/>
        </p:nvGrpSpPr>
        <p:grpSpPr>
          <a:xfrm>
            <a:off x="2111375" y="3429000"/>
            <a:ext cx="1458913" cy="530225"/>
            <a:chOff x="1330" y="2160"/>
            <a:chExt cx="919" cy="334"/>
          </a:xfrm>
        </p:grpSpPr>
        <p:sp>
          <p:nvSpPr>
            <p:cNvPr id="76839" name="Line 10"/>
            <p:cNvSpPr/>
            <p:nvPr/>
          </p:nvSpPr>
          <p:spPr>
            <a:xfrm flipH="1">
              <a:off x="1330" y="2451"/>
              <a:ext cx="91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6840" name="Text Box 11"/>
            <p:cNvSpPr txBox="1"/>
            <p:nvPr/>
          </p:nvSpPr>
          <p:spPr>
            <a:xfrm>
              <a:off x="1488" y="2160"/>
              <a:ext cx="715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总线请求</a:t>
              </a:r>
              <a:endParaRPr lang="zh-CN" altLang="en-US" sz="2000" dirty="0"/>
            </a:p>
          </p:txBody>
        </p:sp>
      </p:grpSp>
      <p:grpSp>
        <p:nvGrpSpPr>
          <p:cNvPr id="306188" name="Group 12"/>
          <p:cNvGrpSpPr/>
          <p:nvPr/>
        </p:nvGrpSpPr>
        <p:grpSpPr>
          <a:xfrm>
            <a:off x="2127250" y="4038600"/>
            <a:ext cx="1538288" cy="530225"/>
            <a:chOff x="1340" y="2544"/>
            <a:chExt cx="969" cy="334"/>
          </a:xfrm>
        </p:grpSpPr>
        <p:sp>
          <p:nvSpPr>
            <p:cNvPr id="76837" name="Line 13"/>
            <p:cNvSpPr/>
            <p:nvPr/>
          </p:nvSpPr>
          <p:spPr>
            <a:xfrm>
              <a:off x="1340" y="2595"/>
              <a:ext cx="9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6838" name="Text Box 14"/>
            <p:cNvSpPr txBox="1"/>
            <p:nvPr/>
          </p:nvSpPr>
          <p:spPr>
            <a:xfrm>
              <a:off x="1440" y="2544"/>
              <a:ext cx="869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总线批准</a:t>
              </a:r>
              <a:endParaRPr lang="zh-CN" altLang="en-US" sz="2000" dirty="0"/>
            </a:p>
          </p:txBody>
        </p:sp>
      </p:grpSp>
      <p:grpSp>
        <p:nvGrpSpPr>
          <p:cNvPr id="306191" name="Group 15"/>
          <p:cNvGrpSpPr/>
          <p:nvPr/>
        </p:nvGrpSpPr>
        <p:grpSpPr>
          <a:xfrm>
            <a:off x="3387725" y="2270125"/>
            <a:ext cx="5146675" cy="3729038"/>
            <a:chOff x="2134" y="1430"/>
            <a:chExt cx="3242" cy="2349"/>
          </a:xfrm>
        </p:grpSpPr>
        <p:sp>
          <p:nvSpPr>
            <p:cNvPr id="76834" name="Text Box 16"/>
            <p:cNvSpPr txBox="1"/>
            <p:nvPr/>
          </p:nvSpPr>
          <p:spPr>
            <a:xfrm>
              <a:off x="3722" y="3562"/>
              <a:ext cx="1654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r>
                <a:rPr lang="zh-CN" altLang="en-US" sz="2000" dirty="0"/>
                <a:t>控制器（接口）</a:t>
              </a:r>
              <a:endParaRPr lang="zh-CN" altLang="en-US" sz="2000" dirty="0"/>
            </a:p>
          </p:txBody>
        </p:sp>
        <p:sp>
          <p:nvSpPr>
            <p:cNvPr id="76835" name="Line 17"/>
            <p:cNvSpPr/>
            <p:nvPr/>
          </p:nvSpPr>
          <p:spPr>
            <a:xfrm>
              <a:off x="3913" y="3309"/>
              <a:ext cx="182" cy="26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6" name="Freeform 18"/>
            <p:cNvSpPr/>
            <p:nvPr/>
          </p:nvSpPr>
          <p:spPr>
            <a:xfrm>
              <a:off x="2134" y="1430"/>
              <a:ext cx="2649" cy="190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077" y="0"/>
                </a:cxn>
                <a:cxn ang="0">
                  <a:pos x="1077" y="622"/>
                </a:cxn>
                <a:cxn ang="0">
                  <a:pos x="0" y="624"/>
                </a:cxn>
                <a:cxn ang="0">
                  <a:pos x="0" y="19"/>
                </a:cxn>
                <a:cxn ang="0">
                  <a:pos x="15" y="0"/>
                </a:cxn>
              </a:cxnLst>
              <a:pathLst>
                <a:path w="4155" h="3330">
                  <a:moveTo>
                    <a:pt x="60" y="0"/>
                  </a:moveTo>
                  <a:lnTo>
                    <a:pt x="4155" y="0"/>
                  </a:lnTo>
                  <a:lnTo>
                    <a:pt x="4155" y="3315"/>
                  </a:lnTo>
                  <a:lnTo>
                    <a:pt x="0" y="3330"/>
                  </a:lnTo>
                  <a:lnTo>
                    <a:pt x="0" y="105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6195" name="Group 19"/>
          <p:cNvGrpSpPr/>
          <p:nvPr/>
        </p:nvGrpSpPr>
        <p:grpSpPr>
          <a:xfrm>
            <a:off x="1595438" y="1697038"/>
            <a:ext cx="531812" cy="2581275"/>
            <a:chOff x="1005" y="1069"/>
            <a:chExt cx="335" cy="1626"/>
          </a:xfrm>
        </p:grpSpPr>
        <p:sp>
          <p:nvSpPr>
            <p:cNvPr id="76832" name="Text Box 20"/>
            <p:cNvSpPr txBox="1"/>
            <p:nvPr/>
          </p:nvSpPr>
          <p:spPr>
            <a:xfrm>
              <a:off x="1005" y="1521"/>
              <a:ext cx="335" cy="117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CPU</a:t>
              </a:r>
              <a:endParaRPr lang="en-US" altLang="zh-CN" sz="2000" dirty="0"/>
            </a:p>
          </p:txBody>
        </p:sp>
        <p:sp>
          <p:nvSpPr>
            <p:cNvPr id="76833" name="Line 21"/>
            <p:cNvSpPr/>
            <p:nvPr/>
          </p:nvSpPr>
          <p:spPr>
            <a:xfrm>
              <a:off x="1158" y="1069"/>
              <a:ext cx="0" cy="4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306198" name="Line 22"/>
          <p:cNvSpPr/>
          <p:nvPr/>
        </p:nvSpPr>
        <p:spPr>
          <a:xfrm flipV="1">
            <a:off x="4419600" y="1682750"/>
            <a:ext cx="0" cy="7461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6199" name="Line 23"/>
          <p:cNvSpPr/>
          <p:nvPr/>
        </p:nvSpPr>
        <p:spPr>
          <a:xfrm flipV="1">
            <a:off x="5057775" y="1682750"/>
            <a:ext cx="0" cy="731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6200" name="Line 24"/>
          <p:cNvSpPr/>
          <p:nvPr/>
        </p:nvSpPr>
        <p:spPr>
          <a:xfrm flipV="1">
            <a:off x="5862638" y="1697038"/>
            <a:ext cx="0" cy="7175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6201" name="Line 25"/>
          <p:cNvSpPr/>
          <p:nvPr/>
        </p:nvSpPr>
        <p:spPr>
          <a:xfrm flipV="1">
            <a:off x="6607175" y="1682750"/>
            <a:ext cx="0" cy="731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06202" name="Line 26"/>
          <p:cNvSpPr/>
          <p:nvPr/>
        </p:nvSpPr>
        <p:spPr>
          <a:xfrm flipV="1">
            <a:off x="7289800" y="1668463"/>
            <a:ext cx="0" cy="7461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06203" name="Group 27"/>
          <p:cNvGrpSpPr/>
          <p:nvPr/>
        </p:nvGrpSpPr>
        <p:grpSpPr>
          <a:xfrm>
            <a:off x="3494088" y="5281613"/>
            <a:ext cx="1168400" cy="774700"/>
            <a:chOff x="2201" y="3327"/>
            <a:chExt cx="736" cy="488"/>
          </a:xfrm>
        </p:grpSpPr>
        <p:sp>
          <p:nvSpPr>
            <p:cNvPr id="76829" name="Text Box 28"/>
            <p:cNvSpPr txBox="1"/>
            <p:nvPr/>
          </p:nvSpPr>
          <p:spPr>
            <a:xfrm>
              <a:off x="2201" y="3580"/>
              <a:ext cx="736" cy="23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设备</a:t>
              </a:r>
              <a:endParaRPr lang="zh-CN" altLang="en-US" sz="2000" dirty="0"/>
            </a:p>
          </p:txBody>
        </p:sp>
        <p:sp>
          <p:nvSpPr>
            <p:cNvPr id="76830" name="Line 29"/>
            <p:cNvSpPr/>
            <p:nvPr/>
          </p:nvSpPr>
          <p:spPr>
            <a:xfrm>
              <a:off x="2354" y="3327"/>
              <a:ext cx="0" cy="27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6831" name="Line 30"/>
            <p:cNvSpPr/>
            <p:nvPr/>
          </p:nvSpPr>
          <p:spPr>
            <a:xfrm>
              <a:off x="2803" y="3336"/>
              <a:ext cx="0" cy="2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306207" name="Group 31"/>
          <p:cNvGrpSpPr/>
          <p:nvPr/>
        </p:nvGrpSpPr>
        <p:grpSpPr>
          <a:xfrm>
            <a:off x="2566988" y="1697038"/>
            <a:ext cx="1701800" cy="1247775"/>
            <a:chOff x="1617" y="1069"/>
            <a:chExt cx="1072" cy="786"/>
          </a:xfrm>
        </p:grpSpPr>
        <p:sp>
          <p:nvSpPr>
            <p:cNvPr id="76826" name="Text Box 32"/>
            <p:cNvSpPr txBox="1"/>
            <p:nvPr/>
          </p:nvSpPr>
          <p:spPr>
            <a:xfrm>
              <a:off x="1617" y="1521"/>
              <a:ext cx="335" cy="33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主存</a:t>
              </a:r>
              <a:endParaRPr lang="zh-CN" altLang="en-US" sz="2000" dirty="0"/>
            </a:p>
          </p:txBody>
        </p:sp>
        <p:sp>
          <p:nvSpPr>
            <p:cNvPr id="76827" name="Line 33"/>
            <p:cNvSpPr/>
            <p:nvPr/>
          </p:nvSpPr>
          <p:spPr>
            <a:xfrm>
              <a:off x="1770" y="1069"/>
              <a:ext cx="0" cy="45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6828" name="Freeform 34"/>
            <p:cNvSpPr/>
            <p:nvPr/>
          </p:nvSpPr>
          <p:spPr>
            <a:xfrm>
              <a:off x="1828" y="1259"/>
              <a:ext cx="861" cy="13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59" y="0"/>
                </a:cxn>
                <a:cxn ang="0">
                  <a:pos x="315" y="0"/>
                </a:cxn>
                <a:cxn ang="0">
                  <a:pos x="350" y="39"/>
                </a:cxn>
              </a:cxnLst>
              <a:pathLst>
                <a:path w="1350" h="225">
                  <a:moveTo>
                    <a:pt x="0" y="225"/>
                  </a:moveTo>
                  <a:lnTo>
                    <a:pt x="225" y="0"/>
                  </a:lnTo>
                  <a:lnTo>
                    <a:pt x="1215" y="0"/>
                  </a:lnTo>
                  <a:lnTo>
                    <a:pt x="1350" y="18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6211" name="Group 35"/>
          <p:cNvGrpSpPr/>
          <p:nvPr/>
        </p:nvGrpSpPr>
        <p:grpSpPr>
          <a:xfrm>
            <a:off x="395288" y="1295400"/>
            <a:ext cx="8291512" cy="530225"/>
            <a:chOff x="249" y="816"/>
            <a:chExt cx="5223" cy="334"/>
          </a:xfrm>
        </p:grpSpPr>
        <p:sp>
          <p:nvSpPr>
            <p:cNvPr id="76824" name="Line 36"/>
            <p:cNvSpPr/>
            <p:nvPr/>
          </p:nvSpPr>
          <p:spPr>
            <a:xfrm>
              <a:off x="890" y="1060"/>
              <a:ext cx="3989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5" name="Text Box 37"/>
            <p:cNvSpPr txBox="1"/>
            <p:nvPr/>
          </p:nvSpPr>
          <p:spPr>
            <a:xfrm>
              <a:off x="249" y="816"/>
              <a:ext cx="5223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系统总线</a:t>
              </a:r>
              <a:endParaRPr lang="zh-CN" altLang="en-US" sz="2000" dirty="0"/>
            </a:p>
          </p:txBody>
        </p:sp>
      </p:grpSp>
      <p:sp>
        <p:nvSpPr>
          <p:cNvPr id="306214" name="Text Box 38"/>
          <p:cNvSpPr txBox="1"/>
          <p:nvPr/>
        </p:nvSpPr>
        <p:spPr>
          <a:xfrm>
            <a:off x="323850" y="6092825"/>
            <a:ext cx="8275638" cy="530225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7-28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单通道合并型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6823" name="Text Box 39"/>
          <p:cNvSpPr txBox="1"/>
          <p:nvPr/>
        </p:nvSpPr>
        <p:spPr>
          <a:xfrm>
            <a:off x="323850" y="0"/>
            <a:ext cx="6934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几种典型结构 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30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30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9" dur="500"/>
                                        <p:tgtEl>
                                          <p:spTgt spid="30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30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30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4" dur="500"/>
                                        <p:tgtEl>
                                          <p:spTgt spid="30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9" dur="5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 animBg="1"/>
      <p:bldP spid="306180" grpId="0" animBg="1"/>
      <p:bldP spid="306181" grpId="0" animBg="1"/>
      <p:bldP spid="306182" grpId="0" animBg="1"/>
      <p:bldP spid="306183" grpId="0" animBg="1"/>
      <p:bldP spid="306184" grpId="0" animBg="1"/>
      <p:bldP spid="3062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02" name="Text Box 2"/>
          <p:cNvSpPr txBox="1"/>
          <p:nvPr/>
        </p:nvSpPr>
        <p:spPr>
          <a:xfrm>
            <a:off x="395288" y="260350"/>
            <a:ext cx="6934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选择型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接口 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307203" name="Group 3"/>
          <p:cNvGrpSpPr/>
          <p:nvPr/>
        </p:nvGrpSpPr>
        <p:grpSpPr>
          <a:xfrm>
            <a:off x="2147888" y="3148013"/>
            <a:ext cx="1436687" cy="441325"/>
            <a:chOff x="1353" y="1983"/>
            <a:chExt cx="905" cy="278"/>
          </a:xfrm>
        </p:grpSpPr>
        <p:sp>
          <p:nvSpPr>
            <p:cNvPr id="77868" name="Line 4"/>
            <p:cNvSpPr/>
            <p:nvPr/>
          </p:nvSpPr>
          <p:spPr>
            <a:xfrm flipH="1">
              <a:off x="1353" y="2186"/>
              <a:ext cx="90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69" name="Text Box 5"/>
            <p:cNvSpPr txBox="1"/>
            <p:nvPr/>
          </p:nvSpPr>
          <p:spPr>
            <a:xfrm>
              <a:off x="1560" y="1983"/>
              <a:ext cx="696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总线请求</a:t>
              </a:r>
              <a:endParaRPr lang="zh-CN" altLang="en-US" sz="2000" dirty="0"/>
            </a:p>
          </p:txBody>
        </p:sp>
      </p:grpSp>
      <p:grpSp>
        <p:nvGrpSpPr>
          <p:cNvPr id="307206" name="Group 6"/>
          <p:cNvGrpSpPr/>
          <p:nvPr/>
        </p:nvGrpSpPr>
        <p:grpSpPr>
          <a:xfrm>
            <a:off x="2163763" y="3613150"/>
            <a:ext cx="1435100" cy="439738"/>
            <a:chOff x="1363" y="2276"/>
            <a:chExt cx="904" cy="277"/>
          </a:xfrm>
        </p:grpSpPr>
        <p:sp>
          <p:nvSpPr>
            <p:cNvPr id="77866" name="Line 7"/>
            <p:cNvSpPr/>
            <p:nvPr/>
          </p:nvSpPr>
          <p:spPr>
            <a:xfrm>
              <a:off x="1363" y="2306"/>
              <a:ext cx="9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67" name="Text Box 8"/>
            <p:cNvSpPr txBox="1"/>
            <p:nvPr/>
          </p:nvSpPr>
          <p:spPr>
            <a:xfrm>
              <a:off x="1551" y="2276"/>
              <a:ext cx="705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总线批准</a:t>
              </a:r>
              <a:endParaRPr lang="zh-CN" altLang="en-US" sz="2000" dirty="0"/>
            </a:p>
          </p:txBody>
        </p:sp>
      </p:grpSp>
      <p:grpSp>
        <p:nvGrpSpPr>
          <p:cNvPr id="307209" name="Group 9"/>
          <p:cNvGrpSpPr/>
          <p:nvPr/>
        </p:nvGrpSpPr>
        <p:grpSpPr>
          <a:xfrm>
            <a:off x="1639888" y="1647825"/>
            <a:ext cx="523875" cy="2143125"/>
            <a:chOff x="1033" y="1038"/>
            <a:chExt cx="330" cy="1350"/>
          </a:xfrm>
        </p:grpSpPr>
        <p:sp>
          <p:nvSpPr>
            <p:cNvPr id="77864" name="Text Box 10"/>
            <p:cNvSpPr txBox="1"/>
            <p:nvPr/>
          </p:nvSpPr>
          <p:spPr>
            <a:xfrm>
              <a:off x="1033" y="1413"/>
              <a:ext cx="330" cy="97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CPU</a:t>
              </a:r>
              <a:endParaRPr lang="en-US" altLang="zh-CN" sz="2000" dirty="0"/>
            </a:p>
          </p:txBody>
        </p:sp>
        <p:sp>
          <p:nvSpPr>
            <p:cNvPr id="77865" name="Line 11"/>
            <p:cNvSpPr/>
            <p:nvPr/>
          </p:nvSpPr>
          <p:spPr>
            <a:xfrm>
              <a:off x="1183" y="1038"/>
              <a:ext cx="0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307212" name="Group 12"/>
          <p:cNvGrpSpPr/>
          <p:nvPr/>
        </p:nvGrpSpPr>
        <p:grpSpPr>
          <a:xfrm>
            <a:off x="2597150" y="1647825"/>
            <a:ext cx="1674813" cy="1036638"/>
            <a:chOff x="1636" y="1038"/>
            <a:chExt cx="1055" cy="653"/>
          </a:xfrm>
        </p:grpSpPr>
        <p:sp>
          <p:nvSpPr>
            <p:cNvPr id="77861" name="Text Box 13"/>
            <p:cNvSpPr txBox="1"/>
            <p:nvPr/>
          </p:nvSpPr>
          <p:spPr>
            <a:xfrm>
              <a:off x="1636" y="1413"/>
              <a:ext cx="330" cy="27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主存</a:t>
              </a:r>
              <a:endParaRPr lang="zh-CN" altLang="en-US" sz="2000" dirty="0"/>
            </a:p>
          </p:txBody>
        </p:sp>
        <p:sp>
          <p:nvSpPr>
            <p:cNvPr id="77862" name="Line 14"/>
            <p:cNvSpPr/>
            <p:nvPr/>
          </p:nvSpPr>
          <p:spPr>
            <a:xfrm>
              <a:off x="1787" y="1038"/>
              <a:ext cx="0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63" name="Freeform 15"/>
            <p:cNvSpPr/>
            <p:nvPr/>
          </p:nvSpPr>
          <p:spPr>
            <a:xfrm>
              <a:off x="1843" y="1196"/>
              <a:ext cx="848" cy="11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6" y="0"/>
                </a:cxn>
                <a:cxn ang="0">
                  <a:pos x="301" y="0"/>
                </a:cxn>
                <a:cxn ang="0">
                  <a:pos x="335" y="22"/>
                </a:cxn>
              </a:cxnLst>
              <a:pathLst>
                <a:path w="1350" h="225">
                  <a:moveTo>
                    <a:pt x="0" y="225"/>
                  </a:moveTo>
                  <a:lnTo>
                    <a:pt x="225" y="0"/>
                  </a:lnTo>
                  <a:lnTo>
                    <a:pt x="1215" y="0"/>
                  </a:lnTo>
                  <a:lnTo>
                    <a:pt x="1350" y="18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216" name="Group 16"/>
          <p:cNvGrpSpPr/>
          <p:nvPr/>
        </p:nvGrpSpPr>
        <p:grpSpPr>
          <a:xfrm>
            <a:off x="457200" y="1219200"/>
            <a:ext cx="8169275" cy="441325"/>
            <a:chOff x="288" y="768"/>
            <a:chExt cx="5146" cy="278"/>
          </a:xfrm>
        </p:grpSpPr>
        <p:sp>
          <p:nvSpPr>
            <p:cNvPr id="77859" name="Line 17"/>
            <p:cNvSpPr/>
            <p:nvPr/>
          </p:nvSpPr>
          <p:spPr>
            <a:xfrm>
              <a:off x="920" y="1031"/>
              <a:ext cx="393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Text Box 18"/>
            <p:cNvSpPr txBox="1"/>
            <p:nvPr/>
          </p:nvSpPr>
          <p:spPr>
            <a:xfrm>
              <a:off x="288" y="768"/>
              <a:ext cx="5146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系统总线</a:t>
              </a:r>
              <a:endParaRPr lang="zh-CN" altLang="en-US" sz="2000" dirty="0"/>
            </a:p>
          </p:txBody>
        </p:sp>
      </p:grpSp>
      <p:sp>
        <p:nvSpPr>
          <p:cNvPr id="307219" name="Text Box 19"/>
          <p:cNvSpPr txBox="1"/>
          <p:nvPr/>
        </p:nvSpPr>
        <p:spPr>
          <a:xfrm>
            <a:off x="531813" y="6113463"/>
            <a:ext cx="8154987" cy="439737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7-29 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选择型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07220" name="Group 20"/>
          <p:cNvGrpSpPr/>
          <p:nvPr/>
        </p:nvGrpSpPr>
        <p:grpSpPr>
          <a:xfrm>
            <a:off x="2836863" y="4637088"/>
            <a:ext cx="2587625" cy="1095375"/>
            <a:chOff x="1787" y="2921"/>
            <a:chExt cx="1630" cy="690"/>
          </a:xfrm>
        </p:grpSpPr>
        <p:sp>
          <p:nvSpPr>
            <p:cNvPr id="77851" name="Text Box 21"/>
            <p:cNvSpPr txBox="1"/>
            <p:nvPr/>
          </p:nvSpPr>
          <p:spPr>
            <a:xfrm>
              <a:off x="2805" y="3401"/>
              <a:ext cx="395" cy="21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I/O</a:t>
              </a:r>
              <a:endParaRPr lang="en-US" altLang="zh-CN" sz="2000" dirty="0"/>
            </a:p>
          </p:txBody>
        </p:sp>
        <p:sp>
          <p:nvSpPr>
            <p:cNvPr id="77852" name="Line 22"/>
            <p:cNvSpPr/>
            <p:nvPr/>
          </p:nvSpPr>
          <p:spPr>
            <a:xfrm>
              <a:off x="2805" y="2921"/>
              <a:ext cx="0" cy="2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53" name="Text Box 23"/>
            <p:cNvSpPr txBox="1"/>
            <p:nvPr/>
          </p:nvSpPr>
          <p:spPr>
            <a:xfrm>
              <a:off x="2051" y="3393"/>
              <a:ext cx="395" cy="21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I/O</a:t>
              </a:r>
              <a:endParaRPr lang="en-US" altLang="zh-CN" sz="2000" dirty="0"/>
            </a:p>
          </p:txBody>
        </p:sp>
        <p:sp>
          <p:nvSpPr>
            <p:cNvPr id="77854" name="Line 24"/>
            <p:cNvSpPr/>
            <p:nvPr/>
          </p:nvSpPr>
          <p:spPr>
            <a:xfrm>
              <a:off x="1787" y="3168"/>
              <a:ext cx="16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55" name="Line 25"/>
            <p:cNvSpPr/>
            <p:nvPr/>
          </p:nvSpPr>
          <p:spPr>
            <a:xfrm>
              <a:off x="2239" y="3161"/>
              <a:ext cx="0" cy="2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56" name="Line 26"/>
            <p:cNvSpPr/>
            <p:nvPr/>
          </p:nvSpPr>
          <p:spPr>
            <a:xfrm>
              <a:off x="2965" y="3176"/>
              <a:ext cx="0" cy="2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57" name="Line 27"/>
            <p:cNvSpPr/>
            <p:nvPr/>
          </p:nvSpPr>
          <p:spPr>
            <a:xfrm>
              <a:off x="2446" y="3513"/>
              <a:ext cx="3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77858" name="Text Box 28"/>
            <p:cNvSpPr txBox="1"/>
            <p:nvPr/>
          </p:nvSpPr>
          <p:spPr>
            <a:xfrm>
              <a:off x="2390" y="3221"/>
              <a:ext cx="55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I/O</a:t>
              </a:r>
              <a:r>
                <a:rPr lang="zh-CN" altLang="en-US" sz="2000" dirty="0"/>
                <a:t>总线</a:t>
              </a:r>
              <a:endParaRPr lang="zh-CN" altLang="en-US" sz="2000" dirty="0"/>
            </a:p>
          </p:txBody>
        </p:sp>
      </p:grpSp>
      <p:grpSp>
        <p:nvGrpSpPr>
          <p:cNvPr id="307229" name="Group 29"/>
          <p:cNvGrpSpPr/>
          <p:nvPr/>
        </p:nvGrpSpPr>
        <p:grpSpPr>
          <a:xfrm>
            <a:off x="3405188" y="1624013"/>
            <a:ext cx="5053012" cy="3810000"/>
            <a:chOff x="2145" y="1023"/>
            <a:chExt cx="3183" cy="2400"/>
          </a:xfrm>
        </p:grpSpPr>
        <p:sp>
          <p:nvSpPr>
            <p:cNvPr id="77836" name="Text Box 30"/>
            <p:cNvSpPr txBox="1"/>
            <p:nvPr/>
          </p:nvSpPr>
          <p:spPr>
            <a:xfrm>
              <a:off x="2258" y="1406"/>
              <a:ext cx="236" cy="150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控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制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与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状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态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逻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辑</a:t>
              </a:r>
              <a:endParaRPr lang="zh-CN" altLang="en-US" sz="2000" dirty="0"/>
            </a:p>
          </p:txBody>
        </p:sp>
        <p:sp>
          <p:nvSpPr>
            <p:cNvPr id="77837" name="Text Box 31"/>
            <p:cNvSpPr txBox="1"/>
            <p:nvPr/>
          </p:nvSpPr>
          <p:spPr>
            <a:xfrm>
              <a:off x="2673" y="1421"/>
              <a:ext cx="235" cy="1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数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据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缓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冲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寄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存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器</a:t>
              </a:r>
              <a:endParaRPr lang="zh-CN" altLang="en-US" sz="2000" dirty="0"/>
            </a:p>
          </p:txBody>
        </p:sp>
        <p:sp>
          <p:nvSpPr>
            <p:cNvPr id="77838" name="Text Box 32"/>
            <p:cNvSpPr txBox="1"/>
            <p:nvPr/>
          </p:nvSpPr>
          <p:spPr>
            <a:xfrm>
              <a:off x="3069" y="1413"/>
              <a:ext cx="235" cy="1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地址寄存器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/</a:t>
              </a: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计数器</a:t>
              </a:r>
              <a:endParaRPr lang="zh-CN" altLang="en-US" sz="2000" dirty="0"/>
            </a:p>
          </p:txBody>
        </p:sp>
        <p:sp>
          <p:nvSpPr>
            <p:cNvPr id="77839" name="Text Box 33"/>
            <p:cNvSpPr txBox="1"/>
            <p:nvPr/>
          </p:nvSpPr>
          <p:spPr>
            <a:xfrm>
              <a:off x="3559" y="1413"/>
              <a:ext cx="235" cy="1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字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计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数</a:t>
              </a:r>
              <a:endParaRPr lang="zh-CN" altLang="en-US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器</a:t>
              </a:r>
              <a:endParaRPr lang="zh-CN" altLang="en-US" sz="2000" dirty="0"/>
            </a:p>
          </p:txBody>
        </p:sp>
        <p:sp>
          <p:nvSpPr>
            <p:cNvPr id="77840" name="Text Box 34"/>
            <p:cNvSpPr txBox="1"/>
            <p:nvPr/>
          </p:nvSpPr>
          <p:spPr>
            <a:xfrm>
              <a:off x="4030" y="1413"/>
              <a:ext cx="339" cy="1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46800" r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设备号寄存器与选择电路</a:t>
              </a:r>
              <a:endParaRPr lang="zh-CN" altLang="en-US" sz="2000" dirty="0"/>
            </a:p>
          </p:txBody>
        </p:sp>
        <p:sp>
          <p:nvSpPr>
            <p:cNvPr id="77841" name="Text Box 35"/>
            <p:cNvSpPr txBox="1"/>
            <p:nvPr/>
          </p:nvSpPr>
          <p:spPr>
            <a:xfrm>
              <a:off x="4454" y="1413"/>
              <a:ext cx="236" cy="1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中断机构</a:t>
              </a:r>
              <a:endParaRPr lang="zh-CN" altLang="en-US" sz="2000" dirty="0"/>
            </a:p>
          </p:txBody>
        </p:sp>
        <p:sp>
          <p:nvSpPr>
            <p:cNvPr id="77842" name="Text Box 36"/>
            <p:cNvSpPr txBox="1"/>
            <p:nvPr/>
          </p:nvSpPr>
          <p:spPr>
            <a:xfrm>
              <a:off x="3596" y="3146"/>
              <a:ext cx="173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r>
                <a:rPr lang="zh-CN" altLang="en-US" sz="2000" dirty="0"/>
                <a:t>控制器（接口）</a:t>
              </a:r>
              <a:endParaRPr lang="zh-CN" altLang="en-US" sz="2000" dirty="0"/>
            </a:p>
          </p:txBody>
        </p:sp>
        <p:sp>
          <p:nvSpPr>
            <p:cNvPr id="77843" name="Line 37"/>
            <p:cNvSpPr/>
            <p:nvPr/>
          </p:nvSpPr>
          <p:spPr>
            <a:xfrm>
              <a:off x="3898" y="2898"/>
              <a:ext cx="179" cy="2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4" name="Freeform 38"/>
            <p:cNvSpPr/>
            <p:nvPr/>
          </p:nvSpPr>
          <p:spPr>
            <a:xfrm>
              <a:off x="2145" y="1338"/>
              <a:ext cx="3129" cy="166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774" y="0"/>
                </a:cxn>
                <a:cxn ang="0">
                  <a:pos x="1774" y="415"/>
                </a:cxn>
                <a:cxn ang="0">
                  <a:pos x="0" y="417"/>
                </a:cxn>
                <a:cxn ang="0">
                  <a:pos x="0" y="14"/>
                </a:cxn>
                <a:cxn ang="0">
                  <a:pos x="26" y="0"/>
                </a:cxn>
              </a:cxnLst>
              <a:pathLst>
                <a:path w="4155" h="3330">
                  <a:moveTo>
                    <a:pt x="60" y="0"/>
                  </a:moveTo>
                  <a:lnTo>
                    <a:pt x="4155" y="0"/>
                  </a:lnTo>
                  <a:lnTo>
                    <a:pt x="4155" y="3315"/>
                  </a:lnTo>
                  <a:lnTo>
                    <a:pt x="0" y="3330"/>
                  </a:lnTo>
                  <a:lnTo>
                    <a:pt x="0" y="105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7845" name="Line 39"/>
            <p:cNvSpPr/>
            <p:nvPr/>
          </p:nvSpPr>
          <p:spPr>
            <a:xfrm flipV="1">
              <a:off x="2786" y="1031"/>
              <a:ext cx="0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46" name="Line 40"/>
            <p:cNvSpPr/>
            <p:nvPr/>
          </p:nvSpPr>
          <p:spPr>
            <a:xfrm flipV="1">
              <a:off x="3182" y="1031"/>
              <a:ext cx="0" cy="38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47" name="Line 41"/>
            <p:cNvSpPr/>
            <p:nvPr/>
          </p:nvSpPr>
          <p:spPr>
            <a:xfrm flipV="1">
              <a:off x="3681" y="1038"/>
              <a:ext cx="0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77848" name="Line 42"/>
            <p:cNvSpPr/>
            <p:nvPr/>
          </p:nvSpPr>
          <p:spPr>
            <a:xfrm flipV="1">
              <a:off x="4143" y="1031"/>
              <a:ext cx="0" cy="38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77849" name="Line 43"/>
            <p:cNvSpPr/>
            <p:nvPr/>
          </p:nvSpPr>
          <p:spPr>
            <a:xfrm flipV="1">
              <a:off x="4567" y="1023"/>
              <a:ext cx="0" cy="3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0" name="Text Box 44"/>
            <p:cNvSpPr txBox="1"/>
            <p:nvPr/>
          </p:nvSpPr>
          <p:spPr>
            <a:xfrm>
              <a:off x="4852" y="1461"/>
              <a:ext cx="377" cy="136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solidFill>
                    <a:srgbClr val="000000"/>
                  </a:solidFill>
                </a:rPr>
                <a:t>时序电路</a:t>
              </a:r>
              <a:endParaRPr lang="zh-CN" altLang="en-US" sz="20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30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30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/>
      <p:bldP spid="3072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8226" name="Text Box 2"/>
          <p:cNvSpPr txBox="1"/>
          <p:nvPr/>
        </p:nvSpPr>
        <p:spPr>
          <a:xfrm>
            <a:off x="250825" y="260350"/>
            <a:ext cx="6934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集中多路型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控制器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08227" name="Text Box 3"/>
          <p:cNvSpPr txBox="1"/>
          <p:nvPr/>
        </p:nvSpPr>
        <p:spPr>
          <a:xfrm>
            <a:off x="900113" y="1052513"/>
            <a:ext cx="7561262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控制逻辑中的公用部分从设备接口中分离出来，成为一种通用的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控制器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08228" name="Text Box 4"/>
          <p:cNvSpPr txBox="1"/>
          <p:nvPr/>
        </p:nvSpPr>
        <p:spPr>
          <a:xfrm>
            <a:off x="827088" y="2420938"/>
            <a:ext cx="7632700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控制器部分与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设备的具体特性无关，它负责接受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设备提出的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请求，然后向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申请控制系统总线，以实现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传送。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08229" name="Text Box 5"/>
          <p:cNvSpPr txBox="1"/>
          <p:nvPr/>
        </p:nvSpPr>
        <p:spPr>
          <a:xfrm>
            <a:off x="900113" y="4652963"/>
            <a:ext cx="7488237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数据可在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设备、接口、系统总线、主存之间直接传送，并不经过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控制器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/>
      <p:bldP spid="308227" grpId="0"/>
      <p:bldP spid="308228" grpId="0"/>
      <p:bldP spid="30822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9250" name="Text Box 2"/>
          <p:cNvSpPr txBox="1"/>
          <p:nvPr/>
        </p:nvSpPr>
        <p:spPr>
          <a:xfrm>
            <a:off x="2532063" y="2197100"/>
            <a:ext cx="541337" cy="565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/>
              <a:t>主存</a:t>
            </a:r>
            <a:endParaRPr lang="zh-CN" altLang="en-US" sz="2000" dirty="0"/>
          </a:p>
        </p:txBody>
      </p:sp>
      <p:grpSp>
        <p:nvGrpSpPr>
          <p:cNvPr id="309251" name="Group 3"/>
          <p:cNvGrpSpPr/>
          <p:nvPr/>
        </p:nvGrpSpPr>
        <p:grpSpPr>
          <a:xfrm>
            <a:off x="2066925" y="2181225"/>
            <a:ext cx="1871663" cy="3071813"/>
            <a:chOff x="1302" y="962"/>
            <a:chExt cx="1179" cy="1935"/>
          </a:xfrm>
        </p:grpSpPr>
        <p:sp>
          <p:nvSpPr>
            <p:cNvPr id="79907" name="Text Box 4"/>
            <p:cNvSpPr txBox="1"/>
            <p:nvPr/>
          </p:nvSpPr>
          <p:spPr>
            <a:xfrm>
              <a:off x="2237" y="962"/>
              <a:ext cx="244" cy="193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79908" name="Line 5"/>
            <p:cNvSpPr/>
            <p:nvPr/>
          </p:nvSpPr>
          <p:spPr>
            <a:xfrm flipH="1">
              <a:off x="1302" y="1963"/>
              <a:ext cx="9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09" name="Line 6"/>
            <p:cNvSpPr/>
            <p:nvPr/>
          </p:nvSpPr>
          <p:spPr>
            <a:xfrm>
              <a:off x="1312" y="2117"/>
              <a:ext cx="9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0" name="Text Box 7"/>
            <p:cNvSpPr txBox="1"/>
            <p:nvPr/>
          </p:nvSpPr>
          <p:spPr>
            <a:xfrm>
              <a:off x="1517" y="1703"/>
              <a:ext cx="787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总线请求</a:t>
              </a:r>
              <a:endParaRPr lang="zh-CN" altLang="en-US" sz="2000" dirty="0"/>
            </a:p>
          </p:txBody>
        </p:sp>
        <p:sp>
          <p:nvSpPr>
            <p:cNvPr id="79911" name="Text Box 8"/>
            <p:cNvSpPr txBox="1"/>
            <p:nvPr/>
          </p:nvSpPr>
          <p:spPr>
            <a:xfrm>
              <a:off x="1507" y="2079"/>
              <a:ext cx="845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/>
                <a:t>总线批准</a:t>
              </a:r>
              <a:endParaRPr lang="zh-CN" altLang="en-US" sz="2000" dirty="0"/>
            </a:p>
          </p:txBody>
        </p:sp>
      </p:grpSp>
      <p:grpSp>
        <p:nvGrpSpPr>
          <p:cNvPr id="309257" name="Group 9"/>
          <p:cNvGrpSpPr/>
          <p:nvPr/>
        </p:nvGrpSpPr>
        <p:grpSpPr>
          <a:xfrm>
            <a:off x="1541463" y="1433513"/>
            <a:ext cx="541337" cy="2749550"/>
            <a:chOff x="971" y="491"/>
            <a:chExt cx="341" cy="1732"/>
          </a:xfrm>
        </p:grpSpPr>
        <p:sp>
          <p:nvSpPr>
            <p:cNvPr id="79905" name="Text Box 10"/>
            <p:cNvSpPr txBox="1"/>
            <p:nvPr/>
          </p:nvSpPr>
          <p:spPr>
            <a:xfrm>
              <a:off x="971" y="972"/>
              <a:ext cx="341" cy="12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CPU</a:t>
              </a:r>
              <a:endParaRPr lang="en-US" altLang="zh-CN" sz="2000" dirty="0"/>
            </a:p>
          </p:txBody>
        </p:sp>
        <p:sp>
          <p:nvSpPr>
            <p:cNvPr id="79906" name="Line 11"/>
            <p:cNvSpPr/>
            <p:nvPr/>
          </p:nvSpPr>
          <p:spPr>
            <a:xfrm>
              <a:off x="1127" y="491"/>
              <a:ext cx="0" cy="4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309260" name="Line 12"/>
          <p:cNvSpPr/>
          <p:nvPr/>
        </p:nvSpPr>
        <p:spPr>
          <a:xfrm>
            <a:off x="2778125" y="1433513"/>
            <a:ext cx="0" cy="763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309261" name="Group 13"/>
          <p:cNvGrpSpPr/>
          <p:nvPr/>
        </p:nvGrpSpPr>
        <p:grpSpPr>
          <a:xfrm>
            <a:off x="320675" y="882650"/>
            <a:ext cx="8442325" cy="565150"/>
            <a:chOff x="202" y="144"/>
            <a:chExt cx="5318" cy="356"/>
          </a:xfrm>
        </p:grpSpPr>
        <p:sp>
          <p:nvSpPr>
            <p:cNvPr id="79903" name="Line 14"/>
            <p:cNvSpPr/>
            <p:nvPr/>
          </p:nvSpPr>
          <p:spPr>
            <a:xfrm>
              <a:off x="854" y="481"/>
              <a:ext cx="406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4" name="Text Box 15"/>
            <p:cNvSpPr txBox="1"/>
            <p:nvPr/>
          </p:nvSpPr>
          <p:spPr>
            <a:xfrm>
              <a:off x="202" y="144"/>
              <a:ext cx="5318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系统总线</a:t>
              </a:r>
              <a:endParaRPr lang="zh-CN" altLang="en-US" sz="2000" dirty="0"/>
            </a:p>
          </p:txBody>
        </p:sp>
      </p:grpSp>
      <p:sp>
        <p:nvSpPr>
          <p:cNvPr id="79880" name="Text Box 16"/>
          <p:cNvSpPr txBox="1"/>
          <p:nvPr/>
        </p:nvSpPr>
        <p:spPr>
          <a:xfrm>
            <a:off x="304800" y="6032500"/>
            <a:ext cx="8428038" cy="56515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图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7-30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集中多路型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控制器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09265" name="Group 17"/>
          <p:cNvGrpSpPr/>
          <p:nvPr/>
        </p:nvGrpSpPr>
        <p:grpSpPr>
          <a:xfrm>
            <a:off x="4695825" y="2135188"/>
            <a:ext cx="3046413" cy="596900"/>
            <a:chOff x="2958" y="933"/>
            <a:chExt cx="1919" cy="376"/>
          </a:xfrm>
        </p:grpSpPr>
        <p:sp>
          <p:nvSpPr>
            <p:cNvPr id="79900" name="Text Box 18"/>
            <p:cNvSpPr txBox="1"/>
            <p:nvPr/>
          </p:nvSpPr>
          <p:spPr>
            <a:xfrm>
              <a:off x="2958" y="953"/>
              <a:ext cx="536" cy="3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接口</a:t>
              </a:r>
              <a:endParaRPr lang="zh-CN" altLang="en-US" sz="2000" dirty="0"/>
            </a:p>
          </p:txBody>
        </p:sp>
        <p:sp>
          <p:nvSpPr>
            <p:cNvPr id="79901" name="Text Box 19"/>
            <p:cNvSpPr txBox="1"/>
            <p:nvPr/>
          </p:nvSpPr>
          <p:spPr>
            <a:xfrm>
              <a:off x="4341" y="933"/>
              <a:ext cx="536" cy="3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接口</a:t>
              </a:r>
              <a:endParaRPr lang="zh-CN" altLang="en-US" sz="2000" dirty="0"/>
            </a:p>
          </p:txBody>
        </p:sp>
        <p:sp>
          <p:nvSpPr>
            <p:cNvPr id="79902" name="Line 20"/>
            <p:cNvSpPr/>
            <p:nvPr/>
          </p:nvSpPr>
          <p:spPr>
            <a:xfrm>
              <a:off x="3523" y="1116"/>
              <a:ext cx="8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</p:spPr>
        </p:sp>
      </p:grpSp>
      <p:sp>
        <p:nvSpPr>
          <p:cNvPr id="309269" name="Line 21"/>
          <p:cNvSpPr/>
          <p:nvPr/>
        </p:nvSpPr>
        <p:spPr>
          <a:xfrm>
            <a:off x="2778125" y="1433513"/>
            <a:ext cx="0" cy="763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9270" name="Line 22"/>
          <p:cNvSpPr/>
          <p:nvPr/>
        </p:nvSpPr>
        <p:spPr>
          <a:xfrm>
            <a:off x="5129213" y="1417638"/>
            <a:ext cx="0" cy="763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9271" name="Line 23"/>
          <p:cNvSpPr/>
          <p:nvPr/>
        </p:nvSpPr>
        <p:spPr>
          <a:xfrm>
            <a:off x="7294563" y="1447800"/>
            <a:ext cx="0" cy="763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grpSp>
        <p:nvGrpSpPr>
          <p:cNvPr id="309272" name="Group 24"/>
          <p:cNvGrpSpPr/>
          <p:nvPr/>
        </p:nvGrpSpPr>
        <p:grpSpPr>
          <a:xfrm>
            <a:off x="4587875" y="5160963"/>
            <a:ext cx="3046413" cy="596900"/>
            <a:chOff x="2890" y="2839"/>
            <a:chExt cx="1919" cy="376"/>
          </a:xfrm>
        </p:grpSpPr>
        <p:sp>
          <p:nvSpPr>
            <p:cNvPr id="79897" name="Text Box 25"/>
            <p:cNvSpPr txBox="1"/>
            <p:nvPr/>
          </p:nvSpPr>
          <p:spPr>
            <a:xfrm>
              <a:off x="2890" y="2858"/>
              <a:ext cx="536" cy="35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I/O</a:t>
              </a:r>
              <a:endParaRPr lang="en-US" altLang="zh-CN" sz="2000" dirty="0"/>
            </a:p>
          </p:txBody>
        </p:sp>
        <p:sp>
          <p:nvSpPr>
            <p:cNvPr id="79898" name="Text Box 26"/>
            <p:cNvSpPr txBox="1"/>
            <p:nvPr/>
          </p:nvSpPr>
          <p:spPr>
            <a:xfrm>
              <a:off x="4273" y="2839"/>
              <a:ext cx="536" cy="356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I/O</a:t>
              </a:r>
              <a:endParaRPr lang="en-US" altLang="zh-CN" sz="2000" dirty="0"/>
            </a:p>
          </p:txBody>
        </p:sp>
        <p:sp>
          <p:nvSpPr>
            <p:cNvPr id="79899" name="Line 27"/>
            <p:cNvSpPr/>
            <p:nvPr/>
          </p:nvSpPr>
          <p:spPr>
            <a:xfrm>
              <a:off x="3455" y="3022"/>
              <a:ext cx="80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</p:spPr>
        </p:sp>
      </p:grpSp>
      <p:sp>
        <p:nvSpPr>
          <p:cNvPr id="309276" name="Line 28"/>
          <p:cNvSpPr/>
          <p:nvPr/>
        </p:nvSpPr>
        <p:spPr>
          <a:xfrm>
            <a:off x="5051425" y="2732088"/>
            <a:ext cx="0" cy="24590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9277" name="Line 29"/>
          <p:cNvSpPr/>
          <p:nvPr/>
        </p:nvSpPr>
        <p:spPr>
          <a:xfrm>
            <a:off x="7278688" y="2700338"/>
            <a:ext cx="0" cy="24606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9278" name="Freeform 30"/>
          <p:cNvSpPr/>
          <p:nvPr/>
        </p:nvSpPr>
        <p:spPr>
          <a:xfrm>
            <a:off x="3922713" y="2732088"/>
            <a:ext cx="912812" cy="290512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885" h="285">
                <a:moveTo>
                  <a:pt x="885" y="0"/>
                </a:moveTo>
                <a:lnTo>
                  <a:pt x="885" y="285"/>
                </a:lnTo>
                <a:lnTo>
                  <a:pt x="0" y="285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9279" name="Freeform 31"/>
          <p:cNvSpPr/>
          <p:nvPr/>
        </p:nvSpPr>
        <p:spPr>
          <a:xfrm>
            <a:off x="3922713" y="2732088"/>
            <a:ext cx="1516062" cy="5492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470" h="540">
                <a:moveTo>
                  <a:pt x="1470" y="0"/>
                </a:moveTo>
                <a:lnTo>
                  <a:pt x="1470" y="540"/>
                </a:lnTo>
                <a:lnTo>
                  <a:pt x="0" y="540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9280" name="Freeform 32"/>
          <p:cNvSpPr/>
          <p:nvPr/>
        </p:nvSpPr>
        <p:spPr>
          <a:xfrm>
            <a:off x="3892550" y="2700338"/>
            <a:ext cx="3122613" cy="9175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030" h="900">
                <a:moveTo>
                  <a:pt x="3030" y="0"/>
                </a:moveTo>
                <a:lnTo>
                  <a:pt x="3030" y="900"/>
                </a:lnTo>
                <a:lnTo>
                  <a:pt x="0" y="900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9281" name="Freeform 33"/>
          <p:cNvSpPr/>
          <p:nvPr/>
        </p:nvSpPr>
        <p:spPr>
          <a:xfrm>
            <a:off x="3922713" y="2700338"/>
            <a:ext cx="3665537" cy="1436687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555" h="1410">
                <a:moveTo>
                  <a:pt x="3555" y="0"/>
                </a:moveTo>
                <a:lnTo>
                  <a:pt x="3555" y="1410"/>
                </a:lnTo>
                <a:lnTo>
                  <a:pt x="0" y="1410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9282" name="Text Box 34"/>
          <p:cNvSpPr txBox="1"/>
          <p:nvPr/>
        </p:nvSpPr>
        <p:spPr>
          <a:xfrm>
            <a:off x="4078288" y="2655888"/>
            <a:ext cx="865187" cy="442912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DREQ</a:t>
            </a:r>
            <a:r>
              <a:rPr lang="en-US" altLang="zh-CN" sz="2000" baseline="-25000" dirty="0"/>
              <a:t>0</a:t>
            </a:r>
            <a:endParaRPr lang="en-US" altLang="zh-CN" sz="2000" dirty="0"/>
          </a:p>
        </p:txBody>
      </p:sp>
      <p:sp>
        <p:nvSpPr>
          <p:cNvPr id="309283" name="Text Box 35"/>
          <p:cNvSpPr txBox="1"/>
          <p:nvPr/>
        </p:nvSpPr>
        <p:spPr>
          <a:xfrm>
            <a:off x="6072188" y="3205163"/>
            <a:ext cx="866775" cy="442912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DREQ</a:t>
            </a:r>
            <a:r>
              <a:rPr lang="en-US" altLang="zh-CN" sz="2000" baseline="-25000" dirty="0"/>
              <a:t>1</a:t>
            </a:r>
            <a:endParaRPr lang="en-US" altLang="zh-CN" sz="2000" dirty="0"/>
          </a:p>
        </p:txBody>
      </p:sp>
      <p:sp>
        <p:nvSpPr>
          <p:cNvPr id="309284" name="Text Box 36"/>
          <p:cNvSpPr txBox="1"/>
          <p:nvPr/>
        </p:nvSpPr>
        <p:spPr>
          <a:xfrm>
            <a:off x="4340225" y="2990850"/>
            <a:ext cx="866775" cy="44291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DACK</a:t>
            </a:r>
            <a:r>
              <a:rPr lang="en-US" altLang="zh-CN" sz="2000" baseline="-25000" dirty="0"/>
              <a:t>0</a:t>
            </a:r>
            <a:endParaRPr lang="en-US" altLang="zh-CN" sz="2000" dirty="0"/>
          </a:p>
        </p:txBody>
      </p:sp>
      <p:sp>
        <p:nvSpPr>
          <p:cNvPr id="309285" name="Text Box 37"/>
          <p:cNvSpPr txBox="1"/>
          <p:nvPr/>
        </p:nvSpPr>
        <p:spPr>
          <a:xfrm>
            <a:off x="5454650" y="3724275"/>
            <a:ext cx="865188" cy="44450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/>
              <a:t>DACK</a:t>
            </a:r>
            <a:r>
              <a:rPr lang="en-US" altLang="zh-CN" sz="2000" baseline="-25000" dirty="0"/>
              <a:t>1</a:t>
            </a:r>
            <a:endParaRPr lang="en-US" altLang="zh-CN" sz="2000" dirty="0"/>
          </a:p>
        </p:txBody>
      </p:sp>
      <p:sp>
        <p:nvSpPr>
          <p:cNvPr id="309286" name="Freeform 38"/>
          <p:cNvSpPr/>
          <p:nvPr/>
        </p:nvSpPr>
        <p:spPr>
          <a:xfrm>
            <a:off x="2979738" y="1570038"/>
            <a:ext cx="1947862" cy="53498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890" h="525">
                <a:moveTo>
                  <a:pt x="0" y="465"/>
                </a:moveTo>
                <a:lnTo>
                  <a:pt x="0" y="0"/>
                </a:lnTo>
                <a:lnTo>
                  <a:pt x="1890" y="0"/>
                </a:lnTo>
                <a:lnTo>
                  <a:pt x="1890" y="525"/>
                </a:ln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30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30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30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30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30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30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7" dur="500"/>
                                        <p:tgtEl>
                                          <p:spTgt spid="30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82" grpId="0"/>
      <p:bldP spid="309283" grpId="0"/>
      <p:bldP spid="309284" grpId="0"/>
      <p:bldP spid="30928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0274" name="Text Box 2"/>
          <p:cNvSpPr txBox="1"/>
          <p:nvPr/>
        </p:nvSpPr>
        <p:spPr>
          <a:xfrm>
            <a:off x="395288" y="26035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单字传送与成组传送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10275" name="Text Box 3"/>
          <p:cNvSpPr txBox="1"/>
          <p:nvPr/>
        </p:nvSpPr>
        <p:spPr>
          <a:xfrm>
            <a:off x="395288" y="1125538"/>
            <a:ext cx="6934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单字传送方式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10276" name="Text Box 4"/>
          <p:cNvSpPr txBox="1"/>
          <p:nvPr/>
        </p:nvSpPr>
        <p:spPr>
          <a:xfrm>
            <a:off x="611188" y="1905000"/>
            <a:ext cx="7923212" cy="25288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每次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请求得到响应后，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控制器占用一个总线周期，进行一次传送（按总线的数据通路宽度传送一个字）；然后释放总线，将总线控制权交还给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，以进行新的一次总线控制权判别。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10277" name="Text Box 5"/>
          <p:cNvSpPr txBox="1"/>
          <p:nvPr/>
        </p:nvSpPr>
        <p:spPr>
          <a:xfrm>
            <a:off x="827088" y="4941888"/>
            <a:ext cx="69342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能有效地利用主存速率，允许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程序或其他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设备并行工作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5" grpId="0"/>
      <p:bldP spid="310276" grpId="0"/>
      <p:bldP spid="31027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1298" name="Text Box 2"/>
          <p:cNvSpPr txBox="1"/>
          <p:nvPr/>
        </p:nvSpPr>
        <p:spPr>
          <a:xfrm>
            <a:off x="395288" y="981075"/>
            <a:ext cx="6934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成组传送方式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11299" name="Text Box 3"/>
          <p:cNvSpPr txBox="1"/>
          <p:nvPr/>
        </p:nvSpPr>
        <p:spPr>
          <a:xfrm>
            <a:off x="684213" y="1844675"/>
            <a:ext cx="7848600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每次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请求得到响应后，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控制器连续占用多个总线周期，进行多次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传送，直到一个数据块传送完毕，才将总线控制权交回给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CPU </a:t>
            </a:r>
            <a:endParaRPr lang="en-US" altLang="zh-CN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/>
      <p:bldP spid="3112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Text Box 23"/>
          <p:cNvSpPr txBox="1"/>
          <p:nvPr/>
        </p:nvSpPr>
        <p:spPr>
          <a:xfrm>
            <a:off x="873125" y="5230813"/>
            <a:ext cx="6059488" cy="7889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</a:rPr>
              <a:t>图</a:t>
            </a:r>
            <a:r>
              <a:rPr lang="en-US" altLang="zh-CN" b="1" dirty="0">
                <a:solidFill>
                  <a:srgbClr val="66FFFF"/>
                </a:solidFill>
              </a:rPr>
              <a:t>7</a:t>
            </a:r>
            <a:r>
              <a:rPr lang="zh-CN" altLang="en-US" b="1" dirty="0">
                <a:solidFill>
                  <a:srgbClr val="66FFFF"/>
                </a:solidFill>
              </a:rPr>
              <a:t>－</a:t>
            </a:r>
            <a:r>
              <a:rPr lang="en-US" altLang="zh-CN" b="1" dirty="0">
                <a:solidFill>
                  <a:srgbClr val="66FFFF"/>
                </a:solidFill>
              </a:rPr>
              <a:t>4  </a:t>
            </a:r>
            <a:r>
              <a:rPr lang="zh-CN" altLang="en-US" b="1" dirty="0">
                <a:solidFill>
                  <a:srgbClr val="66FFFF"/>
                </a:solidFill>
              </a:rPr>
              <a:t>带</a:t>
            </a:r>
            <a:r>
              <a:rPr lang="en-US" altLang="zh-CN" b="1" dirty="0">
                <a:solidFill>
                  <a:srgbClr val="66FFFF"/>
                </a:solidFill>
              </a:rPr>
              <a:t>IOP</a:t>
            </a:r>
            <a:r>
              <a:rPr lang="zh-CN" altLang="en-US" b="1" dirty="0">
                <a:solidFill>
                  <a:srgbClr val="66FFFF"/>
                </a:solidFill>
              </a:rPr>
              <a:t>的计算机系统</a:t>
            </a:r>
            <a:endParaRPr lang="zh-CN" altLang="en-US" b="1" dirty="0">
              <a:solidFill>
                <a:srgbClr val="66FFFF"/>
              </a:solidFill>
            </a:endParaRPr>
          </a:p>
        </p:txBody>
      </p:sp>
      <p:grpSp>
        <p:nvGrpSpPr>
          <p:cNvPr id="9220" name="Group 25"/>
          <p:cNvGrpSpPr/>
          <p:nvPr/>
        </p:nvGrpSpPr>
        <p:grpSpPr>
          <a:xfrm>
            <a:off x="304800" y="304800"/>
            <a:ext cx="8662988" cy="5241925"/>
            <a:chOff x="192" y="192"/>
            <a:chExt cx="5457" cy="3302"/>
          </a:xfrm>
        </p:grpSpPr>
        <p:sp>
          <p:nvSpPr>
            <p:cNvPr id="9221" name="Line 2"/>
            <p:cNvSpPr/>
            <p:nvPr/>
          </p:nvSpPr>
          <p:spPr>
            <a:xfrm>
              <a:off x="381" y="689"/>
              <a:ext cx="5268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22" name="Rectangle 3"/>
            <p:cNvSpPr/>
            <p:nvPr/>
          </p:nvSpPr>
          <p:spPr>
            <a:xfrm>
              <a:off x="311" y="1250"/>
              <a:ext cx="732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主</a:t>
              </a:r>
              <a:r>
                <a:rPr lang="en-US" altLang="zh-CN" sz="2000" b="1" dirty="0"/>
                <a:t>CPU</a:t>
              </a:r>
              <a:endParaRPr lang="en-US" altLang="zh-CN" sz="2000" b="1" dirty="0"/>
            </a:p>
          </p:txBody>
        </p:sp>
        <p:sp>
          <p:nvSpPr>
            <p:cNvPr id="9223" name="Rectangle 4"/>
            <p:cNvSpPr/>
            <p:nvPr/>
          </p:nvSpPr>
          <p:spPr>
            <a:xfrm>
              <a:off x="1335" y="1238"/>
              <a:ext cx="842" cy="34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主存储器</a:t>
              </a:r>
              <a:endParaRPr lang="zh-CN" altLang="en-US" sz="2000" b="1" dirty="0"/>
            </a:p>
          </p:txBody>
        </p:sp>
        <p:sp>
          <p:nvSpPr>
            <p:cNvPr id="9224" name="Rectangle 5"/>
            <p:cNvSpPr/>
            <p:nvPr/>
          </p:nvSpPr>
          <p:spPr>
            <a:xfrm>
              <a:off x="2488" y="1262"/>
              <a:ext cx="787" cy="33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endParaRPr lang="zh-CN" altLang="en-US" sz="2000" b="1" dirty="0"/>
            </a:p>
          </p:txBody>
        </p:sp>
        <p:sp>
          <p:nvSpPr>
            <p:cNvPr id="9225" name="Rectangle 6"/>
            <p:cNvSpPr/>
            <p:nvPr/>
          </p:nvSpPr>
          <p:spPr>
            <a:xfrm>
              <a:off x="2468" y="2396"/>
              <a:ext cx="798" cy="33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设备</a:t>
              </a:r>
              <a:endParaRPr lang="zh-CN" altLang="en-US" sz="2000" b="1" dirty="0"/>
            </a:p>
          </p:txBody>
        </p:sp>
        <p:sp>
          <p:nvSpPr>
            <p:cNvPr id="9226" name="Rectangle 7"/>
            <p:cNvSpPr/>
            <p:nvPr/>
          </p:nvSpPr>
          <p:spPr>
            <a:xfrm>
              <a:off x="4218" y="1274"/>
              <a:ext cx="503" cy="29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IOP</a:t>
              </a:r>
              <a:endParaRPr lang="en-US" altLang="zh-CN" sz="2000" b="1" dirty="0"/>
            </a:p>
          </p:txBody>
        </p:sp>
        <p:sp>
          <p:nvSpPr>
            <p:cNvPr id="9227" name="Rectangle 8"/>
            <p:cNvSpPr/>
            <p:nvPr/>
          </p:nvSpPr>
          <p:spPr>
            <a:xfrm>
              <a:off x="3542" y="2420"/>
              <a:ext cx="1016" cy="32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局部存储器</a:t>
              </a:r>
              <a:endParaRPr lang="zh-CN" altLang="en-US" sz="2000" b="1" dirty="0"/>
            </a:p>
          </p:txBody>
        </p:sp>
        <p:sp>
          <p:nvSpPr>
            <p:cNvPr id="9228" name="Rectangle 9"/>
            <p:cNvSpPr/>
            <p:nvPr/>
          </p:nvSpPr>
          <p:spPr>
            <a:xfrm>
              <a:off x="4794" y="2420"/>
              <a:ext cx="787" cy="33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接口</a:t>
              </a:r>
              <a:endParaRPr lang="zh-CN" altLang="en-US" sz="2000" b="1" dirty="0"/>
            </a:p>
          </p:txBody>
        </p:sp>
        <p:sp>
          <p:nvSpPr>
            <p:cNvPr id="9229" name="Rectangle 10"/>
            <p:cNvSpPr/>
            <p:nvPr/>
          </p:nvSpPr>
          <p:spPr>
            <a:xfrm>
              <a:off x="4794" y="3160"/>
              <a:ext cx="798" cy="33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b="1" dirty="0"/>
                <a:t>I/O</a:t>
              </a:r>
              <a:r>
                <a:rPr lang="zh-CN" altLang="en-US" sz="2000" b="1" dirty="0"/>
                <a:t>设备</a:t>
              </a:r>
              <a:endParaRPr lang="zh-CN" altLang="en-US" sz="2000" b="1" dirty="0"/>
            </a:p>
          </p:txBody>
        </p:sp>
        <p:sp>
          <p:nvSpPr>
            <p:cNvPr id="9230" name="Rectangle 11"/>
            <p:cNvSpPr/>
            <p:nvPr/>
          </p:nvSpPr>
          <p:spPr>
            <a:xfrm>
              <a:off x="192" y="2396"/>
              <a:ext cx="1016" cy="32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局部存储器</a:t>
              </a:r>
              <a:endParaRPr lang="zh-CN" altLang="en-US" sz="2000" b="1" dirty="0"/>
            </a:p>
          </p:txBody>
        </p:sp>
        <p:sp>
          <p:nvSpPr>
            <p:cNvPr id="9231" name="Line 12"/>
            <p:cNvSpPr/>
            <p:nvPr/>
          </p:nvSpPr>
          <p:spPr>
            <a:xfrm>
              <a:off x="649" y="689"/>
              <a:ext cx="0" cy="54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2" name="Line 13"/>
            <p:cNvSpPr/>
            <p:nvPr/>
          </p:nvSpPr>
          <p:spPr>
            <a:xfrm>
              <a:off x="1703" y="689"/>
              <a:ext cx="0" cy="549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3" name="Line 14"/>
            <p:cNvSpPr/>
            <p:nvPr/>
          </p:nvSpPr>
          <p:spPr>
            <a:xfrm>
              <a:off x="2836" y="689"/>
              <a:ext cx="0" cy="5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4" name="Line 15"/>
            <p:cNvSpPr/>
            <p:nvPr/>
          </p:nvSpPr>
          <p:spPr>
            <a:xfrm>
              <a:off x="4427" y="689"/>
              <a:ext cx="0" cy="5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5" name="Line 16"/>
            <p:cNvSpPr/>
            <p:nvPr/>
          </p:nvSpPr>
          <p:spPr>
            <a:xfrm>
              <a:off x="3562" y="1978"/>
              <a:ext cx="2076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6" name="Line 17"/>
            <p:cNvSpPr/>
            <p:nvPr/>
          </p:nvSpPr>
          <p:spPr>
            <a:xfrm>
              <a:off x="4437" y="1572"/>
              <a:ext cx="0" cy="40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7" name="Line 18"/>
            <p:cNvSpPr/>
            <p:nvPr/>
          </p:nvSpPr>
          <p:spPr>
            <a:xfrm>
              <a:off x="4019" y="1978"/>
              <a:ext cx="0" cy="44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8" name="Line 19"/>
            <p:cNvSpPr/>
            <p:nvPr/>
          </p:nvSpPr>
          <p:spPr>
            <a:xfrm>
              <a:off x="5122" y="1978"/>
              <a:ext cx="0" cy="44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39" name="Line 20"/>
            <p:cNvSpPr/>
            <p:nvPr/>
          </p:nvSpPr>
          <p:spPr>
            <a:xfrm>
              <a:off x="5132" y="2754"/>
              <a:ext cx="0" cy="40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40" name="Line 21"/>
            <p:cNvSpPr/>
            <p:nvPr/>
          </p:nvSpPr>
          <p:spPr>
            <a:xfrm>
              <a:off x="649" y="1596"/>
              <a:ext cx="0" cy="8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41" name="Line 22"/>
            <p:cNvSpPr/>
            <p:nvPr/>
          </p:nvSpPr>
          <p:spPr>
            <a:xfrm>
              <a:off x="2846" y="1596"/>
              <a:ext cx="0" cy="8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242" name="Text Box 24"/>
            <p:cNvSpPr txBox="1"/>
            <p:nvPr/>
          </p:nvSpPr>
          <p:spPr>
            <a:xfrm>
              <a:off x="2220" y="192"/>
              <a:ext cx="1443" cy="3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b="1" dirty="0"/>
                <a:t>系统总线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Text Box 22"/>
          <p:cNvSpPr txBox="1"/>
          <p:nvPr/>
        </p:nvSpPr>
        <p:spPr>
          <a:xfrm>
            <a:off x="0" y="1771650"/>
            <a:ext cx="9144000" cy="49704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2322" name="Text Box 2"/>
          <p:cNvSpPr txBox="1"/>
          <p:nvPr/>
        </p:nvSpPr>
        <p:spPr>
          <a:xfrm>
            <a:off x="250825" y="90805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多个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控制器的连接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82949" name="Group 3"/>
          <p:cNvGrpSpPr/>
          <p:nvPr/>
        </p:nvGrpSpPr>
        <p:grpSpPr>
          <a:xfrm>
            <a:off x="609600" y="2170113"/>
            <a:ext cx="8534400" cy="3124200"/>
            <a:chOff x="883" y="1307"/>
            <a:chExt cx="4288" cy="1143"/>
          </a:xfrm>
        </p:grpSpPr>
        <p:sp>
          <p:nvSpPr>
            <p:cNvPr id="82951" name="Text Box 4"/>
            <p:cNvSpPr txBox="1"/>
            <p:nvPr/>
          </p:nvSpPr>
          <p:spPr>
            <a:xfrm>
              <a:off x="883" y="1307"/>
              <a:ext cx="325" cy="8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dirty="0"/>
            </a:p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CPU</a:t>
              </a:r>
              <a:endParaRPr lang="en-US" altLang="zh-CN" sz="2000" dirty="0"/>
            </a:p>
          </p:txBody>
        </p:sp>
        <p:sp>
          <p:nvSpPr>
            <p:cNvPr id="82952" name="Text Box 5"/>
            <p:cNvSpPr txBox="1"/>
            <p:nvPr/>
          </p:nvSpPr>
          <p:spPr>
            <a:xfrm>
              <a:off x="1755" y="2071"/>
              <a:ext cx="446" cy="37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2953" name="Text Box 6"/>
            <p:cNvSpPr txBox="1"/>
            <p:nvPr/>
          </p:nvSpPr>
          <p:spPr>
            <a:xfrm>
              <a:off x="2544" y="2064"/>
              <a:ext cx="446" cy="37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2954" name="Text Box 7"/>
            <p:cNvSpPr txBox="1"/>
            <p:nvPr/>
          </p:nvSpPr>
          <p:spPr>
            <a:xfrm>
              <a:off x="4391" y="2044"/>
              <a:ext cx="446" cy="37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2955" name="Line 8"/>
            <p:cNvSpPr/>
            <p:nvPr/>
          </p:nvSpPr>
          <p:spPr>
            <a:xfrm>
              <a:off x="2990" y="2257"/>
              <a:ext cx="138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82956" name="Freeform 9"/>
            <p:cNvSpPr/>
            <p:nvPr/>
          </p:nvSpPr>
          <p:spPr>
            <a:xfrm>
              <a:off x="1208" y="1931"/>
              <a:ext cx="621" cy="1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" y="0"/>
                </a:cxn>
                <a:cxn ang="0">
                  <a:pos x="237" y="26"/>
                </a:cxn>
              </a:cxnLst>
              <a:pathLst>
                <a:path w="1005" h="300">
                  <a:moveTo>
                    <a:pt x="0" y="0"/>
                  </a:moveTo>
                  <a:lnTo>
                    <a:pt x="1005" y="0"/>
                  </a:lnTo>
                  <a:lnTo>
                    <a:pt x="1005" y="30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7" name="Freeform 10"/>
            <p:cNvSpPr/>
            <p:nvPr/>
          </p:nvSpPr>
          <p:spPr>
            <a:xfrm>
              <a:off x="1208" y="1805"/>
              <a:ext cx="891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1" y="0"/>
                </a:cxn>
                <a:cxn ang="0">
                  <a:pos x="341" y="51"/>
                </a:cxn>
              </a:cxnLst>
              <a:pathLst>
                <a:path w="1440" h="585">
                  <a:moveTo>
                    <a:pt x="0" y="0"/>
                  </a:moveTo>
                  <a:lnTo>
                    <a:pt x="1440" y="0"/>
                  </a:lnTo>
                  <a:lnTo>
                    <a:pt x="1440" y="58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8" name="Freeform 11"/>
            <p:cNvSpPr/>
            <p:nvPr/>
          </p:nvSpPr>
          <p:spPr>
            <a:xfrm>
              <a:off x="1208" y="1672"/>
              <a:ext cx="1392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3" y="0"/>
                </a:cxn>
                <a:cxn ang="0">
                  <a:pos x="533" y="76"/>
                </a:cxn>
              </a:cxnLst>
              <a:pathLst>
                <a:path w="2250" h="870">
                  <a:moveTo>
                    <a:pt x="0" y="0"/>
                  </a:moveTo>
                  <a:lnTo>
                    <a:pt x="2250" y="0"/>
                  </a:lnTo>
                  <a:lnTo>
                    <a:pt x="2250" y="87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9" name="Freeform 12"/>
            <p:cNvSpPr/>
            <p:nvPr/>
          </p:nvSpPr>
          <p:spPr>
            <a:xfrm>
              <a:off x="1208" y="1553"/>
              <a:ext cx="1689" cy="5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7" y="0"/>
                </a:cxn>
                <a:cxn ang="0">
                  <a:pos x="647" y="99"/>
                </a:cxn>
              </a:cxnLst>
              <a:pathLst>
                <a:path w="2730" h="1140">
                  <a:moveTo>
                    <a:pt x="0" y="0"/>
                  </a:moveTo>
                  <a:lnTo>
                    <a:pt x="2730" y="0"/>
                  </a:lnTo>
                  <a:lnTo>
                    <a:pt x="2730" y="114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60" name="Freeform 13"/>
            <p:cNvSpPr/>
            <p:nvPr/>
          </p:nvSpPr>
          <p:spPr>
            <a:xfrm>
              <a:off x="1208" y="1440"/>
              <a:ext cx="3248" cy="6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43" y="0"/>
                </a:cxn>
                <a:cxn ang="0">
                  <a:pos x="1243" y="120"/>
                </a:cxn>
              </a:cxnLst>
              <a:pathLst>
                <a:path w="5250" h="1380">
                  <a:moveTo>
                    <a:pt x="0" y="0"/>
                  </a:moveTo>
                  <a:lnTo>
                    <a:pt x="5250" y="0"/>
                  </a:lnTo>
                  <a:lnTo>
                    <a:pt x="5250" y="138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61" name="Freeform 14"/>
            <p:cNvSpPr/>
            <p:nvPr/>
          </p:nvSpPr>
          <p:spPr>
            <a:xfrm>
              <a:off x="1208" y="1347"/>
              <a:ext cx="3526" cy="6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9" y="0"/>
                </a:cxn>
                <a:cxn ang="0">
                  <a:pos x="1349" y="136"/>
                </a:cxn>
              </a:cxnLst>
              <a:pathLst>
                <a:path w="5700" h="1575">
                  <a:moveTo>
                    <a:pt x="0" y="0"/>
                  </a:moveTo>
                  <a:lnTo>
                    <a:pt x="5700" y="0"/>
                  </a:lnTo>
                  <a:lnTo>
                    <a:pt x="5700" y="157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62" name="Text Box 15"/>
            <p:cNvSpPr txBox="1"/>
            <p:nvPr/>
          </p:nvSpPr>
          <p:spPr>
            <a:xfrm>
              <a:off x="1718" y="1659"/>
              <a:ext cx="40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HRQ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82963" name="Text Box 16"/>
            <p:cNvSpPr txBox="1"/>
            <p:nvPr/>
          </p:nvSpPr>
          <p:spPr>
            <a:xfrm>
              <a:off x="2915" y="1692"/>
              <a:ext cx="40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HRQ</a:t>
              </a:r>
              <a:r>
                <a:rPr lang="en-US" altLang="zh-CN" sz="2000" baseline="-25000" dirty="0"/>
                <a:t>1</a:t>
              </a:r>
              <a:endParaRPr lang="en-US" altLang="zh-CN" sz="2000" dirty="0"/>
            </a:p>
          </p:txBody>
        </p:sp>
        <p:sp>
          <p:nvSpPr>
            <p:cNvPr id="82964" name="Text Box 17"/>
            <p:cNvSpPr txBox="1"/>
            <p:nvPr/>
          </p:nvSpPr>
          <p:spPr>
            <a:xfrm>
              <a:off x="4762" y="1732"/>
              <a:ext cx="40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HRQ</a:t>
              </a:r>
              <a:r>
                <a:rPr lang="en-US" altLang="zh-CN" sz="2000" baseline="-25000" dirty="0"/>
                <a:t>2</a:t>
              </a:r>
              <a:endParaRPr lang="en-US" altLang="zh-CN" sz="2000" dirty="0"/>
            </a:p>
          </p:txBody>
        </p:sp>
        <p:sp>
          <p:nvSpPr>
            <p:cNvPr id="82965" name="Text Box 18"/>
            <p:cNvSpPr txBox="1"/>
            <p:nvPr/>
          </p:nvSpPr>
          <p:spPr>
            <a:xfrm>
              <a:off x="1310" y="1912"/>
              <a:ext cx="455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HLDA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82966" name="Text Box 19"/>
            <p:cNvSpPr txBox="1"/>
            <p:nvPr/>
          </p:nvSpPr>
          <p:spPr>
            <a:xfrm>
              <a:off x="2201" y="1646"/>
              <a:ext cx="455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HLDA</a:t>
              </a:r>
              <a:r>
                <a:rPr lang="en-US" altLang="zh-CN" sz="2000" baseline="-25000" dirty="0"/>
                <a:t>1</a:t>
              </a:r>
              <a:endParaRPr lang="en-US" altLang="zh-CN" sz="2000" dirty="0"/>
            </a:p>
          </p:txBody>
        </p:sp>
        <p:sp>
          <p:nvSpPr>
            <p:cNvPr id="82967" name="Text Box 20"/>
            <p:cNvSpPr txBox="1"/>
            <p:nvPr/>
          </p:nvSpPr>
          <p:spPr>
            <a:xfrm>
              <a:off x="3463" y="1433"/>
              <a:ext cx="455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HLDA</a:t>
              </a:r>
              <a:r>
                <a:rPr lang="en-US" altLang="zh-CN" sz="2000" baseline="-25000" dirty="0"/>
                <a:t>2</a:t>
              </a:r>
              <a:endParaRPr lang="en-US" altLang="zh-CN" sz="2000" dirty="0"/>
            </a:p>
          </p:txBody>
        </p:sp>
      </p:grpSp>
      <p:sp>
        <p:nvSpPr>
          <p:cNvPr id="82950" name="Text Box 21"/>
          <p:cNvSpPr txBox="1"/>
          <p:nvPr/>
        </p:nvSpPr>
        <p:spPr>
          <a:xfrm>
            <a:off x="3200400" y="5980113"/>
            <a:ext cx="2887663" cy="28575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）独立请求方式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Text Box 19"/>
          <p:cNvSpPr txBox="1"/>
          <p:nvPr/>
        </p:nvSpPr>
        <p:spPr>
          <a:xfrm>
            <a:off x="0" y="1052513"/>
            <a:ext cx="9467850" cy="49704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83972" name="Text Box 2"/>
          <p:cNvSpPr txBox="1"/>
          <p:nvPr/>
        </p:nvSpPr>
        <p:spPr>
          <a:xfrm>
            <a:off x="3124200" y="5257800"/>
            <a:ext cx="3063875" cy="285750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）公共请求方式</a:t>
            </a:r>
            <a:endParaRPr lang="zh-CN" altLang="en-US" sz="2400" b="1" dirty="0"/>
          </a:p>
        </p:txBody>
      </p:sp>
      <p:grpSp>
        <p:nvGrpSpPr>
          <p:cNvPr id="83973" name="Group 3"/>
          <p:cNvGrpSpPr/>
          <p:nvPr/>
        </p:nvGrpSpPr>
        <p:grpSpPr>
          <a:xfrm>
            <a:off x="381000" y="1219200"/>
            <a:ext cx="8001000" cy="3124200"/>
            <a:chOff x="690" y="576"/>
            <a:chExt cx="3990" cy="913"/>
          </a:xfrm>
        </p:grpSpPr>
        <p:sp>
          <p:nvSpPr>
            <p:cNvPr id="83974" name="Text Box 4"/>
            <p:cNvSpPr txBox="1"/>
            <p:nvPr/>
          </p:nvSpPr>
          <p:spPr>
            <a:xfrm>
              <a:off x="690" y="758"/>
              <a:ext cx="324" cy="5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CPU</a:t>
              </a:r>
              <a:endParaRPr lang="en-US" altLang="zh-CN" sz="2000" dirty="0"/>
            </a:p>
          </p:txBody>
        </p:sp>
        <p:sp>
          <p:nvSpPr>
            <p:cNvPr id="83975" name="Text Box 5"/>
            <p:cNvSpPr txBox="1"/>
            <p:nvPr/>
          </p:nvSpPr>
          <p:spPr>
            <a:xfrm>
              <a:off x="1516" y="1110"/>
              <a:ext cx="445" cy="37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3976" name="Text Box 6"/>
            <p:cNvSpPr txBox="1"/>
            <p:nvPr/>
          </p:nvSpPr>
          <p:spPr>
            <a:xfrm>
              <a:off x="2304" y="1104"/>
              <a:ext cx="446" cy="37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3977" name="Text Box 7"/>
            <p:cNvSpPr txBox="1"/>
            <p:nvPr/>
          </p:nvSpPr>
          <p:spPr>
            <a:xfrm>
              <a:off x="4207" y="1077"/>
              <a:ext cx="446" cy="379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endParaRPr lang="en-US" altLang="zh-CN" sz="2000" dirty="0"/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3978" name="Line 8"/>
            <p:cNvSpPr/>
            <p:nvPr/>
          </p:nvSpPr>
          <p:spPr>
            <a:xfrm flipH="1">
              <a:off x="1005" y="831"/>
              <a:ext cx="36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79" name="Line 9"/>
            <p:cNvSpPr/>
            <p:nvPr/>
          </p:nvSpPr>
          <p:spPr>
            <a:xfrm>
              <a:off x="1014" y="1223"/>
              <a:ext cx="50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80" name="Line 10"/>
            <p:cNvSpPr/>
            <p:nvPr/>
          </p:nvSpPr>
          <p:spPr>
            <a:xfrm>
              <a:off x="1961" y="1223"/>
              <a:ext cx="34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81" name="Line 11"/>
            <p:cNvSpPr/>
            <p:nvPr/>
          </p:nvSpPr>
          <p:spPr>
            <a:xfrm>
              <a:off x="2759" y="1210"/>
              <a:ext cx="3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82" name="Line 12"/>
            <p:cNvSpPr/>
            <p:nvPr/>
          </p:nvSpPr>
          <p:spPr>
            <a:xfrm>
              <a:off x="3892" y="1210"/>
              <a:ext cx="34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83" name="Line 13"/>
            <p:cNvSpPr/>
            <p:nvPr/>
          </p:nvSpPr>
          <p:spPr>
            <a:xfrm>
              <a:off x="2750" y="1363"/>
              <a:ext cx="14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83984" name="Line 14"/>
            <p:cNvSpPr/>
            <p:nvPr/>
          </p:nvSpPr>
          <p:spPr>
            <a:xfrm flipV="1">
              <a:off x="1748" y="831"/>
              <a:ext cx="0" cy="27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85" name="Line 15"/>
            <p:cNvSpPr/>
            <p:nvPr/>
          </p:nvSpPr>
          <p:spPr>
            <a:xfrm flipV="1">
              <a:off x="2555" y="818"/>
              <a:ext cx="0" cy="27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86" name="Line 16"/>
            <p:cNvSpPr/>
            <p:nvPr/>
          </p:nvSpPr>
          <p:spPr>
            <a:xfrm flipV="1">
              <a:off x="4448" y="818"/>
              <a:ext cx="0" cy="27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987" name="Text Box 17"/>
            <p:cNvSpPr txBox="1"/>
            <p:nvPr/>
          </p:nvSpPr>
          <p:spPr>
            <a:xfrm>
              <a:off x="1042" y="1037"/>
              <a:ext cx="455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HLDA</a:t>
              </a:r>
              <a:endParaRPr lang="en-US" altLang="zh-CN" sz="2000" dirty="0"/>
            </a:p>
          </p:txBody>
        </p:sp>
        <p:sp>
          <p:nvSpPr>
            <p:cNvPr id="83988" name="Text Box 18"/>
            <p:cNvSpPr txBox="1"/>
            <p:nvPr/>
          </p:nvSpPr>
          <p:spPr>
            <a:xfrm>
              <a:off x="1152" y="576"/>
              <a:ext cx="40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HRQ</a:t>
              </a:r>
              <a:endParaRPr lang="en-US" altLang="zh-CN" sz="2000" dirty="0"/>
            </a:p>
          </p:txBody>
        </p:sp>
      </p:grp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Text Box 23"/>
          <p:cNvSpPr txBox="1"/>
          <p:nvPr/>
        </p:nvSpPr>
        <p:spPr>
          <a:xfrm>
            <a:off x="0" y="981075"/>
            <a:ext cx="9144000" cy="49704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84996" name="Group 2"/>
          <p:cNvGrpSpPr/>
          <p:nvPr/>
        </p:nvGrpSpPr>
        <p:grpSpPr>
          <a:xfrm>
            <a:off x="228600" y="914400"/>
            <a:ext cx="8610600" cy="3505200"/>
            <a:chOff x="144" y="576"/>
            <a:chExt cx="5424" cy="2208"/>
          </a:xfrm>
        </p:grpSpPr>
        <p:sp>
          <p:nvSpPr>
            <p:cNvPr id="84998" name="Text Box 3"/>
            <p:cNvSpPr txBox="1"/>
            <p:nvPr/>
          </p:nvSpPr>
          <p:spPr>
            <a:xfrm>
              <a:off x="144" y="942"/>
              <a:ext cx="584" cy="181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endParaRPr lang="en-US" altLang="zh-CN" sz="2000" dirty="0"/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CPU</a:t>
              </a:r>
              <a:endParaRPr lang="en-US" altLang="zh-CN" sz="2000" dirty="0"/>
            </a:p>
          </p:txBody>
        </p:sp>
        <p:sp>
          <p:nvSpPr>
            <p:cNvPr id="84999" name="Text Box 4"/>
            <p:cNvSpPr txBox="1"/>
            <p:nvPr/>
          </p:nvSpPr>
          <p:spPr>
            <a:xfrm>
              <a:off x="1600" y="942"/>
              <a:ext cx="802" cy="181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5000" name="Text Box 5"/>
            <p:cNvSpPr txBox="1"/>
            <p:nvPr/>
          </p:nvSpPr>
          <p:spPr>
            <a:xfrm>
              <a:off x="3575" y="942"/>
              <a:ext cx="804" cy="181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DMA</a:t>
              </a:r>
              <a:r>
                <a:rPr lang="zh-CN" altLang="en-US" sz="2000" dirty="0"/>
                <a:t>控制器</a:t>
              </a:r>
              <a:endParaRPr lang="zh-CN" altLang="en-US" sz="2000" dirty="0"/>
            </a:p>
          </p:txBody>
        </p:sp>
        <p:sp>
          <p:nvSpPr>
            <p:cNvPr id="85001" name="Text Box 6"/>
            <p:cNvSpPr txBox="1"/>
            <p:nvPr/>
          </p:nvSpPr>
          <p:spPr>
            <a:xfrm>
              <a:off x="746" y="1784"/>
              <a:ext cx="819" cy="61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HLDA</a:t>
              </a:r>
              <a:endParaRPr lang="en-US" altLang="zh-CN" sz="2000" dirty="0"/>
            </a:p>
          </p:txBody>
        </p:sp>
        <p:sp>
          <p:nvSpPr>
            <p:cNvPr id="85002" name="Line 7"/>
            <p:cNvSpPr/>
            <p:nvPr/>
          </p:nvSpPr>
          <p:spPr>
            <a:xfrm>
              <a:off x="728" y="2397"/>
              <a:ext cx="87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3" name="Text Box 8"/>
            <p:cNvSpPr txBox="1"/>
            <p:nvPr/>
          </p:nvSpPr>
          <p:spPr>
            <a:xfrm>
              <a:off x="864" y="737"/>
              <a:ext cx="736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HRQ</a:t>
              </a:r>
              <a:endParaRPr lang="en-US" altLang="zh-CN" sz="2000" dirty="0"/>
            </a:p>
          </p:txBody>
        </p:sp>
        <p:sp>
          <p:nvSpPr>
            <p:cNvPr id="85004" name="Line 9"/>
            <p:cNvSpPr/>
            <p:nvPr/>
          </p:nvSpPr>
          <p:spPr>
            <a:xfrm flipH="1">
              <a:off x="712" y="1418"/>
              <a:ext cx="8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5" name="Line 10"/>
            <p:cNvSpPr/>
            <p:nvPr/>
          </p:nvSpPr>
          <p:spPr>
            <a:xfrm flipH="1">
              <a:off x="2370" y="1213"/>
              <a:ext cx="120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6" name="Text Box 11"/>
            <p:cNvSpPr txBox="1"/>
            <p:nvPr/>
          </p:nvSpPr>
          <p:spPr>
            <a:xfrm>
              <a:off x="2588" y="624"/>
              <a:ext cx="954" cy="5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DREQ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85007" name="Text Box 12"/>
            <p:cNvSpPr txBox="1"/>
            <p:nvPr/>
          </p:nvSpPr>
          <p:spPr>
            <a:xfrm>
              <a:off x="2554" y="1100"/>
              <a:ext cx="954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DACK</a:t>
              </a:r>
              <a:r>
                <a:rPr lang="en-US" altLang="zh-CN" sz="2000" baseline="-25000" dirty="0"/>
                <a:t>0</a:t>
              </a:r>
              <a:endParaRPr lang="en-US" altLang="zh-CN" sz="2000" dirty="0"/>
            </a:p>
          </p:txBody>
        </p:sp>
        <p:sp>
          <p:nvSpPr>
            <p:cNvPr id="85008" name="Line 13"/>
            <p:cNvSpPr/>
            <p:nvPr/>
          </p:nvSpPr>
          <p:spPr>
            <a:xfrm>
              <a:off x="2437" y="1716"/>
              <a:ext cx="118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09" name="Line 14"/>
            <p:cNvSpPr/>
            <p:nvPr/>
          </p:nvSpPr>
          <p:spPr>
            <a:xfrm flipH="1">
              <a:off x="4313" y="1168"/>
              <a:ext cx="12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10" name="Text Box 15"/>
            <p:cNvSpPr txBox="1"/>
            <p:nvPr/>
          </p:nvSpPr>
          <p:spPr>
            <a:xfrm>
              <a:off x="4529" y="576"/>
              <a:ext cx="954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DREQ</a:t>
              </a:r>
              <a:r>
                <a:rPr lang="en-US" altLang="zh-CN" sz="2000" baseline="-25000" dirty="0"/>
                <a:t>1</a:t>
              </a:r>
              <a:endParaRPr lang="en-US" altLang="zh-CN" sz="2000" dirty="0"/>
            </a:p>
          </p:txBody>
        </p:sp>
        <p:sp>
          <p:nvSpPr>
            <p:cNvPr id="85011" name="Text Box 16"/>
            <p:cNvSpPr txBox="1"/>
            <p:nvPr/>
          </p:nvSpPr>
          <p:spPr>
            <a:xfrm>
              <a:off x="4497" y="1055"/>
              <a:ext cx="954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DACK</a:t>
              </a:r>
              <a:r>
                <a:rPr lang="en-US" altLang="zh-CN" sz="2000" baseline="-25000" dirty="0"/>
                <a:t>1</a:t>
              </a:r>
              <a:endParaRPr lang="en-US" altLang="zh-CN" sz="2000" dirty="0"/>
            </a:p>
          </p:txBody>
        </p:sp>
        <p:sp>
          <p:nvSpPr>
            <p:cNvPr id="85012" name="Line 17"/>
            <p:cNvSpPr/>
            <p:nvPr/>
          </p:nvSpPr>
          <p:spPr>
            <a:xfrm>
              <a:off x="4379" y="1668"/>
              <a:ext cx="118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13" name="Line 18"/>
            <p:cNvSpPr/>
            <p:nvPr/>
          </p:nvSpPr>
          <p:spPr>
            <a:xfrm flipH="1">
              <a:off x="4313" y="2284"/>
              <a:ext cx="12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014" name="Text Box 19"/>
            <p:cNvSpPr txBox="1"/>
            <p:nvPr/>
          </p:nvSpPr>
          <p:spPr>
            <a:xfrm>
              <a:off x="4529" y="1692"/>
              <a:ext cx="954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DREQ</a:t>
              </a:r>
              <a:r>
                <a:rPr lang="en-US" altLang="zh-CN" sz="2000" baseline="-25000" dirty="0"/>
                <a:t>2</a:t>
              </a:r>
              <a:endParaRPr lang="en-US" altLang="zh-CN" sz="2000" dirty="0"/>
            </a:p>
          </p:txBody>
        </p:sp>
        <p:sp>
          <p:nvSpPr>
            <p:cNvPr id="85015" name="Text Box 20"/>
            <p:cNvSpPr txBox="1"/>
            <p:nvPr/>
          </p:nvSpPr>
          <p:spPr>
            <a:xfrm>
              <a:off x="4497" y="2168"/>
              <a:ext cx="954" cy="5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DACK</a:t>
              </a:r>
              <a:r>
                <a:rPr lang="en-US" altLang="zh-CN" sz="2000" baseline="-25000" dirty="0"/>
                <a:t>2</a:t>
              </a:r>
              <a:endParaRPr lang="en-US" altLang="zh-CN" sz="2000" dirty="0"/>
            </a:p>
          </p:txBody>
        </p:sp>
        <p:sp>
          <p:nvSpPr>
            <p:cNvPr id="85016" name="Line 21"/>
            <p:cNvSpPr/>
            <p:nvPr/>
          </p:nvSpPr>
          <p:spPr>
            <a:xfrm>
              <a:off x="4379" y="2784"/>
              <a:ext cx="118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4997" name="Text Box 22"/>
          <p:cNvSpPr txBox="1"/>
          <p:nvPr/>
        </p:nvSpPr>
        <p:spPr>
          <a:xfrm>
            <a:off x="3429000" y="5562600"/>
            <a:ext cx="2047875" cy="284163"/>
          </a:xfrm>
          <a:prstGeom prst="rect">
            <a:avLst/>
          </a:prstGeom>
          <a:noFill/>
          <a:ln w="9525">
            <a:noFill/>
          </a:ln>
        </p:spPr>
        <p:txBody>
          <a:bodyPr lIns="0" rIns="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）级联方式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5394" name="Text Box 2"/>
          <p:cNvSpPr txBox="1"/>
          <p:nvPr/>
        </p:nvSpPr>
        <p:spPr>
          <a:xfrm>
            <a:off x="1763713" y="26035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  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IOP</a:t>
            </a:r>
            <a:r>
              <a:rPr lang="en-US" altLang="zh-CN" sz="3600" b="1" dirty="0">
                <a:latin typeface="黑体" panose="02010609060101010101" pitchFamily="2" charset="-122"/>
              </a:rPr>
              <a:t> </a:t>
            </a:r>
            <a:endParaRPr lang="en-US" altLang="zh-CN" sz="3600" b="1" dirty="0">
              <a:latin typeface="黑体" panose="02010609060101010101" pitchFamily="2" charset="-122"/>
            </a:endParaRPr>
          </a:p>
        </p:txBody>
      </p:sp>
      <p:sp>
        <p:nvSpPr>
          <p:cNvPr id="315395" name="Text Box 3"/>
          <p:cNvSpPr txBox="1"/>
          <p:nvPr/>
        </p:nvSpPr>
        <p:spPr>
          <a:xfrm>
            <a:off x="228600" y="333851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DMA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传送的对外围设备的管理和某些操作的控制需由</a:t>
            </a: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承担；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5396" name="Text Box 4"/>
          <p:cNvSpPr txBox="1"/>
          <p:nvPr/>
        </p:nvSpPr>
        <p:spPr>
          <a:xfrm>
            <a:off x="0" y="443706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大型计算机系统中依靠主</a:t>
            </a:r>
            <a:r>
              <a:rPr lang="en-US" altLang="zh-CN" b="1" dirty="0">
                <a:solidFill>
                  <a:srgbClr val="FFFF99"/>
                </a:solidFill>
              </a:rPr>
              <a:t>CPU</a:t>
            </a:r>
            <a:r>
              <a:rPr lang="zh-CN" altLang="en-US" b="1" dirty="0">
                <a:solidFill>
                  <a:srgbClr val="FFFF99"/>
                </a:solidFill>
              </a:rPr>
              <a:t>采取中断和</a:t>
            </a:r>
            <a:r>
              <a:rPr lang="en-US" altLang="zh-CN" b="1" dirty="0">
                <a:solidFill>
                  <a:srgbClr val="FFFF99"/>
                </a:solidFill>
              </a:rPr>
              <a:t>DMA</a:t>
            </a:r>
            <a:r>
              <a:rPr lang="zh-CN" altLang="en-US" b="1" dirty="0">
                <a:solidFill>
                  <a:srgbClr val="FFFF99"/>
                </a:solidFill>
              </a:rPr>
              <a:t>等管理方式已不能满足需要； 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5397" name="Text Box 5"/>
          <p:cNvSpPr txBox="1"/>
          <p:nvPr/>
        </p:nvSpPr>
        <p:spPr>
          <a:xfrm>
            <a:off x="0" y="5516563"/>
            <a:ext cx="9144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通道和</a:t>
            </a: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IOP</a:t>
            </a:r>
            <a:r>
              <a:rPr lang="zh-CN" altLang="en-US" b="1" dirty="0">
                <a:solidFill>
                  <a:srgbClr val="FFFF99"/>
                </a:solidFill>
              </a:rPr>
              <a:t>方式引入计算机系统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解决了上述问题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6023" name="Text Box 6"/>
          <p:cNvSpPr txBox="1"/>
          <p:nvPr/>
        </p:nvSpPr>
        <p:spPr>
          <a:xfrm>
            <a:off x="0" y="990600"/>
            <a:ext cx="9396413" cy="2674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存在的问题：</a:t>
            </a:r>
            <a:endParaRPr lang="zh-CN" altLang="en-US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）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DMA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数量增加，提高了成本，控制复杂。</a:t>
            </a:r>
            <a:b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</a:b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）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预处理后处理，及周期挪用，降低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执行效率。</a:t>
            </a:r>
            <a:endParaRPr lang="zh-CN" altLang="en-US" dirty="0">
              <a:solidFill>
                <a:srgbClr val="FFFF99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/>
      <p:bldP spid="315395" grpId="0"/>
      <p:bldP spid="315396" grpId="0"/>
      <p:bldP spid="31539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6418" name="Text Box 2"/>
          <p:cNvSpPr txBox="1"/>
          <p:nvPr/>
        </p:nvSpPr>
        <p:spPr>
          <a:xfrm>
            <a:off x="228600" y="228600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7.5.1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通道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16419" name="Text Box 3"/>
          <p:cNvSpPr txBox="1"/>
          <p:nvPr/>
        </p:nvSpPr>
        <p:spPr>
          <a:xfrm>
            <a:off x="395288" y="1125538"/>
            <a:ext cx="80010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一、通道方式及其特点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16420" name="Text Box 4"/>
          <p:cNvSpPr txBox="1"/>
          <p:nvPr/>
        </p:nvSpPr>
        <p:spPr>
          <a:xfrm>
            <a:off x="323850" y="3644900"/>
            <a:ext cx="8569325" cy="1554163"/>
          </a:xfrm>
          <a:prstGeom prst="rect">
            <a:avLst/>
          </a:prstGeom>
          <a:solidFill>
            <a:srgbClr val="CCFFFF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/>
              <a:t>通道是一种专用控制器，它通过执行通道程序进行</a:t>
            </a:r>
            <a:r>
              <a:rPr lang="en-US" altLang="zh-CN" b="1" dirty="0">
                <a:cs typeface="Times New Roman" panose="02020603050405020304" pitchFamily="18" charset="0"/>
              </a:rPr>
              <a:t>I/O</a:t>
            </a:r>
            <a:r>
              <a:rPr lang="zh-CN" altLang="en-US" b="1" dirty="0"/>
              <a:t>操作的管理，为主机与</a:t>
            </a:r>
            <a:r>
              <a:rPr lang="en-US" altLang="zh-CN" b="1" dirty="0"/>
              <a:t>I/O</a:t>
            </a:r>
            <a:r>
              <a:rPr lang="zh-CN" altLang="en-US" b="1" dirty="0"/>
              <a:t>设备提供一种数据传输通道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16421" name="Text Box 5"/>
          <p:cNvSpPr txBox="1"/>
          <p:nvPr/>
        </p:nvSpPr>
        <p:spPr>
          <a:xfrm>
            <a:off x="468313" y="5445125"/>
            <a:ext cx="8207375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</a:rPr>
              <a:t>通道方式是在</a:t>
            </a:r>
            <a:r>
              <a:rPr lang="en-US" altLang="zh-CN" b="1" dirty="0">
                <a:solidFill>
                  <a:srgbClr val="FFCCCC"/>
                </a:solidFill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CCCC"/>
                </a:solidFill>
              </a:rPr>
              <a:t>方式的基础上发展起来的、功能更强的一种</a:t>
            </a:r>
            <a:r>
              <a:rPr lang="en-US" altLang="zh-CN" b="1" dirty="0">
                <a:solidFill>
                  <a:srgbClr val="FFCCCC"/>
                </a:solidFill>
              </a:rPr>
              <a:t>I/O</a:t>
            </a:r>
            <a:r>
              <a:rPr lang="zh-CN" altLang="en-US" b="1" dirty="0">
                <a:solidFill>
                  <a:srgbClr val="FFCCCC"/>
                </a:solidFill>
              </a:rPr>
              <a:t>管理方式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87047" name="Rectangle 7"/>
          <p:cNvSpPr/>
          <p:nvPr/>
        </p:nvSpPr>
        <p:spPr>
          <a:xfrm>
            <a:off x="0" y="1700213"/>
            <a:ext cx="914400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 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通道的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定义：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    代替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管理控制外设的独立部件，是一种能执行有限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指令集合（通道命令）的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处理机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/>
      <p:bldP spid="316419" grpId="0"/>
      <p:bldP spid="316420" grpId="0" animBg="1"/>
      <p:bldP spid="31642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8067" name="Text Box 3"/>
          <p:cNvSpPr txBox="1"/>
          <p:nvPr/>
        </p:nvSpPr>
        <p:spPr>
          <a:xfrm>
            <a:off x="395288" y="2781300"/>
            <a:ext cx="9144000" cy="189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与通道分工及特点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en-US" altLang="zh-CN" dirty="0">
                <a:solidFill>
                  <a:srgbClr val="CC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启动通道、通道结束处理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通道：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实施对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系统的统一管理和控制    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88068" name="Rectangle 4"/>
          <p:cNvSpPr/>
          <p:nvPr/>
        </p:nvSpPr>
        <p:spPr>
          <a:xfrm>
            <a:off x="395288" y="1125538"/>
            <a:ext cx="7345362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、连接方式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  <a:sym typeface="Wingdings" panose="05000000000000000000" pitchFamily="2" charset="2"/>
              </a:rPr>
              <a:t>（四级）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主机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通道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设备控制器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—I/O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设备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45093" name="Text Box 5"/>
          <p:cNvSpPr txBox="1"/>
          <p:nvPr/>
        </p:nvSpPr>
        <p:spPr>
          <a:xfrm>
            <a:off x="1763713" y="26035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  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IOP</a:t>
            </a:r>
            <a:r>
              <a:rPr lang="en-US" altLang="zh-CN" sz="3600" b="1" dirty="0">
                <a:latin typeface="黑体" panose="02010609060101010101" pitchFamily="2" charset="-122"/>
              </a:rPr>
              <a:t> </a:t>
            </a:r>
            <a:endParaRPr lang="en-US" altLang="zh-CN" sz="3600" b="1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/>
          <p:nvPr/>
        </p:nvSpPr>
        <p:spPr>
          <a:xfrm>
            <a:off x="1909763" y="1766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17443" name="Picture 3" descr="10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85800"/>
            <a:ext cx="8991600" cy="5767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46" name="Text Box 6"/>
          <p:cNvSpPr txBox="1"/>
          <p:nvPr/>
        </p:nvSpPr>
        <p:spPr>
          <a:xfrm>
            <a:off x="1763713" y="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  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IOP</a:t>
            </a:r>
            <a:r>
              <a:rPr lang="en-US" altLang="zh-CN" sz="3600" b="1" dirty="0">
                <a:latin typeface="黑体" panose="02010609060101010101" pitchFamily="2" charset="-122"/>
              </a:rPr>
              <a:t> </a:t>
            </a:r>
            <a:endParaRPr lang="en-US" altLang="zh-CN" sz="3600" b="1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4"/>
          <p:cNvSpPr/>
          <p:nvPr/>
        </p:nvSpPr>
        <p:spPr>
          <a:xfrm>
            <a:off x="250825" y="4652963"/>
            <a:ext cx="83534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、与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的区别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DMA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由硬件完成数据传输，通道通过软硬件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0116" name="Rectangle 5"/>
          <p:cNvSpPr/>
          <p:nvPr/>
        </p:nvSpPr>
        <p:spPr>
          <a:xfrm>
            <a:off x="250825" y="1773238"/>
            <a:ext cx="8893175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）传输控制（由通道）与数据处理（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）分工</a:t>
            </a:r>
            <a:endParaRPr lang="zh-CN" altLang="en-US" dirty="0">
              <a:solidFill>
                <a:srgbClr val="FFFF99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lvl="0" indent="0" eaLnBrk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）由存储器管理部件选择通道与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分时使用内存，真正并行工作</a:t>
            </a:r>
            <a:endParaRPr lang="zh-CN" altLang="en-US" dirty="0">
              <a:solidFill>
                <a:srgbClr val="FFFF99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marL="0" lvl="0" indent="0" eaLnBrk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）通道是从属于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CPU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的</a:t>
            </a:r>
            <a:r>
              <a:rPr lang="en-US" altLang="zh-CN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I/O</a:t>
            </a:r>
            <a:r>
              <a:rPr lang="zh-CN" altLang="en-US" dirty="0">
                <a:solidFill>
                  <a:srgbClr val="FFFF99"/>
                </a:solidFill>
                <a:latin typeface="新宋体" panose="02010609030101010101" charset="-122"/>
                <a:ea typeface="新宋体" panose="02010609030101010101" charset="-122"/>
              </a:rPr>
              <a:t>处理器</a:t>
            </a:r>
            <a:endParaRPr lang="zh-CN" altLang="en-US" dirty="0">
              <a:solidFill>
                <a:srgbClr val="FFFF99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90117" name="Rectangle 6"/>
          <p:cNvSpPr/>
          <p:nvPr/>
        </p:nvSpPr>
        <p:spPr>
          <a:xfrm>
            <a:off x="177800" y="1196975"/>
            <a:ext cx="1403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CCFF99"/>
                </a:solidFill>
                <a:ea typeface="黑体" panose="02010609060101010101" pitchFamily="2" charset="-122"/>
              </a:rPr>
              <a:t>特点：</a:t>
            </a:r>
            <a:endParaRPr lang="zh-CN" altLang="en-US" dirty="0">
              <a:solidFill>
                <a:srgbClr val="CCFF99"/>
              </a:solidFill>
              <a:ea typeface="黑体" panose="02010609060101010101" pitchFamily="2" charset="-122"/>
            </a:endParaRPr>
          </a:p>
        </p:txBody>
      </p:sp>
      <p:sp>
        <p:nvSpPr>
          <p:cNvPr id="346119" name="Text Box 7"/>
          <p:cNvSpPr txBox="1"/>
          <p:nvPr/>
        </p:nvSpPr>
        <p:spPr>
          <a:xfrm>
            <a:off x="1763713" y="195263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  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IOP</a:t>
            </a:r>
            <a:r>
              <a:rPr lang="en-US" altLang="zh-CN" sz="3600" b="1" dirty="0">
                <a:latin typeface="黑体" panose="02010609060101010101" pitchFamily="2" charset="-122"/>
              </a:rPr>
              <a:t> </a:t>
            </a:r>
            <a:endParaRPr lang="en-US" altLang="zh-CN" sz="3600" b="1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/>
          <p:nvPr/>
        </p:nvSpPr>
        <p:spPr>
          <a:xfrm>
            <a:off x="1909763" y="1766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47139" name="Picture 3" descr="10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90613"/>
            <a:ext cx="8991600" cy="5767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1141" name="Rectangle 5"/>
          <p:cNvSpPr/>
          <p:nvPr/>
        </p:nvSpPr>
        <p:spPr>
          <a:xfrm>
            <a:off x="814388" y="260350"/>
            <a:ext cx="302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二、通道的分类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Text Box 3"/>
          <p:cNvSpPr txBox="1"/>
          <p:nvPr/>
        </p:nvSpPr>
        <p:spPr>
          <a:xfrm>
            <a:off x="0" y="990600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  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、字节多路通道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457200" lvl="1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zh-CN" altLang="en-US" sz="32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每次交换一个字节</a:t>
            </a:r>
            <a:endParaRPr lang="zh-CN" altLang="en-US" sz="3200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有多个子通道，分时共享通道</a:t>
            </a:r>
            <a:endParaRPr lang="zh-CN" altLang="en-US" sz="3200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lvl="1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适用于多台低、中速设备。</a:t>
            </a:r>
            <a:endParaRPr lang="zh-CN" altLang="en-US" sz="3200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164" name="AutoShape 4">
            <a:hlinkClick r:id="" action="ppaction://hlinkshowjump?jump=previousslide"/>
          </p:cNvPr>
          <p:cNvSpPr/>
          <p:nvPr/>
        </p:nvSpPr>
        <p:spPr>
          <a:xfrm>
            <a:off x="7924800" y="6553200"/>
            <a:ext cx="1219200" cy="30480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2165" name="Rectangle 5"/>
          <p:cNvSpPr/>
          <p:nvPr/>
        </p:nvSpPr>
        <p:spPr>
          <a:xfrm>
            <a:off x="0" y="2997200"/>
            <a:ext cx="8316913" cy="3503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  2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、选择通道</a:t>
            </a:r>
            <a:endParaRPr lang="zh-CN" altLang="en-US" dirty="0">
              <a:solidFill>
                <a:srgbClr val="FFCCCC"/>
              </a:solidFill>
              <a:ea typeface="黑体" panose="02010609060101010101" pitchFamily="2" charset="-122"/>
            </a:endParaRPr>
          </a:p>
          <a:p>
            <a:pPr marL="457200" lvl="1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FF99"/>
                </a:solidFill>
                <a:ea typeface="华文中宋" panose="02010600040101010101" pitchFamily="2" charset="-122"/>
              </a:rPr>
              <a:t>每次传送一个数据块</a:t>
            </a:r>
            <a:endParaRPr lang="zh-CN" altLang="en-US" sz="3200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457200" lvl="1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FF99"/>
                </a:solidFill>
                <a:ea typeface="华文中宋" panose="02010600040101010101" pitchFamily="2" charset="-122"/>
              </a:rPr>
              <a:t>每次由一个外设独占通道（依次使用）</a:t>
            </a:r>
            <a:endParaRPr lang="zh-CN" altLang="en-US" sz="3200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457200" lvl="1" indent="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FFFF99"/>
                </a:solidFill>
                <a:ea typeface="华文中宋" panose="02010600040101010101" pitchFamily="2" charset="-122"/>
              </a:rPr>
              <a:t>适用于多台高速设备</a:t>
            </a:r>
            <a:endParaRPr lang="zh-CN" altLang="en-US" sz="3200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 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、数组多路通道（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两者的结合）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成组传送；多个子通道分时共享；</a:t>
            </a:r>
            <a:br>
              <a:rPr lang="zh-CN" altLang="en-US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多路并行、高速传送</a:t>
            </a:r>
            <a:endParaRPr lang="zh-CN" altLang="en-US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2166" name="Rectangle 6"/>
          <p:cNvSpPr/>
          <p:nvPr/>
        </p:nvSpPr>
        <p:spPr>
          <a:xfrm>
            <a:off x="323850" y="260350"/>
            <a:ext cx="3028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二、通道的分类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5282" name="Text Box 2"/>
          <p:cNvSpPr txBox="1"/>
          <p:nvPr/>
        </p:nvSpPr>
        <p:spPr>
          <a:xfrm>
            <a:off x="0" y="981075"/>
            <a:ext cx="83058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7.1.2 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接口的功能和分类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283" name="Text Box 3"/>
          <p:cNvSpPr txBox="1"/>
          <p:nvPr/>
        </p:nvSpPr>
        <p:spPr>
          <a:xfrm>
            <a:off x="381000" y="1628775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接口电路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简称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接口，又称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适配器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):</a:t>
            </a:r>
            <a:b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用于连接主机与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设备的信号匹配转换机构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225284" name="Rectangle 4"/>
          <p:cNvSpPr/>
          <p:nvPr/>
        </p:nvSpPr>
        <p:spPr>
          <a:xfrm>
            <a:off x="762000" y="3352800"/>
            <a:ext cx="1489075" cy="118268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b="1" dirty="0"/>
              <a:t>主 机</a:t>
            </a:r>
            <a:endParaRPr lang="zh-CN" altLang="en-US" b="1" dirty="0"/>
          </a:p>
        </p:txBody>
      </p:sp>
      <p:sp>
        <p:nvSpPr>
          <p:cNvPr id="225285" name="Rectangle 5"/>
          <p:cNvSpPr/>
          <p:nvPr/>
        </p:nvSpPr>
        <p:spPr>
          <a:xfrm>
            <a:off x="3181350" y="3352800"/>
            <a:ext cx="1487488" cy="118268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/>
              <a:t>I/O</a:t>
            </a:r>
            <a:r>
              <a:rPr lang="zh-CN" altLang="en-US" b="1" dirty="0"/>
              <a:t>接口</a:t>
            </a:r>
            <a:endParaRPr lang="zh-CN" altLang="en-US" b="1" dirty="0"/>
          </a:p>
        </p:txBody>
      </p:sp>
      <p:sp>
        <p:nvSpPr>
          <p:cNvPr id="225286" name="Rectangle 6"/>
          <p:cNvSpPr/>
          <p:nvPr/>
        </p:nvSpPr>
        <p:spPr>
          <a:xfrm>
            <a:off x="5599113" y="3352800"/>
            <a:ext cx="1489075" cy="118268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/>
              <a:t>I/O</a:t>
            </a:r>
            <a:r>
              <a:rPr lang="zh-CN" altLang="en-US" b="1" dirty="0"/>
              <a:t>设备</a:t>
            </a:r>
            <a:endParaRPr lang="zh-CN" altLang="en-US" b="1" dirty="0"/>
          </a:p>
        </p:txBody>
      </p:sp>
      <p:sp>
        <p:nvSpPr>
          <p:cNvPr id="225287" name="Line 7"/>
          <p:cNvSpPr/>
          <p:nvPr/>
        </p:nvSpPr>
        <p:spPr>
          <a:xfrm>
            <a:off x="2251075" y="4141788"/>
            <a:ext cx="930275" cy="15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9" name="Line 8"/>
          <p:cNvSpPr/>
          <p:nvPr/>
        </p:nvSpPr>
        <p:spPr>
          <a:xfrm flipH="1">
            <a:off x="2251075" y="4141788"/>
            <a:ext cx="930275" cy="15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289" name="Line 9"/>
          <p:cNvSpPr/>
          <p:nvPr/>
        </p:nvSpPr>
        <p:spPr>
          <a:xfrm>
            <a:off x="4668838" y="4141788"/>
            <a:ext cx="930275" cy="15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1" name="Line 10"/>
          <p:cNvSpPr/>
          <p:nvPr/>
        </p:nvSpPr>
        <p:spPr>
          <a:xfrm flipH="1">
            <a:off x="4668838" y="4141788"/>
            <a:ext cx="744537" cy="15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5291" name="Text Box 11"/>
          <p:cNvSpPr txBox="1"/>
          <p:nvPr/>
        </p:nvSpPr>
        <p:spPr>
          <a:xfrm>
            <a:off x="381000" y="5105400"/>
            <a:ext cx="8077200" cy="6286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</a:rPr>
              <a:t>P316</a:t>
            </a:r>
            <a:r>
              <a:rPr lang="en-US" altLang="zh-CN" b="1" dirty="0">
                <a:solidFill>
                  <a:schemeClr val="bg1"/>
                </a:solidFill>
              </a:rPr>
              <a:t>          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  <a:r>
              <a:rPr lang="en-US" altLang="zh-CN" b="1" dirty="0">
                <a:solidFill>
                  <a:schemeClr val="bg1"/>
                </a:solidFill>
              </a:rPr>
              <a:t>7</a:t>
            </a:r>
            <a:r>
              <a:rPr lang="zh-CN" altLang="en-US" b="1" dirty="0">
                <a:solidFill>
                  <a:schemeClr val="bg1"/>
                </a:solidFill>
              </a:rPr>
              <a:t>－</a:t>
            </a:r>
            <a:r>
              <a:rPr lang="en-US" altLang="zh-CN" b="1" dirty="0">
                <a:solidFill>
                  <a:schemeClr val="bg1"/>
                </a:solidFill>
              </a:rPr>
              <a:t>5   </a:t>
            </a:r>
            <a:r>
              <a:rPr lang="zh-CN" altLang="en-US" b="1" dirty="0">
                <a:solidFill>
                  <a:schemeClr val="bg1"/>
                </a:solidFill>
              </a:rPr>
              <a:t>主机、</a:t>
            </a:r>
            <a:r>
              <a:rPr lang="en-US" altLang="zh-CN" b="1" dirty="0">
                <a:solidFill>
                  <a:schemeClr val="bg1"/>
                </a:solidFill>
              </a:rPr>
              <a:t>I/O</a:t>
            </a:r>
            <a:r>
              <a:rPr lang="zh-CN" altLang="en-US" b="1" dirty="0">
                <a:solidFill>
                  <a:schemeClr val="bg1"/>
                </a:solidFill>
              </a:rPr>
              <a:t>接口、</a:t>
            </a:r>
            <a:endParaRPr lang="zh-CN" altLang="en-US" b="1" dirty="0">
              <a:solidFill>
                <a:schemeClr val="bg1"/>
              </a:solidFill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 I/O</a:t>
            </a:r>
            <a:r>
              <a:rPr lang="zh-CN" altLang="en-US" b="1" dirty="0">
                <a:solidFill>
                  <a:schemeClr val="bg1"/>
                </a:solidFill>
              </a:rPr>
              <a:t>设备的关系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253" name="Text Box 12"/>
          <p:cNvSpPr txBox="1"/>
          <p:nvPr/>
        </p:nvSpPr>
        <p:spPr>
          <a:xfrm>
            <a:off x="10668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输入输出系统概述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3" grpId="0"/>
      <p:bldP spid="225284" grpId="0" animBg="1"/>
      <p:bldP spid="225285" grpId="0" animBg="1"/>
      <p:bldP spid="225286" grpId="0" animBg="1"/>
      <p:bldP spid="22529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9490" name="Text Box 2"/>
          <p:cNvSpPr txBox="1"/>
          <p:nvPr/>
        </p:nvSpPr>
        <p:spPr>
          <a:xfrm>
            <a:off x="250825" y="260350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三、</a:t>
            </a:r>
            <a:r>
              <a:rPr lang="zh-CN" altLang="en-US" b="1" dirty="0">
                <a:solidFill>
                  <a:srgbClr val="FFFF99"/>
                </a:solidFill>
              </a:rPr>
              <a:t>通道的结构 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319491" name="Text Box 3"/>
          <p:cNvSpPr txBox="1"/>
          <p:nvPr/>
        </p:nvSpPr>
        <p:spPr>
          <a:xfrm>
            <a:off x="323850" y="1052513"/>
            <a:ext cx="8001000" cy="228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结合型通道：</a:t>
            </a:r>
            <a:r>
              <a:rPr lang="zh-CN" altLang="en-US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通道是作为</a:t>
            </a:r>
            <a:r>
              <a:rPr lang="en-US" altLang="zh-CN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的一部分，	早期的系统中</a:t>
            </a:r>
            <a:endParaRPr lang="zh-CN" altLang="en-US" b="1" dirty="0">
              <a:solidFill>
                <a:srgbClr val="FFCC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独立型通道：</a:t>
            </a:r>
            <a:r>
              <a:rPr lang="zh-CN" altLang="en-US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通道完全独立于</a:t>
            </a:r>
            <a:r>
              <a:rPr lang="en-US" altLang="zh-CN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之外，	现代计算机系统中</a:t>
            </a:r>
            <a:endParaRPr lang="zh-CN" altLang="en-US" b="1" dirty="0">
              <a:solidFill>
                <a:srgbClr val="FFCC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19493" name="Text Box 5"/>
          <p:cNvSpPr txBox="1"/>
          <p:nvPr/>
        </p:nvSpPr>
        <p:spPr>
          <a:xfrm>
            <a:off x="250825" y="3573463"/>
            <a:ext cx="82073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</a:rPr>
              <a:t>通道程序：</a:t>
            </a:r>
            <a:endParaRPr lang="zh-CN" altLang="en-US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19494" name="Text Box 6"/>
          <p:cNvSpPr txBox="1"/>
          <p:nvPr/>
        </p:nvSpPr>
        <p:spPr>
          <a:xfrm>
            <a:off x="539750" y="4221163"/>
            <a:ext cx="8280400" cy="228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早期的系统中，存放在主存之中，程序执行效率降低</a:t>
            </a:r>
            <a:endParaRPr lang="zh-CN" altLang="en-US" b="1" dirty="0">
              <a:solidFill>
                <a:srgbClr val="FFCC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CCC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现代计算机系统中，通道有自己的局部存储器来存放通道程序，程序执行效率高 </a:t>
            </a:r>
            <a:endParaRPr lang="zh-CN" altLang="en-US" b="1" dirty="0">
              <a:solidFill>
                <a:srgbClr val="FFCCC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/>
      <p:bldP spid="319491" grpId="0"/>
      <p:bldP spid="319493" grpId="0"/>
      <p:bldP spid="31949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0514" name="Text Box 2"/>
          <p:cNvSpPr txBox="1"/>
          <p:nvPr/>
        </p:nvSpPr>
        <p:spPr>
          <a:xfrm>
            <a:off x="250825" y="1196975"/>
            <a:ext cx="800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四、</a:t>
            </a:r>
            <a:r>
              <a:rPr lang="zh-CN" altLang="en-US" b="1" dirty="0">
                <a:solidFill>
                  <a:srgbClr val="FFFF99"/>
                </a:solidFill>
              </a:rPr>
              <a:t>通道指令 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320515" name="Text Box 3"/>
          <p:cNvSpPr txBox="1"/>
          <p:nvPr/>
        </p:nvSpPr>
        <p:spPr>
          <a:xfrm>
            <a:off x="611188" y="2060575"/>
            <a:ext cx="8001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采用通道结构的系统中，与输入／输出有关的指令分为两级</a:t>
            </a:r>
            <a:r>
              <a:rPr lang="zh-CN" altLang="en-US" b="1" dirty="0">
                <a:solidFill>
                  <a:srgbClr val="FFFF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0516" name="Text Box 4"/>
          <p:cNvSpPr txBox="1"/>
          <p:nvPr/>
        </p:nvSpPr>
        <p:spPr>
          <a:xfrm>
            <a:off x="1981200" y="3502025"/>
            <a:ext cx="5105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CCCC"/>
                </a:solidFill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cs typeface="Times New Roman" panose="02020603050405020304" pitchFamily="18" charset="0"/>
              </a:rPr>
              <a:t>执行的</a:t>
            </a:r>
            <a:r>
              <a:rPr lang="en-US" altLang="zh-CN" b="1" dirty="0">
                <a:solidFill>
                  <a:srgbClr val="FFCCCC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FFCCCC"/>
                </a:solidFill>
              </a:rPr>
              <a:t>指令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20517" name="Text Box 5"/>
          <p:cNvSpPr txBox="1"/>
          <p:nvPr/>
        </p:nvSpPr>
        <p:spPr>
          <a:xfrm>
            <a:off x="1979613" y="4365625"/>
            <a:ext cx="5105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CCCC"/>
                </a:solidFill>
              </a:rPr>
              <a:t>通道执行的通道指令</a:t>
            </a: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20518" name="Text Box 6"/>
          <p:cNvSpPr txBox="1"/>
          <p:nvPr/>
        </p:nvSpPr>
        <p:spPr>
          <a:xfrm>
            <a:off x="1763713" y="195263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  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IOP</a:t>
            </a:r>
            <a:r>
              <a:rPr lang="en-US" altLang="zh-CN" sz="3600" b="1" dirty="0">
                <a:latin typeface="黑体" panose="02010609060101010101" pitchFamily="2" charset="-122"/>
              </a:rPr>
              <a:t> </a:t>
            </a:r>
            <a:endParaRPr lang="en-US" altLang="zh-CN" sz="3600" b="1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/>
      <p:bldP spid="320515" grpId="0"/>
      <p:bldP spid="320516" grpId="0"/>
      <p:bldP spid="320517" grpId="0"/>
      <p:bldP spid="32051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1538" name="Text Box 2"/>
          <p:cNvSpPr txBox="1"/>
          <p:nvPr/>
        </p:nvSpPr>
        <p:spPr>
          <a:xfrm>
            <a:off x="228600" y="1063625"/>
            <a:ext cx="8763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7.5.2  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与外围处理机 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21539" name="Text Box 3"/>
          <p:cNvSpPr txBox="1"/>
          <p:nvPr/>
        </p:nvSpPr>
        <p:spPr>
          <a:xfrm>
            <a:off x="539750" y="1844675"/>
            <a:ext cx="8001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cs typeface="Times New Roman" panose="02020603050405020304" pitchFamily="18" charset="0"/>
              </a:rPr>
              <a:t>IOP</a:t>
            </a:r>
            <a:r>
              <a:rPr lang="zh-CN" altLang="en-US" b="1" dirty="0">
                <a:solidFill>
                  <a:srgbClr val="66FFFF"/>
                </a:solidFill>
                <a:cs typeface="Times New Roman" panose="02020603050405020304" pitchFamily="18" charset="0"/>
              </a:rPr>
              <a:t>是通道的进一步发展，</a:t>
            </a:r>
            <a:r>
              <a:rPr lang="en-US" altLang="zh-CN" b="1" dirty="0">
                <a:solidFill>
                  <a:srgbClr val="66FFFF"/>
                </a:solidFill>
                <a:cs typeface="Times New Roman" panose="02020603050405020304" pitchFamily="18" charset="0"/>
              </a:rPr>
              <a:t>IOP</a:t>
            </a:r>
            <a:r>
              <a:rPr lang="zh-CN" altLang="en-US" b="1" dirty="0">
                <a:solidFill>
                  <a:srgbClr val="66FFFF"/>
                </a:solidFill>
              </a:rPr>
              <a:t>的结构更接近于常规</a:t>
            </a:r>
            <a:r>
              <a:rPr lang="en-US" altLang="zh-CN" b="1" dirty="0">
                <a:solidFill>
                  <a:srgbClr val="66FFFF"/>
                </a:solidFill>
              </a:rPr>
              <a:t>CPU</a:t>
            </a:r>
            <a:endParaRPr lang="en-US" altLang="zh-CN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321540" name="Text Box 4"/>
          <p:cNvSpPr txBox="1"/>
          <p:nvPr/>
        </p:nvSpPr>
        <p:spPr>
          <a:xfrm>
            <a:off x="468313" y="3357563"/>
            <a:ext cx="8001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微机系统</a:t>
            </a: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IOP</a:t>
            </a:r>
            <a:r>
              <a:rPr lang="zh-CN" altLang="en-US" b="1" dirty="0">
                <a:solidFill>
                  <a:srgbClr val="FFFF99"/>
                </a:solidFill>
              </a:rPr>
              <a:t>被视为主机中的一个部件，称为协处理器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21541" name="Text Box 5"/>
          <p:cNvSpPr txBox="1"/>
          <p:nvPr/>
        </p:nvSpPr>
        <p:spPr>
          <a:xfrm>
            <a:off x="1187450" y="4797425"/>
            <a:ext cx="6705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</a:rPr>
              <a:t>下图</a:t>
            </a: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Intel 8089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IOP</a:t>
            </a:r>
            <a:r>
              <a:rPr lang="zh-CN" altLang="en-US" b="1" dirty="0">
                <a:solidFill>
                  <a:srgbClr val="FFFF99"/>
                </a:solidFill>
              </a:rPr>
              <a:t>内部结构粗框图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321542" name="Text Box 6"/>
          <p:cNvSpPr txBox="1"/>
          <p:nvPr/>
        </p:nvSpPr>
        <p:spPr>
          <a:xfrm>
            <a:off x="1763713" y="0"/>
            <a:ext cx="5638800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7.5    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通道与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IOP</a:t>
            </a:r>
            <a:r>
              <a:rPr lang="en-US" altLang="zh-CN" sz="3600" b="1" dirty="0">
                <a:latin typeface="黑体" panose="02010609060101010101" pitchFamily="2" charset="-122"/>
              </a:rPr>
              <a:t> </a:t>
            </a:r>
            <a:endParaRPr lang="en-US" altLang="zh-CN" sz="3600" b="1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/>
      <p:bldP spid="321539" grpId="0"/>
      <p:bldP spid="321540" grpId="0"/>
      <p:bldP spid="321541" grpId="0"/>
      <p:bldP spid="32154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/>
          <p:nvPr/>
        </p:nvSpPr>
        <p:spPr>
          <a:xfrm>
            <a:off x="2005013" y="20859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22563" name="Picture 3" descr="10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1219200"/>
            <a:ext cx="8520112" cy="4802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2564" name="Rectangle 4"/>
          <p:cNvSpPr/>
          <p:nvPr/>
        </p:nvSpPr>
        <p:spPr>
          <a:xfrm>
            <a:off x="2209800" y="304800"/>
            <a:ext cx="4648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FF99"/>
                </a:solidFill>
              </a:rPr>
              <a:t>8089  IOP</a:t>
            </a:r>
            <a:r>
              <a:rPr lang="zh-CN" altLang="en-US" dirty="0">
                <a:solidFill>
                  <a:srgbClr val="FFFF99"/>
                </a:solidFill>
              </a:rPr>
              <a:t>的内部结构 </a:t>
            </a:r>
            <a:endParaRPr lang="zh-CN" altLang="en-US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3586" name="Text Box 2"/>
          <p:cNvSpPr txBox="1"/>
          <p:nvPr/>
        </p:nvSpPr>
        <p:spPr>
          <a:xfrm>
            <a:off x="539750" y="260350"/>
            <a:ext cx="7467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8089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FF99"/>
                </a:solidFill>
                <a:cs typeface="Times New Roman" panose="02020603050405020304" pitchFamily="18" charset="0"/>
              </a:rPr>
              <a:t>IOP</a:t>
            </a:r>
            <a:r>
              <a:rPr lang="zh-CN" altLang="en-US" b="1" dirty="0">
                <a:solidFill>
                  <a:srgbClr val="FFFF99"/>
                </a:solidFill>
                <a:cs typeface="Times New Roman" panose="02020603050405020304" pitchFamily="18" charset="0"/>
              </a:rPr>
              <a:t>与系统的连接方式分为两类 </a:t>
            </a:r>
            <a:endParaRPr lang="zh-CN" altLang="en-US" b="1" dirty="0">
              <a:solidFill>
                <a:srgbClr val="FFFF99"/>
              </a:solidFill>
              <a:ea typeface="Times New Roman" panose="02020603050405020304" pitchFamily="18" charset="0"/>
            </a:endParaRPr>
          </a:p>
        </p:txBody>
      </p:sp>
      <p:sp>
        <p:nvSpPr>
          <p:cNvPr id="323587" name="Text Box 3"/>
          <p:cNvSpPr txBox="1"/>
          <p:nvPr/>
        </p:nvSpPr>
        <p:spPr>
          <a:xfrm>
            <a:off x="2411413" y="1125538"/>
            <a:ext cx="4038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FF"/>
                </a:solidFill>
              </a:rPr>
              <a:t>本地方式</a:t>
            </a:r>
            <a:r>
              <a:rPr lang="en-US" altLang="zh-CN" b="1" dirty="0">
                <a:solidFill>
                  <a:srgbClr val="66FFFF"/>
                </a:solidFill>
              </a:rPr>
              <a:t>(LOCAL) </a:t>
            </a:r>
            <a:endParaRPr lang="en-US" altLang="zh-CN" b="1" dirty="0">
              <a:solidFill>
                <a:srgbClr val="66FFFF"/>
              </a:solidFill>
            </a:endParaRPr>
          </a:p>
        </p:txBody>
      </p:sp>
      <p:sp>
        <p:nvSpPr>
          <p:cNvPr id="97285" name="Rectangle 4"/>
          <p:cNvSpPr/>
          <p:nvPr/>
        </p:nvSpPr>
        <p:spPr>
          <a:xfrm>
            <a:off x="2671763" y="21621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pic>
        <p:nvPicPr>
          <p:cNvPr id="323589" name="Picture 5" descr="10-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752600"/>
            <a:ext cx="7239000" cy="482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4610" name="Text Box 2"/>
          <p:cNvSpPr txBox="1"/>
          <p:nvPr/>
        </p:nvSpPr>
        <p:spPr>
          <a:xfrm>
            <a:off x="2133600" y="304800"/>
            <a:ext cx="4038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远程方式</a:t>
            </a:r>
            <a:r>
              <a:rPr lang="en-US" altLang="zh-CN" b="1" dirty="0">
                <a:solidFill>
                  <a:srgbClr val="FF0000"/>
                </a:solidFill>
              </a:rPr>
              <a:t>(REMOTE) 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8308" name="Rectangle 3"/>
          <p:cNvSpPr/>
          <p:nvPr/>
        </p:nvSpPr>
        <p:spPr>
          <a:xfrm>
            <a:off x="2671763" y="21621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324612" name="Group 4"/>
          <p:cNvGrpSpPr/>
          <p:nvPr/>
        </p:nvGrpSpPr>
        <p:grpSpPr>
          <a:xfrm>
            <a:off x="514350" y="1901825"/>
            <a:ext cx="8181975" cy="333375"/>
            <a:chOff x="324" y="1198"/>
            <a:chExt cx="5154" cy="210"/>
          </a:xfrm>
        </p:grpSpPr>
        <p:sp>
          <p:nvSpPr>
            <p:cNvPr id="98382" name="Text Box 5"/>
            <p:cNvSpPr txBox="1"/>
            <p:nvPr/>
          </p:nvSpPr>
          <p:spPr>
            <a:xfrm>
              <a:off x="4231" y="1198"/>
              <a:ext cx="1247" cy="2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系统总线</a:t>
              </a:r>
              <a:endParaRPr lang="zh-CN" altLang="en-US" sz="2000" dirty="0"/>
            </a:p>
          </p:txBody>
        </p:sp>
        <p:sp>
          <p:nvSpPr>
            <p:cNvPr id="98383" name="Line 6"/>
            <p:cNvSpPr/>
            <p:nvPr/>
          </p:nvSpPr>
          <p:spPr>
            <a:xfrm>
              <a:off x="324" y="1406"/>
              <a:ext cx="45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324615" name="Group 7"/>
          <p:cNvGrpSpPr/>
          <p:nvPr/>
        </p:nvGrpSpPr>
        <p:grpSpPr>
          <a:xfrm>
            <a:off x="930275" y="990600"/>
            <a:ext cx="6321425" cy="1241425"/>
            <a:chOff x="586" y="624"/>
            <a:chExt cx="3982" cy="782"/>
          </a:xfrm>
        </p:grpSpPr>
        <p:sp>
          <p:nvSpPr>
            <p:cNvPr id="98373" name="Text Box 8"/>
            <p:cNvSpPr txBox="1"/>
            <p:nvPr/>
          </p:nvSpPr>
          <p:spPr>
            <a:xfrm>
              <a:off x="716" y="996"/>
              <a:ext cx="596" cy="25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主  存</a:t>
              </a:r>
              <a:endParaRPr lang="zh-CN" altLang="en-US" sz="2000" dirty="0"/>
            </a:p>
          </p:txBody>
        </p:sp>
        <p:sp>
          <p:nvSpPr>
            <p:cNvPr id="98374" name="Text Box 9"/>
            <p:cNvSpPr txBox="1"/>
            <p:nvPr/>
          </p:nvSpPr>
          <p:spPr>
            <a:xfrm>
              <a:off x="2119" y="1000"/>
              <a:ext cx="597" cy="25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I/O</a:t>
              </a:r>
              <a:r>
                <a:rPr lang="zh-CN" altLang="en-US" sz="2000" dirty="0"/>
                <a:t>设备</a:t>
              </a:r>
              <a:endParaRPr lang="zh-CN" altLang="en-US" sz="2000" dirty="0"/>
            </a:p>
          </p:txBody>
        </p:sp>
        <p:sp>
          <p:nvSpPr>
            <p:cNvPr id="98375" name="Text Box 10"/>
            <p:cNvSpPr txBox="1"/>
            <p:nvPr/>
          </p:nvSpPr>
          <p:spPr>
            <a:xfrm>
              <a:off x="3824" y="996"/>
              <a:ext cx="596" cy="25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I/O</a:t>
              </a:r>
              <a:r>
                <a:rPr lang="zh-CN" altLang="en-US" sz="2000" dirty="0"/>
                <a:t>设备</a:t>
              </a:r>
              <a:endParaRPr lang="zh-CN" altLang="en-US" sz="2000" dirty="0"/>
            </a:p>
          </p:txBody>
        </p:sp>
        <p:sp>
          <p:nvSpPr>
            <p:cNvPr id="98376" name="Rectangle 11"/>
            <p:cNvSpPr/>
            <p:nvPr/>
          </p:nvSpPr>
          <p:spPr>
            <a:xfrm>
              <a:off x="586" y="887"/>
              <a:ext cx="3982" cy="47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98377" name="Line 12"/>
            <p:cNvSpPr/>
            <p:nvPr/>
          </p:nvSpPr>
          <p:spPr>
            <a:xfrm>
              <a:off x="995" y="1251"/>
              <a:ext cx="0" cy="1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78" name="Text Box 13"/>
            <p:cNvSpPr txBox="1"/>
            <p:nvPr/>
          </p:nvSpPr>
          <p:spPr>
            <a:xfrm>
              <a:off x="1862" y="624"/>
              <a:ext cx="1248" cy="2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系统空间</a:t>
              </a:r>
              <a:endParaRPr lang="zh-CN" altLang="en-US" sz="2000" dirty="0"/>
            </a:p>
          </p:txBody>
        </p:sp>
        <p:sp>
          <p:nvSpPr>
            <p:cNvPr id="98379" name="Text Box 14"/>
            <p:cNvSpPr txBox="1"/>
            <p:nvPr/>
          </p:nvSpPr>
          <p:spPr>
            <a:xfrm>
              <a:off x="2764" y="944"/>
              <a:ext cx="1247" cy="2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000" dirty="0"/>
                <a:t>存储器编址</a:t>
              </a:r>
              <a:endParaRPr lang="zh-CN" altLang="en-US" sz="2000" dirty="0"/>
            </a:p>
          </p:txBody>
        </p:sp>
        <p:sp>
          <p:nvSpPr>
            <p:cNvPr id="98380" name="Line 15"/>
            <p:cNvSpPr/>
            <p:nvPr/>
          </p:nvSpPr>
          <p:spPr>
            <a:xfrm>
              <a:off x="2420" y="1251"/>
              <a:ext cx="0" cy="1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81" name="Line 16"/>
            <p:cNvSpPr/>
            <p:nvPr/>
          </p:nvSpPr>
          <p:spPr>
            <a:xfrm>
              <a:off x="4139" y="1262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24625" name="Group 17"/>
          <p:cNvGrpSpPr/>
          <p:nvPr/>
        </p:nvGrpSpPr>
        <p:grpSpPr>
          <a:xfrm>
            <a:off x="228600" y="2212975"/>
            <a:ext cx="2613025" cy="3378200"/>
            <a:chOff x="144" y="1394"/>
            <a:chExt cx="1646" cy="2128"/>
          </a:xfrm>
        </p:grpSpPr>
        <p:sp>
          <p:nvSpPr>
            <p:cNvPr id="98354" name="Text Box 18"/>
            <p:cNvSpPr txBox="1"/>
            <p:nvPr/>
          </p:nvSpPr>
          <p:spPr>
            <a:xfrm>
              <a:off x="335" y="1550"/>
              <a:ext cx="419" cy="25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8286</a:t>
              </a:r>
              <a:endParaRPr lang="en-US" altLang="zh-CN" sz="2000" dirty="0"/>
            </a:p>
          </p:txBody>
        </p:sp>
        <p:sp>
          <p:nvSpPr>
            <p:cNvPr id="98355" name="Text Box 19"/>
            <p:cNvSpPr txBox="1"/>
            <p:nvPr/>
          </p:nvSpPr>
          <p:spPr>
            <a:xfrm>
              <a:off x="1172" y="1551"/>
              <a:ext cx="419" cy="25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8289</a:t>
              </a:r>
              <a:endParaRPr lang="en-US" altLang="zh-CN" sz="2000" dirty="0"/>
            </a:p>
          </p:txBody>
        </p:sp>
        <p:sp>
          <p:nvSpPr>
            <p:cNvPr id="98356" name="Text Box 20"/>
            <p:cNvSpPr txBox="1"/>
            <p:nvPr/>
          </p:nvSpPr>
          <p:spPr>
            <a:xfrm>
              <a:off x="754" y="1550"/>
              <a:ext cx="419" cy="25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8286</a:t>
              </a:r>
              <a:endParaRPr lang="en-US" altLang="zh-CN" sz="2000" dirty="0"/>
            </a:p>
          </p:txBody>
        </p:sp>
        <p:sp>
          <p:nvSpPr>
            <p:cNvPr id="98357" name="Text Box 21"/>
            <p:cNvSpPr txBox="1"/>
            <p:nvPr/>
          </p:nvSpPr>
          <p:spPr>
            <a:xfrm>
              <a:off x="320" y="2108"/>
              <a:ext cx="1262" cy="25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000" dirty="0"/>
                <a:t>CPU 8086/8088</a:t>
              </a:r>
              <a:endParaRPr lang="en-US" altLang="zh-CN" sz="2000" dirty="0"/>
            </a:p>
          </p:txBody>
        </p:sp>
        <p:sp>
          <p:nvSpPr>
            <p:cNvPr id="98358" name="Text Box 22"/>
            <p:cNvSpPr txBox="1"/>
            <p:nvPr/>
          </p:nvSpPr>
          <p:spPr>
            <a:xfrm>
              <a:off x="339" y="2827"/>
              <a:ext cx="215" cy="253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dirty="0"/>
                <a:t>I/O</a:t>
              </a:r>
              <a:endParaRPr lang="en-US" altLang="zh-CN" sz="1600" dirty="0"/>
            </a:p>
          </p:txBody>
        </p:sp>
        <p:sp>
          <p:nvSpPr>
            <p:cNvPr id="98359" name="Text Box 23"/>
            <p:cNvSpPr txBox="1"/>
            <p:nvPr/>
          </p:nvSpPr>
          <p:spPr>
            <a:xfrm>
              <a:off x="1334" y="2821"/>
              <a:ext cx="215" cy="25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600" dirty="0"/>
                <a:t>I/O</a:t>
              </a:r>
              <a:endParaRPr lang="en-US" altLang="zh-CN" sz="1600" dirty="0"/>
            </a:p>
          </p:txBody>
        </p:sp>
        <p:sp>
          <p:nvSpPr>
            <p:cNvPr id="98360" name="Line 24"/>
            <p:cNvSpPr/>
            <p:nvPr/>
          </p:nvSpPr>
          <p:spPr>
            <a:xfrm>
              <a:off x="246" y="2632"/>
              <a:ext cx="139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98361" name="Line 25"/>
            <p:cNvSpPr/>
            <p:nvPr/>
          </p:nvSpPr>
          <p:spPr>
            <a:xfrm>
              <a:off x="937" y="2355"/>
              <a:ext cx="0" cy="27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62" name="Line 26"/>
            <p:cNvSpPr/>
            <p:nvPr/>
          </p:nvSpPr>
          <p:spPr>
            <a:xfrm>
              <a:off x="455" y="2631"/>
              <a:ext cx="0" cy="1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63" name="Line 27"/>
            <p:cNvSpPr/>
            <p:nvPr/>
          </p:nvSpPr>
          <p:spPr>
            <a:xfrm>
              <a:off x="1440" y="2642"/>
              <a:ext cx="0" cy="1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64" name="Rectangle 28"/>
            <p:cNvSpPr/>
            <p:nvPr/>
          </p:nvSpPr>
          <p:spPr>
            <a:xfrm>
              <a:off x="240" y="2780"/>
              <a:ext cx="1410" cy="364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98365" name="Line 29"/>
            <p:cNvSpPr/>
            <p:nvPr/>
          </p:nvSpPr>
          <p:spPr>
            <a:xfrm>
              <a:off x="550" y="2962"/>
              <a:ext cx="76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8366" name="Line 30"/>
            <p:cNvSpPr/>
            <p:nvPr/>
          </p:nvSpPr>
          <p:spPr>
            <a:xfrm>
              <a:off x="554" y="1803"/>
              <a:ext cx="0" cy="3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67" name="Line 31"/>
            <p:cNvSpPr/>
            <p:nvPr/>
          </p:nvSpPr>
          <p:spPr>
            <a:xfrm>
              <a:off x="942" y="1814"/>
              <a:ext cx="0" cy="3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68" name="Line 32"/>
            <p:cNvSpPr/>
            <p:nvPr/>
          </p:nvSpPr>
          <p:spPr>
            <a:xfrm>
              <a:off x="1340" y="1803"/>
              <a:ext cx="0" cy="3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69" name="Text Box 33"/>
            <p:cNvSpPr txBox="1"/>
            <p:nvPr/>
          </p:nvSpPr>
          <p:spPr>
            <a:xfrm>
              <a:off x="144" y="3312"/>
              <a:ext cx="1646" cy="2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/>
                <a:t>IOP</a:t>
              </a:r>
              <a:r>
                <a:rPr lang="zh-CN" altLang="en-US" sz="2000" dirty="0"/>
                <a:t>不能访问的</a:t>
              </a:r>
              <a:r>
                <a:rPr lang="en-US" altLang="zh-CN" sz="2000" dirty="0"/>
                <a:t>I/O</a:t>
              </a:r>
              <a:r>
                <a:rPr lang="zh-CN" altLang="en-US" sz="2000" dirty="0"/>
                <a:t>空间</a:t>
              </a:r>
              <a:endParaRPr lang="zh-CN" altLang="en-US" sz="2000" dirty="0"/>
            </a:p>
          </p:txBody>
        </p:sp>
        <p:sp>
          <p:nvSpPr>
            <p:cNvPr id="98370" name="Line 34"/>
            <p:cNvSpPr/>
            <p:nvPr/>
          </p:nvSpPr>
          <p:spPr>
            <a:xfrm>
              <a:off x="586" y="1406"/>
              <a:ext cx="0" cy="1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71" name="Line 35"/>
            <p:cNvSpPr/>
            <p:nvPr/>
          </p:nvSpPr>
          <p:spPr>
            <a:xfrm>
              <a:off x="953" y="1406"/>
              <a:ext cx="0" cy="14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72" name="Line 36"/>
            <p:cNvSpPr/>
            <p:nvPr/>
          </p:nvSpPr>
          <p:spPr>
            <a:xfrm>
              <a:off x="1382" y="1394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24645" name="Group 37"/>
          <p:cNvGrpSpPr/>
          <p:nvPr/>
        </p:nvGrpSpPr>
        <p:grpSpPr>
          <a:xfrm>
            <a:off x="2735263" y="2212975"/>
            <a:ext cx="6027737" cy="3378200"/>
            <a:chOff x="1723" y="1394"/>
            <a:chExt cx="3797" cy="2128"/>
          </a:xfrm>
        </p:grpSpPr>
        <p:sp>
          <p:nvSpPr>
            <p:cNvPr id="98314" name="Line 38"/>
            <p:cNvSpPr/>
            <p:nvPr/>
          </p:nvSpPr>
          <p:spPr>
            <a:xfrm>
              <a:off x="1939" y="2620"/>
              <a:ext cx="0" cy="18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98315" name="Group 39"/>
            <p:cNvGrpSpPr/>
            <p:nvPr/>
          </p:nvGrpSpPr>
          <p:grpSpPr>
            <a:xfrm>
              <a:off x="1723" y="1394"/>
              <a:ext cx="3797" cy="2128"/>
              <a:chOff x="1723" y="1394"/>
              <a:chExt cx="3797" cy="2128"/>
            </a:xfrm>
          </p:grpSpPr>
          <p:sp>
            <p:nvSpPr>
              <p:cNvPr id="98316" name="Rectangle 40"/>
              <p:cNvSpPr/>
              <p:nvPr/>
            </p:nvSpPr>
            <p:spPr>
              <a:xfrm>
                <a:off x="1723" y="2769"/>
                <a:ext cx="1410" cy="364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grpSp>
            <p:nvGrpSpPr>
              <p:cNvPr id="98317" name="Group 41"/>
              <p:cNvGrpSpPr/>
              <p:nvPr/>
            </p:nvGrpSpPr>
            <p:grpSpPr>
              <a:xfrm>
                <a:off x="1729" y="1394"/>
                <a:ext cx="3791" cy="2128"/>
                <a:chOff x="1729" y="1394"/>
                <a:chExt cx="3791" cy="2128"/>
              </a:xfrm>
            </p:grpSpPr>
            <p:sp>
              <p:nvSpPr>
                <p:cNvPr id="98318" name="Text Box 42"/>
                <p:cNvSpPr txBox="1"/>
                <p:nvPr/>
              </p:nvSpPr>
              <p:spPr>
                <a:xfrm>
                  <a:off x="1792" y="1550"/>
                  <a:ext cx="419" cy="25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8286</a:t>
                  </a:r>
                  <a:endParaRPr lang="en-US" altLang="zh-CN" sz="2000" dirty="0"/>
                </a:p>
              </p:txBody>
            </p:sp>
            <p:sp>
              <p:nvSpPr>
                <p:cNvPr id="98319" name="Text Box 43"/>
                <p:cNvSpPr txBox="1"/>
                <p:nvPr/>
              </p:nvSpPr>
              <p:spPr>
                <a:xfrm>
                  <a:off x="2629" y="1551"/>
                  <a:ext cx="419" cy="2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8289</a:t>
                  </a:r>
                  <a:endParaRPr lang="en-US" altLang="zh-CN" sz="2000" dirty="0"/>
                </a:p>
              </p:txBody>
            </p:sp>
            <p:sp>
              <p:nvSpPr>
                <p:cNvPr id="98320" name="Text Box 44"/>
                <p:cNvSpPr txBox="1"/>
                <p:nvPr/>
              </p:nvSpPr>
              <p:spPr>
                <a:xfrm>
                  <a:off x="2210" y="1550"/>
                  <a:ext cx="420" cy="25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8286</a:t>
                  </a:r>
                  <a:endParaRPr lang="en-US" altLang="zh-CN" sz="2000" dirty="0"/>
                </a:p>
              </p:txBody>
            </p:sp>
            <p:sp>
              <p:nvSpPr>
                <p:cNvPr id="98321" name="Text Box 45"/>
                <p:cNvSpPr txBox="1"/>
                <p:nvPr/>
              </p:nvSpPr>
              <p:spPr>
                <a:xfrm>
                  <a:off x="3532" y="1528"/>
                  <a:ext cx="419" cy="25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8286</a:t>
                  </a:r>
                  <a:endParaRPr lang="en-US" altLang="zh-CN" sz="2000" dirty="0"/>
                </a:p>
              </p:txBody>
            </p:sp>
            <p:sp>
              <p:nvSpPr>
                <p:cNvPr id="98322" name="Text Box 46"/>
                <p:cNvSpPr txBox="1"/>
                <p:nvPr/>
              </p:nvSpPr>
              <p:spPr>
                <a:xfrm>
                  <a:off x="4369" y="1529"/>
                  <a:ext cx="419" cy="2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8289</a:t>
                  </a:r>
                  <a:endParaRPr lang="en-US" altLang="zh-CN" sz="2000" dirty="0"/>
                </a:p>
              </p:txBody>
            </p:sp>
            <p:sp>
              <p:nvSpPr>
                <p:cNvPr id="98323" name="Text Box 47"/>
                <p:cNvSpPr txBox="1"/>
                <p:nvPr/>
              </p:nvSpPr>
              <p:spPr>
                <a:xfrm>
                  <a:off x="3950" y="1528"/>
                  <a:ext cx="419" cy="25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8286</a:t>
                  </a:r>
                  <a:endParaRPr lang="en-US" altLang="zh-CN" sz="2000" dirty="0"/>
                </a:p>
              </p:txBody>
            </p:sp>
            <p:sp>
              <p:nvSpPr>
                <p:cNvPr id="98324" name="Text Box 48"/>
                <p:cNvSpPr txBox="1"/>
                <p:nvPr/>
              </p:nvSpPr>
              <p:spPr>
                <a:xfrm>
                  <a:off x="1792" y="2097"/>
                  <a:ext cx="1263" cy="2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IOP 8089</a:t>
                  </a:r>
                  <a:endParaRPr lang="en-US" altLang="zh-CN" sz="2000" dirty="0"/>
                </a:p>
              </p:txBody>
            </p:sp>
            <p:sp>
              <p:nvSpPr>
                <p:cNvPr id="98325" name="Text Box 49"/>
                <p:cNvSpPr txBox="1"/>
                <p:nvPr/>
              </p:nvSpPr>
              <p:spPr>
                <a:xfrm>
                  <a:off x="3527" y="2085"/>
                  <a:ext cx="1263" cy="25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IOP 8089</a:t>
                  </a:r>
                  <a:endParaRPr lang="en-US" altLang="zh-CN" sz="2000" dirty="0"/>
                </a:p>
              </p:txBody>
            </p:sp>
            <p:sp>
              <p:nvSpPr>
                <p:cNvPr id="98326" name="Text Box 50"/>
                <p:cNvSpPr txBox="1"/>
                <p:nvPr/>
              </p:nvSpPr>
              <p:spPr>
                <a:xfrm>
                  <a:off x="1822" y="2815"/>
                  <a:ext cx="215" cy="25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1600" dirty="0"/>
                    <a:t>I/O</a:t>
                  </a:r>
                  <a:endParaRPr lang="en-US" altLang="zh-CN" sz="1600" dirty="0"/>
                </a:p>
              </p:txBody>
            </p:sp>
            <p:sp>
              <p:nvSpPr>
                <p:cNvPr id="98327" name="Text Box 51"/>
                <p:cNvSpPr txBox="1"/>
                <p:nvPr/>
              </p:nvSpPr>
              <p:spPr>
                <a:xfrm>
                  <a:off x="2817" y="2810"/>
                  <a:ext cx="216" cy="2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1600" dirty="0"/>
                    <a:t>I/O</a:t>
                  </a:r>
                  <a:endParaRPr lang="en-US" altLang="zh-CN" sz="1600" dirty="0"/>
                </a:p>
              </p:txBody>
            </p:sp>
            <p:sp>
              <p:nvSpPr>
                <p:cNvPr id="98328" name="Line 52"/>
                <p:cNvSpPr/>
                <p:nvPr/>
              </p:nvSpPr>
              <p:spPr>
                <a:xfrm>
                  <a:off x="1729" y="2620"/>
                  <a:ext cx="1399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98329" name="Line 53"/>
                <p:cNvSpPr/>
                <p:nvPr/>
              </p:nvSpPr>
              <p:spPr>
                <a:xfrm>
                  <a:off x="2421" y="2344"/>
                  <a:ext cx="0" cy="271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30" name="Line 54"/>
                <p:cNvSpPr/>
                <p:nvPr/>
              </p:nvSpPr>
              <p:spPr>
                <a:xfrm>
                  <a:off x="2924" y="2631"/>
                  <a:ext cx="0" cy="187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31" name="Line 55"/>
                <p:cNvSpPr/>
                <p:nvPr/>
              </p:nvSpPr>
              <p:spPr>
                <a:xfrm>
                  <a:off x="2033" y="2951"/>
                  <a:ext cx="77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8332" name="Text Box 56"/>
                <p:cNvSpPr txBox="1"/>
                <p:nvPr/>
              </p:nvSpPr>
              <p:spPr>
                <a:xfrm>
                  <a:off x="3525" y="2810"/>
                  <a:ext cx="215" cy="2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1600" dirty="0"/>
                    <a:t>I/O</a:t>
                  </a:r>
                  <a:endParaRPr lang="en-US" altLang="zh-CN" sz="1600" dirty="0"/>
                </a:p>
              </p:txBody>
            </p:sp>
            <p:sp>
              <p:nvSpPr>
                <p:cNvPr id="98333" name="Text Box 57"/>
                <p:cNvSpPr txBox="1"/>
                <p:nvPr/>
              </p:nvSpPr>
              <p:spPr>
                <a:xfrm>
                  <a:off x="4520" y="2805"/>
                  <a:ext cx="215" cy="253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1600" dirty="0"/>
                    <a:t>I/O</a:t>
                  </a:r>
                  <a:endParaRPr lang="en-US" altLang="zh-CN" sz="1600" dirty="0"/>
                </a:p>
              </p:txBody>
            </p:sp>
            <p:sp>
              <p:nvSpPr>
                <p:cNvPr id="98334" name="Line 58"/>
                <p:cNvSpPr/>
                <p:nvPr/>
              </p:nvSpPr>
              <p:spPr>
                <a:xfrm>
                  <a:off x="3432" y="2615"/>
                  <a:ext cx="139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98335" name="Line 59"/>
                <p:cNvSpPr/>
                <p:nvPr/>
              </p:nvSpPr>
              <p:spPr>
                <a:xfrm>
                  <a:off x="4123" y="2339"/>
                  <a:ext cx="0" cy="27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36" name="Line 60"/>
                <p:cNvSpPr/>
                <p:nvPr/>
              </p:nvSpPr>
              <p:spPr>
                <a:xfrm>
                  <a:off x="3641" y="2615"/>
                  <a:ext cx="0" cy="187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37" name="Line 61"/>
                <p:cNvSpPr/>
                <p:nvPr/>
              </p:nvSpPr>
              <p:spPr>
                <a:xfrm>
                  <a:off x="4626" y="2626"/>
                  <a:ext cx="0" cy="187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38" name="Rectangle 62"/>
                <p:cNvSpPr/>
                <p:nvPr/>
              </p:nvSpPr>
              <p:spPr>
                <a:xfrm>
                  <a:off x="3426" y="2764"/>
                  <a:ext cx="1410" cy="364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50000"/>
                    </a:spcBef>
                    <a:buNone/>
                  </a:pPr>
                  <a:endParaRPr lang="zh-CN" altLang="en-US" dirty="0">
                    <a:solidFill>
                      <a:srgbClr val="FFFF99"/>
                    </a:solidFill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98339" name="Line 63"/>
                <p:cNvSpPr/>
                <p:nvPr/>
              </p:nvSpPr>
              <p:spPr>
                <a:xfrm>
                  <a:off x="3736" y="2946"/>
                  <a:ext cx="77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8340" name="Line 64"/>
                <p:cNvSpPr/>
                <p:nvPr/>
              </p:nvSpPr>
              <p:spPr>
                <a:xfrm>
                  <a:off x="1990" y="1803"/>
                  <a:ext cx="0" cy="30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1" name="Line 65"/>
                <p:cNvSpPr/>
                <p:nvPr/>
              </p:nvSpPr>
              <p:spPr>
                <a:xfrm>
                  <a:off x="2420" y="1814"/>
                  <a:ext cx="0" cy="30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2" name="Line 66"/>
                <p:cNvSpPr/>
                <p:nvPr/>
              </p:nvSpPr>
              <p:spPr>
                <a:xfrm>
                  <a:off x="2818" y="1792"/>
                  <a:ext cx="0" cy="30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3" name="Line 67"/>
                <p:cNvSpPr/>
                <p:nvPr/>
              </p:nvSpPr>
              <p:spPr>
                <a:xfrm>
                  <a:off x="3772" y="1781"/>
                  <a:ext cx="0" cy="30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4" name="Line 68"/>
                <p:cNvSpPr/>
                <p:nvPr/>
              </p:nvSpPr>
              <p:spPr>
                <a:xfrm>
                  <a:off x="4149" y="1781"/>
                  <a:ext cx="0" cy="30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5" name="Line 69"/>
                <p:cNvSpPr/>
                <p:nvPr/>
              </p:nvSpPr>
              <p:spPr>
                <a:xfrm>
                  <a:off x="4579" y="1781"/>
                  <a:ext cx="0" cy="309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6" name="Text Box 70"/>
                <p:cNvSpPr txBox="1"/>
                <p:nvPr/>
              </p:nvSpPr>
              <p:spPr>
                <a:xfrm>
                  <a:off x="2544" y="3312"/>
                  <a:ext cx="2008" cy="2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CPU</a:t>
                  </a:r>
                  <a:r>
                    <a:rPr lang="zh-CN" altLang="en-US" sz="2000" dirty="0"/>
                    <a:t>不能访问的</a:t>
                  </a:r>
                  <a:r>
                    <a:rPr lang="en-US" altLang="zh-CN" sz="2000" dirty="0"/>
                    <a:t>I/O</a:t>
                  </a:r>
                  <a:r>
                    <a:rPr lang="zh-CN" altLang="en-US" sz="2000" dirty="0"/>
                    <a:t>空间</a:t>
                  </a:r>
                  <a:endParaRPr lang="zh-CN" altLang="en-US" sz="2000" dirty="0"/>
                </a:p>
              </p:txBody>
            </p:sp>
            <p:sp>
              <p:nvSpPr>
                <p:cNvPr id="98347" name="Line 71"/>
                <p:cNvSpPr/>
                <p:nvPr/>
              </p:nvSpPr>
              <p:spPr>
                <a:xfrm>
                  <a:off x="2032" y="1406"/>
                  <a:ext cx="0" cy="14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8" name="Line 72"/>
                <p:cNvSpPr/>
                <p:nvPr/>
              </p:nvSpPr>
              <p:spPr>
                <a:xfrm>
                  <a:off x="2399" y="1406"/>
                  <a:ext cx="0" cy="14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49" name="Line 73"/>
                <p:cNvSpPr/>
                <p:nvPr/>
              </p:nvSpPr>
              <p:spPr>
                <a:xfrm>
                  <a:off x="2829" y="1394"/>
                  <a:ext cx="0" cy="14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50" name="Line 74"/>
                <p:cNvSpPr/>
                <p:nvPr/>
              </p:nvSpPr>
              <p:spPr>
                <a:xfrm>
                  <a:off x="3803" y="1406"/>
                  <a:ext cx="0" cy="14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51" name="Line 75"/>
                <p:cNvSpPr/>
                <p:nvPr/>
              </p:nvSpPr>
              <p:spPr>
                <a:xfrm>
                  <a:off x="4170" y="1406"/>
                  <a:ext cx="0" cy="14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52" name="Line 76"/>
                <p:cNvSpPr/>
                <p:nvPr/>
              </p:nvSpPr>
              <p:spPr>
                <a:xfrm>
                  <a:off x="4600" y="1394"/>
                  <a:ext cx="0" cy="14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8353" name="Text Box 77"/>
                <p:cNvSpPr txBox="1"/>
                <p:nvPr/>
              </p:nvSpPr>
              <p:spPr>
                <a:xfrm>
                  <a:off x="4273" y="2379"/>
                  <a:ext cx="1247" cy="21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5621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1981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r>
                    <a:rPr lang="en-US" altLang="zh-CN" sz="2000" dirty="0"/>
                    <a:t>I/O</a:t>
                  </a:r>
                  <a:r>
                    <a:rPr lang="zh-CN" altLang="en-US" sz="2000" dirty="0"/>
                    <a:t>总线</a:t>
                  </a:r>
                  <a:endParaRPr lang="zh-CN" altLang="en-US" sz="2000" dirty="0"/>
                </a:p>
              </p:txBody>
            </p:sp>
          </p:grpSp>
        </p:grpSp>
      </p:grpSp>
      <p:sp>
        <p:nvSpPr>
          <p:cNvPr id="324686" name="Text Box 78"/>
          <p:cNvSpPr txBox="1"/>
          <p:nvPr/>
        </p:nvSpPr>
        <p:spPr>
          <a:xfrm>
            <a:off x="2438400" y="6019800"/>
            <a:ext cx="3875088" cy="368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b="1" dirty="0"/>
              <a:t>图</a:t>
            </a:r>
            <a:r>
              <a:rPr lang="en-US" altLang="zh-CN" sz="2400" b="1" dirty="0"/>
              <a:t>7-43 8089</a:t>
            </a:r>
            <a:r>
              <a:rPr lang="zh-CN" altLang="en-US" sz="2400" b="1" dirty="0"/>
              <a:t>远程方式示意图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/>
      <p:bldP spid="32468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9331" name="Text Box 2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总线与接口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9332" name="Text Box 3"/>
          <p:cNvSpPr txBox="1"/>
          <p:nvPr/>
        </p:nvSpPr>
        <p:spPr>
          <a:xfrm>
            <a:off x="0" y="990600"/>
            <a:ext cx="96853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计算机系统大多采用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模块结构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9333" name="Rectangle 4"/>
          <p:cNvSpPr/>
          <p:nvPr/>
        </p:nvSpPr>
        <p:spPr>
          <a:xfrm>
            <a:off x="323850" y="1557338"/>
            <a:ext cx="882015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总线</a:t>
            </a:r>
            <a:r>
              <a:rPr lang="en-US" altLang="zh-CN" b="1" i="1" dirty="0">
                <a:solidFill>
                  <a:srgbClr val="CC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一组能为多个部件分时共享的公共信息传送线路。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   </a:t>
            </a:r>
            <a:r>
              <a:rPr lang="zh-CN" altLang="en-US" b="1" i="1" dirty="0">
                <a:solidFill>
                  <a:srgbClr val="FFCCCC"/>
                </a:solidFill>
                <a:ea typeface="黑体" panose="02010609060101010101" pitchFamily="2" charset="-122"/>
              </a:rPr>
              <a:t>总线特点</a:t>
            </a:r>
            <a:r>
              <a:rPr lang="zh-CN" altLang="en-US" b="1" i="1" dirty="0">
                <a:solidFill>
                  <a:schemeClr val="bg1"/>
                </a:solidFill>
                <a:ea typeface="黑体" panose="02010609060101010101" pitchFamily="2" charset="-122"/>
              </a:rPr>
              <a:t>： </a:t>
            </a:r>
            <a:r>
              <a:rPr lang="zh-CN" altLang="en-US" b="1" u="sng" dirty="0">
                <a:solidFill>
                  <a:schemeClr val="bg1"/>
                </a:solidFill>
                <a:ea typeface="黑体" panose="02010609060101010101" pitchFamily="2" charset="-122"/>
              </a:rPr>
              <a:t>分时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zh-CN" altLang="en-US" b="1" u="sng" dirty="0">
                <a:solidFill>
                  <a:schemeClr val="bg1"/>
                </a:solidFill>
                <a:ea typeface="黑体" panose="02010609060101010101" pitchFamily="2" charset="-122"/>
              </a:rPr>
              <a:t>共享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348165" name="Group 5"/>
          <p:cNvGrpSpPr/>
          <p:nvPr/>
        </p:nvGrpSpPr>
        <p:grpSpPr>
          <a:xfrm>
            <a:off x="323850" y="3429000"/>
            <a:ext cx="8820150" cy="2041525"/>
            <a:chOff x="204" y="2659"/>
            <a:chExt cx="4989" cy="1286"/>
          </a:xfrm>
        </p:grpSpPr>
        <p:sp>
          <p:nvSpPr>
            <p:cNvPr id="99336" name="Rectangle 6"/>
            <p:cNvSpPr/>
            <p:nvPr/>
          </p:nvSpPr>
          <p:spPr>
            <a:xfrm>
              <a:off x="204" y="2659"/>
              <a:ext cx="4989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i="1" dirty="0">
                  <a:solidFill>
                    <a:srgbClr val="CCFF99"/>
                  </a:solidFill>
                  <a:ea typeface="黑体" panose="02010609060101010101" pitchFamily="2" charset="-122"/>
                </a:rPr>
                <a:t>总线标准       </a:t>
              </a:r>
              <a:r>
                <a:rPr lang="zh-CN" altLang="en-US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正式公布的标准</a:t>
              </a:r>
              <a:br>
                <a:rPr lang="zh-CN" altLang="en-US" b="1" dirty="0">
                  <a:solidFill>
                    <a:srgbClr val="FFFF99"/>
                  </a:solidFill>
                  <a:ea typeface="黑体" panose="02010609060101010101" pitchFamily="2" charset="-122"/>
                </a:rPr>
              </a:br>
              <a:r>
                <a:rPr lang="zh-CN" altLang="en-US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                       实际的工业标准</a:t>
              </a:r>
              <a:br>
                <a:rPr lang="zh-CN" altLang="en-US" b="1" dirty="0">
                  <a:solidFill>
                    <a:srgbClr val="FFFF99"/>
                  </a:solidFill>
                  <a:ea typeface="黑体" panose="02010609060101010101" pitchFamily="2" charset="-122"/>
                </a:rPr>
              </a:br>
              <a:r>
                <a:rPr lang="zh-CN" altLang="en-US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       </a:t>
              </a:r>
              <a:r>
                <a:rPr lang="zh-CN" altLang="en-US" b="1" i="1" dirty="0">
                  <a:solidFill>
                    <a:srgbClr val="FFCCCC"/>
                  </a:solidFill>
                  <a:ea typeface="黑体" panose="02010609060101010101" pitchFamily="2" charset="-122"/>
                </a:rPr>
                <a:t>规定：</a:t>
              </a:r>
              <a:r>
                <a:rPr lang="zh-CN" altLang="en-US" b="1" dirty="0">
                  <a:solidFill>
                    <a:schemeClr val="bg1"/>
                  </a:solidFill>
                  <a:latin typeface="新宋体" panose="02010609030101010101" charset="-122"/>
                  <a:ea typeface="新宋体" panose="02010609030101010101" charset="-122"/>
                </a:rPr>
                <a:t>几何尺寸、引脚数、各引脚定义 以及时序电气参数等</a:t>
              </a:r>
              <a:endParaRPr lang="zh-CN" altLang="en-US" b="1" dirty="0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</a:endParaRPr>
            </a:p>
          </p:txBody>
        </p:sp>
        <p:sp>
          <p:nvSpPr>
            <p:cNvPr id="99337" name="Line 7"/>
            <p:cNvSpPr/>
            <p:nvPr/>
          </p:nvSpPr>
          <p:spPr>
            <a:xfrm>
              <a:off x="1338" y="2840"/>
              <a:ext cx="408" cy="0"/>
            </a:xfrm>
            <a:prstGeom prst="line">
              <a:avLst/>
            </a:prstGeom>
            <a:ln w="2857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38" name="Line 8"/>
            <p:cNvSpPr/>
            <p:nvPr/>
          </p:nvSpPr>
          <p:spPr>
            <a:xfrm>
              <a:off x="1338" y="2840"/>
              <a:ext cx="408" cy="318"/>
            </a:xfrm>
            <a:prstGeom prst="line">
              <a:avLst/>
            </a:prstGeom>
            <a:ln w="28575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48169" name="Text Box 9"/>
          <p:cNvSpPr txBox="1"/>
          <p:nvPr/>
        </p:nvSpPr>
        <p:spPr>
          <a:xfrm>
            <a:off x="381000" y="551656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总线协议</a:t>
            </a:r>
            <a:r>
              <a:rPr lang="zh-CN" altLang="en-US" b="1" dirty="0">
                <a:solidFill>
                  <a:srgbClr val="FFFF99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一般包括：信号线定义、数据格式、时序关系、信号电平、控制逻辑等 </a:t>
            </a:r>
            <a:endParaRPr lang="zh-CN" altLang="en-US" b="1" dirty="0">
              <a:solidFill>
                <a:srgbClr val="FFFF99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0355" name="Text Box 2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0356" name="Rectangle 3"/>
          <p:cNvSpPr/>
          <p:nvPr/>
        </p:nvSpPr>
        <p:spPr>
          <a:xfrm>
            <a:off x="323850" y="1125538"/>
            <a:ext cx="88201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总线分类：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类</a:t>
            </a:r>
            <a:endParaRPr lang="zh-CN" altLang="en-US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0357" name="AutoShape 4"/>
          <p:cNvSpPr/>
          <p:nvPr/>
        </p:nvSpPr>
        <p:spPr>
          <a:xfrm>
            <a:off x="250825" y="2060575"/>
            <a:ext cx="792163" cy="4537075"/>
          </a:xfrm>
          <a:prstGeom prst="leftBrace">
            <a:avLst>
              <a:gd name="adj1" fmla="val 47728"/>
              <a:gd name="adj2" fmla="val 50000"/>
            </a:avLst>
          </a:prstGeom>
          <a:noFill/>
          <a:ln w="2857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0358" name="Rectangle 5"/>
          <p:cNvSpPr/>
          <p:nvPr/>
        </p:nvSpPr>
        <p:spPr>
          <a:xfrm>
            <a:off x="1116013" y="1628775"/>
            <a:ext cx="8353425" cy="496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内总线：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连接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内部各部件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系统总线：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连接计算机内部各部件</a:t>
            </a:r>
            <a:b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(CPU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MEM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I/O)</a:t>
            </a:r>
            <a:endParaRPr lang="en-US" altLang="zh-CN" b="1" i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        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常见：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ISA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EISA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VESA</a:t>
            </a:r>
            <a:r>
              <a:rPr lang="zh-CN" altLang="en-US" b="1" i="1" dirty="0">
                <a:solidFill>
                  <a:srgbClr val="FFFF99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楷体_GB2312" pitchFamily="49" charset="-122"/>
              </a:rPr>
              <a:t>PCI</a:t>
            </a:r>
            <a:endParaRPr lang="en-US" altLang="zh-CN" b="1" i="1" dirty="0">
              <a:solidFill>
                <a:srgbClr val="FFFF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外总线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：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系统之间，系统与外设之间</a:t>
            </a:r>
            <a:b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（如</a:t>
            </a:r>
            <a:r>
              <a:rPr lang="en-US" altLang="zh-CN" b="1" i="1" dirty="0">
                <a:solidFill>
                  <a:srgbClr val="FFFF99"/>
                </a:solidFill>
                <a:ea typeface="仿宋_GB2312" pitchFamily="49" charset="-122"/>
              </a:rPr>
              <a:t>Computer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－</a:t>
            </a:r>
            <a:r>
              <a:rPr lang="en-US" altLang="zh-CN" b="1" i="1" dirty="0">
                <a:solidFill>
                  <a:srgbClr val="FFFF99"/>
                </a:solidFill>
                <a:ea typeface="仿宋_GB2312" pitchFamily="49" charset="-122"/>
              </a:rPr>
              <a:t>Computer</a:t>
            </a: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, </a:t>
            </a:r>
            <a:b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</a:b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        </a:t>
            </a:r>
            <a:r>
              <a:rPr lang="en-US" altLang="zh-CN" b="1" i="1" dirty="0">
                <a:solidFill>
                  <a:srgbClr val="FFFF99"/>
                </a:solidFill>
                <a:ea typeface="仿宋_GB2312" pitchFamily="49" charset="-122"/>
              </a:rPr>
              <a:t>Computer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－远程通讯设备</a:t>
            </a:r>
            <a:r>
              <a:rPr lang="en-US" altLang="zh-CN" b="1" dirty="0">
                <a:solidFill>
                  <a:srgbClr val="FFFF99"/>
                </a:solidFill>
                <a:ea typeface="仿宋_GB2312" pitchFamily="49" charset="-122"/>
              </a:rPr>
              <a:t>/</a:t>
            </a:r>
            <a:r>
              <a:rPr lang="zh-CN" altLang="en-US" b="1" dirty="0">
                <a:solidFill>
                  <a:srgbClr val="FFFF99"/>
                </a:solidFill>
                <a:ea typeface="仿宋_GB2312" pitchFamily="49" charset="-122"/>
              </a:rPr>
              <a:t>测试设备等）</a:t>
            </a:r>
            <a:endParaRPr lang="zh-CN" altLang="en-US" b="1" dirty="0">
              <a:solidFill>
                <a:srgbClr val="FFFF99"/>
              </a:solidFill>
              <a:ea typeface="仿宋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   常见： 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EIA RS</a:t>
            </a: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232C</a:t>
            </a: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IEEE</a:t>
            </a:r>
            <a:r>
              <a:rPr lang="zh-CN" altLang="en-US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i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488</a:t>
            </a:r>
            <a:endParaRPr lang="en-US" altLang="zh-CN" b="1" i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1714" name="Text Box 2"/>
          <p:cNvSpPr txBox="1"/>
          <p:nvPr/>
        </p:nvSpPr>
        <p:spPr>
          <a:xfrm>
            <a:off x="323850" y="1341438"/>
            <a:ext cx="70866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按数据传送格式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1380" name="Group 9"/>
          <p:cNvGrpSpPr/>
          <p:nvPr/>
        </p:nvGrpSpPr>
        <p:grpSpPr>
          <a:xfrm>
            <a:off x="3708400" y="1196975"/>
            <a:ext cx="7086600" cy="1298575"/>
            <a:chOff x="2336" y="754"/>
            <a:chExt cx="4464" cy="818"/>
          </a:xfrm>
        </p:grpSpPr>
        <p:sp>
          <p:nvSpPr>
            <p:cNvPr id="101386" name="Text Box 3"/>
            <p:cNvSpPr txBox="1"/>
            <p:nvPr/>
          </p:nvSpPr>
          <p:spPr>
            <a:xfrm>
              <a:off x="2336" y="1207"/>
              <a:ext cx="4464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Font typeface="Wingdings" panose="05000000000000000000" pitchFamily="2" charset="2"/>
                <a:buChar char="u"/>
              </a:pPr>
              <a:r>
                <a:rPr lang="en-US" altLang="zh-CN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并行总线 </a:t>
              </a:r>
              <a:endParaRPr lang="zh-CN" altLang="en-US" b="1" dirty="0">
                <a:solidFill>
                  <a:srgbClr val="FFFF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1387" name="Text Box 4"/>
            <p:cNvSpPr txBox="1"/>
            <p:nvPr/>
          </p:nvSpPr>
          <p:spPr>
            <a:xfrm>
              <a:off x="2336" y="754"/>
              <a:ext cx="2640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Font typeface="Wingdings" panose="05000000000000000000" pitchFamily="2" charset="2"/>
                <a:buChar char="u"/>
              </a:pPr>
              <a:r>
                <a:rPr lang="en-US" altLang="zh-CN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rgbClr val="FFFF99"/>
                  </a:solidFill>
                  <a:latin typeface="宋体" panose="02010600030101010101" pitchFamily="2" charset="-122"/>
                </a:rPr>
                <a:t>串行总线</a:t>
              </a:r>
              <a:r>
                <a:rPr lang="zh-CN" altLang="en-US" b="1" dirty="0">
                  <a:solidFill>
                    <a:srgbClr val="FFFF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71717" name="Text Box 5"/>
          <p:cNvSpPr txBox="1"/>
          <p:nvPr/>
        </p:nvSpPr>
        <p:spPr>
          <a:xfrm>
            <a:off x="611188" y="4005263"/>
            <a:ext cx="295275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FF99"/>
                </a:solidFill>
                <a:ea typeface="黑体" panose="02010609060101010101" pitchFamily="2" charset="-122"/>
              </a:rPr>
              <a:t>按控制方式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71722" name="Text Box 10"/>
          <p:cNvSpPr txBox="1"/>
          <p:nvPr/>
        </p:nvSpPr>
        <p:spPr>
          <a:xfrm>
            <a:off x="3779838" y="4362450"/>
            <a:ext cx="369252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异步总线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1723" name="Text Box 11"/>
          <p:cNvSpPr txBox="1"/>
          <p:nvPr/>
        </p:nvSpPr>
        <p:spPr>
          <a:xfrm>
            <a:off x="3779838" y="3429000"/>
            <a:ext cx="41910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同步总线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371724" name="Text Box 12"/>
          <p:cNvSpPr txBox="1"/>
          <p:nvPr/>
        </p:nvSpPr>
        <p:spPr>
          <a:xfrm>
            <a:off x="3779838" y="5181600"/>
            <a:ext cx="31877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CCCC"/>
                </a:solidFill>
                <a:latin typeface="宋体" panose="02010600030101010101" pitchFamily="2" charset="-122"/>
              </a:rPr>
              <a:t>扩展同步总线 </a:t>
            </a:r>
            <a:endParaRPr lang="zh-CN" altLang="en-US" b="1" dirty="0">
              <a:solidFill>
                <a:srgbClr val="FFCCCC"/>
              </a:solidFill>
              <a:latin typeface="宋体" panose="02010600030101010101" pitchFamily="2" charset="-122"/>
            </a:endParaRPr>
          </a:p>
        </p:txBody>
      </p:sp>
      <p:sp>
        <p:nvSpPr>
          <p:cNvPr id="101385" name="Text Box 13"/>
          <p:cNvSpPr txBox="1"/>
          <p:nvPr/>
        </p:nvSpPr>
        <p:spPr>
          <a:xfrm>
            <a:off x="685800" y="228600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7.6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4" grpId="0"/>
      <p:bldP spid="371717" grpId="0"/>
      <p:bldP spid="371722" grpId="0"/>
      <p:bldP spid="371723" grpId="0"/>
      <p:bldP spid="3717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372738" name="Group 2"/>
          <p:cNvGrpSpPr/>
          <p:nvPr/>
        </p:nvGrpSpPr>
        <p:grpSpPr>
          <a:xfrm>
            <a:off x="4813300" y="762000"/>
            <a:ext cx="4198938" cy="377825"/>
            <a:chOff x="6480" y="4716"/>
            <a:chExt cx="3780" cy="312"/>
          </a:xfrm>
        </p:grpSpPr>
        <p:grpSp>
          <p:nvGrpSpPr>
            <p:cNvPr id="102476" name="Group 3"/>
            <p:cNvGrpSpPr/>
            <p:nvPr/>
          </p:nvGrpSpPr>
          <p:grpSpPr>
            <a:xfrm>
              <a:off x="6660" y="4716"/>
              <a:ext cx="3600" cy="312"/>
              <a:chOff x="7020" y="4716"/>
              <a:chExt cx="3600" cy="312"/>
            </a:xfrm>
          </p:grpSpPr>
          <p:grpSp>
            <p:nvGrpSpPr>
              <p:cNvPr id="102478" name="Group 4"/>
              <p:cNvGrpSpPr/>
              <p:nvPr/>
            </p:nvGrpSpPr>
            <p:grpSpPr>
              <a:xfrm>
                <a:off x="7020" y="4716"/>
                <a:ext cx="720" cy="312"/>
                <a:chOff x="7380" y="4716"/>
                <a:chExt cx="720" cy="312"/>
              </a:xfrm>
            </p:grpSpPr>
            <p:sp>
              <p:nvSpPr>
                <p:cNvPr id="102499" name="Line 5"/>
                <p:cNvSpPr/>
                <p:nvPr/>
              </p:nvSpPr>
              <p:spPr>
                <a:xfrm flipV="1">
                  <a:off x="738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500" name="Line 6"/>
                <p:cNvSpPr/>
                <p:nvPr/>
              </p:nvSpPr>
              <p:spPr>
                <a:xfrm>
                  <a:off x="7380" y="4716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501" name="Line 7"/>
                <p:cNvSpPr/>
                <p:nvPr/>
              </p:nvSpPr>
              <p:spPr>
                <a:xfrm>
                  <a:off x="774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502" name="Line 8"/>
                <p:cNvSpPr/>
                <p:nvPr/>
              </p:nvSpPr>
              <p:spPr>
                <a:xfrm>
                  <a:off x="7740" y="5028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2479" name="Group 9"/>
              <p:cNvGrpSpPr/>
              <p:nvPr/>
            </p:nvGrpSpPr>
            <p:grpSpPr>
              <a:xfrm>
                <a:off x="7740" y="4716"/>
                <a:ext cx="720" cy="312"/>
                <a:chOff x="7380" y="4716"/>
                <a:chExt cx="720" cy="312"/>
              </a:xfrm>
            </p:grpSpPr>
            <p:sp>
              <p:nvSpPr>
                <p:cNvPr id="102495" name="Line 10"/>
                <p:cNvSpPr/>
                <p:nvPr/>
              </p:nvSpPr>
              <p:spPr>
                <a:xfrm flipV="1">
                  <a:off x="738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96" name="Line 11"/>
                <p:cNvSpPr/>
                <p:nvPr/>
              </p:nvSpPr>
              <p:spPr>
                <a:xfrm>
                  <a:off x="7380" y="4716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97" name="Line 12"/>
                <p:cNvSpPr/>
                <p:nvPr/>
              </p:nvSpPr>
              <p:spPr>
                <a:xfrm>
                  <a:off x="774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98" name="Line 13"/>
                <p:cNvSpPr/>
                <p:nvPr/>
              </p:nvSpPr>
              <p:spPr>
                <a:xfrm>
                  <a:off x="7740" y="5028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2480" name="Group 14"/>
              <p:cNvGrpSpPr/>
              <p:nvPr/>
            </p:nvGrpSpPr>
            <p:grpSpPr>
              <a:xfrm>
                <a:off x="8460" y="4716"/>
                <a:ext cx="720" cy="312"/>
                <a:chOff x="7380" y="4716"/>
                <a:chExt cx="720" cy="312"/>
              </a:xfrm>
            </p:grpSpPr>
            <p:sp>
              <p:nvSpPr>
                <p:cNvPr id="102491" name="Line 15"/>
                <p:cNvSpPr/>
                <p:nvPr/>
              </p:nvSpPr>
              <p:spPr>
                <a:xfrm flipV="1">
                  <a:off x="738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92" name="Line 16"/>
                <p:cNvSpPr/>
                <p:nvPr/>
              </p:nvSpPr>
              <p:spPr>
                <a:xfrm>
                  <a:off x="7380" y="4716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93" name="Line 17"/>
                <p:cNvSpPr/>
                <p:nvPr/>
              </p:nvSpPr>
              <p:spPr>
                <a:xfrm>
                  <a:off x="774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94" name="Line 18"/>
                <p:cNvSpPr/>
                <p:nvPr/>
              </p:nvSpPr>
              <p:spPr>
                <a:xfrm>
                  <a:off x="7740" y="5028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2481" name="Group 19"/>
              <p:cNvGrpSpPr/>
              <p:nvPr/>
            </p:nvGrpSpPr>
            <p:grpSpPr>
              <a:xfrm>
                <a:off x="9180" y="4716"/>
                <a:ext cx="720" cy="312"/>
                <a:chOff x="7380" y="4716"/>
                <a:chExt cx="720" cy="312"/>
              </a:xfrm>
            </p:grpSpPr>
            <p:sp>
              <p:nvSpPr>
                <p:cNvPr id="102487" name="Line 20"/>
                <p:cNvSpPr/>
                <p:nvPr/>
              </p:nvSpPr>
              <p:spPr>
                <a:xfrm flipV="1">
                  <a:off x="738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88" name="Line 21"/>
                <p:cNvSpPr/>
                <p:nvPr/>
              </p:nvSpPr>
              <p:spPr>
                <a:xfrm>
                  <a:off x="7380" y="4716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89" name="Line 22"/>
                <p:cNvSpPr/>
                <p:nvPr/>
              </p:nvSpPr>
              <p:spPr>
                <a:xfrm>
                  <a:off x="774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90" name="Line 23"/>
                <p:cNvSpPr/>
                <p:nvPr/>
              </p:nvSpPr>
              <p:spPr>
                <a:xfrm>
                  <a:off x="7740" y="5028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2482" name="Group 24"/>
              <p:cNvGrpSpPr/>
              <p:nvPr/>
            </p:nvGrpSpPr>
            <p:grpSpPr>
              <a:xfrm>
                <a:off x="9900" y="4716"/>
                <a:ext cx="720" cy="312"/>
                <a:chOff x="7380" y="4716"/>
                <a:chExt cx="720" cy="312"/>
              </a:xfrm>
            </p:grpSpPr>
            <p:sp>
              <p:nvSpPr>
                <p:cNvPr id="102483" name="Line 25"/>
                <p:cNvSpPr/>
                <p:nvPr/>
              </p:nvSpPr>
              <p:spPr>
                <a:xfrm flipV="1">
                  <a:off x="738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84" name="Line 26"/>
                <p:cNvSpPr/>
                <p:nvPr/>
              </p:nvSpPr>
              <p:spPr>
                <a:xfrm>
                  <a:off x="7380" y="4716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85" name="Line 27"/>
                <p:cNvSpPr/>
                <p:nvPr/>
              </p:nvSpPr>
              <p:spPr>
                <a:xfrm>
                  <a:off x="7740" y="4716"/>
                  <a:ext cx="0" cy="31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486" name="Line 28"/>
                <p:cNvSpPr/>
                <p:nvPr/>
              </p:nvSpPr>
              <p:spPr>
                <a:xfrm>
                  <a:off x="7740" y="5028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02477" name="Line 29"/>
            <p:cNvSpPr/>
            <p:nvPr/>
          </p:nvSpPr>
          <p:spPr>
            <a:xfrm>
              <a:off x="6480" y="5028"/>
              <a:ext cx="1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2766" name="Group 30"/>
          <p:cNvGrpSpPr/>
          <p:nvPr/>
        </p:nvGrpSpPr>
        <p:grpSpPr>
          <a:xfrm>
            <a:off x="5145088" y="1690688"/>
            <a:ext cx="1200150" cy="377825"/>
            <a:chOff x="3241" y="1065"/>
            <a:chExt cx="756" cy="238"/>
          </a:xfrm>
        </p:grpSpPr>
        <p:sp>
          <p:nvSpPr>
            <p:cNvPr id="102472" name="Line 31"/>
            <p:cNvSpPr/>
            <p:nvPr/>
          </p:nvSpPr>
          <p:spPr>
            <a:xfrm>
              <a:off x="3241" y="1065"/>
              <a:ext cx="6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73" name="Line 32"/>
            <p:cNvSpPr/>
            <p:nvPr/>
          </p:nvSpPr>
          <p:spPr>
            <a:xfrm>
              <a:off x="3241" y="1303"/>
              <a:ext cx="6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74" name="Line 33"/>
            <p:cNvSpPr/>
            <p:nvPr/>
          </p:nvSpPr>
          <p:spPr>
            <a:xfrm flipV="1">
              <a:off x="3871" y="1065"/>
              <a:ext cx="126" cy="2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75" name="Line 34"/>
            <p:cNvSpPr/>
            <p:nvPr/>
          </p:nvSpPr>
          <p:spPr>
            <a:xfrm>
              <a:off x="3871" y="1065"/>
              <a:ext cx="126" cy="2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2771" name="Group 35"/>
          <p:cNvGrpSpPr/>
          <p:nvPr/>
        </p:nvGrpSpPr>
        <p:grpSpPr>
          <a:xfrm>
            <a:off x="6345238" y="1690688"/>
            <a:ext cx="1798637" cy="377825"/>
            <a:chOff x="3997" y="1065"/>
            <a:chExt cx="1133" cy="238"/>
          </a:xfrm>
        </p:grpSpPr>
        <p:sp>
          <p:nvSpPr>
            <p:cNvPr id="102470" name="Line 36"/>
            <p:cNvSpPr/>
            <p:nvPr/>
          </p:nvSpPr>
          <p:spPr>
            <a:xfrm>
              <a:off x="3997" y="1065"/>
              <a:ext cx="113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71" name="Line 37"/>
            <p:cNvSpPr/>
            <p:nvPr/>
          </p:nvSpPr>
          <p:spPr>
            <a:xfrm>
              <a:off x="3997" y="1303"/>
              <a:ext cx="113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2774" name="Group 38"/>
          <p:cNvGrpSpPr/>
          <p:nvPr/>
        </p:nvGrpSpPr>
        <p:grpSpPr>
          <a:xfrm>
            <a:off x="8143875" y="1690688"/>
            <a:ext cx="1000125" cy="377825"/>
            <a:chOff x="5130" y="1065"/>
            <a:chExt cx="630" cy="238"/>
          </a:xfrm>
        </p:grpSpPr>
        <p:sp>
          <p:nvSpPr>
            <p:cNvPr id="102466" name="Line 39"/>
            <p:cNvSpPr/>
            <p:nvPr/>
          </p:nvSpPr>
          <p:spPr>
            <a:xfrm>
              <a:off x="5130" y="1065"/>
              <a:ext cx="126" cy="2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7" name="Line 40"/>
            <p:cNvSpPr/>
            <p:nvPr/>
          </p:nvSpPr>
          <p:spPr>
            <a:xfrm flipV="1">
              <a:off x="5130" y="1065"/>
              <a:ext cx="126" cy="23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8" name="Line 41"/>
            <p:cNvSpPr/>
            <p:nvPr/>
          </p:nvSpPr>
          <p:spPr>
            <a:xfrm>
              <a:off x="5256" y="1065"/>
              <a:ext cx="5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9" name="Line 42"/>
            <p:cNvSpPr/>
            <p:nvPr/>
          </p:nvSpPr>
          <p:spPr>
            <a:xfrm>
              <a:off x="5256" y="1303"/>
              <a:ext cx="5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2779" name="Line 43"/>
          <p:cNvSpPr/>
          <p:nvPr/>
        </p:nvSpPr>
        <p:spPr>
          <a:xfrm>
            <a:off x="5145088" y="2633663"/>
            <a:ext cx="179863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72780" name="Group 44"/>
          <p:cNvGrpSpPr/>
          <p:nvPr/>
        </p:nvGrpSpPr>
        <p:grpSpPr>
          <a:xfrm>
            <a:off x="6943725" y="2446338"/>
            <a:ext cx="1600200" cy="376237"/>
            <a:chOff x="4374" y="1541"/>
            <a:chExt cx="1008" cy="237"/>
          </a:xfrm>
        </p:grpSpPr>
        <p:sp>
          <p:nvSpPr>
            <p:cNvPr id="102460" name="Line 45"/>
            <p:cNvSpPr/>
            <p:nvPr/>
          </p:nvSpPr>
          <p:spPr>
            <a:xfrm flipV="1">
              <a:off x="4374" y="1541"/>
              <a:ext cx="126" cy="1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1" name="Line 46"/>
            <p:cNvSpPr/>
            <p:nvPr/>
          </p:nvSpPr>
          <p:spPr>
            <a:xfrm>
              <a:off x="4500" y="1541"/>
              <a:ext cx="75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2" name="Line 47"/>
            <p:cNvSpPr/>
            <p:nvPr/>
          </p:nvSpPr>
          <p:spPr>
            <a:xfrm>
              <a:off x="4374" y="1659"/>
              <a:ext cx="126" cy="1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3" name="Line 48"/>
            <p:cNvSpPr/>
            <p:nvPr/>
          </p:nvSpPr>
          <p:spPr>
            <a:xfrm>
              <a:off x="4500" y="1778"/>
              <a:ext cx="75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4" name="Line 49"/>
            <p:cNvSpPr/>
            <p:nvPr/>
          </p:nvSpPr>
          <p:spPr>
            <a:xfrm>
              <a:off x="5256" y="1541"/>
              <a:ext cx="126" cy="1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65" name="Line 50"/>
            <p:cNvSpPr/>
            <p:nvPr/>
          </p:nvSpPr>
          <p:spPr>
            <a:xfrm flipV="1">
              <a:off x="5256" y="1659"/>
              <a:ext cx="126" cy="11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2787" name="Line 51"/>
          <p:cNvSpPr/>
          <p:nvPr/>
        </p:nvSpPr>
        <p:spPr>
          <a:xfrm>
            <a:off x="8543925" y="2633663"/>
            <a:ext cx="6000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88" name="Line 52"/>
          <p:cNvSpPr/>
          <p:nvPr/>
        </p:nvSpPr>
        <p:spPr>
          <a:xfrm>
            <a:off x="5145088" y="3387725"/>
            <a:ext cx="139858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89" name="Line 53"/>
          <p:cNvSpPr/>
          <p:nvPr/>
        </p:nvSpPr>
        <p:spPr>
          <a:xfrm flipV="1">
            <a:off x="6543675" y="3200400"/>
            <a:ext cx="200025" cy="1873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0" name="Line 54"/>
          <p:cNvSpPr/>
          <p:nvPr/>
        </p:nvSpPr>
        <p:spPr>
          <a:xfrm>
            <a:off x="6743700" y="3200400"/>
            <a:ext cx="16002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1" name="Line 55"/>
          <p:cNvSpPr/>
          <p:nvPr/>
        </p:nvSpPr>
        <p:spPr>
          <a:xfrm>
            <a:off x="8343900" y="3200400"/>
            <a:ext cx="200025" cy="1873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2" name="Line 56"/>
          <p:cNvSpPr/>
          <p:nvPr/>
        </p:nvSpPr>
        <p:spPr>
          <a:xfrm>
            <a:off x="8543925" y="3387725"/>
            <a:ext cx="6000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15" name="Line 57"/>
          <p:cNvSpPr/>
          <p:nvPr/>
        </p:nvSpPr>
        <p:spPr>
          <a:xfrm>
            <a:off x="7543800" y="3576638"/>
            <a:ext cx="2000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4" name="Line 58"/>
          <p:cNvSpPr/>
          <p:nvPr/>
        </p:nvSpPr>
        <p:spPr>
          <a:xfrm>
            <a:off x="7743825" y="3576638"/>
            <a:ext cx="200025" cy="1889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5" name="Line 59"/>
          <p:cNvSpPr/>
          <p:nvPr/>
        </p:nvSpPr>
        <p:spPr>
          <a:xfrm>
            <a:off x="7943850" y="3765550"/>
            <a:ext cx="12001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6" name="Line 60"/>
          <p:cNvSpPr/>
          <p:nvPr/>
        </p:nvSpPr>
        <p:spPr>
          <a:xfrm>
            <a:off x="7343775" y="3576638"/>
            <a:ext cx="4000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7" name="Line 61"/>
          <p:cNvSpPr/>
          <p:nvPr/>
        </p:nvSpPr>
        <p:spPr>
          <a:xfrm flipH="1">
            <a:off x="7143750" y="3576638"/>
            <a:ext cx="200025" cy="1889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8" name="Line 62"/>
          <p:cNvSpPr/>
          <p:nvPr/>
        </p:nvSpPr>
        <p:spPr>
          <a:xfrm>
            <a:off x="5145088" y="3765550"/>
            <a:ext cx="19986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799" name="Text Box 63"/>
          <p:cNvSpPr txBox="1"/>
          <p:nvPr/>
        </p:nvSpPr>
        <p:spPr>
          <a:xfrm>
            <a:off x="914400" y="5181600"/>
            <a:ext cx="70866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总线时序示意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372800" name="Group 64"/>
          <p:cNvGrpSpPr/>
          <p:nvPr/>
        </p:nvGrpSpPr>
        <p:grpSpPr>
          <a:xfrm>
            <a:off x="1524000" y="685800"/>
            <a:ext cx="1828800" cy="481013"/>
            <a:chOff x="960" y="432"/>
            <a:chExt cx="1152" cy="303"/>
          </a:xfrm>
        </p:grpSpPr>
        <p:sp>
          <p:nvSpPr>
            <p:cNvPr id="102458" name="Line 65"/>
            <p:cNvSpPr/>
            <p:nvPr/>
          </p:nvSpPr>
          <p:spPr>
            <a:xfrm>
              <a:off x="960" y="735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9" name="Line 66"/>
            <p:cNvSpPr/>
            <p:nvPr/>
          </p:nvSpPr>
          <p:spPr>
            <a:xfrm>
              <a:off x="960" y="432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2803" name="Group 67"/>
          <p:cNvGrpSpPr/>
          <p:nvPr/>
        </p:nvGrpSpPr>
        <p:grpSpPr>
          <a:xfrm>
            <a:off x="609600" y="685800"/>
            <a:ext cx="914400" cy="481013"/>
            <a:chOff x="384" y="432"/>
            <a:chExt cx="576" cy="303"/>
          </a:xfrm>
        </p:grpSpPr>
        <p:sp>
          <p:nvSpPr>
            <p:cNvPr id="102454" name="Line 68"/>
            <p:cNvSpPr/>
            <p:nvPr/>
          </p:nvSpPr>
          <p:spPr>
            <a:xfrm>
              <a:off x="845" y="432"/>
              <a:ext cx="115" cy="3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5" name="Line 69"/>
            <p:cNvSpPr/>
            <p:nvPr/>
          </p:nvSpPr>
          <p:spPr>
            <a:xfrm flipV="1">
              <a:off x="845" y="432"/>
              <a:ext cx="115" cy="3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6" name="Line 70"/>
            <p:cNvSpPr/>
            <p:nvPr/>
          </p:nvSpPr>
          <p:spPr>
            <a:xfrm>
              <a:off x="384" y="432"/>
              <a:ext cx="46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7" name="Line 71"/>
            <p:cNvSpPr/>
            <p:nvPr/>
          </p:nvSpPr>
          <p:spPr>
            <a:xfrm>
              <a:off x="384" y="735"/>
              <a:ext cx="46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2808" name="Group 72"/>
          <p:cNvGrpSpPr/>
          <p:nvPr/>
        </p:nvGrpSpPr>
        <p:grpSpPr>
          <a:xfrm>
            <a:off x="3352800" y="685800"/>
            <a:ext cx="914400" cy="481013"/>
            <a:chOff x="2112" y="432"/>
            <a:chExt cx="576" cy="303"/>
          </a:xfrm>
        </p:grpSpPr>
        <p:sp>
          <p:nvSpPr>
            <p:cNvPr id="102450" name="Line 73"/>
            <p:cNvSpPr/>
            <p:nvPr/>
          </p:nvSpPr>
          <p:spPr>
            <a:xfrm flipV="1">
              <a:off x="2112" y="432"/>
              <a:ext cx="115" cy="3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1" name="Line 74"/>
            <p:cNvSpPr/>
            <p:nvPr/>
          </p:nvSpPr>
          <p:spPr>
            <a:xfrm>
              <a:off x="2227" y="432"/>
              <a:ext cx="46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2" name="Line 75"/>
            <p:cNvSpPr/>
            <p:nvPr/>
          </p:nvSpPr>
          <p:spPr>
            <a:xfrm>
              <a:off x="2112" y="432"/>
              <a:ext cx="115" cy="3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53" name="Line 76"/>
            <p:cNvSpPr/>
            <p:nvPr/>
          </p:nvSpPr>
          <p:spPr>
            <a:xfrm>
              <a:off x="2227" y="735"/>
              <a:ext cx="46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2813" name="Line 77"/>
          <p:cNvSpPr/>
          <p:nvPr/>
        </p:nvSpPr>
        <p:spPr>
          <a:xfrm>
            <a:off x="609600" y="1887538"/>
            <a:ext cx="12795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72814" name="Group 78"/>
          <p:cNvGrpSpPr/>
          <p:nvPr/>
        </p:nvGrpSpPr>
        <p:grpSpPr>
          <a:xfrm>
            <a:off x="1889125" y="1647825"/>
            <a:ext cx="1281113" cy="479425"/>
            <a:chOff x="1190" y="1038"/>
            <a:chExt cx="807" cy="302"/>
          </a:xfrm>
        </p:grpSpPr>
        <p:sp>
          <p:nvSpPr>
            <p:cNvPr id="102444" name="Line 79"/>
            <p:cNvSpPr/>
            <p:nvPr/>
          </p:nvSpPr>
          <p:spPr>
            <a:xfrm flipV="1">
              <a:off x="1190" y="1038"/>
              <a:ext cx="116" cy="1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45" name="Line 80"/>
            <p:cNvSpPr/>
            <p:nvPr/>
          </p:nvSpPr>
          <p:spPr>
            <a:xfrm>
              <a:off x="1306" y="1038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46" name="Line 81"/>
            <p:cNvSpPr/>
            <p:nvPr/>
          </p:nvSpPr>
          <p:spPr>
            <a:xfrm>
              <a:off x="1882" y="1038"/>
              <a:ext cx="115" cy="1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47" name="Line 82"/>
            <p:cNvSpPr/>
            <p:nvPr/>
          </p:nvSpPr>
          <p:spPr>
            <a:xfrm>
              <a:off x="1190" y="1189"/>
              <a:ext cx="116" cy="1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48" name="Line 83"/>
            <p:cNvSpPr/>
            <p:nvPr/>
          </p:nvSpPr>
          <p:spPr>
            <a:xfrm>
              <a:off x="1306" y="1340"/>
              <a:ext cx="5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49" name="Line 84"/>
            <p:cNvSpPr/>
            <p:nvPr/>
          </p:nvSpPr>
          <p:spPr>
            <a:xfrm flipV="1">
              <a:off x="1882" y="1189"/>
              <a:ext cx="115" cy="1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2821" name="Line 85"/>
          <p:cNvSpPr/>
          <p:nvPr/>
        </p:nvSpPr>
        <p:spPr>
          <a:xfrm>
            <a:off x="3170238" y="1887538"/>
            <a:ext cx="10969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2" name="Line 86"/>
          <p:cNvSpPr/>
          <p:nvPr/>
        </p:nvSpPr>
        <p:spPr>
          <a:xfrm>
            <a:off x="609600" y="2847975"/>
            <a:ext cx="7318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3" name="Line 87"/>
          <p:cNvSpPr/>
          <p:nvPr/>
        </p:nvSpPr>
        <p:spPr>
          <a:xfrm flipV="1">
            <a:off x="1341438" y="2368550"/>
            <a:ext cx="182562" cy="479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4" name="Line 88"/>
          <p:cNvSpPr/>
          <p:nvPr/>
        </p:nvSpPr>
        <p:spPr>
          <a:xfrm>
            <a:off x="1524000" y="2368550"/>
            <a:ext cx="164623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5" name="Line 89"/>
          <p:cNvSpPr/>
          <p:nvPr/>
        </p:nvSpPr>
        <p:spPr>
          <a:xfrm>
            <a:off x="3170238" y="2368550"/>
            <a:ext cx="182562" cy="479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6" name="Line 90"/>
          <p:cNvSpPr/>
          <p:nvPr/>
        </p:nvSpPr>
        <p:spPr>
          <a:xfrm>
            <a:off x="3352800" y="2847975"/>
            <a:ext cx="914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7" name="Line 91"/>
          <p:cNvSpPr/>
          <p:nvPr/>
        </p:nvSpPr>
        <p:spPr>
          <a:xfrm>
            <a:off x="609600" y="3810000"/>
            <a:ext cx="23780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8" name="Line 92"/>
          <p:cNvSpPr/>
          <p:nvPr/>
        </p:nvSpPr>
        <p:spPr>
          <a:xfrm flipV="1">
            <a:off x="2987675" y="3570288"/>
            <a:ext cx="182563" cy="239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29" name="Line 93"/>
          <p:cNvSpPr/>
          <p:nvPr/>
        </p:nvSpPr>
        <p:spPr>
          <a:xfrm>
            <a:off x="3170238" y="3570288"/>
            <a:ext cx="3651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30" name="Line 94"/>
          <p:cNvSpPr/>
          <p:nvPr/>
        </p:nvSpPr>
        <p:spPr>
          <a:xfrm>
            <a:off x="3535363" y="3570288"/>
            <a:ext cx="182562" cy="2397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31" name="Line 95"/>
          <p:cNvSpPr/>
          <p:nvPr/>
        </p:nvSpPr>
        <p:spPr>
          <a:xfrm>
            <a:off x="3717925" y="3810000"/>
            <a:ext cx="5492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2832" name="Freeform 96"/>
          <p:cNvSpPr/>
          <p:nvPr/>
        </p:nvSpPr>
        <p:spPr>
          <a:xfrm>
            <a:off x="2773363" y="2533650"/>
            <a:ext cx="396875" cy="103663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390" h="672">
                <a:moveTo>
                  <a:pt x="210" y="672"/>
                </a:moveTo>
                <a:cubicBezTo>
                  <a:pt x="105" y="572"/>
                  <a:pt x="0" y="472"/>
                  <a:pt x="30" y="360"/>
                </a:cubicBezTo>
                <a:cubicBezTo>
                  <a:pt x="60" y="248"/>
                  <a:pt x="330" y="52"/>
                  <a:pt x="390" y="0"/>
                </a:cubicBez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2833" name="Freeform 97"/>
          <p:cNvSpPr/>
          <p:nvPr/>
        </p:nvSpPr>
        <p:spPr>
          <a:xfrm>
            <a:off x="3352800" y="2608263"/>
            <a:ext cx="427038" cy="962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420" h="624">
                <a:moveTo>
                  <a:pt x="0" y="0"/>
                </a:moveTo>
                <a:cubicBezTo>
                  <a:pt x="150" y="104"/>
                  <a:pt x="300" y="208"/>
                  <a:pt x="360" y="312"/>
                </a:cubicBezTo>
                <a:cubicBezTo>
                  <a:pt x="420" y="416"/>
                  <a:pt x="360" y="572"/>
                  <a:pt x="360" y="624"/>
                </a:cubicBezTo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72834" name="Text Box 98"/>
          <p:cNvSpPr txBox="1"/>
          <p:nvPr/>
        </p:nvSpPr>
        <p:spPr>
          <a:xfrm>
            <a:off x="0" y="765175"/>
            <a:ext cx="1362710" cy="316928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ADDR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l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DATA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RD 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 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ACK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72835" name="Text Box 99"/>
          <p:cNvSpPr txBox="1"/>
          <p:nvPr/>
        </p:nvSpPr>
        <p:spPr>
          <a:xfrm>
            <a:off x="4191000" y="762000"/>
            <a:ext cx="1066800" cy="3140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CLK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ADD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DATA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RD                                                </a:t>
            </a:r>
            <a:endParaRPr lang="en-US" altLang="zh-CN" sz="20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ACK</a:t>
            </a:r>
            <a:endParaRPr lang="en-US" altLang="zh-CN" sz="20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72836" name="Text Box 100"/>
          <p:cNvSpPr txBox="1"/>
          <p:nvPr/>
        </p:nvSpPr>
        <p:spPr>
          <a:xfrm>
            <a:off x="0" y="4114800"/>
            <a:ext cx="4114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异步总线时序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72837" name="Text Box 101"/>
          <p:cNvSpPr txBox="1"/>
          <p:nvPr/>
        </p:nvSpPr>
        <p:spPr>
          <a:xfrm>
            <a:off x="5029200" y="4114800"/>
            <a:ext cx="4114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同步总线时序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7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3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7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3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3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3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37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3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37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37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3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3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3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500"/>
                                        <p:tgtEl>
                                          <p:spTgt spid="37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37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3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7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8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3" dur="500"/>
                                        <p:tgtEl>
                                          <p:spTgt spid="3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3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3" dur="500"/>
                                        <p:tgtEl>
                                          <p:spTgt spid="3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8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3" dur="500"/>
                                        <p:tgtEl>
                                          <p:spTgt spid="3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8" dur="500"/>
                                        <p:tgtEl>
                                          <p:spTgt spid="3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3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8" dur="500"/>
                                        <p:tgtEl>
                                          <p:spTgt spid="3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7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7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7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5" dur="500"/>
                                        <p:tgtEl>
                                          <p:spTgt spid="3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0" dur="500"/>
                                        <p:tgtEl>
                                          <p:spTgt spid="3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5" dur="500"/>
                                        <p:tgtEl>
                                          <p:spTgt spid="3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0" dur="500"/>
                                        <p:tgtEl>
                                          <p:spTgt spid="3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5" dur="500"/>
                                        <p:tgtEl>
                                          <p:spTgt spid="3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0" dur="500"/>
                                        <p:tgtEl>
                                          <p:spTgt spid="3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99" grpId="0"/>
      <p:bldP spid="372834" grpId="0"/>
      <p:bldP spid="372835" grpId="0"/>
      <p:bldP spid="372836" grpId="0"/>
      <p:bldP spid="372837" grpId="0"/>
    </p:bldLst>
  </p:timing>
</p:sld>
</file>

<file path=ppt/tags/tag1.xml><?xml version="1.0" encoding="utf-8"?>
<p:tagLst xmlns:p="http://schemas.openxmlformats.org/presentationml/2006/main">
  <p:tag name="COMMONDATA" val="eyJoZGlkIjoiOTFmZDg2N2I2MmFjZGIyNThkZTFjYjM5ZTNiNTYxODQifQ=="/>
  <p:tag name="KSO_WPP_MARK_KEY" val="a5299e9e-933f-4059-a07c-82443ddb61c1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0</TotalTime>
  <Words>14131</Words>
  <Application>WPS 演示</Application>
  <PresentationFormat>全屏显示(4:3)</PresentationFormat>
  <Paragraphs>2197</Paragraphs>
  <Slides>132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132</vt:i4>
      </vt:variant>
    </vt:vector>
  </HeadingPairs>
  <TitlesOfParts>
    <vt:vector size="156" baseType="lpstr">
      <vt:lpstr>Arial</vt:lpstr>
      <vt:lpstr>宋体</vt:lpstr>
      <vt:lpstr>Wingdings</vt:lpstr>
      <vt:lpstr>Times New Roman</vt:lpstr>
      <vt:lpstr>黑体</vt:lpstr>
      <vt:lpstr>华文行楷</vt:lpstr>
      <vt:lpstr>文鼎CS长宋</vt:lpstr>
      <vt:lpstr>楷体_GB2312</vt:lpstr>
      <vt:lpstr>新宋体</vt:lpstr>
      <vt:lpstr>华文中宋</vt:lpstr>
      <vt:lpstr>华文楷体</vt:lpstr>
      <vt:lpstr>微软雅黑</vt:lpstr>
      <vt:lpstr>Arial Unicode MS</vt:lpstr>
      <vt:lpstr>仿宋_GB2312</vt:lpstr>
      <vt:lpstr>仿宋</vt:lpstr>
      <vt:lpstr>方正舒体</vt:lpstr>
      <vt:lpstr>隶书</vt:lpstr>
      <vt:lpstr>华文仿宋</vt:lpstr>
      <vt:lpstr>wonders1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补充作业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IO系统</dc:title>
  <dc:creator>张琳</dc:creator>
  <cp:lastModifiedBy>谷麻</cp:lastModifiedBy>
  <cp:revision>366</cp:revision>
  <cp:lastPrinted>2001-04-29T07:41:00Z</cp:lastPrinted>
  <dcterms:created xsi:type="dcterms:W3CDTF">2000-10-17T03:21:00Z</dcterms:created>
  <dcterms:modified xsi:type="dcterms:W3CDTF">2022-12-26T01:18:06Z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5789045D13EA4760ADDF99F3CC2BC376</vt:lpwstr>
  </property>
  <property fmtid="{D5CDD505-2E9C-101B-9397-08002B2CF9AE}" pid="3" name="KSOProductBuildVer">
    <vt:lpwstr>2052-11.1.0.12980</vt:lpwstr>
  </property>
</Properties>
</file>