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8"/>
  </p:notesMasterIdLst>
  <p:sldIdLst>
    <p:sldId id="256" r:id="rId2"/>
    <p:sldId id="257" r:id="rId3"/>
    <p:sldId id="258" r:id="rId4"/>
    <p:sldId id="262" r:id="rId5"/>
    <p:sldId id="263" r:id="rId6"/>
    <p:sldId id="259" r:id="rId7"/>
    <p:sldId id="260" r:id="rId8"/>
    <p:sldId id="261" r:id="rId9"/>
    <p:sldId id="264" r:id="rId10"/>
    <p:sldId id="267" r:id="rId11"/>
    <p:sldId id="272" r:id="rId12"/>
    <p:sldId id="273" r:id="rId13"/>
    <p:sldId id="275" r:id="rId14"/>
    <p:sldId id="276" r:id="rId15"/>
    <p:sldId id="277" r:id="rId16"/>
    <p:sldId id="278" r:id="rId17"/>
    <p:sldId id="279" r:id="rId18"/>
    <p:sldId id="286" r:id="rId19"/>
    <p:sldId id="280" r:id="rId20"/>
    <p:sldId id="287" r:id="rId21"/>
    <p:sldId id="281" r:id="rId22"/>
    <p:sldId id="282" r:id="rId23"/>
    <p:sldId id="283" r:id="rId24"/>
    <p:sldId id="284" r:id="rId25"/>
    <p:sldId id="285" r:id="rId26"/>
    <p:sldId id="288" r:id="rId27"/>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C74"/>
    <a:srgbClr val="6C6889"/>
    <a:srgbClr val="32314E"/>
    <a:srgbClr val="88E6AB"/>
    <a:srgbClr val="A0E8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82"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8760E-392A-4746-9524-C68291E5ABAA}" type="datetimeFigureOut">
              <a:rPr lang="en-001" smtClean="0"/>
              <a:t>26/05/2024</a:t>
            </a:fld>
            <a:endParaRPr lang="en-001"/>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001"/>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FD3F5-79A5-4C08-B310-45C6A94C241C}" type="slidenum">
              <a:rPr lang="en-001" smtClean="0"/>
              <a:t>‹Nº›</a:t>
            </a:fld>
            <a:endParaRPr lang="en-001"/>
          </a:p>
        </p:txBody>
      </p:sp>
    </p:spTree>
    <p:extLst>
      <p:ext uri="{BB962C8B-B14F-4D97-AF65-F5344CB8AC3E}">
        <p14:creationId xmlns:p14="http://schemas.microsoft.com/office/powerpoint/2010/main" val="293906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idea detrás de Gestionis surge después de darnos cuenta de que cada uno empleaba una aplicación diferente para gestionar sus ahorros / transacciones de su cuenta bancaria.</a:t>
            </a:r>
          </a:p>
          <a:p>
            <a:r>
              <a:rPr lang="es-ES" dirty="0"/>
              <a:t>Llegamos a la conclusión de que las aplicaciones que permitían llevar un seguimiento de una cuenta, o bien estaban implementadas a medias en las aplicaciones de los bancos, o estaban dispersas en incontables aplicaciones o tenían que ser accesibles desde la web.</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4</a:t>
            </a:fld>
            <a:endParaRPr lang="en-001"/>
          </a:p>
        </p:txBody>
      </p:sp>
    </p:spTree>
    <p:extLst>
      <p:ext uri="{BB962C8B-B14F-4D97-AF65-F5344CB8AC3E}">
        <p14:creationId xmlns:p14="http://schemas.microsoft.com/office/powerpoint/2010/main" val="3109748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metodología de trabajo que hemos seguido a lo largo del desarrollo de la aplicación ha consistido en designar a cada integrante del grupo como el “Capitán” de cada una de las asignaturas / áreas implicadas en la aplicación.</a:t>
            </a:r>
          </a:p>
          <a:p>
            <a:r>
              <a:rPr lang="es-ES" dirty="0"/>
              <a:t>De esta forma, aunque todos hemos trabajado y contribuido a realizar las tareas de todas las asignaturas, cada uno de nosotros se ha encargado de organizar y coordinar en una o varias asignaturas.</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17</a:t>
            </a:fld>
            <a:endParaRPr lang="en-001"/>
          </a:p>
        </p:txBody>
      </p:sp>
    </p:spTree>
    <p:extLst>
      <p:ext uri="{BB962C8B-B14F-4D97-AF65-F5344CB8AC3E}">
        <p14:creationId xmlns:p14="http://schemas.microsoft.com/office/powerpoint/2010/main" val="15069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podemos ver el diagrama de la base de datos del programa, esto puede ayudar al público a comprender la magnitud de la aplicación y el número de funcionalidades y herramientas que se han implementado</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19</a:t>
            </a:fld>
            <a:endParaRPr lang="en-001"/>
          </a:p>
        </p:txBody>
      </p:sp>
    </p:spTree>
    <p:extLst>
      <p:ext uri="{BB962C8B-B14F-4D97-AF65-F5344CB8AC3E}">
        <p14:creationId xmlns:p14="http://schemas.microsoft.com/office/powerpoint/2010/main" val="2765395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qué usar Gestionis?</a:t>
            </a:r>
          </a:p>
          <a:p>
            <a:pPr marL="228600" indent="-228600">
              <a:buAutoNum type="arabicPeriod"/>
            </a:pPr>
            <a:r>
              <a:rPr lang="es-ES" dirty="0"/>
              <a:t>La aplicación es segura y compacta, las credenciales del usuario están cifradas y protegidas, almacenadas cifradas en la base de datos, además de que Gestionis es una aplicación con un tamaño muy reducido que consume muy pocos recursos.</a:t>
            </a:r>
          </a:p>
          <a:p>
            <a:pPr marL="228600" indent="-228600">
              <a:buAutoNum type="arabicPeriod"/>
            </a:pPr>
            <a:r>
              <a:rPr lang="es-ES" dirty="0"/>
              <a:t>La aplicación es útil y cómoda, Gestionis tiene todas las herramientas que el usuario pueda necesitar para llevar a cabo una gestión eficiente de sus ahorros, además de ser cómoda de utilizar, ya que los controles son amigables, hay submenús de explicación que explican todas las funcionalidades del programa y existen recursos online para ayudar al usuario a navegar la aplicación y utilizarla de forma eficiente.</a:t>
            </a:r>
          </a:p>
          <a:p>
            <a:pPr marL="228600" indent="-228600">
              <a:buAutoNum type="arabicPeriod"/>
            </a:pPr>
            <a:r>
              <a:rPr lang="es-ES" dirty="0"/>
              <a:t>La aplicación es personalizable y adaptable, en Gestionis, el usuario puede adaptar la interfaz a su color preferido, y a su idioma de preferencia, además, todas las funcionalidades se pueden adaptar a las necesidades de la cuenta del usuario, pudiendo personalizar notificaciones, categorías, notas, etc.</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22</a:t>
            </a:fld>
            <a:endParaRPr lang="en-001"/>
          </a:p>
        </p:txBody>
      </p:sp>
    </p:spTree>
    <p:extLst>
      <p:ext uri="{BB962C8B-B14F-4D97-AF65-F5344CB8AC3E}">
        <p14:creationId xmlns:p14="http://schemas.microsoft.com/office/powerpoint/2010/main" val="248657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aún no estás convencido de empezar a gastar Gestionis, este gran video promocional cambiará tu opinión!</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23</a:t>
            </a:fld>
            <a:endParaRPr lang="en-001"/>
          </a:p>
        </p:txBody>
      </p:sp>
    </p:spTree>
    <p:extLst>
      <p:ext uri="{BB962C8B-B14F-4D97-AF65-F5344CB8AC3E}">
        <p14:creationId xmlns:p14="http://schemas.microsoft.com/office/powerpoint/2010/main" val="418254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Gestionis surge como una aplicación pensada para unificar las herramientas más útiles y eficaces para gestionar los ahorros de una cuenta bancaria y ofrecerlas todas de forma unificada desde la misma aplicación al usuario</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6</a:t>
            </a:fld>
            <a:endParaRPr lang="en-001"/>
          </a:p>
        </p:txBody>
      </p:sp>
    </p:spTree>
    <p:extLst>
      <p:ext uri="{BB962C8B-B14F-4D97-AF65-F5344CB8AC3E}">
        <p14:creationId xmlns:p14="http://schemas.microsoft.com/office/powerpoint/2010/main" val="96501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de Gestionis es minimizar el número de aplicaciones usadas para llevar un control sobre la cuenta bancaria del usuario. Creando así un marco fácilmente accesible de herramientas para cumplir con el propósito principal de la aplicación.</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7</a:t>
            </a:fld>
            <a:endParaRPr lang="en-001"/>
          </a:p>
        </p:txBody>
      </p:sp>
    </p:spTree>
    <p:extLst>
      <p:ext uri="{BB962C8B-B14F-4D97-AF65-F5344CB8AC3E}">
        <p14:creationId xmlns:p14="http://schemas.microsoft.com/office/powerpoint/2010/main" val="423907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filosofía detrás de Gestionis puede resumirse en 3 pilares:</a:t>
            </a:r>
          </a:p>
          <a:p>
            <a:pPr marL="228600" indent="-228600">
              <a:buAutoNum type="arabicPeriod"/>
            </a:pPr>
            <a:r>
              <a:rPr lang="es-ES" dirty="0"/>
              <a:t>Facilidad de acceso a herramientas útiles y necesarias.</a:t>
            </a:r>
          </a:p>
          <a:p>
            <a:pPr marL="228600" indent="-228600">
              <a:buAutoNum type="arabicPeriod"/>
            </a:pPr>
            <a:r>
              <a:rPr lang="es-ES" dirty="0"/>
              <a:t>Agrupación de un gran conjunto de herramientas bajo una misma aplicación.</a:t>
            </a:r>
          </a:p>
          <a:p>
            <a:pPr marL="228600" indent="-228600">
              <a:buAutoNum type="arabicPeriod"/>
            </a:pPr>
            <a:r>
              <a:rPr lang="es-ES" dirty="0"/>
              <a:t>Personalización y adaptación a las necesidades del usuario.</a:t>
            </a:r>
          </a:p>
        </p:txBody>
      </p:sp>
      <p:sp>
        <p:nvSpPr>
          <p:cNvPr id="4" name="Marcador de número de diapositiva 3"/>
          <p:cNvSpPr>
            <a:spLocks noGrp="1"/>
          </p:cNvSpPr>
          <p:nvPr>
            <p:ph type="sldNum" sz="quarter" idx="5"/>
          </p:nvPr>
        </p:nvSpPr>
        <p:spPr/>
        <p:txBody>
          <a:bodyPr/>
          <a:lstStyle/>
          <a:p>
            <a:fld id="{AC0FD3F5-79A5-4C08-B310-45C6A94C241C}" type="slidenum">
              <a:rPr lang="en-001" smtClean="0"/>
              <a:t>8</a:t>
            </a:fld>
            <a:endParaRPr lang="en-001"/>
          </a:p>
        </p:txBody>
      </p:sp>
    </p:spTree>
    <p:extLst>
      <p:ext uri="{BB962C8B-B14F-4D97-AF65-F5344CB8AC3E}">
        <p14:creationId xmlns:p14="http://schemas.microsoft.com/office/powerpoint/2010/main" val="301215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Gastos / Ingresos: </a:t>
            </a:r>
            <a:r>
              <a:rPr lang="es-ES" sz="1800" dirty="0">
                <a:effectLst/>
                <a:latin typeface="Aptos" panose="020B0004020202020204" pitchFamily="34" charset="0"/>
                <a:ea typeface="Aptos" panose="020B0004020202020204" pitchFamily="34" charset="0"/>
                <a:cs typeface="Arial" panose="020B0604020202020204" pitchFamily="34" charset="0"/>
              </a:rPr>
              <a:t>Permite hacer un seguimiento de donde provienen los ingresos de la cuenta, y cuáles son los gastos que los reducen a nivel mensual.</a:t>
            </a:r>
          </a:p>
          <a:p>
            <a:r>
              <a:rPr lang="es-ES" dirty="0"/>
              <a:t>Métodos Ahorrativos: </a:t>
            </a:r>
            <a:r>
              <a:rPr lang="es-ES" sz="1800" dirty="0">
                <a:effectLst/>
                <a:latin typeface="Aptos" panose="020B0004020202020204" pitchFamily="34" charset="0"/>
                <a:ea typeface="Aptos" panose="020B0004020202020204" pitchFamily="34" charset="0"/>
                <a:cs typeface="Arial" panose="020B0604020202020204" pitchFamily="34" charset="0"/>
              </a:rPr>
              <a:t>Implementación de algunos de los métodos para ahorrar más efectivos y extendidos a aplicar sobre los gastos e ingresos agregados (</a:t>
            </a:r>
            <a:r>
              <a:rPr lang="es-ES" sz="1800" dirty="0" err="1">
                <a:effectLst/>
                <a:latin typeface="Aptos" panose="020B0004020202020204" pitchFamily="34" charset="0"/>
                <a:ea typeface="Aptos" panose="020B0004020202020204" pitchFamily="34" charset="0"/>
                <a:cs typeface="Arial" panose="020B0604020202020204" pitchFamily="34" charset="0"/>
              </a:rPr>
              <a:t>Kakebo</a:t>
            </a:r>
            <a:r>
              <a:rPr lang="es-ES" sz="1800" dirty="0">
                <a:effectLst/>
                <a:latin typeface="Aptos" panose="020B0004020202020204" pitchFamily="34" charset="0"/>
                <a:ea typeface="Aptos" panose="020B0004020202020204" pitchFamily="34" charset="0"/>
                <a:cs typeface="Arial" panose="020B0604020202020204" pitchFamily="34" charset="0"/>
              </a:rPr>
              <a:t>, 50/30/20, </a:t>
            </a:r>
            <a:r>
              <a:rPr lang="es-ES" sz="1800" dirty="0" err="1">
                <a:effectLst/>
                <a:latin typeface="Aptos" panose="020B0004020202020204" pitchFamily="34" charset="0"/>
                <a:ea typeface="Aptos" panose="020B0004020202020204" pitchFamily="34" charset="0"/>
                <a:cs typeface="Arial" panose="020B0604020202020204" pitchFamily="34" charset="0"/>
              </a:rPr>
              <a:t>Harv</a:t>
            </a:r>
            <a:r>
              <a:rPr lang="es-ES" sz="1800" dirty="0">
                <a:effectLst/>
                <a:latin typeface="Aptos" panose="020B0004020202020204" pitchFamily="34" charset="0"/>
                <a:ea typeface="Aptos" panose="020B0004020202020204" pitchFamily="34" charset="0"/>
                <a:cs typeface="Arial" panose="020B0604020202020204" pitchFamily="34" charset="0"/>
              </a:rPr>
              <a:t> </a:t>
            </a:r>
            <a:r>
              <a:rPr lang="es-ES" sz="1800" dirty="0" err="1">
                <a:effectLst/>
                <a:latin typeface="Aptos" panose="020B0004020202020204" pitchFamily="34" charset="0"/>
                <a:ea typeface="Aptos" panose="020B0004020202020204" pitchFamily="34" charset="0"/>
                <a:cs typeface="Arial" panose="020B0604020202020204" pitchFamily="34" charset="0"/>
              </a:rPr>
              <a:t>Eker</a:t>
            </a:r>
            <a:r>
              <a:rPr lang="es-ES" sz="1800" dirty="0">
                <a:effectLst/>
                <a:latin typeface="Aptos" panose="020B0004020202020204" pitchFamily="34" charset="0"/>
                <a:ea typeface="Aptos" panose="020B0004020202020204" pitchFamily="34" charset="0"/>
                <a:cs typeface="Arial" panose="020B0604020202020204" pitchFamily="34" charset="0"/>
              </a:rPr>
              <a:t>…).</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10</a:t>
            </a:fld>
            <a:endParaRPr lang="en-001"/>
          </a:p>
        </p:txBody>
      </p:sp>
    </p:spTree>
    <p:extLst>
      <p:ext uri="{BB962C8B-B14F-4D97-AF65-F5344CB8AC3E}">
        <p14:creationId xmlns:p14="http://schemas.microsoft.com/office/powerpoint/2010/main" val="361259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Deudas: </a:t>
            </a:r>
            <a:r>
              <a:rPr lang="es-ES" sz="1800" dirty="0">
                <a:effectLst/>
                <a:latin typeface="Aptos" panose="020B0004020202020204" pitchFamily="34" charset="0"/>
                <a:ea typeface="Aptos" panose="020B0004020202020204" pitchFamily="34" charset="0"/>
                <a:cs typeface="Arial" panose="020B0604020202020204" pitchFamily="34" charset="0"/>
              </a:rPr>
              <a:t>Una interfaz moderna, dinámica y explicativa que permite al usuario visualizar las cantidades que debe o que le deben, y ajustar su presupuesto mensual en consecuencia.</a:t>
            </a:r>
          </a:p>
          <a:p>
            <a:r>
              <a:rPr lang="es-ES" dirty="0"/>
              <a:t>Notas: </a:t>
            </a:r>
            <a:r>
              <a:rPr lang="es-ES" sz="1800" dirty="0">
                <a:effectLst/>
                <a:latin typeface="Aptos" panose="020B0004020202020204" pitchFamily="34" charset="0"/>
                <a:ea typeface="Aptos" panose="020B0004020202020204" pitchFamily="34" charset="0"/>
                <a:cs typeface="Arial" panose="020B0604020202020204" pitchFamily="34" charset="0"/>
              </a:rPr>
              <a:t>Un apartado donde el usuario puede anotar eventos importantes en relación con su cuenta como transferencias, cobro de pagos, vencimientos de deudas, etc., además de disponer de la posibilidad de visualizar las notas en su cuenta de Microsoft, de forma cómoda y fácil.</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11</a:t>
            </a:fld>
            <a:endParaRPr lang="en-001"/>
          </a:p>
        </p:txBody>
      </p:sp>
    </p:spTree>
    <p:extLst>
      <p:ext uri="{BB962C8B-B14F-4D97-AF65-F5344CB8AC3E}">
        <p14:creationId xmlns:p14="http://schemas.microsoft.com/office/powerpoint/2010/main" val="10630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Tabla de clasificación: </a:t>
            </a:r>
            <a:r>
              <a:rPr lang="es-ES" sz="1800" dirty="0">
                <a:effectLst/>
                <a:latin typeface="Aptos" panose="020B0004020202020204" pitchFamily="34" charset="0"/>
                <a:ea typeface="Aptos" panose="020B0004020202020204" pitchFamily="34" charset="0"/>
                <a:cs typeface="Arial" panose="020B0604020202020204" pitchFamily="34" charset="0"/>
              </a:rPr>
              <a:t>Incentiva al usuario a lograr un mayor número de dinero ahorrado al mes.</a:t>
            </a:r>
          </a:p>
          <a:p>
            <a:r>
              <a:rPr lang="es-ES" sz="1800" dirty="0">
                <a:effectLst/>
                <a:latin typeface="Aptos" panose="020B0004020202020204" pitchFamily="34" charset="0"/>
                <a:cs typeface="Arial" panose="020B0604020202020204" pitchFamily="34" charset="0"/>
              </a:rPr>
              <a:t>Historial: </a:t>
            </a:r>
            <a:r>
              <a:rPr lang="es-ES" sz="1800" dirty="0">
                <a:effectLst/>
                <a:latin typeface="Aptos" panose="020B0004020202020204" pitchFamily="34" charset="0"/>
                <a:ea typeface="Aptos" panose="020B0004020202020204" pitchFamily="34" charset="0"/>
                <a:cs typeface="Arial" panose="020B0604020202020204" pitchFamily="34" charset="0"/>
              </a:rPr>
              <a:t>Herramienta muy útil para permitir al usuario llevar un registro de los gastos e ingresos de la cuenta, de manera rápida y ajustable a los criterios de búsqueda deseados.</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12</a:t>
            </a:fld>
            <a:endParaRPr lang="en-001"/>
          </a:p>
        </p:txBody>
      </p:sp>
    </p:spTree>
    <p:extLst>
      <p:ext uri="{BB962C8B-B14F-4D97-AF65-F5344CB8AC3E}">
        <p14:creationId xmlns:p14="http://schemas.microsoft.com/office/powerpoint/2010/main" val="78207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Notificaciones: </a:t>
            </a:r>
            <a:r>
              <a:rPr lang="es-ES" sz="1800" dirty="0">
                <a:effectLst/>
                <a:latin typeface="Aptos" panose="020B0004020202020204" pitchFamily="34" charset="0"/>
                <a:ea typeface="Aptos" panose="020B0004020202020204" pitchFamily="34" charset="0"/>
                <a:cs typeface="Arial" panose="020B0604020202020204" pitchFamily="34" charset="0"/>
              </a:rPr>
              <a:t>Una ayuda visual que permite al usuario conocer si ha superado un límite de dinero a gastar en alguna categoría de gasto como Restaurantes, Supermercados, etc., y que es completamente personalizable.</a:t>
            </a:r>
          </a:p>
          <a:p>
            <a:r>
              <a:rPr lang="es-ES" dirty="0"/>
              <a:t>Generar PDFs: </a:t>
            </a:r>
            <a:r>
              <a:rPr lang="es-ES" sz="1800" dirty="0">
                <a:effectLst/>
                <a:latin typeface="Aptos" panose="020B0004020202020204" pitchFamily="34" charset="0"/>
                <a:ea typeface="Aptos" panose="020B0004020202020204" pitchFamily="34" charset="0"/>
                <a:cs typeface="Arial" panose="020B0604020202020204" pitchFamily="34" charset="0"/>
              </a:rPr>
              <a:t>Aporta la capacidad de exportar los datos de la aplicación en un formato accesible y conocido para los usuarios, con la finalidad de facilitar el acceso a los datos con los que trabaja la aplicación.</a:t>
            </a:r>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13</a:t>
            </a:fld>
            <a:endParaRPr lang="en-001"/>
          </a:p>
        </p:txBody>
      </p:sp>
    </p:spTree>
    <p:extLst>
      <p:ext uri="{BB962C8B-B14F-4D97-AF65-F5344CB8AC3E}">
        <p14:creationId xmlns:p14="http://schemas.microsoft.com/office/powerpoint/2010/main" val="132458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conseguir establecer un entorno de trabajo profesional, como equipo nos centramos en establecer una serie de valores que nos ayudaran a lograr una cohesión y entendimiento entre los miembros del equipo, con el objetivo de conseguir generar el mejor producto posible y adquirir las habilidades necesarias para trabajar en equipos de desarrollo multidisciplinares.</a:t>
            </a:r>
          </a:p>
          <a:p>
            <a:endParaRPr lang="en-001" dirty="0"/>
          </a:p>
        </p:txBody>
      </p:sp>
      <p:sp>
        <p:nvSpPr>
          <p:cNvPr id="4" name="Marcador de número de diapositiva 3"/>
          <p:cNvSpPr>
            <a:spLocks noGrp="1"/>
          </p:cNvSpPr>
          <p:nvPr>
            <p:ph type="sldNum" sz="quarter" idx="5"/>
          </p:nvPr>
        </p:nvSpPr>
        <p:spPr/>
        <p:txBody>
          <a:bodyPr/>
          <a:lstStyle/>
          <a:p>
            <a:fld id="{AC0FD3F5-79A5-4C08-B310-45C6A94C241C}" type="slidenum">
              <a:rPr lang="en-001" smtClean="0"/>
              <a:t>16</a:t>
            </a:fld>
            <a:endParaRPr lang="en-001"/>
          </a:p>
        </p:txBody>
      </p:sp>
    </p:spTree>
    <p:extLst>
      <p:ext uri="{BB962C8B-B14F-4D97-AF65-F5344CB8AC3E}">
        <p14:creationId xmlns:p14="http://schemas.microsoft.com/office/powerpoint/2010/main" val="209488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5/26/2024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425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75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96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5/26/2024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507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52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63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25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98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69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43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5/26/2024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04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5/26/2024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360116450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sv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F1AB4F2-2B1C-BAE4-C7CF-EF348BB92D8B}"/>
              </a:ext>
            </a:extLst>
          </p:cNvPr>
          <p:cNvSpPr>
            <a:spLocks noGrp="1"/>
          </p:cNvSpPr>
          <p:nvPr>
            <p:ph type="ctrTitle"/>
          </p:nvPr>
        </p:nvSpPr>
        <p:spPr>
          <a:xfrm>
            <a:off x="6455793" y="221991"/>
            <a:ext cx="5130798" cy="2750419"/>
          </a:xfrm>
        </p:spPr>
        <p:txBody>
          <a:bodyPr>
            <a:normAutofit/>
          </a:bodyPr>
          <a:lstStyle/>
          <a:p>
            <a:r>
              <a:rPr lang="es-ES" dirty="0" err="1"/>
              <a:t>Ge$tioni</a:t>
            </a:r>
            <a:r>
              <a:rPr lang="es-ES" dirty="0"/>
              <a:t>$</a:t>
            </a:r>
            <a:endParaRPr lang="en-001" dirty="0"/>
          </a:p>
        </p:txBody>
      </p:sp>
      <p:sp>
        <p:nvSpPr>
          <p:cNvPr id="3" name="Subtítulo 2">
            <a:extLst>
              <a:ext uri="{FF2B5EF4-FFF2-40B4-BE49-F238E27FC236}">
                <a16:creationId xmlns:a16="http://schemas.microsoft.com/office/drawing/2014/main" id="{ED5EC887-41C2-CC62-E5AA-BF7DB1E7DD35}"/>
              </a:ext>
            </a:extLst>
          </p:cNvPr>
          <p:cNvSpPr>
            <a:spLocks noGrp="1"/>
          </p:cNvSpPr>
          <p:nvPr>
            <p:ph type="subTitle" idx="1"/>
          </p:nvPr>
        </p:nvSpPr>
        <p:spPr>
          <a:xfrm>
            <a:off x="6153088" y="3108089"/>
            <a:ext cx="5736207" cy="836358"/>
          </a:xfrm>
        </p:spPr>
        <p:txBody>
          <a:bodyPr>
            <a:normAutofit fontScale="92500" lnSpcReduction="10000"/>
          </a:bodyPr>
          <a:lstStyle/>
          <a:p>
            <a:r>
              <a:rPr lang="es-ES" sz="3200" dirty="0"/>
              <a:t>Invierte en tu futuro, controla tu destino</a:t>
            </a:r>
            <a:endParaRPr lang="en-001" sz="3200" dirty="0"/>
          </a:p>
        </p:txBody>
      </p:sp>
      <p:pic>
        <p:nvPicPr>
          <p:cNvPr id="5" name="Imagen 4" descr="Icono&#10;&#10;Descripción generada automáticamente">
            <a:extLst>
              <a:ext uri="{FF2B5EF4-FFF2-40B4-BE49-F238E27FC236}">
                <a16:creationId xmlns:a16="http://schemas.microsoft.com/office/drawing/2014/main" id="{8E75D0CD-8705-7014-8125-D53D4209F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2448"/>
            <a:ext cx="5850384" cy="531310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4" name="Oval 13">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Subtítulo 2">
            <a:extLst>
              <a:ext uri="{FF2B5EF4-FFF2-40B4-BE49-F238E27FC236}">
                <a16:creationId xmlns:a16="http://schemas.microsoft.com/office/drawing/2014/main" id="{FFE1D913-B3FC-5262-B45F-138E6EA78EEA}"/>
              </a:ext>
            </a:extLst>
          </p:cNvPr>
          <p:cNvSpPr txBox="1">
            <a:spLocks/>
          </p:cNvSpPr>
          <p:nvPr/>
        </p:nvSpPr>
        <p:spPr>
          <a:xfrm>
            <a:off x="6479723" y="4080126"/>
            <a:ext cx="5130798" cy="8363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Javier, </a:t>
            </a:r>
            <a:r>
              <a:rPr lang="es-ES" dirty="0" err="1"/>
              <a:t>Didac</a:t>
            </a:r>
            <a:r>
              <a:rPr lang="es-ES" dirty="0"/>
              <a:t>, Ausiàs, </a:t>
            </a:r>
            <a:r>
              <a:rPr lang="es-ES" dirty="0" err="1"/>
              <a:t>Boromir</a:t>
            </a:r>
            <a:r>
              <a:rPr lang="es-ES" dirty="0"/>
              <a:t> y Nico</a:t>
            </a:r>
            <a:endParaRPr lang="en-001" dirty="0"/>
          </a:p>
        </p:txBody>
      </p:sp>
    </p:spTree>
    <p:extLst>
      <p:ext uri="{BB962C8B-B14F-4D97-AF65-F5344CB8AC3E}">
        <p14:creationId xmlns:p14="http://schemas.microsoft.com/office/powerpoint/2010/main" val="323908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E4CBEFF-2995-1D99-5E5E-32250BDB47E1}"/>
              </a:ext>
            </a:extLst>
          </p:cNvPr>
          <p:cNvSpPr txBox="1">
            <a:spLocks/>
          </p:cNvSpPr>
          <p:nvPr/>
        </p:nvSpPr>
        <p:spPr>
          <a:xfrm>
            <a:off x="4071724" y="1376411"/>
            <a:ext cx="6287495" cy="970983"/>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6000" dirty="0"/>
              <a:t>Gastos / Ingresos</a:t>
            </a:r>
          </a:p>
        </p:txBody>
      </p:sp>
      <p:pic>
        <p:nvPicPr>
          <p:cNvPr id="5" name="Graphic 5" descr="Dinero">
            <a:extLst>
              <a:ext uri="{FF2B5EF4-FFF2-40B4-BE49-F238E27FC236}">
                <a16:creationId xmlns:a16="http://schemas.microsoft.com/office/drawing/2014/main" id="{56B923B7-81EA-1AA2-DFCD-CC88A443DF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064" y="484462"/>
            <a:ext cx="2425566" cy="242556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8" name="Título 1">
            <a:extLst>
              <a:ext uri="{FF2B5EF4-FFF2-40B4-BE49-F238E27FC236}">
                <a16:creationId xmlns:a16="http://schemas.microsoft.com/office/drawing/2014/main" id="{25D30E3C-4353-5659-2B3F-3D58F164468F}"/>
              </a:ext>
            </a:extLst>
          </p:cNvPr>
          <p:cNvSpPr>
            <a:spLocks noGrp="1"/>
          </p:cNvSpPr>
          <p:nvPr>
            <p:ph type="title"/>
          </p:nvPr>
        </p:nvSpPr>
        <p:spPr>
          <a:xfrm>
            <a:off x="893070" y="3908301"/>
            <a:ext cx="7442409" cy="1019392"/>
          </a:xfrm>
        </p:spPr>
        <p:txBody>
          <a:bodyPr vert="horz" lIns="91440" tIns="45720" rIns="91440" bIns="45720" rtlCol="0" anchor="b">
            <a:normAutofit fontScale="90000"/>
          </a:bodyPr>
          <a:lstStyle/>
          <a:p>
            <a:pPr algn="ctr"/>
            <a:r>
              <a:rPr lang="es-ES" sz="6000" kern="1200" dirty="0">
                <a:solidFill>
                  <a:schemeClr val="tx1"/>
                </a:solidFill>
                <a:latin typeface="+mj-lt"/>
                <a:ea typeface="+mj-ea"/>
                <a:cs typeface="+mj-cs"/>
              </a:rPr>
              <a:t>Métodos Ahorrativos</a:t>
            </a:r>
          </a:p>
        </p:txBody>
      </p:sp>
      <p:pic>
        <p:nvPicPr>
          <p:cNvPr id="9" name="Graphic 5" descr="ahorros">
            <a:extLst>
              <a:ext uri="{FF2B5EF4-FFF2-40B4-BE49-F238E27FC236}">
                <a16:creationId xmlns:a16="http://schemas.microsoft.com/office/drawing/2014/main" id="{2EED9916-247E-CF73-F208-1B5695A09F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1356" y="2988647"/>
            <a:ext cx="2608446" cy="260844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Tree>
    <p:extLst>
      <p:ext uri="{BB962C8B-B14F-4D97-AF65-F5344CB8AC3E}">
        <p14:creationId xmlns:p14="http://schemas.microsoft.com/office/powerpoint/2010/main" val="311464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ítulo 1">
            <a:extLst>
              <a:ext uri="{FF2B5EF4-FFF2-40B4-BE49-F238E27FC236}">
                <a16:creationId xmlns:a16="http://schemas.microsoft.com/office/drawing/2014/main" id="{53C560D5-8E35-7326-3605-3CF6C7EF9CC1}"/>
              </a:ext>
            </a:extLst>
          </p:cNvPr>
          <p:cNvSpPr txBox="1">
            <a:spLocks/>
          </p:cNvSpPr>
          <p:nvPr/>
        </p:nvSpPr>
        <p:spPr>
          <a:xfrm>
            <a:off x="3197252" y="1357606"/>
            <a:ext cx="3361535" cy="10130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6000" dirty="0"/>
              <a:t>Deudas</a:t>
            </a:r>
          </a:p>
        </p:txBody>
      </p:sp>
      <p:pic>
        <p:nvPicPr>
          <p:cNvPr id="5" name="Graphic 20" descr="Dólar">
            <a:extLst>
              <a:ext uri="{FF2B5EF4-FFF2-40B4-BE49-F238E27FC236}">
                <a16:creationId xmlns:a16="http://schemas.microsoft.com/office/drawing/2014/main" id="{07ABF7E0-AAE0-42F0-67BF-242CE056D6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710" y="299272"/>
            <a:ext cx="3129728" cy="3129728"/>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6" name="Título 1">
            <a:extLst>
              <a:ext uri="{FF2B5EF4-FFF2-40B4-BE49-F238E27FC236}">
                <a16:creationId xmlns:a16="http://schemas.microsoft.com/office/drawing/2014/main" id="{0148DF7F-FC36-B783-1864-B89C6A6E2F01}"/>
              </a:ext>
            </a:extLst>
          </p:cNvPr>
          <p:cNvSpPr>
            <a:spLocks noGrp="1"/>
          </p:cNvSpPr>
          <p:nvPr>
            <p:ph type="title"/>
          </p:nvPr>
        </p:nvSpPr>
        <p:spPr>
          <a:xfrm>
            <a:off x="5320337" y="4224939"/>
            <a:ext cx="2958161" cy="953215"/>
          </a:xfrm>
        </p:spPr>
        <p:txBody>
          <a:bodyPr vert="horz" lIns="91440" tIns="45720" rIns="91440" bIns="45720" rtlCol="0" anchor="b">
            <a:normAutofit/>
          </a:bodyPr>
          <a:lstStyle/>
          <a:p>
            <a:pPr algn="ctr"/>
            <a:r>
              <a:rPr lang="es-ES" sz="6000" dirty="0"/>
              <a:t>Notas</a:t>
            </a:r>
            <a:endParaRPr lang="es-ES" sz="6000" kern="1200" dirty="0">
              <a:solidFill>
                <a:schemeClr val="tx1"/>
              </a:solidFill>
              <a:latin typeface="+mj-lt"/>
              <a:ea typeface="+mj-ea"/>
              <a:cs typeface="+mj-cs"/>
            </a:endParaRPr>
          </a:p>
        </p:txBody>
      </p:sp>
      <p:pic>
        <p:nvPicPr>
          <p:cNvPr id="7" name="Graphic 5" descr="Blog">
            <a:extLst>
              <a:ext uri="{FF2B5EF4-FFF2-40B4-BE49-F238E27FC236}">
                <a16:creationId xmlns:a16="http://schemas.microsoft.com/office/drawing/2014/main" id="{5B3CFB4D-3C47-ADD1-317C-F734DF4DFE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31653" y="3429000"/>
            <a:ext cx="3204637" cy="3204637"/>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Tree>
    <p:extLst>
      <p:ext uri="{BB962C8B-B14F-4D97-AF65-F5344CB8AC3E}">
        <p14:creationId xmlns:p14="http://schemas.microsoft.com/office/powerpoint/2010/main" val="289580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D7C5F-FD03-522F-6BB1-98606BECD94F}"/>
              </a:ext>
            </a:extLst>
          </p:cNvPr>
          <p:cNvSpPr>
            <a:spLocks noGrp="1"/>
          </p:cNvSpPr>
          <p:nvPr>
            <p:ph type="title"/>
          </p:nvPr>
        </p:nvSpPr>
        <p:spPr>
          <a:xfrm>
            <a:off x="707456" y="1423904"/>
            <a:ext cx="8085221" cy="1325563"/>
          </a:xfrm>
        </p:spPr>
        <p:txBody>
          <a:bodyPr/>
          <a:lstStyle/>
          <a:p>
            <a:r>
              <a:rPr lang="es-ES" sz="5600" dirty="0"/>
              <a:t>Tabla de Clasificación</a:t>
            </a:r>
            <a:endParaRPr lang="en-001" sz="5600" dirty="0"/>
          </a:p>
        </p:txBody>
      </p:sp>
      <p:pic>
        <p:nvPicPr>
          <p:cNvPr id="5" name="Gráfico 4" descr="Podio con relleno sólido">
            <a:extLst>
              <a:ext uri="{FF2B5EF4-FFF2-40B4-BE49-F238E27FC236}">
                <a16:creationId xmlns:a16="http://schemas.microsoft.com/office/drawing/2014/main" id="{CA2CCC69-D752-DEB6-8616-078B6FDD63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9365" y="534837"/>
            <a:ext cx="2735179" cy="2735179"/>
          </a:xfrm>
          <a:prstGeom prst="rect">
            <a:avLst/>
          </a:prstGeom>
        </p:spPr>
      </p:pic>
      <p:pic>
        <p:nvPicPr>
          <p:cNvPr id="7" name="Gráfico 6" descr="Lupa con relleno sólido">
            <a:extLst>
              <a:ext uri="{FF2B5EF4-FFF2-40B4-BE49-F238E27FC236}">
                <a16:creationId xmlns:a16="http://schemas.microsoft.com/office/drawing/2014/main" id="{616B7990-CC14-E6B7-67C0-582DF40A4F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6214" y="3270014"/>
            <a:ext cx="2598821" cy="2598821"/>
          </a:xfrm>
          <a:prstGeom prst="rect">
            <a:avLst/>
          </a:prstGeom>
        </p:spPr>
      </p:pic>
      <p:sp>
        <p:nvSpPr>
          <p:cNvPr id="8" name="Título 1">
            <a:extLst>
              <a:ext uri="{FF2B5EF4-FFF2-40B4-BE49-F238E27FC236}">
                <a16:creationId xmlns:a16="http://schemas.microsoft.com/office/drawing/2014/main" id="{E92F680B-DE65-E650-B4A3-7A45FD08F7AF}"/>
              </a:ext>
            </a:extLst>
          </p:cNvPr>
          <p:cNvSpPr txBox="1">
            <a:spLocks/>
          </p:cNvSpPr>
          <p:nvPr/>
        </p:nvSpPr>
        <p:spPr>
          <a:xfrm>
            <a:off x="6221130" y="3906644"/>
            <a:ext cx="312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5600" dirty="0"/>
              <a:t>Historial</a:t>
            </a:r>
            <a:endParaRPr lang="en-001" sz="5600" dirty="0"/>
          </a:p>
        </p:txBody>
      </p:sp>
    </p:spTree>
    <p:extLst>
      <p:ext uri="{BB962C8B-B14F-4D97-AF65-F5344CB8AC3E}">
        <p14:creationId xmlns:p14="http://schemas.microsoft.com/office/powerpoint/2010/main" val="169123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Gráfico 6" descr="Documento con relleno sólido">
            <a:extLst>
              <a:ext uri="{FF2B5EF4-FFF2-40B4-BE49-F238E27FC236}">
                <a16:creationId xmlns:a16="http://schemas.microsoft.com/office/drawing/2014/main" id="{54E8E115-9F96-3D38-F8B3-77BE816E5A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5231" y="3100136"/>
            <a:ext cx="2667803" cy="2667803"/>
          </a:xfrm>
          <a:prstGeom prst="rect">
            <a:avLst/>
          </a:prstGeom>
        </p:spPr>
      </p:pic>
      <p:pic>
        <p:nvPicPr>
          <p:cNvPr id="9" name="Graphic 5" descr="Alerta de correo">
            <a:extLst>
              <a:ext uri="{FF2B5EF4-FFF2-40B4-BE49-F238E27FC236}">
                <a16:creationId xmlns:a16="http://schemas.microsoft.com/office/drawing/2014/main" id="{54A95428-800C-3AA9-662F-602226C9F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4914" y="310414"/>
            <a:ext cx="3118586" cy="311858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Título 1">
            <a:extLst>
              <a:ext uri="{FF2B5EF4-FFF2-40B4-BE49-F238E27FC236}">
                <a16:creationId xmlns:a16="http://schemas.microsoft.com/office/drawing/2014/main" id="{D34D6EB6-0A9A-38F2-7020-2AB2C6AA90E2}"/>
              </a:ext>
            </a:extLst>
          </p:cNvPr>
          <p:cNvSpPr>
            <a:spLocks noGrp="1"/>
          </p:cNvSpPr>
          <p:nvPr>
            <p:ph type="title"/>
          </p:nvPr>
        </p:nvSpPr>
        <p:spPr>
          <a:xfrm>
            <a:off x="4817444" y="1206925"/>
            <a:ext cx="5240957" cy="1325563"/>
          </a:xfrm>
        </p:spPr>
        <p:txBody>
          <a:bodyPr/>
          <a:lstStyle/>
          <a:p>
            <a:r>
              <a:rPr lang="es-ES" sz="5600" dirty="0"/>
              <a:t>Notificaciones</a:t>
            </a:r>
            <a:endParaRPr lang="en-001" sz="5600" dirty="0"/>
          </a:p>
        </p:txBody>
      </p:sp>
      <p:sp>
        <p:nvSpPr>
          <p:cNvPr id="13" name="Título 1">
            <a:extLst>
              <a:ext uri="{FF2B5EF4-FFF2-40B4-BE49-F238E27FC236}">
                <a16:creationId xmlns:a16="http://schemas.microsoft.com/office/drawing/2014/main" id="{86EB9003-2FE6-1D19-8FB8-C0D912A2E4B7}"/>
              </a:ext>
            </a:extLst>
          </p:cNvPr>
          <p:cNvSpPr txBox="1">
            <a:spLocks/>
          </p:cNvSpPr>
          <p:nvPr/>
        </p:nvSpPr>
        <p:spPr>
          <a:xfrm>
            <a:off x="2196965" y="4006274"/>
            <a:ext cx="5240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sz="5600" dirty="0"/>
              <a:t>Generar PDFs</a:t>
            </a:r>
            <a:endParaRPr lang="en-001" sz="5600" dirty="0"/>
          </a:p>
        </p:txBody>
      </p:sp>
    </p:spTree>
    <p:extLst>
      <p:ext uri="{BB962C8B-B14F-4D97-AF65-F5344CB8AC3E}">
        <p14:creationId xmlns:p14="http://schemas.microsoft.com/office/powerpoint/2010/main" val="4273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32727C4-8A0A-832A-7330-1085E72F8EA4}"/>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9600" b="1" kern="1200" dirty="0">
                <a:solidFill>
                  <a:srgbClr val="FFFFFF"/>
                </a:solidFill>
                <a:latin typeface="+mj-lt"/>
                <a:ea typeface="+mj-ea"/>
                <a:cs typeface="+mj-cs"/>
              </a:rPr>
              <a:t>Desarrollo</a:t>
            </a: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7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DB60B7E-3FF7-0079-17C3-F71D9C075A96}"/>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s-ES" sz="6000" b="1" kern="1200">
                <a:solidFill>
                  <a:srgbClr val="FFFFFF"/>
                </a:solidFill>
                <a:latin typeface="+mj-lt"/>
                <a:ea typeface="+mj-ea"/>
                <a:cs typeface="+mj-cs"/>
              </a:rPr>
              <a:t>Metodología</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07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BBB07-9C25-14E3-D43E-FEDA42022603}"/>
              </a:ext>
            </a:extLst>
          </p:cNvPr>
          <p:cNvSpPr>
            <a:spLocks noGrp="1"/>
          </p:cNvSpPr>
          <p:nvPr>
            <p:ph type="title"/>
          </p:nvPr>
        </p:nvSpPr>
        <p:spPr>
          <a:xfrm>
            <a:off x="838200" y="226774"/>
            <a:ext cx="10515600" cy="1325563"/>
          </a:xfrm>
        </p:spPr>
        <p:txBody>
          <a:bodyPr>
            <a:normAutofit/>
          </a:bodyPr>
          <a:lstStyle/>
          <a:p>
            <a:pPr algn="ctr"/>
            <a:r>
              <a:rPr lang="es-ES" sz="5400" b="1" dirty="0"/>
              <a:t>Valores</a:t>
            </a:r>
            <a:endParaRPr lang="en-001" sz="5400" b="1" dirty="0"/>
          </a:p>
        </p:txBody>
      </p:sp>
      <p:sp>
        <p:nvSpPr>
          <p:cNvPr id="4" name="Título 1">
            <a:extLst>
              <a:ext uri="{FF2B5EF4-FFF2-40B4-BE49-F238E27FC236}">
                <a16:creationId xmlns:a16="http://schemas.microsoft.com/office/drawing/2014/main" id="{011BDFF6-7991-62F2-7BA7-B9B61753E17B}"/>
              </a:ext>
            </a:extLst>
          </p:cNvPr>
          <p:cNvSpPr txBox="1">
            <a:spLocks/>
          </p:cNvSpPr>
          <p:nvPr/>
        </p:nvSpPr>
        <p:spPr>
          <a:xfrm>
            <a:off x="1847249" y="1825123"/>
            <a:ext cx="3812406" cy="842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Trabajo en Equipo</a:t>
            </a:r>
            <a:endParaRPr lang="en-001" dirty="0"/>
          </a:p>
        </p:txBody>
      </p:sp>
      <p:sp>
        <p:nvSpPr>
          <p:cNvPr id="5" name="Título 1">
            <a:extLst>
              <a:ext uri="{FF2B5EF4-FFF2-40B4-BE49-F238E27FC236}">
                <a16:creationId xmlns:a16="http://schemas.microsoft.com/office/drawing/2014/main" id="{EA8B80F7-7A5E-6ADD-00A4-1F765EF793A6}"/>
              </a:ext>
            </a:extLst>
          </p:cNvPr>
          <p:cNvSpPr txBox="1">
            <a:spLocks/>
          </p:cNvSpPr>
          <p:nvPr/>
        </p:nvSpPr>
        <p:spPr>
          <a:xfrm>
            <a:off x="5155129" y="2770312"/>
            <a:ext cx="6256422" cy="842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Resolución de Conflictos</a:t>
            </a:r>
            <a:endParaRPr lang="en-001" dirty="0"/>
          </a:p>
        </p:txBody>
      </p:sp>
      <p:sp>
        <p:nvSpPr>
          <p:cNvPr id="6" name="Título 1">
            <a:extLst>
              <a:ext uri="{FF2B5EF4-FFF2-40B4-BE49-F238E27FC236}">
                <a16:creationId xmlns:a16="http://schemas.microsoft.com/office/drawing/2014/main" id="{60E3FE88-C8CB-CAE2-B79F-D65A2FF2E4F8}"/>
              </a:ext>
            </a:extLst>
          </p:cNvPr>
          <p:cNvSpPr txBox="1">
            <a:spLocks/>
          </p:cNvSpPr>
          <p:nvPr/>
        </p:nvSpPr>
        <p:spPr>
          <a:xfrm>
            <a:off x="1410902" y="3904246"/>
            <a:ext cx="6256422" cy="842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Comunicación Asertiva</a:t>
            </a:r>
            <a:endParaRPr lang="en-001" dirty="0"/>
          </a:p>
        </p:txBody>
      </p:sp>
      <p:sp>
        <p:nvSpPr>
          <p:cNvPr id="7" name="Título 1">
            <a:extLst>
              <a:ext uri="{FF2B5EF4-FFF2-40B4-BE49-F238E27FC236}">
                <a16:creationId xmlns:a16="http://schemas.microsoft.com/office/drawing/2014/main" id="{E5BF879E-8D54-45F2-CC72-D73E6C142970}"/>
              </a:ext>
            </a:extLst>
          </p:cNvPr>
          <p:cNvSpPr txBox="1">
            <a:spLocks/>
          </p:cNvSpPr>
          <p:nvPr/>
        </p:nvSpPr>
        <p:spPr>
          <a:xfrm>
            <a:off x="4563176" y="5068969"/>
            <a:ext cx="6256422" cy="842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s-ES" dirty="0"/>
              <a:t>Retroalimentación Constante</a:t>
            </a:r>
            <a:endParaRPr lang="en-001" dirty="0"/>
          </a:p>
        </p:txBody>
      </p:sp>
      <p:pic>
        <p:nvPicPr>
          <p:cNvPr id="9" name="Gráfico 8" descr="Red social con relleno sólido">
            <a:extLst>
              <a:ext uri="{FF2B5EF4-FFF2-40B4-BE49-F238E27FC236}">
                <a16:creationId xmlns:a16="http://schemas.microsoft.com/office/drawing/2014/main" id="{CDE196A9-5C2A-62DB-CE00-B08D771E7D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840" y="1524927"/>
            <a:ext cx="1271337" cy="1271337"/>
          </a:xfrm>
          <a:prstGeom prst="rect">
            <a:avLst/>
          </a:prstGeom>
        </p:spPr>
      </p:pic>
      <p:pic>
        <p:nvPicPr>
          <p:cNvPr id="11" name="Gráfico 10" descr="Marketing con relleno sólido">
            <a:extLst>
              <a:ext uri="{FF2B5EF4-FFF2-40B4-BE49-F238E27FC236}">
                <a16:creationId xmlns:a16="http://schemas.microsoft.com/office/drawing/2014/main" id="{82412D69-5A32-C67B-CC82-1E231B8B0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840" y="3906652"/>
            <a:ext cx="914400" cy="914400"/>
          </a:xfrm>
          <a:prstGeom prst="rect">
            <a:avLst/>
          </a:prstGeom>
        </p:spPr>
      </p:pic>
      <p:pic>
        <p:nvPicPr>
          <p:cNvPr id="13" name="Gráfico 12" descr="Brindis con relleno sólido">
            <a:extLst>
              <a:ext uri="{FF2B5EF4-FFF2-40B4-BE49-F238E27FC236}">
                <a16:creationId xmlns:a16="http://schemas.microsoft.com/office/drawing/2014/main" id="{06A8C315-8BD6-BE1C-ECFF-06B22F1FBD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2398" y="2770312"/>
            <a:ext cx="914400" cy="914400"/>
          </a:xfrm>
          <a:prstGeom prst="rect">
            <a:avLst/>
          </a:prstGeom>
        </p:spPr>
      </p:pic>
      <p:pic>
        <p:nvPicPr>
          <p:cNvPr id="15" name="Gráfico 14" descr="Chateo con relleno sólido">
            <a:extLst>
              <a:ext uri="{FF2B5EF4-FFF2-40B4-BE49-F238E27FC236}">
                <a16:creationId xmlns:a16="http://schemas.microsoft.com/office/drawing/2014/main" id="{5F67ECC7-B0D8-A93B-B188-D0E695C02E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22016" y="4996613"/>
            <a:ext cx="914400" cy="914400"/>
          </a:xfrm>
          <a:prstGeom prst="rect">
            <a:avLst/>
          </a:prstGeom>
        </p:spPr>
      </p:pic>
    </p:spTree>
    <p:extLst>
      <p:ext uri="{BB962C8B-B14F-4D97-AF65-F5344CB8AC3E}">
        <p14:creationId xmlns:p14="http://schemas.microsoft.com/office/powerpoint/2010/main" val="220033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A9942A5-EA28-DF6E-C36C-FE471DB161A3}"/>
              </a:ext>
            </a:extLst>
          </p:cNvPr>
          <p:cNvSpPr>
            <a:spLocks noGrp="1"/>
          </p:cNvSpPr>
          <p:nvPr>
            <p:ph type="title"/>
          </p:nvPr>
        </p:nvSpPr>
        <p:spPr>
          <a:xfrm>
            <a:off x="1004969" y="308203"/>
            <a:ext cx="10182061" cy="946986"/>
          </a:xfrm>
        </p:spPr>
        <p:txBody>
          <a:bodyPr vert="horz" lIns="91440" tIns="45720" rIns="91440" bIns="45720" rtlCol="0" anchor="b">
            <a:normAutofit/>
          </a:bodyPr>
          <a:lstStyle/>
          <a:p>
            <a:pPr algn="ctr"/>
            <a:r>
              <a:rPr lang="es-ES" sz="5400" b="1" dirty="0"/>
              <a:t>Sistema de Capitanía</a:t>
            </a:r>
          </a:p>
        </p:txBody>
      </p:sp>
      <p:pic>
        <p:nvPicPr>
          <p:cNvPr id="5" name="Gráfico 4" descr="Corona con relleno sólido">
            <a:extLst>
              <a:ext uri="{FF2B5EF4-FFF2-40B4-BE49-F238E27FC236}">
                <a16:creationId xmlns:a16="http://schemas.microsoft.com/office/drawing/2014/main" id="{BB536042-9F70-7FC1-1819-4BE5AA69B1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0908" y="1112305"/>
            <a:ext cx="1895070" cy="189507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8" name="Rectangle 17">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ítulo 1">
            <a:extLst>
              <a:ext uri="{FF2B5EF4-FFF2-40B4-BE49-F238E27FC236}">
                <a16:creationId xmlns:a16="http://schemas.microsoft.com/office/drawing/2014/main" id="{4BB4B707-510C-4DEF-6D2F-D976C9965B9E}"/>
              </a:ext>
            </a:extLst>
          </p:cNvPr>
          <p:cNvSpPr txBox="1">
            <a:spLocks/>
          </p:cNvSpPr>
          <p:nvPr/>
        </p:nvSpPr>
        <p:spPr>
          <a:xfrm>
            <a:off x="4725942" y="2689732"/>
            <a:ext cx="3033867" cy="9469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dirty="0"/>
              <a:t>Integrante</a:t>
            </a:r>
          </a:p>
        </p:txBody>
      </p:sp>
      <p:pic>
        <p:nvPicPr>
          <p:cNvPr id="8" name="Gráfico 7" descr="Flecha: recto con relleno sólido">
            <a:extLst>
              <a:ext uri="{FF2B5EF4-FFF2-40B4-BE49-F238E27FC236}">
                <a16:creationId xmlns:a16="http://schemas.microsoft.com/office/drawing/2014/main" id="{501114A5-7998-05EC-A4C0-490536D841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5534026" y="3730564"/>
            <a:ext cx="1417698" cy="1417698"/>
          </a:xfrm>
          <a:prstGeom prst="rect">
            <a:avLst/>
          </a:prstGeom>
        </p:spPr>
      </p:pic>
      <p:sp>
        <p:nvSpPr>
          <p:cNvPr id="9" name="Título 1">
            <a:extLst>
              <a:ext uri="{FF2B5EF4-FFF2-40B4-BE49-F238E27FC236}">
                <a16:creationId xmlns:a16="http://schemas.microsoft.com/office/drawing/2014/main" id="{9BB3C2F2-8287-8A8A-AFFF-9844B9E0900C}"/>
              </a:ext>
            </a:extLst>
          </p:cNvPr>
          <p:cNvSpPr txBox="1">
            <a:spLocks/>
          </p:cNvSpPr>
          <p:nvPr/>
        </p:nvSpPr>
        <p:spPr>
          <a:xfrm>
            <a:off x="4711509" y="5047970"/>
            <a:ext cx="3033867" cy="9469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dirty="0"/>
              <a:t>Asignatura</a:t>
            </a:r>
          </a:p>
        </p:txBody>
      </p:sp>
      <p:sp>
        <p:nvSpPr>
          <p:cNvPr id="11" name="Título 1">
            <a:extLst>
              <a:ext uri="{FF2B5EF4-FFF2-40B4-BE49-F238E27FC236}">
                <a16:creationId xmlns:a16="http://schemas.microsoft.com/office/drawing/2014/main" id="{00542D13-F07B-3720-B8A9-BDF798710C0A}"/>
              </a:ext>
            </a:extLst>
          </p:cNvPr>
          <p:cNvSpPr txBox="1">
            <a:spLocks/>
          </p:cNvSpPr>
          <p:nvPr/>
        </p:nvSpPr>
        <p:spPr>
          <a:xfrm rot="20021797">
            <a:off x="873743" y="2424279"/>
            <a:ext cx="3033867" cy="9469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i="1" dirty="0">
                <a:solidFill>
                  <a:schemeClr val="accent6"/>
                </a:solidFill>
              </a:rPr>
              <a:t>Organiza</a:t>
            </a:r>
          </a:p>
        </p:txBody>
      </p:sp>
      <p:sp>
        <p:nvSpPr>
          <p:cNvPr id="13" name="Título 1">
            <a:extLst>
              <a:ext uri="{FF2B5EF4-FFF2-40B4-BE49-F238E27FC236}">
                <a16:creationId xmlns:a16="http://schemas.microsoft.com/office/drawing/2014/main" id="{1D2A59DB-67E4-1124-5FBA-1134A8BEF824}"/>
              </a:ext>
            </a:extLst>
          </p:cNvPr>
          <p:cNvSpPr txBox="1">
            <a:spLocks/>
          </p:cNvSpPr>
          <p:nvPr/>
        </p:nvSpPr>
        <p:spPr>
          <a:xfrm rot="1491334">
            <a:off x="8680347" y="3583101"/>
            <a:ext cx="3033867" cy="9469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i="1" dirty="0">
                <a:solidFill>
                  <a:schemeClr val="accent1"/>
                </a:solidFill>
              </a:rPr>
              <a:t>Coordina</a:t>
            </a:r>
          </a:p>
        </p:txBody>
      </p:sp>
    </p:spTree>
    <p:extLst>
      <p:ext uri="{BB962C8B-B14F-4D97-AF65-F5344CB8AC3E}">
        <p14:creationId xmlns:p14="http://schemas.microsoft.com/office/powerpoint/2010/main" val="297386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59B01-30D9-21B0-461B-29A7738BDF05}"/>
              </a:ext>
            </a:extLst>
          </p:cNvPr>
          <p:cNvSpPr>
            <a:spLocks noGrp="1"/>
          </p:cNvSpPr>
          <p:nvPr>
            <p:ph type="title"/>
          </p:nvPr>
        </p:nvSpPr>
        <p:spPr>
          <a:xfrm>
            <a:off x="811924" y="144570"/>
            <a:ext cx="10515600" cy="1325563"/>
          </a:xfrm>
        </p:spPr>
        <p:txBody>
          <a:bodyPr/>
          <a:lstStyle/>
          <a:p>
            <a:r>
              <a:rPr lang="es-ES" b="1" dirty="0">
                <a:solidFill>
                  <a:schemeClr val="accent6">
                    <a:lumMod val="50000"/>
                  </a:schemeClr>
                </a:solidFill>
              </a:rPr>
              <a:t>Metodologías Ágiles</a:t>
            </a:r>
            <a:endParaRPr lang="en-001" b="1" dirty="0">
              <a:solidFill>
                <a:schemeClr val="accent6">
                  <a:lumMod val="50000"/>
                </a:schemeClr>
              </a:solidFill>
            </a:endParaRPr>
          </a:p>
        </p:txBody>
      </p:sp>
      <p:sp>
        <p:nvSpPr>
          <p:cNvPr id="4" name="CuadroTexto 3">
            <a:extLst>
              <a:ext uri="{FF2B5EF4-FFF2-40B4-BE49-F238E27FC236}">
                <a16:creationId xmlns:a16="http://schemas.microsoft.com/office/drawing/2014/main" id="{DA200D67-5876-E383-579F-30E82A429EEF}"/>
              </a:ext>
            </a:extLst>
          </p:cNvPr>
          <p:cNvSpPr txBox="1"/>
          <p:nvPr/>
        </p:nvSpPr>
        <p:spPr>
          <a:xfrm>
            <a:off x="3121573" y="1974467"/>
            <a:ext cx="1418896" cy="584775"/>
          </a:xfrm>
          <a:prstGeom prst="rect">
            <a:avLst/>
          </a:prstGeom>
          <a:noFill/>
          <a:ln w="28575">
            <a:solidFill>
              <a:srgbClr val="0070C0"/>
            </a:solidFill>
          </a:ln>
        </p:spPr>
        <p:txBody>
          <a:bodyPr wrap="square" rtlCol="0">
            <a:spAutoFit/>
          </a:bodyPr>
          <a:lstStyle>
            <a:defPPr>
              <a:defRPr lang="en-001"/>
            </a:defPPr>
            <a:lvl1pPr>
              <a:defRPr sz="2400"/>
            </a:lvl1pPr>
          </a:lstStyle>
          <a:p>
            <a:r>
              <a:rPr lang="es-ES" sz="3200" b="1" dirty="0"/>
              <a:t>Scrum</a:t>
            </a:r>
            <a:endParaRPr lang="en-001" b="1" dirty="0"/>
          </a:p>
        </p:txBody>
      </p:sp>
      <p:pic>
        <p:nvPicPr>
          <p:cNvPr id="6" name="Gráfico 5" descr="Flecha derecha con relleno sólido">
            <a:extLst>
              <a:ext uri="{FF2B5EF4-FFF2-40B4-BE49-F238E27FC236}">
                <a16:creationId xmlns:a16="http://schemas.microsoft.com/office/drawing/2014/main" id="{69B69DE0-D97B-7BE9-3A5E-6B38D77FF1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68565" y="2601634"/>
            <a:ext cx="914400" cy="914400"/>
          </a:xfrm>
          <a:prstGeom prst="rect">
            <a:avLst/>
          </a:prstGeom>
        </p:spPr>
      </p:pic>
      <p:sp>
        <p:nvSpPr>
          <p:cNvPr id="7" name="CuadroTexto 6">
            <a:extLst>
              <a:ext uri="{FF2B5EF4-FFF2-40B4-BE49-F238E27FC236}">
                <a16:creationId xmlns:a16="http://schemas.microsoft.com/office/drawing/2014/main" id="{957CECEE-9CB4-4538-1A67-07091C9BB257}"/>
              </a:ext>
            </a:extLst>
          </p:cNvPr>
          <p:cNvSpPr txBox="1"/>
          <p:nvPr/>
        </p:nvSpPr>
        <p:spPr>
          <a:xfrm>
            <a:off x="2506716" y="3707848"/>
            <a:ext cx="2638097" cy="461665"/>
          </a:xfrm>
          <a:prstGeom prst="rect">
            <a:avLst/>
          </a:prstGeom>
          <a:noFill/>
          <a:ln w="12700">
            <a:solidFill>
              <a:schemeClr val="accent4"/>
            </a:solidFill>
          </a:ln>
        </p:spPr>
        <p:txBody>
          <a:bodyPr wrap="square" rtlCol="0">
            <a:spAutoFit/>
          </a:bodyPr>
          <a:lstStyle/>
          <a:p>
            <a:r>
              <a:rPr lang="en-001" sz="2400" dirty="0"/>
              <a:t>Product</a:t>
            </a:r>
            <a:r>
              <a:rPr lang="en-001" sz="2400" b="1" dirty="0"/>
              <a:t> </a:t>
            </a:r>
            <a:r>
              <a:rPr lang="en-001" sz="2400" dirty="0"/>
              <a:t>Backlog</a:t>
            </a:r>
          </a:p>
        </p:txBody>
      </p:sp>
      <p:pic>
        <p:nvPicPr>
          <p:cNvPr id="8" name="Gráfico 7" descr="Flecha derecha con relleno sólido">
            <a:extLst>
              <a:ext uri="{FF2B5EF4-FFF2-40B4-BE49-F238E27FC236}">
                <a16:creationId xmlns:a16="http://schemas.microsoft.com/office/drawing/2014/main" id="{B137DDB1-ECA1-D58B-280B-078371F11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7309" y="1816785"/>
            <a:ext cx="914400" cy="914400"/>
          </a:xfrm>
          <a:prstGeom prst="rect">
            <a:avLst/>
          </a:prstGeom>
        </p:spPr>
      </p:pic>
      <p:sp>
        <p:nvSpPr>
          <p:cNvPr id="9" name="CuadroTexto 8">
            <a:extLst>
              <a:ext uri="{FF2B5EF4-FFF2-40B4-BE49-F238E27FC236}">
                <a16:creationId xmlns:a16="http://schemas.microsoft.com/office/drawing/2014/main" id="{D0EB8467-C8BC-513A-0F61-C9554CD6FAC2}"/>
              </a:ext>
            </a:extLst>
          </p:cNvPr>
          <p:cNvSpPr txBox="1"/>
          <p:nvPr/>
        </p:nvSpPr>
        <p:spPr>
          <a:xfrm>
            <a:off x="6342992" y="2036021"/>
            <a:ext cx="1003739" cy="461665"/>
          </a:xfrm>
          <a:prstGeom prst="rect">
            <a:avLst/>
          </a:prstGeom>
          <a:noFill/>
          <a:ln w="12700">
            <a:solidFill>
              <a:schemeClr val="accent4"/>
            </a:solidFill>
          </a:ln>
        </p:spPr>
        <p:txBody>
          <a:bodyPr wrap="square" rtlCol="0">
            <a:spAutoFit/>
          </a:bodyPr>
          <a:lstStyle>
            <a:defPPr>
              <a:defRPr lang="en-001"/>
            </a:defPPr>
            <a:lvl1pPr>
              <a:defRPr sz="2400"/>
            </a:lvl1pPr>
          </a:lstStyle>
          <a:p>
            <a:r>
              <a:rPr lang="es-ES" dirty="0"/>
              <a:t>Sprint</a:t>
            </a:r>
            <a:endParaRPr lang="en-001" dirty="0"/>
          </a:p>
        </p:txBody>
      </p:sp>
      <p:pic>
        <p:nvPicPr>
          <p:cNvPr id="10" name="Gráfico 9" descr="Flecha derecha con relleno sólido">
            <a:extLst>
              <a:ext uri="{FF2B5EF4-FFF2-40B4-BE49-F238E27FC236}">
                <a16:creationId xmlns:a16="http://schemas.microsoft.com/office/drawing/2014/main" id="{17C51CEB-9389-F79F-3607-E1D680547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342992" y="2601634"/>
            <a:ext cx="914400" cy="914400"/>
          </a:xfrm>
          <a:prstGeom prst="rect">
            <a:avLst/>
          </a:prstGeom>
        </p:spPr>
      </p:pic>
      <p:sp>
        <p:nvSpPr>
          <p:cNvPr id="11" name="CuadroTexto 10">
            <a:extLst>
              <a:ext uri="{FF2B5EF4-FFF2-40B4-BE49-F238E27FC236}">
                <a16:creationId xmlns:a16="http://schemas.microsoft.com/office/drawing/2014/main" id="{B4932E5E-A144-B38E-CCFB-6609D4B9CBB6}"/>
              </a:ext>
            </a:extLst>
          </p:cNvPr>
          <p:cNvSpPr txBox="1"/>
          <p:nvPr/>
        </p:nvSpPr>
        <p:spPr>
          <a:xfrm>
            <a:off x="6321972" y="3707848"/>
            <a:ext cx="2296512" cy="461665"/>
          </a:xfrm>
          <a:prstGeom prst="rect">
            <a:avLst/>
          </a:prstGeom>
          <a:noFill/>
          <a:ln w="12700">
            <a:solidFill>
              <a:schemeClr val="accent4"/>
            </a:solidFill>
          </a:ln>
        </p:spPr>
        <p:txBody>
          <a:bodyPr wrap="square" rtlCol="0">
            <a:spAutoFit/>
          </a:bodyPr>
          <a:lstStyle>
            <a:defPPr>
              <a:defRPr lang="en-001"/>
            </a:defPPr>
            <a:lvl1pPr>
              <a:defRPr sz="2400"/>
            </a:lvl1pPr>
          </a:lstStyle>
          <a:p>
            <a:r>
              <a:rPr lang="es-ES" dirty="0"/>
              <a:t>Sprint</a:t>
            </a:r>
            <a:r>
              <a:rPr lang="en-001" dirty="0"/>
              <a:t> Backlog</a:t>
            </a:r>
          </a:p>
        </p:txBody>
      </p:sp>
      <p:pic>
        <p:nvPicPr>
          <p:cNvPr id="12" name="Gráfico 11" descr="Flecha derecha con relleno sólido">
            <a:extLst>
              <a:ext uri="{FF2B5EF4-FFF2-40B4-BE49-F238E27FC236}">
                <a16:creationId xmlns:a16="http://schemas.microsoft.com/office/drawing/2014/main" id="{8E17A78F-3DDD-09C0-3A68-32457968A6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8896" y="3516034"/>
            <a:ext cx="914400" cy="914400"/>
          </a:xfrm>
          <a:prstGeom prst="rect">
            <a:avLst/>
          </a:prstGeom>
        </p:spPr>
      </p:pic>
      <p:pic>
        <p:nvPicPr>
          <p:cNvPr id="13" name="Gráfico 12" descr="Flecha derecha con relleno sólido">
            <a:extLst>
              <a:ext uri="{FF2B5EF4-FFF2-40B4-BE49-F238E27FC236}">
                <a16:creationId xmlns:a16="http://schemas.microsoft.com/office/drawing/2014/main" id="{595F1EB7-3EB5-92C7-1D7E-CF55A8CC41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088" y="1816785"/>
            <a:ext cx="914400" cy="914400"/>
          </a:xfrm>
          <a:prstGeom prst="rect">
            <a:avLst/>
          </a:prstGeom>
        </p:spPr>
      </p:pic>
      <p:sp>
        <p:nvSpPr>
          <p:cNvPr id="14" name="CuadroTexto 13">
            <a:extLst>
              <a:ext uri="{FF2B5EF4-FFF2-40B4-BE49-F238E27FC236}">
                <a16:creationId xmlns:a16="http://schemas.microsoft.com/office/drawing/2014/main" id="{6DC39389-738D-967B-00D0-D0D785419471}"/>
              </a:ext>
            </a:extLst>
          </p:cNvPr>
          <p:cNvSpPr txBox="1"/>
          <p:nvPr/>
        </p:nvSpPr>
        <p:spPr>
          <a:xfrm>
            <a:off x="8571184" y="2036020"/>
            <a:ext cx="919657" cy="461665"/>
          </a:xfrm>
          <a:prstGeom prst="rect">
            <a:avLst/>
          </a:prstGeom>
          <a:noFill/>
          <a:ln w="12700">
            <a:solidFill>
              <a:schemeClr val="accent4"/>
            </a:solidFill>
          </a:ln>
        </p:spPr>
        <p:txBody>
          <a:bodyPr wrap="square" rtlCol="0">
            <a:spAutoFit/>
          </a:bodyPr>
          <a:lstStyle>
            <a:defPPr>
              <a:defRPr lang="en-001"/>
            </a:defPPr>
            <a:lvl1pPr>
              <a:defRPr sz="2400"/>
            </a:lvl1pPr>
          </a:lstStyle>
          <a:p>
            <a:r>
              <a:rPr lang="en-001" dirty="0"/>
              <a:t>Daily</a:t>
            </a:r>
          </a:p>
        </p:txBody>
      </p:sp>
      <p:pic>
        <p:nvPicPr>
          <p:cNvPr id="15" name="Gráfico 14" descr="Flecha derecha con relleno sólido">
            <a:extLst>
              <a:ext uri="{FF2B5EF4-FFF2-40B4-BE49-F238E27FC236}">
                <a16:creationId xmlns:a16="http://schemas.microsoft.com/office/drawing/2014/main" id="{BDFC6B31-7E15-418C-AEC0-15EFCC536D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999888" y="4231067"/>
            <a:ext cx="914400" cy="914400"/>
          </a:xfrm>
          <a:prstGeom prst="rect">
            <a:avLst/>
          </a:prstGeom>
        </p:spPr>
      </p:pic>
      <p:sp>
        <p:nvSpPr>
          <p:cNvPr id="16" name="CuadroTexto 15">
            <a:extLst>
              <a:ext uri="{FF2B5EF4-FFF2-40B4-BE49-F238E27FC236}">
                <a16:creationId xmlns:a16="http://schemas.microsoft.com/office/drawing/2014/main" id="{16D9B1CD-4DBB-3E10-D9BC-E095F83BA766}"/>
              </a:ext>
            </a:extLst>
          </p:cNvPr>
          <p:cNvSpPr txBox="1"/>
          <p:nvPr/>
        </p:nvSpPr>
        <p:spPr>
          <a:xfrm>
            <a:off x="6237887" y="5207021"/>
            <a:ext cx="2475189" cy="461665"/>
          </a:xfrm>
          <a:prstGeom prst="rect">
            <a:avLst/>
          </a:prstGeom>
          <a:noFill/>
          <a:ln w="12700">
            <a:solidFill>
              <a:schemeClr val="accent4"/>
            </a:solidFill>
          </a:ln>
        </p:spPr>
        <p:txBody>
          <a:bodyPr wrap="square" rtlCol="0">
            <a:spAutoFit/>
          </a:bodyPr>
          <a:lstStyle>
            <a:defPPr>
              <a:defRPr lang="en-001"/>
            </a:defPPr>
            <a:lvl1pPr>
              <a:defRPr sz="2400"/>
            </a:lvl1pPr>
          </a:lstStyle>
          <a:p>
            <a:r>
              <a:rPr lang="es-ES" dirty="0"/>
              <a:t>Kanban y Trello</a:t>
            </a:r>
            <a:endParaRPr lang="en-001" dirty="0"/>
          </a:p>
        </p:txBody>
      </p:sp>
      <p:sp>
        <p:nvSpPr>
          <p:cNvPr id="17" name="Rectángulo: esquinas redondeadas 16">
            <a:extLst>
              <a:ext uri="{FF2B5EF4-FFF2-40B4-BE49-F238E27FC236}">
                <a16:creationId xmlns:a16="http://schemas.microsoft.com/office/drawing/2014/main" id="{D0666B30-5D42-8A76-EE87-A6DA2F907A45}"/>
              </a:ext>
            </a:extLst>
          </p:cNvPr>
          <p:cNvSpPr/>
          <p:nvPr/>
        </p:nvSpPr>
        <p:spPr>
          <a:xfrm>
            <a:off x="2207172" y="1492469"/>
            <a:ext cx="7851228" cy="4445876"/>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36207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 Esquemático&#10;&#10;Descripción generada automáticamente">
            <a:extLst>
              <a:ext uri="{FF2B5EF4-FFF2-40B4-BE49-F238E27FC236}">
                <a16:creationId xmlns:a16="http://schemas.microsoft.com/office/drawing/2014/main" id="{B913B243-E551-1F07-17C8-DE508B85D4BC}"/>
              </a:ext>
            </a:extLst>
          </p:cNvPr>
          <p:cNvPicPr>
            <a:picLocks noChangeAspect="1"/>
          </p:cNvPicPr>
          <p:nvPr/>
        </p:nvPicPr>
        <p:blipFill rotWithShape="1">
          <a:blip r:embed="rId3">
            <a:extLst>
              <a:ext uri="{28A0092B-C50C-407E-A947-70E740481C1C}">
                <a14:useLocalDpi xmlns:a14="http://schemas.microsoft.com/office/drawing/2010/main" val="0"/>
              </a:ext>
            </a:extLst>
          </a:blip>
          <a:srcRect l="4" t="10" r="-5" b="237"/>
          <a:stretch/>
        </p:blipFill>
        <p:spPr>
          <a:xfrm>
            <a:off x="20" y="0"/>
            <a:ext cx="12214439" cy="6859866"/>
          </a:xfrm>
          <a:prstGeom prst="rect">
            <a:avLst/>
          </a:prstGeom>
        </p:spPr>
      </p:pic>
      <p:sp>
        <p:nvSpPr>
          <p:cNvPr id="27" name="Rectangle 26">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2CD3AE-EB41-D765-CACB-F5009C240713}"/>
              </a:ext>
            </a:extLst>
          </p:cNvPr>
          <p:cNvSpPr>
            <a:spLocks noGrp="1"/>
          </p:cNvSpPr>
          <p:nvPr>
            <p:ph type="title"/>
          </p:nvPr>
        </p:nvSpPr>
        <p:spPr>
          <a:xfrm>
            <a:off x="9248364" y="4681197"/>
            <a:ext cx="2715838" cy="1701570"/>
          </a:xfrm>
        </p:spPr>
        <p:txBody>
          <a:bodyPr vert="horz" lIns="91440" tIns="45720" rIns="91440" bIns="45720" rtlCol="0" anchor="b">
            <a:normAutofit/>
          </a:bodyPr>
          <a:lstStyle/>
          <a:p>
            <a:r>
              <a:rPr lang="es-ES" sz="4400" b="1" kern="1200" dirty="0">
                <a:solidFill>
                  <a:schemeClr val="tx1"/>
                </a:solidFill>
                <a:latin typeface="+mj-lt"/>
                <a:ea typeface="+mj-ea"/>
                <a:cs typeface="+mj-cs"/>
              </a:rPr>
              <a:t>Visión General</a:t>
            </a:r>
          </a:p>
        </p:txBody>
      </p:sp>
    </p:spTree>
    <p:extLst>
      <p:ext uri="{BB962C8B-B14F-4D97-AF65-F5344CB8AC3E}">
        <p14:creationId xmlns:p14="http://schemas.microsoft.com/office/powerpoint/2010/main" val="2671172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EF28B-17A5-E8A3-F9D4-62F3C1A721A8}"/>
              </a:ext>
            </a:extLst>
          </p:cNvPr>
          <p:cNvSpPr>
            <a:spLocks noGrp="1"/>
          </p:cNvSpPr>
          <p:nvPr>
            <p:ph type="title"/>
          </p:nvPr>
        </p:nvSpPr>
        <p:spPr>
          <a:xfrm>
            <a:off x="838200" y="539133"/>
            <a:ext cx="10515600" cy="1033907"/>
          </a:xfrm>
        </p:spPr>
        <p:txBody>
          <a:bodyPr/>
          <a:lstStyle/>
          <a:p>
            <a:pPr algn="ctr"/>
            <a:r>
              <a:rPr lang="es-ES" b="1" u="sng" dirty="0"/>
              <a:t>Índice:</a:t>
            </a:r>
            <a:endParaRPr lang="en-001" b="1" u="sng" dirty="0"/>
          </a:p>
        </p:txBody>
      </p:sp>
      <p:sp>
        <p:nvSpPr>
          <p:cNvPr id="3" name="Marcador de contenido 2">
            <a:extLst>
              <a:ext uri="{FF2B5EF4-FFF2-40B4-BE49-F238E27FC236}">
                <a16:creationId xmlns:a16="http://schemas.microsoft.com/office/drawing/2014/main" id="{E6CAB44A-351A-867B-1FBD-A2F8929FED1B}"/>
              </a:ext>
            </a:extLst>
          </p:cNvPr>
          <p:cNvSpPr>
            <a:spLocks noGrp="1"/>
          </p:cNvSpPr>
          <p:nvPr>
            <p:ph idx="1"/>
          </p:nvPr>
        </p:nvSpPr>
        <p:spPr>
          <a:xfrm>
            <a:off x="838200" y="1774419"/>
            <a:ext cx="10515600" cy="4441783"/>
          </a:xfrm>
        </p:spPr>
        <p:txBody>
          <a:bodyPr>
            <a:normAutofit/>
          </a:bodyPr>
          <a:lstStyle/>
          <a:p>
            <a:pPr marL="457200" indent="-457200">
              <a:buAutoNum type="arabicPeriod"/>
            </a:pPr>
            <a:r>
              <a:rPr lang="es-ES" dirty="0">
                <a:latin typeface="Bahnschrift SemiLight" panose="020B0502040204020203" pitchFamily="34" charset="0"/>
              </a:rPr>
              <a:t>¿Por qué Ge$tioni$?</a:t>
            </a:r>
          </a:p>
          <a:p>
            <a:pPr marL="457200" indent="-457200" algn="r">
              <a:buAutoNum type="arabicPeriod"/>
            </a:pPr>
            <a:r>
              <a:rPr lang="es-ES" dirty="0">
                <a:latin typeface="Bahnschrift SemiLight" panose="020B0502040204020203" pitchFamily="34" charset="0"/>
              </a:rPr>
              <a:t>Problemática que resuelve</a:t>
            </a:r>
          </a:p>
          <a:p>
            <a:pPr marL="457200" indent="-457200">
              <a:buAutoNum type="arabicPeriod"/>
            </a:pPr>
            <a:r>
              <a:rPr lang="es-ES" dirty="0">
                <a:latin typeface="Bahnschrift SemiLight" panose="020B0502040204020203" pitchFamily="34" charset="0"/>
              </a:rPr>
              <a:t>Herramientas que ofrece</a:t>
            </a:r>
          </a:p>
          <a:p>
            <a:pPr marL="457200" indent="-457200" algn="r">
              <a:buAutoNum type="arabicPeriod"/>
            </a:pPr>
            <a:r>
              <a:rPr lang="es-ES" dirty="0">
                <a:latin typeface="Bahnschrift SemiLight" panose="020B0502040204020203" pitchFamily="34" charset="0"/>
              </a:rPr>
              <a:t>Desarrollo</a:t>
            </a:r>
          </a:p>
          <a:p>
            <a:pPr marL="457200" indent="-457200">
              <a:buAutoNum type="arabicPeriod"/>
            </a:pPr>
            <a:r>
              <a:rPr lang="es-ES" dirty="0">
                <a:latin typeface="Bahnschrift SemiLight" panose="020B0502040204020203" pitchFamily="34" charset="0"/>
              </a:rPr>
              <a:t>Página Web</a:t>
            </a:r>
          </a:p>
          <a:p>
            <a:pPr marL="457200" indent="-457200" algn="r">
              <a:buAutoNum type="arabicPeriod"/>
            </a:pPr>
            <a:r>
              <a:rPr lang="es-ES" dirty="0">
                <a:latin typeface="Bahnschrift SemiLight" panose="020B0502040204020203" pitchFamily="34" charset="0"/>
              </a:rPr>
              <a:t>Ejecutable y Demo</a:t>
            </a:r>
          </a:p>
          <a:p>
            <a:pPr marL="457200" indent="-457200">
              <a:buAutoNum type="arabicPeriod"/>
            </a:pPr>
            <a:r>
              <a:rPr lang="es-ES" dirty="0">
                <a:latin typeface="Bahnschrift SemiLight" panose="020B0502040204020203" pitchFamily="34" charset="0"/>
              </a:rPr>
              <a:t>Ampliaciones a futuro</a:t>
            </a:r>
            <a:endParaRPr lang="en-001" dirty="0">
              <a:latin typeface="Bahnschrift SemiLight" panose="020B0502040204020203" pitchFamily="34" charset="0"/>
            </a:endParaRPr>
          </a:p>
        </p:txBody>
      </p:sp>
      <p:cxnSp>
        <p:nvCxnSpPr>
          <p:cNvPr id="7" name="Conector recto 6">
            <a:extLst>
              <a:ext uri="{FF2B5EF4-FFF2-40B4-BE49-F238E27FC236}">
                <a16:creationId xmlns:a16="http://schemas.microsoft.com/office/drawing/2014/main" id="{0D25AD3E-9476-E40A-BAB4-1165BBEB7ACE}"/>
              </a:ext>
            </a:extLst>
          </p:cNvPr>
          <p:cNvCxnSpPr>
            <a:cxnSpLocks/>
          </p:cNvCxnSpPr>
          <p:nvPr/>
        </p:nvCxnSpPr>
        <p:spPr>
          <a:xfrm>
            <a:off x="960120" y="2222475"/>
            <a:ext cx="51358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50755CA-E6F9-8C9C-D743-A912DD433896}"/>
              </a:ext>
            </a:extLst>
          </p:cNvPr>
          <p:cNvCxnSpPr>
            <a:cxnSpLocks/>
          </p:cNvCxnSpPr>
          <p:nvPr/>
        </p:nvCxnSpPr>
        <p:spPr>
          <a:xfrm>
            <a:off x="6096000" y="2694915"/>
            <a:ext cx="51328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1DD34D7E-4E32-3C11-D326-43EBBA87BAA9}"/>
              </a:ext>
            </a:extLst>
          </p:cNvPr>
          <p:cNvCxnSpPr>
            <a:cxnSpLocks/>
          </p:cNvCxnSpPr>
          <p:nvPr/>
        </p:nvCxnSpPr>
        <p:spPr>
          <a:xfrm>
            <a:off x="960120" y="3139923"/>
            <a:ext cx="51358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98EEB58-D2B4-D9B0-2A3D-BEBDC8688D74}"/>
              </a:ext>
            </a:extLst>
          </p:cNvPr>
          <p:cNvCxnSpPr>
            <a:cxnSpLocks/>
          </p:cNvCxnSpPr>
          <p:nvPr/>
        </p:nvCxnSpPr>
        <p:spPr>
          <a:xfrm>
            <a:off x="6096000" y="3584931"/>
            <a:ext cx="5151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74E18298-3742-8603-4D5A-98DD2D9724BC}"/>
              </a:ext>
            </a:extLst>
          </p:cNvPr>
          <p:cNvCxnSpPr>
            <a:cxnSpLocks/>
          </p:cNvCxnSpPr>
          <p:nvPr/>
        </p:nvCxnSpPr>
        <p:spPr>
          <a:xfrm>
            <a:off x="960120" y="4060419"/>
            <a:ext cx="51358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6BF7A437-6AE7-79F1-3B75-99652AC61D7C}"/>
              </a:ext>
            </a:extLst>
          </p:cNvPr>
          <p:cNvCxnSpPr>
            <a:cxnSpLocks/>
          </p:cNvCxnSpPr>
          <p:nvPr/>
        </p:nvCxnSpPr>
        <p:spPr>
          <a:xfrm>
            <a:off x="6096000" y="4514571"/>
            <a:ext cx="5151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A1C63517-5118-E74D-6FBF-000DBC8DC20F}"/>
              </a:ext>
            </a:extLst>
          </p:cNvPr>
          <p:cNvCxnSpPr>
            <a:cxnSpLocks/>
          </p:cNvCxnSpPr>
          <p:nvPr/>
        </p:nvCxnSpPr>
        <p:spPr>
          <a:xfrm>
            <a:off x="960120" y="4980915"/>
            <a:ext cx="513588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55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descr="Base de datos con relleno sólido">
            <a:extLst>
              <a:ext uri="{FF2B5EF4-FFF2-40B4-BE49-F238E27FC236}">
                <a16:creationId xmlns:a16="http://schemas.microsoft.com/office/drawing/2014/main" id="{2CE57985-D31E-5C5C-EFBE-C72F6F38B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1609" y="1480482"/>
            <a:ext cx="1876097" cy="1876097"/>
          </a:xfrm>
          <a:prstGeom prst="rect">
            <a:avLst/>
          </a:prstGeom>
        </p:spPr>
      </p:pic>
      <p:pic>
        <p:nvPicPr>
          <p:cNvPr id="7" name="Gráfico 6" descr="División en la carretera contorno">
            <a:extLst>
              <a:ext uri="{FF2B5EF4-FFF2-40B4-BE49-F238E27FC236}">
                <a16:creationId xmlns:a16="http://schemas.microsoft.com/office/drawing/2014/main" id="{9132E964-0BB2-161C-CA03-EF256E5FE4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2554011" y="3356579"/>
            <a:ext cx="1571296" cy="1571296"/>
          </a:xfrm>
          <a:prstGeom prst="rect">
            <a:avLst/>
          </a:prstGeom>
        </p:spPr>
      </p:pic>
      <p:sp>
        <p:nvSpPr>
          <p:cNvPr id="8" name="CuadroTexto 7">
            <a:extLst>
              <a:ext uri="{FF2B5EF4-FFF2-40B4-BE49-F238E27FC236}">
                <a16:creationId xmlns:a16="http://schemas.microsoft.com/office/drawing/2014/main" id="{E948201E-0FB2-83A1-557F-C582FEDA85F0}"/>
              </a:ext>
            </a:extLst>
          </p:cNvPr>
          <p:cNvSpPr txBox="1"/>
          <p:nvPr/>
        </p:nvSpPr>
        <p:spPr>
          <a:xfrm>
            <a:off x="570185" y="4241026"/>
            <a:ext cx="2351690" cy="584775"/>
          </a:xfrm>
          <a:prstGeom prst="rect">
            <a:avLst/>
          </a:prstGeom>
          <a:noFill/>
        </p:spPr>
        <p:txBody>
          <a:bodyPr wrap="square" rtlCol="0">
            <a:spAutoFit/>
          </a:bodyPr>
          <a:lstStyle/>
          <a:p>
            <a:r>
              <a:rPr lang="es-ES" sz="3200" b="1" dirty="0"/>
              <a:t>AWS RDS</a:t>
            </a:r>
            <a:endParaRPr lang="en-001" sz="3200" b="1" dirty="0"/>
          </a:p>
        </p:txBody>
      </p:sp>
      <p:sp>
        <p:nvSpPr>
          <p:cNvPr id="9" name="CuadroTexto 8">
            <a:extLst>
              <a:ext uri="{FF2B5EF4-FFF2-40B4-BE49-F238E27FC236}">
                <a16:creationId xmlns:a16="http://schemas.microsoft.com/office/drawing/2014/main" id="{12625D57-6761-BC90-508F-0AE2AB25B234}"/>
              </a:ext>
            </a:extLst>
          </p:cNvPr>
          <p:cNvSpPr txBox="1"/>
          <p:nvPr/>
        </p:nvSpPr>
        <p:spPr>
          <a:xfrm>
            <a:off x="4277706" y="3994804"/>
            <a:ext cx="2351690" cy="1077218"/>
          </a:xfrm>
          <a:prstGeom prst="rect">
            <a:avLst/>
          </a:prstGeom>
          <a:noFill/>
        </p:spPr>
        <p:txBody>
          <a:bodyPr wrap="square" rtlCol="0">
            <a:spAutoFit/>
          </a:bodyPr>
          <a:lstStyle/>
          <a:p>
            <a:r>
              <a:rPr lang="en-001" sz="3200" b="1" dirty="0"/>
              <a:t>Free SQL Database</a:t>
            </a:r>
          </a:p>
        </p:txBody>
      </p:sp>
      <p:cxnSp>
        <p:nvCxnSpPr>
          <p:cNvPr id="11" name="Conector recto 10">
            <a:extLst>
              <a:ext uri="{FF2B5EF4-FFF2-40B4-BE49-F238E27FC236}">
                <a16:creationId xmlns:a16="http://schemas.microsoft.com/office/drawing/2014/main" id="{6689CEC7-97F7-871F-6D8F-40AEDF72BBE0}"/>
              </a:ext>
            </a:extLst>
          </p:cNvPr>
          <p:cNvCxnSpPr>
            <a:cxnSpLocks/>
          </p:cNvCxnSpPr>
          <p:nvPr/>
        </p:nvCxnSpPr>
        <p:spPr>
          <a:xfrm>
            <a:off x="6681948" y="1744717"/>
            <a:ext cx="0" cy="4561490"/>
          </a:xfrm>
          <a:prstGeom prst="line">
            <a:avLst/>
          </a:prstGeom>
          <a:ln w="57150">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ítulo 1">
            <a:extLst>
              <a:ext uri="{FF2B5EF4-FFF2-40B4-BE49-F238E27FC236}">
                <a16:creationId xmlns:a16="http://schemas.microsoft.com/office/drawing/2014/main" id="{AF09C9D1-FC76-C2E0-0016-950221AA66F7}"/>
              </a:ext>
            </a:extLst>
          </p:cNvPr>
          <p:cNvSpPr>
            <a:spLocks noGrp="1"/>
          </p:cNvSpPr>
          <p:nvPr>
            <p:ph type="title"/>
          </p:nvPr>
        </p:nvSpPr>
        <p:spPr>
          <a:xfrm>
            <a:off x="811924" y="144570"/>
            <a:ext cx="10515600" cy="1325563"/>
          </a:xfrm>
        </p:spPr>
        <p:txBody>
          <a:bodyPr>
            <a:normAutofit/>
          </a:bodyPr>
          <a:lstStyle/>
          <a:p>
            <a:pPr algn="ctr"/>
            <a:r>
              <a:rPr lang="es-ES" sz="4000" b="1" dirty="0">
                <a:solidFill>
                  <a:schemeClr val="accent6">
                    <a:lumMod val="50000"/>
                  </a:schemeClr>
                </a:solidFill>
              </a:rPr>
              <a:t>Web Hosting</a:t>
            </a:r>
            <a:endParaRPr lang="en-001" sz="4000" b="1" dirty="0">
              <a:solidFill>
                <a:schemeClr val="accent6">
                  <a:lumMod val="50000"/>
                </a:schemeClr>
              </a:solidFill>
            </a:endParaRPr>
          </a:p>
        </p:txBody>
      </p:sp>
      <p:pic>
        <p:nvPicPr>
          <p:cNvPr id="18" name="Imagen 17" descr="Forma&#10;&#10;Descripción generada automáticamente con confianza baja">
            <a:extLst>
              <a:ext uri="{FF2B5EF4-FFF2-40B4-BE49-F238E27FC236}">
                <a16:creationId xmlns:a16="http://schemas.microsoft.com/office/drawing/2014/main" id="{441DC0BC-812F-E484-1B5D-F16514C62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7354" y="1373352"/>
            <a:ext cx="3440170" cy="3440170"/>
          </a:xfrm>
          <a:prstGeom prst="rect">
            <a:avLst/>
          </a:prstGeom>
        </p:spPr>
      </p:pic>
      <p:sp>
        <p:nvSpPr>
          <p:cNvPr id="19" name="CuadroTexto 18">
            <a:extLst>
              <a:ext uri="{FF2B5EF4-FFF2-40B4-BE49-F238E27FC236}">
                <a16:creationId xmlns:a16="http://schemas.microsoft.com/office/drawing/2014/main" id="{612D87F1-65C7-09EB-EBB4-0C0E66C5F7C6}"/>
              </a:ext>
            </a:extLst>
          </p:cNvPr>
          <p:cNvSpPr txBox="1"/>
          <p:nvPr/>
        </p:nvSpPr>
        <p:spPr>
          <a:xfrm>
            <a:off x="7887354" y="5114065"/>
            <a:ext cx="3440167" cy="1077218"/>
          </a:xfrm>
          <a:prstGeom prst="rect">
            <a:avLst/>
          </a:prstGeom>
          <a:noFill/>
        </p:spPr>
        <p:txBody>
          <a:bodyPr wrap="square" rtlCol="0">
            <a:spAutoFit/>
          </a:bodyPr>
          <a:lstStyle/>
          <a:p>
            <a:pPr algn="ctr"/>
            <a:r>
              <a:rPr lang="es-ES" sz="3200" b="1" dirty="0"/>
              <a:t>Código Fuente Aplicación</a:t>
            </a:r>
            <a:endParaRPr lang="en-001" sz="3200" b="1" dirty="0"/>
          </a:p>
        </p:txBody>
      </p:sp>
    </p:spTree>
    <p:extLst>
      <p:ext uri="{BB962C8B-B14F-4D97-AF65-F5344CB8AC3E}">
        <p14:creationId xmlns:p14="http://schemas.microsoft.com/office/powerpoint/2010/main" val="380523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46F775F-4070-EFA8-9CD2-CF7A9861CF83}"/>
              </a:ext>
            </a:extLst>
          </p:cNvPr>
          <p:cNvSpPr>
            <a:spLocks noGrp="1"/>
          </p:cNvSpPr>
          <p:nvPr>
            <p:ph type="title"/>
          </p:nvPr>
        </p:nvSpPr>
        <p:spPr>
          <a:xfrm>
            <a:off x="880323" y="2232838"/>
            <a:ext cx="7970050" cy="3350621"/>
          </a:xfrm>
        </p:spPr>
        <p:txBody>
          <a:bodyPr vert="horz" lIns="91440" tIns="45720" rIns="91440" bIns="45720" rtlCol="0" anchor="b">
            <a:normAutofit/>
          </a:bodyPr>
          <a:lstStyle/>
          <a:p>
            <a:r>
              <a:rPr lang="es-ES" sz="8000" b="1" kern="1200" dirty="0">
                <a:solidFill>
                  <a:srgbClr val="FFFFFF"/>
                </a:solidFill>
                <a:latin typeface="+mj-lt"/>
                <a:ea typeface="+mj-ea"/>
                <a:cs typeface="+mj-cs"/>
              </a:rPr>
              <a:t>¿Por qué Gestionis?</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28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71112F2-2449-11F0-3A1E-6B49C4AC24C8}"/>
              </a:ext>
            </a:extLst>
          </p:cNvPr>
          <p:cNvSpPr txBox="1"/>
          <p:nvPr/>
        </p:nvSpPr>
        <p:spPr>
          <a:xfrm>
            <a:off x="981778" y="567890"/>
            <a:ext cx="9317254" cy="4708981"/>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es-ES" sz="4400" b="1" dirty="0">
                <a:solidFill>
                  <a:schemeClr val="accent6"/>
                </a:solidFill>
              </a:rPr>
              <a:t>Segura y Compacta</a:t>
            </a:r>
          </a:p>
          <a:p>
            <a:pPr marL="285750" indent="-285750">
              <a:spcAft>
                <a:spcPts val="2400"/>
              </a:spcAft>
              <a:buFont typeface="Arial" panose="020B0604020202020204" pitchFamily="34" charset="0"/>
              <a:buChar char="•"/>
            </a:pPr>
            <a:endParaRPr lang="es-ES" sz="4400" b="1" dirty="0"/>
          </a:p>
          <a:p>
            <a:pPr marL="285750" indent="-285750">
              <a:spcAft>
                <a:spcPts val="2400"/>
              </a:spcAft>
              <a:buFont typeface="Arial" panose="020B0604020202020204" pitchFamily="34" charset="0"/>
              <a:buChar char="•"/>
            </a:pPr>
            <a:r>
              <a:rPr lang="es-ES" sz="4400" b="1" dirty="0">
                <a:solidFill>
                  <a:schemeClr val="accent4"/>
                </a:solidFill>
              </a:rPr>
              <a:t>Útil y Cómoda</a:t>
            </a:r>
          </a:p>
          <a:p>
            <a:pPr>
              <a:spcAft>
                <a:spcPts val="2400"/>
              </a:spcAft>
            </a:pPr>
            <a:endParaRPr lang="es-ES" sz="4400" b="1" dirty="0"/>
          </a:p>
          <a:p>
            <a:pPr marL="285750" indent="-285750">
              <a:spcAft>
                <a:spcPts val="2400"/>
              </a:spcAft>
              <a:buFont typeface="Arial" panose="020B0604020202020204" pitchFamily="34" charset="0"/>
              <a:buChar char="•"/>
            </a:pPr>
            <a:r>
              <a:rPr lang="es-ES" sz="4400" b="1" dirty="0">
                <a:solidFill>
                  <a:schemeClr val="accent1"/>
                </a:solidFill>
              </a:rPr>
              <a:t>Personalizable y Adaptable</a:t>
            </a:r>
            <a:endParaRPr lang="en-001" sz="4400" b="1" dirty="0">
              <a:solidFill>
                <a:schemeClr val="accent1"/>
              </a:solidFill>
            </a:endParaRPr>
          </a:p>
        </p:txBody>
      </p:sp>
      <p:pic>
        <p:nvPicPr>
          <p:cNvPr id="9" name="Gráfico 8" descr="Bloquear con relleno sólido">
            <a:extLst>
              <a:ext uri="{FF2B5EF4-FFF2-40B4-BE49-F238E27FC236}">
                <a16:creationId xmlns:a16="http://schemas.microsoft.com/office/drawing/2014/main" id="{BB4C1554-BCFA-C7BE-7130-E427959787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5255" y="635448"/>
            <a:ext cx="1714901" cy="1714901"/>
          </a:xfrm>
          <a:prstGeom prst="rect">
            <a:avLst/>
          </a:prstGeom>
        </p:spPr>
      </p:pic>
      <p:pic>
        <p:nvPicPr>
          <p:cNvPr id="11" name="Gráfico 10" descr="Tenue (sol medio) con relleno sólido">
            <a:extLst>
              <a:ext uri="{FF2B5EF4-FFF2-40B4-BE49-F238E27FC236}">
                <a16:creationId xmlns:a16="http://schemas.microsoft.com/office/drawing/2014/main" id="{4AAA0498-47AD-589E-DF3D-E68C6EBE1E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4207" y="2458138"/>
            <a:ext cx="1435770" cy="1435770"/>
          </a:xfrm>
          <a:prstGeom prst="rect">
            <a:avLst/>
          </a:prstGeom>
        </p:spPr>
      </p:pic>
      <p:pic>
        <p:nvPicPr>
          <p:cNvPr id="13" name="Gráfico 12" descr="Pincel con relleno sólido">
            <a:extLst>
              <a:ext uri="{FF2B5EF4-FFF2-40B4-BE49-F238E27FC236}">
                <a16:creationId xmlns:a16="http://schemas.microsoft.com/office/drawing/2014/main" id="{9445449F-53CA-9FC2-9EA5-047A6064A8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151" y="2458138"/>
            <a:ext cx="1224013" cy="1224013"/>
          </a:xfrm>
          <a:prstGeom prst="rect">
            <a:avLst/>
          </a:prstGeom>
        </p:spPr>
      </p:pic>
      <p:sp>
        <p:nvSpPr>
          <p:cNvPr id="14" name="Elipse 13">
            <a:extLst>
              <a:ext uri="{FF2B5EF4-FFF2-40B4-BE49-F238E27FC236}">
                <a16:creationId xmlns:a16="http://schemas.microsoft.com/office/drawing/2014/main" id="{CA97DEA5-B6C2-ABFF-3C37-1E58A9D94D46}"/>
              </a:ext>
            </a:extLst>
          </p:cNvPr>
          <p:cNvSpPr/>
          <p:nvPr/>
        </p:nvSpPr>
        <p:spPr>
          <a:xfrm>
            <a:off x="7440126" y="497171"/>
            <a:ext cx="3999701" cy="3921933"/>
          </a:xfrm>
          <a:prstGeom prst="ellipse">
            <a:avLst/>
          </a:prstGeom>
          <a:noFill/>
          <a:ln w="57150">
            <a:solidFill>
              <a:schemeClr val="bg2">
                <a:lumMod val="2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192599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AFEC4-6307-2335-0C58-755518060A5F}"/>
              </a:ext>
            </a:extLst>
          </p:cNvPr>
          <p:cNvSpPr>
            <a:spLocks noGrp="1"/>
          </p:cNvSpPr>
          <p:nvPr>
            <p:ph type="title"/>
          </p:nvPr>
        </p:nvSpPr>
        <p:spPr>
          <a:xfrm>
            <a:off x="2302750" y="1543017"/>
            <a:ext cx="7586500" cy="3771966"/>
          </a:xfrm>
        </p:spPr>
        <p:txBody>
          <a:bodyPr>
            <a:normAutofit/>
          </a:bodyPr>
          <a:lstStyle/>
          <a:p>
            <a:r>
              <a:rPr lang="en-001" sz="8800" b="1" dirty="0">
                <a:solidFill>
                  <a:schemeClr val="accent6">
                    <a:lumMod val="50000"/>
                  </a:schemeClr>
                </a:solidFill>
              </a:rPr>
              <a:t>Elevator Pitch</a:t>
            </a:r>
          </a:p>
        </p:txBody>
      </p:sp>
      <p:pic>
        <p:nvPicPr>
          <p:cNvPr id="7" name="Gráfico 6" descr="Formas básicas con relleno sólido">
            <a:extLst>
              <a:ext uri="{FF2B5EF4-FFF2-40B4-BE49-F238E27FC236}">
                <a16:creationId xmlns:a16="http://schemas.microsoft.com/office/drawing/2014/main" id="{8B8DCC55-4F69-3A38-1B49-8897D1B80D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033" y="273746"/>
            <a:ext cx="2075793" cy="2075793"/>
          </a:xfrm>
          <a:prstGeom prst="rect">
            <a:avLst/>
          </a:prstGeom>
        </p:spPr>
      </p:pic>
      <p:pic>
        <p:nvPicPr>
          <p:cNvPr id="8" name="Gráfico 7" descr="Formas básicas con relleno sólido">
            <a:extLst>
              <a:ext uri="{FF2B5EF4-FFF2-40B4-BE49-F238E27FC236}">
                <a16:creationId xmlns:a16="http://schemas.microsoft.com/office/drawing/2014/main" id="{AB0F302B-0010-D19D-A7F6-F0EA4B67F1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511862" y="4203367"/>
            <a:ext cx="2075793" cy="2075793"/>
          </a:xfrm>
          <a:prstGeom prst="rect">
            <a:avLst/>
          </a:prstGeom>
        </p:spPr>
      </p:pic>
    </p:spTree>
    <p:extLst>
      <p:ext uri="{BB962C8B-B14F-4D97-AF65-F5344CB8AC3E}">
        <p14:creationId xmlns:p14="http://schemas.microsoft.com/office/powerpoint/2010/main" val="334696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14D3BDC-0272-2ACC-82BC-EBAE49B8076F}"/>
              </a:ext>
            </a:extLst>
          </p:cNvPr>
          <p:cNvSpPr>
            <a:spLocks noGrp="1"/>
          </p:cNvSpPr>
          <p:nvPr>
            <p:ph type="title"/>
          </p:nvPr>
        </p:nvSpPr>
        <p:spPr>
          <a:xfrm>
            <a:off x="5630663" y="2345836"/>
            <a:ext cx="6469273" cy="1895331"/>
          </a:xfrm>
        </p:spPr>
        <p:txBody>
          <a:bodyPr vert="horz" lIns="91440" tIns="45720" rIns="91440" bIns="45720" rtlCol="0" anchor="b">
            <a:normAutofit/>
          </a:bodyPr>
          <a:lstStyle/>
          <a:p>
            <a:r>
              <a:rPr lang="es-ES" sz="5400" b="1" kern="1200" dirty="0">
                <a:solidFill>
                  <a:schemeClr val="tx1"/>
                </a:solidFill>
                <a:latin typeface="+mj-lt"/>
                <a:ea typeface="+mj-ea"/>
                <a:cs typeface="+mj-cs"/>
              </a:rPr>
              <a:t>Ampliaciones a futuro</a:t>
            </a: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descr="Flecha circular con relleno sólido">
            <a:extLst>
              <a:ext uri="{FF2B5EF4-FFF2-40B4-BE49-F238E27FC236}">
                <a16:creationId xmlns:a16="http://schemas.microsoft.com/office/drawing/2014/main" id="{7F98023B-8F2A-EBCF-4D76-B5638DCF57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9236" y="1535454"/>
            <a:ext cx="3393528" cy="3393528"/>
          </a:xfrm>
          <a:prstGeom prst="rect">
            <a:avLst/>
          </a:prstGeom>
        </p:spPr>
      </p:pic>
      <p:sp>
        <p:nvSpPr>
          <p:cNvPr id="6" name="Título 1">
            <a:extLst>
              <a:ext uri="{FF2B5EF4-FFF2-40B4-BE49-F238E27FC236}">
                <a16:creationId xmlns:a16="http://schemas.microsoft.com/office/drawing/2014/main" id="{2B37F4EF-17EE-A6AA-5EE2-E8F05E1DAA9D}"/>
              </a:ext>
            </a:extLst>
          </p:cNvPr>
          <p:cNvSpPr>
            <a:spLocks noGrp="1"/>
          </p:cNvSpPr>
          <p:nvPr>
            <p:ph type="title"/>
          </p:nvPr>
        </p:nvSpPr>
        <p:spPr>
          <a:xfrm>
            <a:off x="466188" y="775655"/>
            <a:ext cx="6039715" cy="1045561"/>
          </a:xfrm>
          <a:ln w="38100">
            <a:solidFill>
              <a:schemeClr val="accent6">
                <a:lumMod val="75000"/>
              </a:schemeClr>
            </a:solidFill>
          </a:ln>
        </p:spPr>
        <p:txBody>
          <a:bodyPr>
            <a:normAutofit/>
          </a:bodyPr>
          <a:lstStyle/>
          <a:p>
            <a:pPr algn="ctr"/>
            <a:r>
              <a:rPr lang="es-ES" sz="3600" dirty="0"/>
              <a:t>Consejero de Inversiones</a:t>
            </a:r>
            <a:endParaRPr lang="en-001" sz="3600" dirty="0"/>
          </a:p>
        </p:txBody>
      </p:sp>
      <p:sp>
        <p:nvSpPr>
          <p:cNvPr id="7" name="Título 1">
            <a:extLst>
              <a:ext uri="{FF2B5EF4-FFF2-40B4-BE49-F238E27FC236}">
                <a16:creationId xmlns:a16="http://schemas.microsoft.com/office/drawing/2014/main" id="{CD71855C-546F-404F-E107-1733E4810038}"/>
              </a:ext>
            </a:extLst>
          </p:cNvPr>
          <p:cNvSpPr txBox="1">
            <a:spLocks/>
          </p:cNvSpPr>
          <p:nvPr/>
        </p:nvSpPr>
        <p:spPr>
          <a:xfrm>
            <a:off x="7605756" y="2625793"/>
            <a:ext cx="4120056" cy="996813"/>
          </a:xfrm>
          <a:prstGeom prst="rect">
            <a:avLst/>
          </a:prstGeom>
          <a:ln w="38100">
            <a:solidFill>
              <a:schemeClr val="accent6">
                <a:lumMod val="75000"/>
              </a:schemeClr>
            </a:solidFill>
          </a:ln>
        </p:spPr>
        <p:txBody>
          <a:bodyPr vert="horz" lIns="91440" tIns="45720" rIns="91440" bIns="45720" rtlCol="0" anchor="ctr">
            <a:normAutofit/>
          </a:bodyPr>
          <a:lstStyle>
            <a:lvl1pPr algn="ctr">
              <a:lnSpc>
                <a:spcPct val="90000"/>
              </a:lnSpc>
              <a:spcBef>
                <a:spcPct val="0"/>
              </a:spcBef>
              <a:buNone/>
              <a:defRPr sz="4000">
                <a:latin typeface="+mj-lt"/>
                <a:ea typeface="+mj-ea"/>
                <a:cs typeface="+mj-cs"/>
              </a:defRPr>
            </a:lvl1pPr>
          </a:lstStyle>
          <a:p>
            <a:r>
              <a:rPr lang="es-ES" sz="3600" dirty="0"/>
              <a:t>Patrimonio Neto</a:t>
            </a:r>
            <a:endParaRPr lang="en-001" sz="3600" dirty="0"/>
          </a:p>
        </p:txBody>
      </p:sp>
      <p:sp>
        <p:nvSpPr>
          <p:cNvPr id="8" name="Título 1">
            <a:extLst>
              <a:ext uri="{FF2B5EF4-FFF2-40B4-BE49-F238E27FC236}">
                <a16:creationId xmlns:a16="http://schemas.microsoft.com/office/drawing/2014/main" id="{8050AEC9-F16C-585A-87A1-AEF1AC6F3224}"/>
              </a:ext>
            </a:extLst>
          </p:cNvPr>
          <p:cNvSpPr txBox="1">
            <a:spLocks/>
          </p:cNvSpPr>
          <p:nvPr/>
        </p:nvSpPr>
        <p:spPr>
          <a:xfrm>
            <a:off x="882870" y="4538378"/>
            <a:ext cx="5517930" cy="996813"/>
          </a:xfrm>
          <a:prstGeom prst="rect">
            <a:avLst/>
          </a:prstGeom>
          <a:ln w="38100">
            <a:solidFill>
              <a:schemeClr val="accent6">
                <a:lumMod val="75000"/>
              </a:schemeClr>
            </a:solidFill>
          </a:ln>
        </p:spPr>
        <p:txBody>
          <a:bodyPr vert="horz" lIns="91440" tIns="45720" rIns="91440" bIns="45720" rtlCol="0" anchor="ctr">
            <a:normAutofit/>
          </a:bodyPr>
          <a:lstStyle>
            <a:defPPr>
              <a:defRPr lang="en-001"/>
            </a:defPPr>
            <a:lvl1pPr algn="ctr">
              <a:lnSpc>
                <a:spcPct val="90000"/>
              </a:lnSpc>
              <a:spcBef>
                <a:spcPct val="0"/>
              </a:spcBef>
              <a:buNone/>
              <a:defRPr sz="4000">
                <a:latin typeface="+mj-lt"/>
                <a:ea typeface="+mj-ea"/>
                <a:cs typeface="+mj-cs"/>
              </a:defRPr>
            </a:lvl1pPr>
          </a:lstStyle>
          <a:p>
            <a:r>
              <a:rPr lang="es-ES" sz="3600" dirty="0"/>
              <a:t>Noticias relacionadas</a:t>
            </a:r>
            <a:endParaRPr lang="en-001" sz="3600" dirty="0"/>
          </a:p>
        </p:txBody>
      </p:sp>
      <p:pic>
        <p:nvPicPr>
          <p:cNvPr id="10" name="Gráfico 9" descr="Telescopio con relleno sólido">
            <a:extLst>
              <a:ext uri="{FF2B5EF4-FFF2-40B4-BE49-F238E27FC236}">
                <a16:creationId xmlns:a16="http://schemas.microsoft.com/office/drawing/2014/main" id="{78C18D92-1CC8-8BE8-621D-1B7070F5DC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95319">
            <a:off x="9094275" y="4523385"/>
            <a:ext cx="2023612" cy="2023612"/>
          </a:xfrm>
          <a:prstGeom prst="rect">
            <a:avLst/>
          </a:prstGeom>
        </p:spPr>
      </p:pic>
    </p:spTree>
    <p:extLst>
      <p:ext uri="{BB962C8B-B14F-4D97-AF65-F5344CB8AC3E}">
        <p14:creationId xmlns:p14="http://schemas.microsoft.com/office/powerpoint/2010/main" val="340449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5186F5-FC25-C95A-2D2A-DADE5CF2CC63}"/>
              </a:ext>
            </a:extLst>
          </p:cNvPr>
          <p:cNvSpPr>
            <a:spLocks noGrp="1"/>
          </p:cNvSpPr>
          <p:nvPr>
            <p:ph type="title"/>
          </p:nvPr>
        </p:nvSpPr>
        <p:spPr>
          <a:xfrm>
            <a:off x="3315031" y="1641648"/>
            <a:ext cx="5561938" cy="2513516"/>
          </a:xfrm>
        </p:spPr>
        <p:txBody>
          <a:bodyPr vert="horz" lIns="91440" tIns="45720" rIns="91440" bIns="45720" rtlCol="0" anchor="b">
            <a:normAutofit/>
          </a:bodyPr>
          <a:lstStyle/>
          <a:p>
            <a:pPr algn="ctr"/>
            <a:r>
              <a:rPr lang="en-US" sz="7200" b="1" kern="1200" dirty="0">
                <a:solidFill>
                  <a:srgbClr val="FFFFFF"/>
                </a:solidFill>
                <a:latin typeface="+mj-lt"/>
                <a:ea typeface="+mj-ea"/>
                <a:cs typeface="+mj-cs"/>
              </a:rPr>
              <a:t>FIN</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99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B6AAA76-6853-027B-BF14-8B8EABD55550}"/>
              </a:ext>
            </a:extLst>
          </p:cNvPr>
          <p:cNvSpPr>
            <a:spLocks noGrp="1"/>
          </p:cNvSpPr>
          <p:nvPr>
            <p:ph type="title"/>
          </p:nvPr>
        </p:nvSpPr>
        <p:spPr>
          <a:xfrm>
            <a:off x="1119465" y="3106545"/>
            <a:ext cx="6589707" cy="2387600"/>
          </a:xfrm>
        </p:spPr>
        <p:txBody>
          <a:bodyPr vert="horz" lIns="91440" tIns="45720" rIns="91440" bIns="45720" rtlCol="0" anchor="b">
            <a:normAutofit/>
          </a:bodyPr>
          <a:lstStyle/>
          <a:p>
            <a:r>
              <a:rPr lang="es-ES" sz="7200" b="1" kern="1200" dirty="0">
                <a:solidFill>
                  <a:srgbClr val="FFFFFF"/>
                </a:solidFill>
                <a:latin typeface="+mj-lt"/>
                <a:ea typeface="+mj-ea"/>
                <a:cs typeface="+mj-cs"/>
              </a:rPr>
              <a:t>¿Por qué Ge$tioni$?</a:t>
            </a: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512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id="{523CEBED-879B-36F8-8A9A-EE0D1C9F7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7202" y="365760"/>
            <a:ext cx="2578013" cy="4194860"/>
          </a:xfrm>
          <a:prstGeom prst="rect">
            <a:avLst/>
          </a:prstGeom>
        </p:spPr>
      </p:pic>
      <p:pic>
        <p:nvPicPr>
          <p:cNvPr id="7" name="Imagen 6" descr="Un dibujo de un perro&#10;&#10;Descripción generada automáticamente con confianza media">
            <a:extLst>
              <a:ext uri="{FF2B5EF4-FFF2-40B4-BE49-F238E27FC236}">
                <a16:creationId xmlns:a16="http://schemas.microsoft.com/office/drawing/2014/main" id="{5BDC51F5-970B-D9FA-45D6-79A2EA452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391074" y="1171976"/>
            <a:ext cx="2334900" cy="5409949"/>
          </a:xfrm>
          <a:prstGeom prst="rect">
            <a:avLst/>
          </a:prstGeom>
        </p:spPr>
      </p:pic>
      <p:sp>
        <p:nvSpPr>
          <p:cNvPr id="8" name="CuadroTexto 7">
            <a:extLst>
              <a:ext uri="{FF2B5EF4-FFF2-40B4-BE49-F238E27FC236}">
                <a16:creationId xmlns:a16="http://schemas.microsoft.com/office/drawing/2014/main" id="{D8803C6D-42DF-6B0B-9957-523BC5B444CA}"/>
              </a:ext>
            </a:extLst>
          </p:cNvPr>
          <p:cNvSpPr txBox="1"/>
          <p:nvPr/>
        </p:nvSpPr>
        <p:spPr>
          <a:xfrm>
            <a:off x="3318917" y="1816859"/>
            <a:ext cx="5554166" cy="646331"/>
          </a:xfrm>
          <a:prstGeom prst="rect">
            <a:avLst/>
          </a:prstGeom>
          <a:noFill/>
        </p:spPr>
        <p:txBody>
          <a:bodyPr wrap="square" rtlCol="0">
            <a:spAutoFit/>
          </a:bodyPr>
          <a:lstStyle/>
          <a:p>
            <a:r>
              <a:rPr lang="es-ES" sz="3600" dirty="0"/>
              <a:t>Aplicaciones diferentes</a:t>
            </a:r>
            <a:endParaRPr lang="en-001" sz="3600" dirty="0"/>
          </a:p>
        </p:txBody>
      </p:sp>
      <p:sp>
        <p:nvSpPr>
          <p:cNvPr id="9" name="CuadroTexto 8">
            <a:extLst>
              <a:ext uri="{FF2B5EF4-FFF2-40B4-BE49-F238E27FC236}">
                <a16:creationId xmlns:a16="http://schemas.microsoft.com/office/drawing/2014/main" id="{DB1B75C1-6C90-5F5A-3227-174CBB8B47FF}"/>
              </a:ext>
            </a:extLst>
          </p:cNvPr>
          <p:cNvSpPr txBox="1"/>
          <p:nvPr/>
        </p:nvSpPr>
        <p:spPr>
          <a:xfrm>
            <a:off x="5840735" y="4459405"/>
            <a:ext cx="3938531" cy="646331"/>
          </a:xfrm>
          <a:prstGeom prst="rect">
            <a:avLst/>
          </a:prstGeom>
          <a:noFill/>
        </p:spPr>
        <p:txBody>
          <a:bodyPr wrap="square" rtlCol="0">
            <a:spAutoFit/>
          </a:bodyPr>
          <a:lstStyle/>
          <a:p>
            <a:r>
              <a:rPr lang="es-ES" sz="3600" dirty="0"/>
              <a:t>Bancos, web…</a:t>
            </a:r>
            <a:endParaRPr lang="en-001" sz="3600" dirty="0"/>
          </a:p>
        </p:txBody>
      </p:sp>
    </p:spTree>
    <p:extLst>
      <p:ext uri="{BB962C8B-B14F-4D97-AF65-F5344CB8AC3E}">
        <p14:creationId xmlns:p14="http://schemas.microsoft.com/office/powerpoint/2010/main" val="625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B6AAA76-6853-027B-BF14-8B8EABD55550}"/>
              </a:ext>
            </a:extLst>
          </p:cNvPr>
          <p:cNvSpPr>
            <a:spLocks noGrp="1"/>
          </p:cNvSpPr>
          <p:nvPr>
            <p:ph type="title"/>
          </p:nvPr>
        </p:nvSpPr>
        <p:spPr>
          <a:xfrm>
            <a:off x="4123821" y="2617371"/>
            <a:ext cx="7644627" cy="2751086"/>
          </a:xfrm>
        </p:spPr>
        <p:txBody>
          <a:bodyPr vert="horz" lIns="91440" tIns="45720" rIns="91440" bIns="45720" rtlCol="0" anchor="b">
            <a:normAutofit/>
          </a:bodyPr>
          <a:lstStyle/>
          <a:p>
            <a:pPr algn="r">
              <a:spcBef>
                <a:spcPts val="1000"/>
              </a:spcBef>
            </a:pPr>
            <a:r>
              <a:rPr lang="es-ES" sz="6000" b="1" kern="1200" dirty="0">
                <a:solidFill>
                  <a:schemeClr val="tx1"/>
                </a:solidFill>
                <a:latin typeface="+mn-lt"/>
                <a:ea typeface="+mn-ea"/>
                <a:cs typeface="+mn-cs"/>
              </a:rPr>
              <a:t>Problemática que resuelve</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7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id="{E430E5A1-745C-8675-E0A9-EC9CCAAE9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543" y="2165012"/>
            <a:ext cx="2783613" cy="2527975"/>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8" name="Rectángulo: esquinas redondeadas 7">
            <a:extLst>
              <a:ext uri="{FF2B5EF4-FFF2-40B4-BE49-F238E27FC236}">
                <a16:creationId xmlns:a16="http://schemas.microsoft.com/office/drawing/2014/main" id="{2BAFE91B-191F-CA5D-B47A-8409EFD01F75}"/>
              </a:ext>
            </a:extLst>
          </p:cNvPr>
          <p:cNvSpPr/>
          <p:nvPr/>
        </p:nvSpPr>
        <p:spPr>
          <a:xfrm>
            <a:off x="1530416" y="701302"/>
            <a:ext cx="2348564" cy="1020278"/>
          </a:xfrm>
          <a:prstGeom prst="roundRect">
            <a:avLst/>
          </a:prstGeom>
          <a:solidFill>
            <a:srgbClr val="A0E8A4"/>
          </a:solidFill>
          <a:ln>
            <a:solidFill>
              <a:srgbClr val="A0E8A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t>Métodos Ahorrativos</a:t>
            </a:r>
            <a:endParaRPr lang="en-001" sz="2400" b="1" dirty="0"/>
          </a:p>
        </p:txBody>
      </p:sp>
      <p:sp>
        <p:nvSpPr>
          <p:cNvPr id="9" name="Rectángulo: esquinas redondeadas 8">
            <a:extLst>
              <a:ext uri="{FF2B5EF4-FFF2-40B4-BE49-F238E27FC236}">
                <a16:creationId xmlns:a16="http://schemas.microsoft.com/office/drawing/2014/main" id="{21A2C0C9-B84A-0543-DB65-4FACBFC6C7B2}"/>
              </a:ext>
            </a:extLst>
          </p:cNvPr>
          <p:cNvSpPr/>
          <p:nvPr/>
        </p:nvSpPr>
        <p:spPr>
          <a:xfrm>
            <a:off x="8122120" y="978567"/>
            <a:ext cx="2348564" cy="1020278"/>
          </a:xfrm>
          <a:prstGeom prst="roundRect">
            <a:avLst/>
          </a:prstGeom>
          <a:solidFill>
            <a:srgbClr val="88E6AB"/>
          </a:solidFill>
          <a:ln>
            <a:solidFill>
              <a:srgbClr val="88E6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t>Gestor de </a:t>
            </a:r>
            <a:br>
              <a:rPr lang="es-ES" sz="2400" b="1" dirty="0"/>
            </a:br>
            <a:r>
              <a:rPr lang="es-ES" sz="2400" b="1" dirty="0"/>
              <a:t>deudas</a:t>
            </a:r>
            <a:endParaRPr lang="en-001" sz="2400" b="1" dirty="0"/>
          </a:p>
        </p:txBody>
      </p:sp>
      <p:sp>
        <p:nvSpPr>
          <p:cNvPr id="10" name="Rectángulo: esquinas redondeadas 9">
            <a:extLst>
              <a:ext uri="{FF2B5EF4-FFF2-40B4-BE49-F238E27FC236}">
                <a16:creationId xmlns:a16="http://schemas.microsoft.com/office/drawing/2014/main" id="{A360DC5F-C8B3-6F1A-DABE-1B70EE1296AA}"/>
              </a:ext>
            </a:extLst>
          </p:cNvPr>
          <p:cNvSpPr/>
          <p:nvPr/>
        </p:nvSpPr>
        <p:spPr>
          <a:xfrm>
            <a:off x="654518" y="4182848"/>
            <a:ext cx="2348564" cy="1020278"/>
          </a:xfrm>
          <a:prstGeom prst="roundRect">
            <a:avLst/>
          </a:prstGeom>
          <a:solidFill>
            <a:srgbClr val="6DDC74"/>
          </a:solidFill>
          <a:ln>
            <a:solidFill>
              <a:srgbClr val="6DDC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t>Recordatorios</a:t>
            </a:r>
            <a:endParaRPr lang="en-001" b="1" dirty="0"/>
          </a:p>
        </p:txBody>
      </p:sp>
      <p:sp>
        <p:nvSpPr>
          <p:cNvPr id="11" name="Rectángulo: esquinas redondeadas 10">
            <a:extLst>
              <a:ext uri="{FF2B5EF4-FFF2-40B4-BE49-F238E27FC236}">
                <a16:creationId xmlns:a16="http://schemas.microsoft.com/office/drawing/2014/main" id="{0C5F6C7B-3263-7461-199A-98B207A20D09}"/>
              </a:ext>
            </a:extLst>
          </p:cNvPr>
          <p:cNvSpPr/>
          <p:nvPr/>
        </p:nvSpPr>
        <p:spPr>
          <a:xfrm>
            <a:off x="8401250" y="4788567"/>
            <a:ext cx="2446422" cy="1090865"/>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t>Notificaciones</a:t>
            </a:r>
            <a:endParaRPr lang="en-001" b="1" dirty="0"/>
          </a:p>
        </p:txBody>
      </p:sp>
      <p:sp>
        <p:nvSpPr>
          <p:cNvPr id="14" name="Flecha: a la derecha 13">
            <a:extLst>
              <a:ext uri="{FF2B5EF4-FFF2-40B4-BE49-F238E27FC236}">
                <a16:creationId xmlns:a16="http://schemas.microsoft.com/office/drawing/2014/main" id="{D0501FB4-C4A3-F3F9-5002-07AFCA7447C1}"/>
              </a:ext>
            </a:extLst>
          </p:cNvPr>
          <p:cNvSpPr/>
          <p:nvPr/>
        </p:nvSpPr>
        <p:spPr>
          <a:xfrm rot="20527661">
            <a:off x="3071983" y="3756185"/>
            <a:ext cx="1617044" cy="452388"/>
          </a:xfrm>
          <a:prstGeom prst="rightArrow">
            <a:avLst>
              <a:gd name="adj1" fmla="val 41489"/>
              <a:gd name="adj2" fmla="val 96808"/>
            </a:avLst>
          </a:prstGeom>
          <a:solidFill>
            <a:srgbClr val="6DDC74"/>
          </a:solidFill>
          <a:ln>
            <a:solidFill>
              <a:srgbClr val="88E6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5" name="Flecha: a la derecha 14">
            <a:extLst>
              <a:ext uri="{FF2B5EF4-FFF2-40B4-BE49-F238E27FC236}">
                <a16:creationId xmlns:a16="http://schemas.microsoft.com/office/drawing/2014/main" id="{1312C0BE-D76D-2398-9D5C-46361809143E}"/>
              </a:ext>
            </a:extLst>
          </p:cNvPr>
          <p:cNvSpPr/>
          <p:nvPr/>
        </p:nvSpPr>
        <p:spPr>
          <a:xfrm rot="2316836">
            <a:off x="3879526" y="1938819"/>
            <a:ext cx="1286326" cy="452388"/>
          </a:xfrm>
          <a:prstGeom prst="rightArrow">
            <a:avLst>
              <a:gd name="adj1" fmla="val 41489"/>
              <a:gd name="adj2" fmla="val 96808"/>
            </a:avLst>
          </a:prstGeom>
          <a:solidFill>
            <a:srgbClr val="A0E8A4"/>
          </a:solidFill>
          <a:ln>
            <a:solidFill>
              <a:srgbClr val="88E6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6" name="Flecha: a la derecha 15">
            <a:extLst>
              <a:ext uri="{FF2B5EF4-FFF2-40B4-BE49-F238E27FC236}">
                <a16:creationId xmlns:a16="http://schemas.microsoft.com/office/drawing/2014/main" id="{1654DD35-370B-13F9-1E1F-D9622BD2A00F}"/>
              </a:ext>
            </a:extLst>
          </p:cNvPr>
          <p:cNvSpPr/>
          <p:nvPr/>
        </p:nvSpPr>
        <p:spPr>
          <a:xfrm rot="8827257">
            <a:off x="6910300" y="2129717"/>
            <a:ext cx="1286326" cy="452388"/>
          </a:xfrm>
          <a:prstGeom prst="rightArrow">
            <a:avLst>
              <a:gd name="adj1" fmla="val 41489"/>
              <a:gd name="adj2" fmla="val 96808"/>
            </a:avLst>
          </a:prstGeom>
          <a:solidFill>
            <a:srgbClr val="88E6AB"/>
          </a:solidFill>
          <a:ln>
            <a:solidFill>
              <a:srgbClr val="88E6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 name="Flecha: a la derecha 16">
            <a:extLst>
              <a:ext uri="{FF2B5EF4-FFF2-40B4-BE49-F238E27FC236}">
                <a16:creationId xmlns:a16="http://schemas.microsoft.com/office/drawing/2014/main" id="{2D41FBF2-35B0-3108-A466-6BC4E6294569}"/>
              </a:ext>
            </a:extLst>
          </p:cNvPr>
          <p:cNvSpPr/>
          <p:nvPr/>
        </p:nvSpPr>
        <p:spPr>
          <a:xfrm rot="12727662">
            <a:off x="6905486" y="4227384"/>
            <a:ext cx="1489521" cy="452388"/>
          </a:xfrm>
          <a:prstGeom prst="rightArrow">
            <a:avLst>
              <a:gd name="adj1" fmla="val 41489"/>
              <a:gd name="adj2" fmla="val 96808"/>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325672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rma libre: forma 8">
            <a:extLst>
              <a:ext uri="{FF2B5EF4-FFF2-40B4-BE49-F238E27FC236}">
                <a16:creationId xmlns:a16="http://schemas.microsoft.com/office/drawing/2014/main" id="{62E26653-F43E-1371-070B-658784BF6F97}"/>
              </a:ext>
            </a:extLst>
          </p:cNvPr>
          <p:cNvSpPr/>
          <p:nvPr/>
        </p:nvSpPr>
        <p:spPr>
          <a:xfrm>
            <a:off x="1751298" y="1072916"/>
            <a:ext cx="8094845" cy="1443790"/>
          </a:xfrm>
          <a:custGeom>
            <a:avLst/>
            <a:gdLst>
              <a:gd name="connsiteX0" fmla="*/ 6891688 w 8094845"/>
              <a:gd name="connsiteY0" fmla="*/ 336886 h 1443790"/>
              <a:gd name="connsiteX1" fmla="*/ 6891688 w 8094845"/>
              <a:gd name="connsiteY1" fmla="*/ 1179466 h 1443790"/>
              <a:gd name="connsiteX2" fmla="*/ 7842589 w 8094845"/>
              <a:gd name="connsiteY2" fmla="*/ 1179466 h 1443790"/>
              <a:gd name="connsiteX3" fmla="*/ 7842589 w 8094845"/>
              <a:gd name="connsiteY3" fmla="*/ 336886 h 1443790"/>
              <a:gd name="connsiteX4" fmla="*/ 0 w 8094845"/>
              <a:gd name="connsiteY4" fmla="*/ 0 h 1443790"/>
              <a:gd name="connsiteX5" fmla="*/ 8094845 w 8094845"/>
              <a:gd name="connsiteY5" fmla="*/ 0 h 1443790"/>
              <a:gd name="connsiteX6" fmla="*/ 8094845 w 8094845"/>
              <a:gd name="connsiteY6" fmla="*/ 1443790 h 1443790"/>
              <a:gd name="connsiteX7" fmla="*/ 0 w 8094845"/>
              <a:gd name="connsiteY7" fmla="*/ 1443790 h 14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4845" h="1443790">
                <a:moveTo>
                  <a:pt x="6891688" y="336886"/>
                </a:moveTo>
                <a:lnTo>
                  <a:pt x="6891688" y="1179466"/>
                </a:lnTo>
                <a:lnTo>
                  <a:pt x="7842589" y="1179466"/>
                </a:lnTo>
                <a:lnTo>
                  <a:pt x="7842589" y="336886"/>
                </a:lnTo>
                <a:close/>
                <a:moveTo>
                  <a:pt x="0" y="0"/>
                </a:moveTo>
                <a:lnTo>
                  <a:pt x="8094845" y="0"/>
                </a:lnTo>
                <a:lnTo>
                  <a:pt x="8094845" y="1443790"/>
                </a:lnTo>
                <a:lnTo>
                  <a:pt x="0" y="144379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001" dirty="0"/>
          </a:p>
        </p:txBody>
      </p:sp>
      <p:sp>
        <p:nvSpPr>
          <p:cNvPr id="4" name="CuadroTexto 3">
            <a:extLst>
              <a:ext uri="{FF2B5EF4-FFF2-40B4-BE49-F238E27FC236}">
                <a16:creationId xmlns:a16="http://schemas.microsoft.com/office/drawing/2014/main" id="{2E8D559C-8B9B-AA27-C31F-0877766D63D4}"/>
              </a:ext>
            </a:extLst>
          </p:cNvPr>
          <p:cNvSpPr txBox="1"/>
          <p:nvPr/>
        </p:nvSpPr>
        <p:spPr>
          <a:xfrm>
            <a:off x="1751298" y="1496427"/>
            <a:ext cx="6891688" cy="646331"/>
          </a:xfrm>
          <a:prstGeom prst="rect">
            <a:avLst/>
          </a:prstGeom>
          <a:noFill/>
        </p:spPr>
        <p:txBody>
          <a:bodyPr wrap="square" rtlCol="0">
            <a:spAutoFit/>
          </a:bodyPr>
          <a:lstStyle/>
          <a:p>
            <a:r>
              <a:rPr lang="es-ES" sz="3600" dirty="0"/>
              <a:t>Aplicaciones Gestión Ahorros:</a:t>
            </a:r>
            <a:endParaRPr lang="en-001" sz="3600" dirty="0"/>
          </a:p>
        </p:txBody>
      </p:sp>
      <p:sp>
        <p:nvSpPr>
          <p:cNvPr id="6" name="Rectángulo 5">
            <a:extLst>
              <a:ext uri="{FF2B5EF4-FFF2-40B4-BE49-F238E27FC236}">
                <a16:creationId xmlns:a16="http://schemas.microsoft.com/office/drawing/2014/main" id="{A7102242-F4C1-9FAE-9C92-79C7585EBEB2}"/>
              </a:ext>
            </a:extLst>
          </p:cNvPr>
          <p:cNvSpPr/>
          <p:nvPr/>
        </p:nvSpPr>
        <p:spPr>
          <a:xfrm>
            <a:off x="8824918" y="1357927"/>
            <a:ext cx="567783" cy="840230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9</a:t>
            </a:r>
          </a:p>
          <a:p>
            <a:pPr algn="ctr"/>
            <a:r>
              <a:rPr lang="es-ES" sz="5400" dirty="0">
                <a:ln w="0"/>
                <a:effectLst>
                  <a:outerShdw blurRad="38100" dist="19050" dir="2700000" algn="tl" rotWithShape="0">
                    <a:schemeClr val="dk1">
                      <a:alpha val="40000"/>
                    </a:schemeClr>
                  </a:outerShdw>
                </a:effectLst>
              </a:rPr>
              <a:t>8</a:t>
            </a:r>
          </a:p>
          <a:p>
            <a:pPr algn="ctr"/>
            <a:r>
              <a:rPr lang="es-ES" sz="5400" b="0" cap="none" spc="0" dirty="0">
                <a:ln w="0"/>
                <a:solidFill>
                  <a:schemeClr val="tx1"/>
                </a:solidFill>
                <a:effectLst>
                  <a:outerShdw blurRad="38100" dist="19050" dir="2700000" algn="tl" rotWithShape="0">
                    <a:schemeClr val="dk1">
                      <a:alpha val="40000"/>
                    </a:schemeClr>
                  </a:outerShdw>
                </a:effectLst>
              </a:rPr>
              <a:t>7</a:t>
            </a:r>
          </a:p>
          <a:p>
            <a:pPr algn="ctr"/>
            <a:r>
              <a:rPr lang="es-ES" sz="5400" dirty="0">
                <a:ln w="0"/>
                <a:effectLst>
                  <a:outerShdw blurRad="38100" dist="19050" dir="2700000" algn="tl" rotWithShape="0">
                    <a:schemeClr val="dk1">
                      <a:alpha val="40000"/>
                    </a:schemeClr>
                  </a:outerShdw>
                </a:effectLst>
              </a:rPr>
              <a:t>6</a:t>
            </a:r>
          </a:p>
          <a:p>
            <a:pPr algn="ctr"/>
            <a:r>
              <a:rPr lang="es-ES" sz="5400" b="0" cap="none" spc="0" dirty="0">
                <a:ln w="0"/>
                <a:solidFill>
                  <a:schemeClr val="tx1"/>
                </a:solidFill>
                <a:effectLst>
                  <a:outerShdw blurRad="38100" dist="19050" dir="2700000" algn="tl" rotWithShape="0">
                    <a:schemeClr val="dk1">
                      <a:alpha val="40000"/>
                    </a:schemeClr>
                  </a:outerShdw>
                </a:effectLst>
              </a:rPr>
              <a:t>5</a:t>
            </a:r>
          </a:p>
          <a:p>
            <a:pPr algn="ctr"/>
            <a:r>
              <a:rPr lang="es-ES" sz="5400" dirty="0">
                <a:ln w="0"/>
                <a:effectLst>
                  <a:outerShdw blurRad="38100" dist="19050" dir="2700000" algn="tl" rotWithShape="0">
                    <a:schemeClr val="dk1">
                      <a:alpha val="40000"/>
                    </a:schemeClr>
                  </a:outerShdw>
                </a:effectLst>
              </a:rPr>
              <a:t>4</a:t>
            </a:r>
          </a:p>
          <a:p>
            <a:pPr algn="ctr"/>
            <a:r>
              <a:rPr lang="es-ES" sz="5400" b="0" cap="none" spc="0" dirty="0">
                <a:ln w="0"/>
                <a:solidFill>
                  <a:schemeClr val="tx1"/>
                </a:solidFill>
                <a:effectLst>
                  <a:outerShdw blurRad="38100" dist="19050" dir="2700000" algn="tl" rotWithShape="0">
                    <a:schemeClr val="dk1">
                      <a:alpha val="40000"/>
                    </a:schemeClr>
                  </a:outerShdw>
                </a:effectLst>
              </a:rPr>
              <a:t>3</a:t>
            </a:r>
          </a:p>
          <a:p>
            <a:pPr algn="ctr"/>
            <a:r>
              <a:rPr lang="es-ES" sz="5400" dirty="0">
                <a:ln w="0"/>
                <a:effectLst>
                  <a:outerShdw blurRad="38100" dist="19050" dir="2700000" algn="tl" rotWithShape="0">
                    <a:schemeClr val="dk1">
                      <a:alpha val="40000"/>
                    </a:schemeClr>
                  </a:outerShdw>
                </a:effectLst>
              </a:rPr>
              <a:t>2</a:t>
            </a:r>
          </a:p>
          <a:p>
            <a:pPr algn="ctr"/>
            <a:r>
              <a:rPr lang="es-ES" sz="5400" b="0" cap="none" spc="0" dirty="0">
                <a:ln w="0"/>
                <a:solidFill>
                  <a:schemeClr val="tx1"/>
                </a:solidFill>
                <a:effectLst>
                  <a:outerShdw blurRad="38100" dist="19050" dir="2700000" algn="tl" rotWithShape="0">
                    <a:schemeClr val="dk1">
                      <a:alpha val="40000"/>
                    </a:schemeClr>
                  </a:outerShdw>
                </a:effectLst>
              </a:rPr>
              <a:t>1</a:t>
            </a:r>
          </a:p>
          <a:p>
            <a:pPr algn="ctr"/>
            <a:r>
              <a:rPr lang="es-ES" sz="5400" dirty="0">
                <a:ln w="0"/>
                <a:effectLst>
                  <a:outerShdw blurRad="38100" dist="19050" dir="2700000" algn="tl" rotWithShape="0">
                    <a:schemeClr val="dk1">
                      <a:alpha val="40000"/>
                    </a:schemeClr>
                  </a:outerShdw>
                </a:effectLst>
              </a:rPr>
              <a:t>0</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A54B7C92-C056-98C7-DCA9-2516893A56F6}"/>
              </a:ext>
            </a:extLst>
          </p:cNvPr>
          <p:cNvSpPr/>
          <p:nvPr/>
        </p:nvSpPr>
        <p:spPr>
          <a:xfrm>
            <a:off x="9449017" y="1357927"/>
            <a:ext cx="567783" cy="840230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9</a:t>
            </a:r>
          </a:p>
          <a:p>
            <a:pPr algn="ctr"/>
            <a:r>
              <a:rPr lang="es-ES" sz="5400" dirty="0">
                <a:ln w="0"/>
                <a:effectLst>
                  <a:outerShdw blurRad="38100" dist="19050" dir="2700000" algn="tl" rotWithShape="0">
                    <a:schemeClr val="dk1">
                      <a:alpha val="40000"/>
                    </a:schemeClr>
                  </a:outerShdw>
                </a:effectLst>
              </a:rPr>
              <a:t>8</a:t>
            </a:r>
          </a:p>
          <a:p>
            <a:pPr algn="ctr"/>
            <a:r>
              <a:rPr lang="es-ES" sz="5400" b="0" cap="none" spc="0" dirty="0">
                <a:ln w="0"/>
                <a:solidFill>
                  <a:schemeClr val="tx1"/>
                </a:solidFill>
                <a:effectLst>
                  <a:outerShdw blurRad="38100" dist="19050" dir="2700000" algn="tl" rotWithShape="0">
                    <a:schemeClr val="dk1">
                      <a:alpha val="40000"/>
                    </a:schemeClr>
                  </a:outerShdw>
                </a:effectLst>
              </a:rPr>
              <a:t>7</a:t>
            </a:r>
          </a:p>
          <a:p>
            <a:pPr algn="ctr"/>
            <a:r>
              <a:rPr lang="es-ES" sz="5400" dirty="0">
                <a:ln w="0"/>
                <a:effectLst>
                  <a:outerShdw blurRad="38100" dist="19050" dir="2700000" algn="tl" rotWithShape="0">
                    <a:schemeClr val="dk1">
                      <a:alpha val="40000"/>
                    </a:schemeClr>
                  </a:outerShdw>
                </a:effectLst>
              </a:rPr>
              <a:t>6</a:t>
            </a:r>
          </a:p>
          <a:p>
            <a:pPr algn="ctr"/>
            <a:r>
              <a:rPr lang="es-ES" sz="5400" b="0" cap="none" spc="0" dirty="0">
                <a:ln w="0"/>
                <a:solidFill>
                  <a:schemeClr val="tx1"/>
                </a:solidFill>
                <a:effectLst>
                  <a:outerShdw blurRad="38100" dist="19050" dir="2700000" algn="tl" rotWithShape="0">
                    <a:schemeClr val="dk1">
                      <a:alpha val="40000"/>
                    </a:schemeClr>
                  </a:outerShdw>
                </a:effectLst>
              </a:rPr>
              <a:t>5</a:t>
            </a:r>
          </a:p>
          <a:p>
            <a:pPr algn="ctr"/>
            <a:r>
              <a:rPr lang="es-ES" sz="5400" dirty="0">
                <a:ln w="0"/>
                <a:effectLst>
                  <a:outerShdw blurRad="38100" dist="19050" dir="2700000" algn="tl" rotWithShape="0">
                    <a:schemeClr val="dk1">
                      <a:alpha val="40000"/>
                    </a:schemeClr>
                  </a:outerShdw>
                </a:effectLst>
              </a:rPr>
              <a:t>4</a:t>
            </a:r>
          </a:p>
          <a:p>
            <a:pPr algn="ctr"/>
            <a:r>
              <a:rPr lang="es-ES" sz="5400" b="0" cap="none" spc="0" dirty="0">
                <a:ln w="0"/>
                <a:solidFill>
                  <a:schemeClr val="tx1"/>
                </a:solidFill>
                <a:effectLst>
                  <a:outerShdw blurRad="38100" dist="19050" dir="2700000" algn="tl" rotWithShape="0">
                    <a:schemeClr val="dk1">
                      <a:alpha val="40000"/>
                    </a:schemeClr>
                  </a:outerShdw>
                </a:effectLst>
              </a:rPr>
              <a:t>3</a:t>
            </a:r>
          </a:p>
          <a:p>
            <a:pPr algn="ctr"/>
            <a:r>
              <a:rPr lang="es-ES" sz="5400" dirty="0">
                <a:ln w="0"/>
                <a:effectLst>
                  <a:outerShdw blurRad="38100" dist="19050" dir="2700000" algn="tl" rotWithShape="0">
                    <a:schemeClr val="dk1">
                      <a:alpha val="40000"/>
                    </a:schemeClr>
                  </a:outerShdw>
                </a:effectLst>
              </a:rPr>
              <a:t>2</a:t>
            </a:r>
          </a:p>
          <a:p>
            <a:pPr algn="ctr"/>
            <a:r>
              <a:rPr lang="es-ES" sz="5400" b="0" cap="none" spc="0" dirty="0">
                <a:ln w="0"/>
                <a:solidFill>
                  <a:schemeClr val="tx1"/>
                </a:solidFill>
                <a:effectLst>
                  <a:outerShdw blurRad="38100" dist="19050" dir="2700000" algn="tl" rotWithShape="0">
                    <a:schemeClr val="dk1">
                      <a:alpha val="40000"/>
                    </a:schemeClr>
                  </a:outerShdw>
                </a:effectLst>
              </a:rPr>
              <a:t>1</a:t>
            </a:r>
          </a:p>
          <a:p>
            <a:pPr algn="ctr"/>
            <a:r>
              <a:rPr lang="es-ES" sz="5400" dirty="0">
                <a:ln w="0"/>
                <a:effectLst>
                  <a:outerShdw blurRad="38100" dist="19050" dir="2700000" algn="tl" rotWithShape="0">
                    <a:schemeClr val="dk1">
                      <a:alpha val="40000"/>
                    </a:schemeClr>
                  </a:outerShdw>
                </a:effectLst>
              </a:rPr>
              <a:t>1</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09D62E1D-E17A-B885-1804-9C6A02C3F890}"/>
              </a:ext>
            </a:extLst>
          </p:cNvPr>
          <p:cNvSpPr/>
          <p:nvPr/>
        </p:nvSpPr>
        <p:spPr>
          <a:xfrm>
            <a:off x="8642986" y="2339975"/>
            <a:ext cx="1488439" cy="4518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2" name="Rectángulo 11">
            <a:extLst>
              <a:ext uri="{FF2B5EF4-FFF2-40B4-BE49-F238E27FC236}">
                <a16:creationId xmlns:a16="http://schemas.microsoft.com/office/drawing/2014/main" id="{4D2AA6FA-CD6F-B9A6-2AC3-754B57C8B5C0}"/>
              </a:ext>
            </a:extLst>
          </p:cNvPr>
          <p:cNvSpPr/>
          <p:nvPr/>
        </p:nvSpPr>
        <p:spPr>
          <a:xfrm>
            <a:off x="8695003" y="0"/>
            <a:ext cx="1488439" cy="14964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4" name="CuadroTexto 13">
            <a:extLst>
              <a:ext uri="{FF2B5EF4-FFF2-40B4-BE49-F238E27FC236}">
                <a16:creationId xmlns:a16="http://schemas.microsoft.com/office/drawing/2014/main" id="{C51AE483-F272-F388-2A11-91D590F95C84}"/>
              </a:ext>
            </a:extLst>
          </p:cNvPr>
          <p:cNvSpPr txBox="1"/>
          <p:nvPr/>
        </p:nvSpPr>
        <p:spPr>
          <a:xfrm>
            <a:off x="1876425" y="3204795"/>
            <a:ext cx="8439150" cy="2295278"/>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spcBef>
                <a:spcPts val="3000"/>
              </a:spcBef>
              <a:spcAft>
                <a:spcPts val="1800"/>
              </a:spcAft>
            </a:pPr>
            <a:r>
              <a:rPr lang="es-ES" sz="4400" b="1" dirty="0"/>
              <a:t>Marco de Herramientas</a:t>
            </a:r>
          </a:p>
          <a:p>
            <a:pPr algn="ctr">
              <a:spcBef>
                <a:spcPts val="1200"/>
              </a:spcBef>
            </a:pPr>
            <a:r>
              <a:rPr lang="es-ES" sz="3200" u="sng" dirty="0">
                <a:solidFill>
                  <a:schemeClr val="accent6">
                    <a:lumMod val="50000"/>
                  </a:schemeClr>
                </a:solidFill>
              </a:rPr>
              <a:t>Accesible</a:t>
            </a:r>
            <a:r>
              <a:rPr lang="es-ES" sz="3200" dirty="0"/>
              <a:t> </a:t>
            </a:r>
            <a:r>
              <a:rPr lang="es-ES" sz="3200" u="sng" dirty="0"/>
              <a:t>y</a:t>
            </a:r>
            <a:r>
              <a:rPr lang="es-ES" sz="3200" dirty="0"/>
              <a:t> </a:t>
            </a:r>
            <a:r>
              <a:rPr lang="es-ES" sz="3200" u="sng" dirty="0">
                <a:solidFill>
                  <a:schemeClr val="accent1">
                    <a:lumMod val="75000"/>
                  </a:schemeClr>
                </a:solidFill>
              </a:rPr>
              <a:t>Unificado</a:t>
            </a:r>
          </a:p>
        </p:txBody>
      </p:sp>
    </p:spTree>
    <p:extLst>
      <p:ext uri="{BB962C8B-B14F-4D97-AF65-F5344CB8AC3E}">
        <p14:creationId xmlns:p14="http://schemas.microsoft.com/office/powerpoint/2010/main" val="168289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58333E-6 3.33333E-6 L -0.00157 -1.08218 " pathEditMode="relative" rAng="0" ptsTypes="AA">
                                      <p:cBhvr>
                                        <p:cTn id="6" dur="2000" fill="hold"/>
                                        <p:tgtEl>
                                          <p:spTgt spid="6"/>
                                        </p:tgtEl>
                                        <p:attrNameLst>
                                          <p:attrName>ppt_x</p:attrName>
                                          <p:attrName>ppt_y</p:attrName>
                                        </p:attrNameLst>
                                      </p:cBhvr>
                                      <p:rCtr x="-78" y="-54120"/>
                                    </p:animMotion>
                                  </p:childTnLst>
                                </p:cTn>
                              </p:par>
                              <p:par>
                                <p:cTn id="7" presetID="64" presetClass="path" presetSubtype="0" accel="50000" decel="50000" fill="hold" grpId="0" nodeType="withEffect">
                                  <p:stCondLst>
                                    <p:cond delay="0"/>
                                  </p:stCondLst>
                                  <p:childTnLst>
                                    <p:animMotion origin="layout" path="M 2.70833E-6 3.33333E-6 L -0.00157 -1.08218 " pathEditMode="relative" rAng="0" ptsTypes="AA">
                                      <p:cBhvr>
                                        <p:cTn id="8" dur="2000" fill="hold"/>
                                        <p:tgtEl>
                                          <p:spTgt spid="13"/>
                                        </p:tgtEl>
                                        <p:attrNameLst>
                                          <p:attrName>ppt_x</p:attrName>
                                          <p:attrName>ppt_y</p:attrName>
                                        </p:attrNameLst>
                                      </p:cBhvr>
                                      <p:rCtr x="-78" y="-54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1DF3EF0-0955-9663-0025-4E76C1BE449D}"/>
              </a:ext>
            </a:extLst>
          </p:cNvPr>
          <p:cNvSpPr txBox="1"/>
          <p:nvPr/>
        </p:nvSpPr>
        <p:spPr>
          <a:xfrm>
            <a:off x="3294798" y="562777"/>
            <a:ext cx="5602403" cy="830997"/>
          </a:xfrm>
          <a:prstGeom prst="rect">
            <a:avLst/>
          </a:prstGeom>
          <a:noFill/>
        </p:spPr>
        <p:txBody>
          <a:bodyPr wrap="square" rtlCol="0">
            <a:spAutoFit/>
          </a:bodyPr>
          <a:lstStyle/>
          <a:p>
            <a:r>
              <a:rPr lang="es-ES" sz="4800" dirty="0"/>
              <a:t>3 pilares Gestionis</a:t>
            </a:r>
            <a:endParaRPr lang="en-001" sz="4800" dirty="0"/>
          </a:p>
        </p:txBody>
      </p:sp>
      <p:pic>
        <p:nvPicPr>
          <p:cNvPr id="7" name="Imagen 6" descr="Icono&#10;&#10;Descripción generada automáticamente">
            <a:extLst>
              <a:ext uri="{FF2B5EF4-FFF2-40B4-BE49-F238E27FC236}">
                <a16:creationId xmlns:a16="http://schemas.microsoft.com/office/drawing/2014/main" id="{00540A6F-23CF-6832-6C45-C0DBDCD6B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84" y="3234085"/>
            <a:ext cx="2631615" cy="2631615"/>
          </a:xfrm>
          <a:prstGeom prst="rect">
            <a:avLst/>
          </a:prstGeom>
        </p:spPr>
      </p:pic>
      <p:pic>
        <p:nvPicPr>
          <p:cNvPr id="8" name="Imagen 7" descr="Icono&#10;&#10;Descripción generada automáticamente">
            <a:extLst>
              <a:ext uri="{FF2B5EF4-FFF2-40B4-BE49-F238E27FC236}">
                <a16:creationId xmlns:a16="http://schemas.microsoft.com/office/drawing/2014/main" id="{885617AD-D293-65BB-3BE5-3D4BCC09F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191" y="3234086"/>
            <a:ext cx="2631615" cy="2631615"/>
          </a:xfrm>
          <a:prstGeom prst="rect">
            <a:avLst/>
          </a:prstGeom>
        </p:spPr>
      </p:pic>
      <p:pic>
        <p:nvPicPr>
          <p:cNvPr id="9" name="Imagen 8" descr="Icono&#10;&#10;Descripción generada automáticamente">
            <a:extLst>
              <a:ext uri="{FF2B5EF4-FFF2-40B4-BE49-F238E27FC236}">
                <a16:creationId xmlns:a16="http://schemas.microsoft.com/office/drawing/2014/main" id="{817C7EF1-D105-6719-3508-CDBA3AAD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201" y="3234085"/>
            <a:ext cx="2631615" cy="2631615"/>
          </a:xfrm>
          <a:prstGeom prst="rect">
            <a:avLst/>
          </a:prstGeom>
        </p:spPr>
      </p:pic>
      <p:sp>
        <p:nvSpPr>
          <p:cNvPr id="10" name="CuadroTexto 9">
            <a:extLst>
              <a:ext uri="{FF2B5EF4-FFF2-40B4-BE49-F238E27FC236}">
                <a16:creationId xmlns:a16="http://schemas.microsoft.com/office/drawing/2014/main" id="{21188A43-8CBD-090C-50DD-6B047A217408}"/>
              </a:ext>
            </a:extLst>
          </p:cNvPr>
          <p:cNvSpPr txBox="1"/>
          <p:nvPr/>
        </p:nvSpPr>
        <p:spPr>
          <a:xfrm>
            <a:off x="784979" y="2079651"/>
            <a:ext cx="2388024" cy="954107"/>
          </a:xfrm>
          <a:prstGeom prst="rect">
            <a:avLst/>
          </a:prstGeom>
          <a:noFill/>
        </p:spPr>
        <p:txBody>
          <a:bodyPr wrap="square" rtlCol="0">
            <a:spAutoFit/>
          </a:bodyPr>
          <a:lstStyle/>
          <a:p>
            <a:pPr algn="ctr"/>
            <a:r>
              <a:rPr lang="es-ES" sz="2800" dirty="0"/>
              <a:t>Facilidad de </a:t>
            </a:r>
            <a:br>
              <a:rPr lang="es-ES" sz="2800" dirty="0"/>
            </a:br>
            <a:r>
              <a:rPr lang="es-ES" sz="2800" dirty="0"/>
              <a:t>acceso</a:t>
            </a:r>
            <a:endParaRPr lang="en-001" sz="2800" dirty="0"/>
          </a:p>
        </p:txBody>
      </p:sp>
      <p:sp>
        <p:nvSpPr>
          <p:cNvPr id="11" name="CuadroTexto 10">
            <a:extLst>
              <a:ext uri="{FF2B5EF4-FFF2-40B4-BE49-F238E27FC236}">
                <a16:creationId xmlns:a16="http://schemas.microsoft.com/office/drawing/2014/main" id="{66D2EEBC-66DC-B3E8-FE1A-F1931296ADF4}"/>
              </a:ext>
            </a:extLst>
          </p:cNvPr>
          <p:cNvSpPr txBox="1"/>
          <p:nvPr/>
        </p:nvSpPr>
        <p:spPr>
          <a:xfrm>
            <a:off x="4841088" y="2080254"/>
            <a:ext cx="2509820" cy="954107"/>
          </a:xfrm>
          <a:prstGeom prst="rect">
            <a:avLst/>
          </a:prstGeom>
          <a:noFill/>
        </p:spPr>
        <p:txBody>
          <a:bodyPr wrap="square" rtlCol="0">
            <a:spAutoFit/>
          </a:bodyPr>
          <a:lstStyle/>
          <a:p>
            <a:pPr algn="ctr"/>
            <a:r>
              <a:rPr lang="es-ES" sz="2800" dirty="0"/>
              <a:t>Agrupación herramientas</a:t>
            </a:r>
            <a:endParaRPr lang="en-001" sz="2800" dirty="0"/>
          </a:p>
        </p:txBody>
      </p:sp>
      <p:sp>
        <p:nvSpPr>
          <p:cNvPr id="12" name="CuadroTexto 11">
            <a:extLst>
              <a:ext uri="{FF2B5EF4-FFF2-40B4-BE49-F238E27FC236}">
                <a16:creationId xmlns:a16="http://schemas.microsoft.com/office/drawing/2014/main" id="{B9617CBC-A184-4AAA-5DEA-4E70894809E1}"/>
              </a:ext>
            </a:extLst>
          </p:cNvPr>
          <p:cNvSpPr txBox="1"/>
          <p:nvPr/>
        </p:nvSpPr>
        <p:spPr>
          <a:xfrm>
            <a:off x="8714165" y="2080253"/>
            <a:ext cx="2997686" cy="954107"/>
          </a:xfrm>
          <a:prstGeom prst="rect">
            <a:avLst/>
          </a:prstGeom>
          <a:noFill/>
        </p:spPr>
        <p:txBody>
          <a:bodyPr wrap="square" rtlCol="0">
            <a:spAutoFit/>
          </a:bodyPr>
          <a:lstStyle/>
          <a:p>
            <a:pPr algn="ctr"/>
            <a:r>
              <a:rPr lang="es-ES" sz="2800" dirty="0"/>
              <a:t>Personalización y adaptación</a:t>
            </a:r>
            <a:endParaRPr lang="en-001" sz="2800" dirty="0"/>
          </a:p>
        </p:txBody>
      </p:sp>
    </p:spTree>
    <p:extLst>
      <p:ext uri="{BB962C8B-B14F-4D97-AF65-F5344CB8AC3E}">
        <p14:creationId xmlns:p14="http://schemas.microsoft.com/office/powerpoint/2010/main" val="9629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D98A9AB-EDF2-4ED7-642F-165964D5458B}"/>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s-ES" sz="6000" b="1" dirty="0">
                <a:latin typeface="+mn-lt"/>
                <a:ea typeface="+mn-ea"/>
                <a:cs typeface="+mn-cs"/>
              </a:rPr>
              <a:t>Herramientas</a:t>
            </a:r>
          </a:p>
        </p:txBody>
      </p:sp>
      <p:pic>
        <p:nvPicPr>
          <p:cNvPr id="6" name="Graphic 5" descr="El servidor está procesando...">
            <a:extLst>
              <a:ext uri="{FF2B5EF4-FFF2-40B4-BE49-F238E27FC236}">
                <a16:creationId xmlns:a16="http://schemas.microsoft.com/office/drawing/2014/main" id="{26C315FB-2058-1908-78CF-48B488146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7" name="Oval 1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67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768</TotalTime>
  <Words>1034</Words>
  <Application>Microsoft Office PowerPoint</Application>
  <PresentationFormat>Panorámica</PresentationFormat>
  <Paragraphs>129</Paragraphs>
  <Slides>26</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Aptos</vt:lpstr>
      <vt:lpstr>Arial</vt:lpstr>
      <vt:lpstr>Bahnschrift SemiLight</vt:lpstr>
      <vt:lpstr>Calibri</vt:lpstr>
      <vt:lpstr>Century Gothic</vt:lpstr>
      <vt:lpstr>ShapesVTI</vt:lpstr>
      <vt:lpstr>Ge$tioni$</vt:lpstr>
      <vt:lpstr>Índice:</vt:lpstr>
      <vt:lpstr>¿Por qué Ge$tioni$?</vt:lpstr>
      <vt:lpstr>Presentación de PowerPoint</vt:lpstr>
      <vt:lpstr>Problemática que resuelve</vt:lpstr>
      <vt:lpstr>Presentación de PowerPoint</vt:lpstr>
      <vt:lpstr>Presentación de PowerPoint</vt:lpstr>
      <vt:lpstr>Presentación de PowerPoint</vt:lpstr>
      <vt:lpstr>Herramientas</vt:lpstr>
      <vt:lpstr>Métodos Ahorrativos</vt:lpstr>
      <vt:lpstr>Notas</vt:lpstr>
      <vt:lpstr>Tabla de Clasificación</vt:lpstr>
      <vt:lpstr>Notificaciones</vt:lpstr>
      <vt:lpstr>Desarrollo</vt:lpstr>
      <vt:lpstr>Metodología</vt:lpstr>
      <vt:lpstr>Valores</vt:lpstr>
      <vt:lpstr>Sistema de Capitanía</vt:lpstr>
      <vt:lpstr>Metodologías Ágiles</vt:lpstr>
      <vt:lpstr>Visión General</vt:lpstr>
      <vt:lpstr>Web Hosting</vt:lpstr>
      <vt:lpstr>¿Por qué Gestionis?</vt:lpstr>
      <vt:lpstr>Presentación de PowerPoint</vt:lpstr>
      <vt:lpstr>Elevator Pitch</vt:lpstr>
      <vt:lpstr>Ampliaciones a futuro</vt:lpstr>
      <vt:lpstr>Consejero de Inversiones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Ge$tioni$</dc:title>
  <dc:creator>AUSIAS MARTINEZ BERNAL</dc:creator>
  <cp:lastModifiedBy>AUSIAS MARTINEZ BERNAL</cp:lastModifiedBy>
  <cp:revision>6</cp:revision>
  <dcterms:created xsi:type="dcterms:W3CDTF">2024-05-25T17:43:56Z</dcterms:created>
  <dcterms:modified xsi:type="dcterms:W3CDTF">2024-05-26T18:28:59Z</dcterms:modified>
</cp:coreProperties>
</file>