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dbl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dbl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890" y="629919"/>
            <a:ext cx="6332855" cy="113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19" y="2155190"/>
            <a:ext cx="6623050" cy="643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dbl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9D58-DD83-5A2B-8F63-D4AD699E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23" y="294492"/>
            <a:ext cx="5946020" cy="2952678"/>
          </a:xfrm>
        </p:spPr>
        <p:txBody>
          <a:bodyPr/>
          <a:lstStyle/>
          <a:p>
            <a:r>
              <a:rPr lang="en-US" sz="4000" dirty="0"/>
              <a:t>Software Requirement specification(</a:t>
            </a:r>
            <a:r>
              <a:rPr lang="en-US" sz="4000" dirty="0" err="1"/>
              <a:t>srs</a:t>
            </a:r>
            <a:r>
              <a:rPr lang="en-US" sz="4000" dirty="0"/>
              <a:t>) for online Shopping system(</a:t>
            </a:r>
            <a:r>
              <a:rPr lang="en-US" sz="4000" dirty="0" err="1"/>
              <a:t>oss</a:t>
            </a:r>
            <a:r>
              <a:rPr lang="en-US" sz="4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53656-D327-4965-D781-22BB29219180}"/>
              </a:ext>
            </a:extLst>
          </p:cNvPr>
          <p:cNvSpPr txBox="1"/>
          <p:nvPr/>
        </p:nvSpPr>
        <p:spPr>
          <a:xfrm rot="10800000" flipV="1">
            <a:off x="604380" y="8424493"/>
            <a:ext cx="1929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Task-1</a:t>
            </a:r>
          </a:p>
          <a:p>
            <a:pPr algn="l"/>
            <a:endParaRPr lang="en-US" sz="2800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2DC83A-F17D-800C-7C6B-AD1A9A12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" y="3247170"/>
            <a:ext cx="7602563" cy="51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488" y="960977"/>
            <a:ext cx="888931" cy="61979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0261" y="1173234"/>
            <a:ext cx="6115685" cy="3345179"/>
            <a:chOff x="660261" y="1173234"/>
            <a:chExt cx="6115685" cy="33451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272" y="1742084"/>
              <a:ext cx="6068664" cy="27763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030" y="1173234"/>
              <a:ext cx="803456" cy="10018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4535" y="2684506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282"/>
                  </a:moveTo>
                  <a:lnTo>
                    <a:pt x="0" y="0"/>
                  </a:lnTo>
                </a:path>
              </a:pathLst>
            </a:custGeom>
            <a:ln w="8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724" y="1190216"/>
              <a:ext cx="1017269" cy="424815"/>
            </a:xfrm>
            <a:custGeom>
              <a:avLst/>
              <a:gdLst/>
              <a:ahLst/>
              <a:cxnLst/>
              <a:rect l="l" t="t" r="r" b="b"/>
              <a:pathLst>
                <a:path w="1017269" h="424815">
                  <a:moveTo>
                    <a:pt x="0" y="424514"/>
                  </a:moveTo>
                  <a:lnTo>
                    <a:pt x="0" y="0"/>
                  </a:lnTo>
                </a:path>
                <a:path w="1017269" h="424815">
                  <a:moveTo>
                    <a:pt x="1017142" y="424514"/>
                  </a:moveTo>
                  <a:lnTo>
                    <a:pt x="1017142" y="0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46695" y="1113803"/>
            <a:ext cx="495934" cy="0"/>
          </a:xfrm>
          <a:custGeom>
            <a:avLst/>
            <a:gdLst/>
            <a:ahLst/>
            <a:cxnLst/>
            <a:rect l="l" t="t" r="r" b="b"/>
            <a:pathLst>
              <a:path w="495935">
                <a:moveTo>
                  <a:pt x="0" y="0"/>
                </a:moveTo>
                <a:lnTo>
                  <a:pt x="495749" y="0"/>
                </a:lnTo>
              </a:path>
            </a:pathLst>
          </a:custGeom>
          <a:ln w="1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082" y="120719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59879" y="0"/>
                </a:lnTo>
              </a:path>
            </a:pathLst>
          </a:custGeom>
          <a:ln w="1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8772" y="1529827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59879" y="0"/>
                </a:lnTo>
              </a:path>
            </a:pathLst>
          </a:custGeom>
          <a:ln w="42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4677" y="1580769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162" y="0"/>
                </a:lnTo>
              </a:path>
            </a:pathLst>
          </a:custGeom>
          <a:ln w="8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5107" y="2692997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410275" y="0"/>
                </a:lnTo>
              </a:path>
            </a:pathLst>
          </a:custGeom>
          <a:ln w="8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5168" y="448444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46" y="0"/>
                </a:lnTo>
              </a:path>
            </a:pathLst>
          </a:custGeom>
          <a:ln w="8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599" y="4603312"/>
            <a:ext cx="1094105" cy="0"/>
          </a:xfrm>
          <a:custGeom>
            <a:avLst/>
            <a:gdLst/>
            <a:ahLst/>
            <a:cxnLst/>
            <a:rect l="l" t="t" r="r" b="b"/>
            <a:pathLst>
              <a:path w="1094105">
                <a:moveTo>
                  <a:pt x="0" y="0"/>
                </a:moveTo>
                <a:lnTo>
                  <a:pt x="1094068" y="0"/>
                </a:lnTo>
              </a:path>
            </a:pathLst>
          </a:custGeom>
          <a:ln w="8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4677" y="4781608"/>
            <a:ext cx="701040" cy="0"/>
          </a:xfrm>
          <a:custGeom>
            <a:avLst/>
            <a:gdLst/>
            <a:ahLst/>
            <a:cxnLst/>
            <a:rect l="l" t="t" r="r" b="b"/>
            <a:pathLst>
              <a:path w="701039">
                <a:moveTo>
                  <a:pt x="0" y="0"/>
                </a:moveTo>
                <a:lnTo>
                  <a:pt x="700887" y="0"/>
                </a:lnTo>
              </a:path>
            </a:pathLst>
          </a:custGeom>
          <a:ln w="8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07231" y="551357"/>
            <a:ext cx="405066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300" algn="l"/>
              </a:tabLst>
            </a:pPr>
            <a:r>
              <a:rPr sz="2550" b="1" spc="-640" dirty="0">
                <a:solidFill>
                  <a:srgbClr val="2F2838"/>
                </a:solidFill>
                <a:latin typeface="Times New Roman"/>
                <a:cs typeface="Times New Roman"/>
              </a:rPr>
              <a:t>1</a:t>
            </a:r>
            <a:r>
              <a:rPr sz="2550" b="1" dirty="0">
                <a:solidFill>
                  <a:srgbClr val="2F2838"/>
                </a:solidFill>
                <a:latin typeface="Times New Roman"/>
                <a:cs typeface="Times New Roman"/>
              </a:rPr>
              <a:t>	</a:t>
            </a:r>
            <a:r>
              <a:rPr sz="2550" b="1" spc="-170" dirty="0">
                <a:solidFill>
                  <a:srgbClr val="2F2838"/>
                </a:solidFill>
                <a:latin typeface="Times New Roman"/>
                <a:cs typeface="Times New Roman"/>
              </a:rPr>
              <a:t>L</a:t>
            </a:r>
            <a:r>
              <a:rPr sz="2550" b="1" spc="-170" dirty="0">
                <a:solidFill>
                  <a:srgbClr val="1C1C1C"/>
                </a:solidFill>
                <a:latin typeface="Times New Roman"/>
                <a:cs typeface="Times New Roman"/>
              </a:rPr>
              <a:t>EVE</a:t>
            </a:r>
            <a:r>
              <a:rPr sz="2550" b="1" spc="-170" dirty="0">
                <a:solidFill>
                  <a:srgbClr val="2F2838"/>
                </a:solidFill>
                <a:latin typeface="Times New Roman"/>
                <a:cs typeface="Times New Roman"/>
              </a:rPr>
              <a:t>L</a:t>
            </a:r>
            <a:r>
              <a:rPr sz="2550" b="1" spc="-200" dirty="0">
                <a:solidFill>
                  <a:srgbClr val="2F2838"/>
                </a:solidFill>
                <a:latin typeface="Times New Roman"/>
                <a:cs typeface="Times New Roman"/>
              </a:rPr>
              <a:t> </a:t>
            </a:r>
            <a:r>
              <a:rPr sz="2450" b="1" i="1" spc="65" dirty="0">
                <a:solidFill>
                  <a:srgbClr val="1C1C1C"/>
                </a:solidFill>
                <a:latin typeface="Times New Roman"/>
                <a:cs typeface="Times New Roman"/>
              </a:rPr>
              <a:t>DED</a:t>
            </a:r>
            <a:r>
              <a:rPr sz="2450" b="1" i="1" spc="-15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550" b="1" spc="-105" dirty="0">
                <a:solidFill>
                  <a:srgbClr val="2F2838"/>
                </a:solidFill>
                <a:latin typeface="Times New Roman"/>
                <a:cs typeface="Times New Roman"/>
              </a:rPr>
              <a:t>.F</a:t>
            </a:r>
            <a:r>
              <a:rPr sz="2550" b="1" spc="-105" dirty="0">
                <a:solidFill>
                  <a:srgbClr val="1C1C1C"/>
                </a:solidFill>
                <a:latin typeface="Times New Roman"/>
                <a:cs typeface="Times New Roman"/>
              </a:rPr>
              <a:t>OR</a:t>
            </a:r>
            <a:r>
              <a:rPr sz="2550" b="1" spc="5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650" u="heavy" spc="-10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ADMIN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9363" y="980115"/>
            <a:ext cx="6121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111834"/>
                </a:solidFill>
                <a:latin typeface="Arial"/>
                <a:cs typeface="Arial"/>
              </a:rPr>
              <a:t>L</a:t>
            </a:r>
            <a:r>
              <a:rPr sz="750" spc="-10" dirty="0">
                <a:solidFill>
                  <a:srgbClr val="2F2838"/>
                </a:solidFill>
                <a:latin typeface="Arial"/>
                <a:cs typeface="Arial"/>
              </a:rPr>
              <a:t>OG</a:t>
            </a:r>
            <a:r>
              <a:rPr sz="750" spc="-10" dirty="0">
                <a:solidFill>
                  <a:srgbClr val="234466"/>
                </a:solidFill>
                <a:latin typeface="Arial"/>
                <a:cs typeface="Arial"/>
              </a:rPr>
              <a:t>I</a:t>
            </a:r>
            <a:r>
              <a:rPr sz="750" spc="-10" dirty="0">
                <a:solidFill>
                  <a:srgbClr val="111834"/>
                </a:solidFill>
                <a:latin typeface="Arial"/>
                <a:cs typeface="Arial"/>
              </a:rPr>
              <a:t>N</a:t>
            </a:r>
            <a:r>
              <a:rPr sz="750" spc="-65" dirty="0">
                <a:solidFill>
                  <a:srgbClr val="111834"/>
                </a:solidFill>
                <a:latin typeface="Arial"/>
                <a:cs typeface="Arial"/>
              </a:rPr>
              <a:t> </a:t>
            </a:r>
            <a:r>
              <a:rPr sz="750" spc="-35" dirty="0">
                <a:solidFill>
                  <a:srgbClr val="2F2838"/>
                </a:solidFill>
                <a:latin typeface="Arial"/>
                <a:cs typeface="Arial"/>
              </a:rPr>
              <a:t>TABLE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210" y="1343076"/>
            <a:ext cx="5181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solidFill>
                  <a:srgbClr val="3D5D8E"/>
                </a:solidFill>
                <a:latin typeface="Arial"/>
                <a:cs typeface="Arial"/>
              </a:rPr>
              <a:t>ADM</a:t>
            </a:r>
            <a:r>
              <a:rPr sz="1100" spc="50" dirty="0">
                <a:solidFill>
                  <a:srgbClr val="1F4982"/>
                </a:solidFill>
                <a:latin typeface="Arial"/>
                <a:cs typeface="Arial"/>
              </a:rPr>
              <a:t>I</a:t>
            </a:r>
            <a:r>
              <a:rPr sz="1100" spc="50" dirty="0">
                <a:solidFill>
                  <a:srgbClr val="3D5D8E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5509" y="1285766"/>
            <a:ext cx="7689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21314F"/>
                </a:solidFill>
                <a:latin typeface="Arial"/>
                <a:cs typeface="Arial"/>
              </a:rPr>
              <a:t>ID</a:t>
            </a:r>
            <a:r>
              <a:rPr sz="750" spc="80" dirty="0">
                <a:solidFill>
                  <a:srgbClr val="21314F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C1C1C"/>
                </a:solidFill>
                <a:latin typeface="Arial"/>
                <a:cs typeface="Arial"/>
              </a:rPr>
              <a:t>&amp;</a:t>
            </a:r>
            <a:r>
              <a:rPr sz="750" spc="-10" dirty="0">
                <a:solidFill>
                  <a:srgbClr val="2F2838"/>
                </a:solidFill>
                <a:latin typeface="Arial"/>
                <a:cs typeface="Arial"/>
              </a:rPr>
              <a:t>PASSWORD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948" y="1468308"/>
            <a:ext cx="1860550" cy="3486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1032510" algn="l"/>
              </a:tabLst>
            </a:pPr>
            <a:r>
              <a:rPr sz="750" spc="-50" dirty="0">
                <a:solidFill>
                  <a:srgbClr val="3D5D8E"/>
                </a:solidFill>
                <a:latin typeface="Arial"/>
                <a:cs typeface="Arial"/>
              </a:rPr>
              <a:t>,</a:t>
            </a:r>
            <a:r>
              <a:rPr sz="750" u="sng" dirty="0">
                <a:solidFill>
                  <a:srgbClr val="3D5D8E"/>
                </a:solidFill>
                <a:uFill>
                  <a:solidFill>
                    <a:srgbClr val="3C5C8D"/>
                  </a:solidFill>
                </a:uFill>
                <a:latin typeface="Arial"/>
                <a:cs typeface="Arial"/>
              </a:rPr>
              <a:t>	</a:t>
            </a:r>
            <a:r>
              <a:rPr sz="750" spc="-45" dirty="0">
                <a:solidFill>
                  <a:srgbClr val="3D5D8E"/>
                </a:solidFill>
                <a:latin typeface="Arial"/>
                <a:cs typeface="Arial"/>
              </a:rPr>
              <a:t>.</a:t>
            </a:r>
            <a:r>
              <a:rPr sz="750" spc="-45" dirty="0">
                <a:solidFill>
                  <a:srgbClr val="2F2838"/>
                </a:solidFill>
                <a:latin typeface="Arial"/>
                <a:cs typeface="Arial"/>
              </a:rPr>
              <a:t>R</a:t>
            </a:r>
            <a:r>
              <a:rPr sz="750" spc="-45" dirty="0">
                <a:solidFill>
                  <a:srgbClr val="111834"/>
                </a:solidFill>
                <a:latin typeface="Arial"/>
                <a:cs typeface="Arial"/>
              </a:rPr>
              <a:t>EJE</a:t>
            </a:r>
            <a:r>
              <a:rPr sz="750" spc="-45" dirty="0">
                <a:solidFill>
                  <a:srgbClr val="2F2838"/>
                </a:solidFill>
                <a:latin typeface="Arial"/>
                <a:cs typeface="Arial"/>
              </a:rPr>
              <a:t>CT</a:t>
            </a:r>
            <a:r>
              <a:rPr sz="750" spc="-45" dirty="0">
                <a:solidFill>
                  <a:srgbClr val="111834"/>
                </a:solidFill>
                <a:latin typeface="Arial"/>
                <a:cs typeface="Arial"/>
              </a:rPr>
              <a:t>E</a:t>
            </a:r>
            <a:r>
              <a:rPr sz="750" spc="-45" dirty="0">
                <a:solidFill>
                  <a:srgbClr val="2F2838"/>
                </a:solidFill>
                <a:latin typeface="Arial"/>
                <a:cs typeface="Arial"/>
              </a:rPr>
              <a:t>D</a:t>
            </a:r>
            <a:r>
              <a:rPr sz="750" spc="-65" dirty="0">
                <a:solidFill>
                  <a:srgbClr val="2F2838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234466"/>
                </a:solidFill>
                <a:latin typeface="Arial"/>
                <a:cs typeface="Arial"/>
              </a:rPr>
              <a:t>IF</a:t>
            </a:r>
            <a:r>
              <a:rPr sz="750" spc="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750" spc="-25" dirty="0">
                <a:solidFill>
                  <a:srgbClr val="2F2838"/>
                </a:solidFill>
                <a:latin typeface="Arial"/>
                <a:cs typeface="Arial"/>
              </a:rPr>
              <a:t>OT</a:t>
            </a:r>
            <a:endParaRPr sz="75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370"/>
              </a:spcBef>
            </a:pPr>
            <a:r>
              <a:rPr sz="750" spc="-10" dirty="0">
                <a:solidFill>
                  <a:srgbClr val="111834"/>
                </a:solidFill>
                <a:latin typeface="Arial"/>
                <a:cs typeface="Arial"/>
              </a:rPr>
              <a:t>MACHED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6436" y="1470430"/>
            <a:ext cx="4686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D5D8E"/>
                </a:solidFill>
                <a:latin typeface="Arial"/>
                <a:cs typeface="Arial"/>
              </a:rPr>
              <a:t>LOGIN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0456" y="931296"/>
            <a:ext cx="692785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630"/>
              </a:lnSpc>
              <a:spcBef>
                <a:spcPts val="100"/>
              </a:spcBef>
            </a:pPr>
            <a:r>
              <a:rPr sz="800" spc="-20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800" spc="-20" dirty="0">
                <a:solidFill>
                  <a:srgbClr val="2F2838"/>
                </a:solidFill>
                <a:latin typeface="Arial"/>
                <a:cs typeface="Arial"/>
              </a:rPr>
              <a:t>O</a:t>
            </a:r>
            <a:r>
              <a:rPr sz="800" spc="-20" dirty="0">
                <a:solidFill>
                  <a:srgbClr val="1C1C1C"/>
                </a:solidFill>
                <a:latin typeface="Arial"/>
                <a:cs typeface="Arial"/>
              </a:rPr>
              <a:t>\'</a:t>
            </a:r>
            <a:endParaRPr sz="800">
              <a:latin typeface="Arial"/>
              <a:cs typeface="Arial"/>
            </a:endParaRPr>
          </a:p>
          <a:p>
            <a:pPr marR="48895" algn="ctr">
              <a:lnSpc>
                <a:spcPts val="1035"/>
              </a:lnSpc>
            </a:pPr>
            <a:r>
              <a:rPr sz="800" dirty="0">
                <a:solidFill>
                  <a:srgbClr val="1C1C1C"/>
                </a:solidFill>
                <a:latin typeface="Arial"/>
                <a:cs typeface="Arial"/>
              </a:rPr>
              <a:t>op.I</a:t>
            </a:r>
            <a:r>
              <a:rPr sz="800" dirty="0">
                <a:solidFill>
                  <a:srgbClr val="2F2838"/>
                </a:solidFill>
                <a:latin typeface="Arial"/>
                <a:cs typeface="Arial"/>
              </a:rPr>
              <a:t>I'</a:t>
            </a:r>
            <a:r>
              <a:rPr sz="800" spc="170" dirty="0">
                <a:solidFill>
                  <a:srgbClr val="2F2838"/>
                </a:solidFill>
                <a:latin typeface="Arial"/>
                <a:cs typeface="Arial"/>
              </a:rPr>
              <a:t>  </a:t>
            </a:r>
            <a:r>
              <a:rPr sz="1300" spc="-10" dirty="0">
                <a:solidFill>
                  <a:srgbClr val="2F2838"/>
                </a:solidFill>
                <a:latin typeface="Times New Roman"/>
                <a:cs typeface="Times New Roman"/>
              </a:rPr>
              <a:t>cfo'</a:t>
            </a:r>
            <a:r>
              <a:rPr sz="1125" spc="-15" baseline="25925" dirty="0">
                <a:solidFill>
                  <a:srgbClr val="2F2838"/>
                </a:solidFill>
                <a:latin typeface="Arial"/>
                <a:cs typeface="Arial"/>
              </a:rPr>
              <a:t>0</a:t>
            </a:r>
            <a:endParaRPr sz="1125" baseline="25925">
              <a:latin typeface="Arial"/>
              <a:cs typeface="Arial"/>
            </a:endParaRPr>
          </a:p>
          <a:p>
            <a:pPr marL="76835">
              <a:lnSpc>
                <a:spcPts val="825"/>
              </a:lnSpc>
            </a:pPr>
            <a:r>
              <a:rPr sz="1000" spc="-10" dirty="0">
                <a:solidFill>
                  <a:srgbClr val="1C1C1C"/>
                </a:solidFill>
                <a:latin typeface="Times New Roman"/>
                <a:cs typeface="Times New Roman"/>
              </a:rPr>
              <a:t>,J</a:t>
            </a:r>
            <a:r>
              <a:rPr sz="1000" spc="-10" dirty="0">
                <a:solidFill>
                  <a:srgbClr val="2F2838"/>
                </a:solidFill>
                <a:latin typeface="Times New Roman"/>
                <a:cs typeface="Times New Roman"/>
              </a:rPr>
              <a:t>t"'f'</a:t>
            </a:r>
            <a:endParaRPr sz="1000">
              <a:latin typeface="Times New Roman"/>
              <a:cs typeface="Times New Roman"/>
            </a:endParaRPr>
          </a:p>
          <a:p>
            <a:pPr marR="30480" algn="r">
              <a:lnSpc>
                <a:spcPts val="2340"/>
              </a:lnSpc>
            </a:pPr>
            <a:r>
              <a:rPr sz="2100" spc="-25" dirty="0">
                <a:solidFill>
                  <a:srgbClr val="2F2838"/>
                </a:solidFill>
                <a:latin typeface="Times New Roman"/>
                <a:cs typeface="Times New Roman"/>
              </a:rPr>
              <a:t>,.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4626" y="1986216"/>
            <a:ext cx="934085" cy="528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270"/>
              </a:spcBef>
            </a:pPr>
            <a:r>
              <a:rPr sz="750" spc="-30" dirty="0">
                <a:solidFill>
                  <a:srgbClr val="2F2838"/>
                </a:solidFill>
                <a:latin typeface="Arial"/>
                <a:cs typeface="Arial"/>
              </a:rPr>
              <a:t>CUSTOMER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50" spc="95" dirty="0">
                <a:solidFill>
                  <a:srgbClr val="B1C3DD"/>
                </a:solidFill>
                <a:latin typeface="Arial"/>
                <a:cs typeface="Arial"/>
              </a:rPr>
              <a:t>---</a:t>
            </a:r>
            <a:r>
              <a:rPr sz="750" spc="65" dirty="0">
                <a:solidFill>
                  <a:srgbClr val="B1C3DD"/>
                </a:solidFill>
                <a:latin typeface="Arial"/>
                <a:cs typeface="Arial"/>
              </a:rPr>
              <a:t>'</a:t>
            </a:r>
            <a:r>
              <a:rPr sz="750" spc="65" dirty="0">
                <a:solidFill>
                  <a:srgbClr val="62758E"/>
                </a:solidFill>
                <a:latin typeface="Arial"/>
                <a:cs typeface="Arial"/>
              </a:rPr>
              <a:t>'-</a:t>
            </a:r>
            <a:r>
              <a:rPr sz="750" spc="135" dirty="0">
                <a:solidFill>
                  <a:srgbClr val="62758E"/>
                </a:solidFill>
                <a:latin typeface="Arial"/>
                <a:cs typeface="Arial"/>
              </a:rPr>
              <a:t>"'</a:t>
            </a:r>
            <a:r>
              <a:rPr sz="750" spc="135" dirty="0">
                <a:solidFill>
                  <a:srgbClr val="2F2838"/>
                </a:solidFill>
                <a:latin typeface="Arial"/>
                <a:cs typeface="Arial"/>
              </a:rPr>
              <a:t>ETAILS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850" u="heavy" spc="-45" dirty="0">
                <a:solidFill>
                  <a:srgbClr val="2F2838"/>
                </a:solidFill>
                <a:uFill>
                  <a:solidFill>
                    <a:srgbClr val="2F2838"/>
                  </a:solidFill>
                </a:uFill>
                <a:latin typeface="Arial"/>
                <a:cs typeface="Arial"/>
              </a:rPr>
              <a:t>USER</a:t>
            </a:r>
            <a:r>
              <a:rPr sz="850" u="heavy" spc="-65" dirty="0">
                <a:solidFill>
                  <a:srgbClr val="2F2838"/>
                </a:solidFill>
                <a:uFill>
                  <a:solidFill>
                    <a:srgbClr val="2F2838"/>
                  </a:solidFill>
                </a:uFill>
                <a:latin typeface="Arial"/>
                <a:cs typeface="Arial"/>
              </a:rPr>
              <a:t> </a:t>
            </a:r>
            <a:r>
              <a:rPr sz="850" u="heavy" spc="-10" dirty="0">
                <a:solidFill>
                  <a:srgbClr val="2F2838"/>
                </a:solidFill>
                <a:uFill>
                  <a:solidFill>
                    <a:srgbClr val="2F2838"/>
                  </a:solidFill>
                </a:uFill>
                <a:latin typeface="Arial"/>
                <a:cs typeface="Arial"/>
              </a:rPr>
              <a:t>TABLE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6850" y="4363494"/>
            <a:ext cx="9264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r>
              <a:rPr sz="850" spc="-10" dirty="0">
                <a:solidFill>
                  <a:srgbClr val="2F2838"/>
                </a:solidFill>
                <a:latin typeface="Arial"/>
                <a:cs typeface="Arial"/>
              </a:rPr>
              <a:t>R</a:t>
            </a:r>
            <a:r>
              <a:rPr sz="850" spc="-10" dirty="0">
                <a:solidFill>
                  <a:srgbClr val="1C1C1C"/>
                </a:solidFill>
                <a:latin typeface="Arial"/>
                <a:cs typeface="Arial"/>
              </a:rPr>
              <a:t>ODU</a:t>
            </a:r>
            <a:r>
              <a:rPr sz="850" spc="-10" dirty="0">
                <a:solidFill>
                  <a:srgbClr val="2F2838"/>
                </a:solidFill>
                <a:latin typeface="Arial"/>
                <a:cs typeface="Arial"/>
              </a:rPr>
              <a:t>CT</a:t>
            </a:r>
            <a:r>
              <a:rPr sz="850" spc="-10" dirty="0">
                <a:solidFill>
                  <a:srgbClr val="1C1C1C"/>
                </a:solidFill>
                <a:latin typeface="Arial"/>
                <a:cs typeface="Arial"/>
              </a:rPr>
              <a:t>TA</a:t>
            </a:r>
            <a:r>
              <a:rPr sz="850" spc="-10" dirty="0">
                <a:solidFill>
                  <a:srgbClr val="2F2838"/>
                </a:solidFill>
                <a:latin typeface="Arial"/>
                <a:cs typeface="Arial"/>
              </a:rPr>
              <a:t>B</a:t>
            </a:r>
            <a:r>
              <a:rPr sz="850" spc="-10" dirty="0">
                <a:solidFill>
                  <a:srgbClr val="1C1C1C"/>
                </a:solidFill>
                <a:latin typeface="Arial"/>
                <a:cs typeface="Arial"/>
              </a:rPr>
              <a:t>LE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3556" y="4507830"/>
            <a:ext cx="6121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60" dirty="0">
                <a:solidFill>
                  <a:srgbClr val="2F2838"/>
                </a:solidFill>
                <a:latin typeface="Arial"/>
                <a:cs typeface="Arial"/>
              </a:rPr>
              <a:t>SELL</a:t>
            </a:r>
            <a:r>
              <a:rPr sz="850" spc="-75" dirty="0">
                <a:solidFill>
                  <a:srgbClr val="2F2838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49312F"/>
                </a:solidFill>
                <a:latin typeface="Arial"/>
                <a:cs typeface="Arial"/>
              </a:rPr>
              <a:t>TABLE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9219" y="4444152"/>
            <a:ext cx="6197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8AA7CD"/>
                </a:solidFill>
                <a:latin typeface="Arial"/>
                <a:cs typeface="Arial"/>
              </a:rPr>
              <a:t>I</a:t>
            </a:r>
            <a:r>
              <a:rPr sz="850" u="heavy" spc="-50" dirty="0">
                <a:solidFill>
                  <a:srgbClr val="111834"/>
                </a:solidFill>
                <a:uFill>
                  <a:solidFill>
                    <a:srgbClr val="111834"/>
                  </a:solidFill>
                </a:uFill>
                <a:latin typeface="Arial"/>
                <a:cs typeface="Arial"/>
              </a:rPr>
              <a:t>FEEDBACK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50" y="657355"/>
            <a:ext cx="6385639" cy="43870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2279" y="5462270"/>
            <a:ext cx="1559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E-</a:t>
            </a:r>
            <a:r>
              <a:rPr sz="1600" b="1" u="sng" spc="2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1600" b="1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DIAGRAM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1629" y="9211309"/>
            <a:ext cx="1041400" cy="473709"/>
            <a:chOff x="2881629" y="9211309"/>
            <a:chExt cx="1041400" cy="473709"/>
          </a:xfrm>
        </p:grpSpPr>
        <p:sp>
          <p:nvSpPr>
            <p:cNvPr id="5" name="object 5"/>
            <p:cNvSpPr/>
            <p:nvPr/>
          </p:nvSpPr>
          <p:spPr>
            <a:xfrm>
              <a:off x="2881629" y="9211309"/>
              <a:ext cx="1023619" cy="455930"/>
            </a:xfrm>
            <a:custGeom>
              <a:avLst/>
              <a:gdLst/>
              <a:ahLst/>
              <a:cxnLst/>
              <a:rect l="l" t="t" r="r" b="b"/>
              <a:pathLst>
                <a:path w="1023620" h="455929">
                  <a:moveTo>
                    <a:pt x="1023619" y="0"/>
                  </a:moveTo>
                  <a:lnTo>
                    <a:pt x="0" y="0"/>
                  </a:lnTo>
                  <a:lnTo>
                    <a:pt x="0" y="455930"/>
                  </a:lnTo>
                  <a:lnTo>
                    <a:pt x="1023619" y="455930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4AA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9410" y="9227819"/>
              <a:ext cx="1023619" cy="457200"/>
            </a:xfrm>
            <a:custGeom>
              <a:avLst/>
              <a:gdLst/>
              <a:ahLst/>
              <a:cxnLst/>
              <a:rect l="l" t="t" r="r" b="b"/>
              <a:pathLst>
                <a:path w="1023620" h="457200">
                  <a:moveTo>
                    <a:pt x="1023620" y="439432"/>
                  </a:moveTo>
                  <a:lnTo>
                    <a:pt x="0" y="439432"/>
                  </a:lnTo>
                  <a:lnTo>
                    <a:pt x="0" y="457200"/>
                  </a:lnTo>
                  <a:lnTo>
                    <a:pt x="1023620" y="457200"/>
                  </a:lnTo>
                  <a:lnTo>
                    <a:pt x="1023620" y="439432"/>
                  </a:lnTo>
                  <a:close/>
                </a:path>
                <a:path w="1023620" h="457200">
                  <a:moveTo>
                    <a:pt x="1023620" y="0"/>
                  </a:moveTo>
                  <a:lnTo>
                    <a:pt x="1005840" y="0"/>
                  </a:lnTo>
                  <a:lnTo>
                    <a:pt x="1005840" y="439420"/>
                  </a:lnTo>
                  <a:lnTo>
                    <a:pt x="1023620" y="439420"/>
                  </a:lnTo>
                  <a:lnTo>
                    <a:pt x="1023620" y="0"/>
                  </a:lnTo>
                  <a:close/>
                </a:path>
              </a:pathLst>
            </a:custGeom>
            <a:solidFill>
              <a:srgbClr val="1F5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9729" y="9276080"/>
            <a:ext cx="94741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PROD_NAME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1630" y="9211309"/>
            <a:ext cx="1024890" cy="457200"/>
          </a:xfrm>
          <a:custGeom>
            <a:avLst/>
            <a:gdLst/>
            <a:ahLst/>
            <a:cxnLst/>
            <a:rect l="l" t="t" r="r" b="b"/>
            <a:pathLst>
              <a:path w="1024889" h="457200">
                <a:moveTo>
                  <a:pt x="1024890" y="0"/>
                </a:moveTo>
                <a:lnTo>
                  <a:pt x="985520" y="0"/>
                </a:lnTo>
                <a:lnTo>
                  <a:pt x="985520" y="38100"/>
                </a:lnTo>
                <a:lnTo>
                  <a:pt x="985520" y="417830"/>
                </a:lnTo>
                <a:lnTo>
                  <a:pt x="38100" y="417830"/>
                </a:lnTo>
                <a:lnTo>
                  <a:pt x="38100" y="38100"/>
                </a:lnTo>
                <a:lnTo>
                  <a:pt x="985520" y="38100"/>
                </a:lnTo>
                <a:lnTo>
                  <a:pt x="985520" y="0"/>
                </a:lnTo>
                <a:lnTo>
                  <a:pt x="0" y="0"/>
                </a:lnTo>
                <a:lnTo>
                  <a:pt x="0" y="457200"/>
                </a:lnTo>
                <a:lnTo>
                  <a:pt x="1024890" y="457200"/>
                </a:lnTo>
                <a:lnTo>
                  <a:pt x="10248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0659" y="640080"/>
            <a:ext cx="946150" cy="384810"/>
            <a:chOff x="4010659" y="640080"/>
            <a:chExt cx="946150" cy="384810"/>
          </a:xfrm>
        </p:grpSpPr>
        <p:sp>
          <p:nvSpPr>
            <p:cNvPr id="3" name="object 3"/>
            <p:cNvSpPr/>
            <p:nvPr/>
          </p:nvSpPr>
          <p:spPr>
            <a:xfrm>
              <a:off x="4010659" y="640080"/>
              <a:ext cx="929640" cy="368300"/>
            </a:xfrm>
            <a:custGeom>
              <a:avLst/>
              <a:gdLst/>
              <a:ahLst/>
              <a:cxnLst/>
              <a:rect l="l" t="t" r="r" b="b"/>
              <a:pathLst>
                <a:path w="929639" h="368300">
                  <a:moveTo>
                    <a:pt x="929639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929639" y="368300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4AA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8440" y="656589"/>
              <a:ext cx="928369" cy="368300"/>
            </a:xfrm>
            <a:custGeom>
              <a:avLst/>
              <a:gdLst/>
              <a:ahLst/>
              <a:cxnLst/>
              <a:rect l="l" t="t" r="r" b="b"/>
              <a:pathLst>
                <a:path w="928370" h="368300">
                  <a:moveTo>
                    <a:pt x="928357" y="350532"/>
                  </a:moveTo>
                  <a:lnTo>
                    <a:pt x="0" y="350532"/>
                  </a:lnTo>
                  <a:lnTo>
                    <a:pt x="0" y="368300"/>
                  </a:lnTo>
                  <a:lnTo>
                    <a:pt x="928357" y="368300"/>
                  </a:lnTo>
                  <a:lnTo>
                    <a:pt x="928357" y="350532"/>
                  </a:lnTo>
                  <a:close/>
                </a:path>
                <a:path w="928370" h="368300">
                  <a:moveTo>
                    <a:pt x="928357" y="0"/>
                  </a:moveTo>
                  <a:lnTo>
                    <a:pt x="910590" y="0"/>
                  </a:lnTo>
                  <a:lnTo>
                    <a:pt x="910590" y="350520"/>
                  </a:lnTo>
                  <a:lnTo>
                    <a:pt x="928357" y="350520"/>
                  </a:lnTo>
                  <a:lnTo>
                    <a:pt x="928357" y="0"/>
                  </a:lnTo>
                  <a:close/>
                </a:path>
              </a:pathLst>
            </a:custGeom>
            <a:solidFill>
              <a:srgbClr val="1F5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0659" y="701040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Trebuchet MS"/>
                <a:cs typeface="Trebuchet MS"/>
              </a:rPr>
              <a:t>PRICE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10659" y="640080"/>
            <a:ext cx="1766570" cy="872490"/>
            <a:chOff x="4010659" y="640080"/>
            <a:chExt cx="1766570" cy="872490"/>
          </a:xfrm>
        </p:grpSpPr>
        <p:sp>
          <p:nvSpPr>
            <p:cNvPr id="7" name="object 7"/>
            <p:cNvSpPr/>
            <p:nvPr/>
          </p:nvSpPr>
          <p:spPr>
            <a:xfrm>
              <a:off x="4010660" y="640079"/>
              <a:ext cx="929640" cy="368300"/>
            </a:xfrm>
            <a:custGeom>
              <a:avLst/>
              <a:gdLst/>
              <a:ahLst/>
              <a:cxnLst/>
              <a:rect l="l" t="t" r="r" b="b"/>
              <a:pathLst>
                <a:path w="929639" h="368300">
                  <a:moveTo>
                    <a:pt x="929640" y="0"/>
                  </a:moveTo>
                  <a:lnTo>
                    <a:pt x="890270" y="0"/>
                  </a:lnTo>
                  <a:lnTo>
                    <a:pt x="890270" y="38100"/>
                  </a:lnTo>
                  <a:lnTo>
                    <a:pt x="890270" y="328930"/>
                  </a:lnTo>
                  <a:lnTo>
                    <a:pt x="38100" y="328930"/>
                  </a:lnTo>
                  <a:lnTo>
                    <a:pt x="38100" y="38100"/>
                  </a:lnTo>
                  <a:lnTo>
                    <a:pt x="890270" y="38100"/>
                  </a:lnTo>
                  <a:lnTo>
                    <a:pt x="890270" y="0"/>
                  </a:lnTo>
                  <a:lnTo>
                    <a:pt x="0" y="0"/>
                  </a:lnTo>
                  <a:lnTo>
                    <a:pt x="0" y="368300"/>
                  </a:lnTo>
                  <a:lnTo>
                    <a:pt x="929640" y="368300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7579" y="1102360"/>
              <a:ext cx="991869" cy="393700"/>
            </a:xfrm>
            <a:custGeom>
              <a:avLst/>
              <a:gdLst/>
              <a:ahLst/>
              <a:cxnLst/>
              <a:rect l="l" t="t" r="r" b="b"/>
              <a:pathLst>
                <a:path w="991870" h="393700">
                  <a:moveTo>
                    <a:pt x="99187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991870" y="393700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4AA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5360" y="1118869"/>
              <a:ext cx="991869" cy="393700"/>
            </a:xfrm>
            <a:custGeom>
              <a:avLst/>
              <a:gdLst/>
              <a:ahLst/>
              <a:cxnLst/>
              <a:rect l="l" t="t" r="r" b="b"/>
              <a:pathLst>
                <a:path w="991870" h="393700">
                  <a:moveTo>
                    <a:pt x="991870" y="0"/>
                  </a:moveTo>
                  <a:lnTo>
                    <a:pt x="974090" y="0"/>
                  </a:lnTo>
                  <a:lnTo>
                    <a:pt x="974090" y="375920"/>
                  </a:lnTo>
                  <a:lnTo>
                    <a:pt x="0" y="375920"/>
                  </a:lnTo>
                  <a:lnTo>
                    <a:pt x="0" y="393700"/>
                  </a:lnTo>
                  <a:lnTo>
                    <a:pt x="991870" y="393700"/>
                  </a:lnTo>
                  <a:lnTo>
                    <a:pt x="991870" y="375920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1F5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5690" y="1163319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cap="small" spc="75" dirty="0">
                <a:latin typeface="Trebuchet MS"/>
                <a:cs typeface="Trebuchet MS"/>
              </a:rPr>
              <a:t>quantitY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6279" y="906780"/>
            <a:ext cx="3774440" cy="605790"/>
            <a:chOff x="1986279" y="906780"/>
            <a:chExt cx="3774440" cy="605790"/>
          </a:xfrm>
        </p:grpSpPr>
        <p:sp>
          <p:nvSpPr>
            <p:cNvPr id="12" name="object 12"/>
            <p:cNvSpPr/>
            <p:nvPr/>
          </p:nvSpPr>
          <p:spPr>
            <a:xfrm>
              <a:off x="3977639" y="981710"/>
              <a:ext cx="278130" cy="530860"/>
            </a:xfrm>
            <a:custGeom>
              <a:avLst/>
              <a:gdLst/>
              <a:ahLst/>
              <a:cxnLst/>
              <a:rect l="l" t="t" r="r" b="b"/>
              <a:pathLst>
                <a:path w="278129" h="530860">
                  <a:moveTo>
                    <a:pt x="27813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5769" y="9817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7580" y="1102359"/>
              <a:ext cx="993140" cy="393700"/>
            </a:xfrm>
            <a:custGeom>
              <a:avLst/>
              <a:gdLst/>
              <a:ahLst/>
              <a:cxnLst/>
              <a:rect l="l" t="t" r="r" b="b"/>
              <a:pathLst>
                <a:path w="993139" h="393700">
                  <a:moveTo>
                    <a:pt x="993140" y="0"/>
                  </a:moveTo>
                  <a:lnTo>
                    <a:pt x="953770" y="0"/>
                  </a:lnTo>
                  <a:lnTo>
                    <a:pt x="953770" y="38100"/>
                  </a:lnTo>
                  <a:lnTo>
                    <a:pt x="953770" y="354330"/>
                  </a:lnTo>
                  <a:lnTo>
                    <a:pt x="38100" y="354330"/>
                  </a:lnTo>
                  <a:lnTo>
                    <a:pt x="38100" y="38100"/>
                  </a:lnTo>
                  <a:lnTo>
                    <a:pt x="953770" y="38100"/>
                  </a:lnTo>
                  <a:lnTo>
                    <a:pt x="953770" y="0"/>
                  </a:lnTo>
                  <a:lnTo>
                    <a:pt x="0" y="0"/>
                  </a:lnTo>
                  <a:lnTo>
                    <a:pt x="0" y="393700"/>
                  </a:lnTo>
                  <a:lnTo>
                    <a:pt x="993140" y="393700"/>
                  </a:lnTo>
                  <a:lnTo>
                    <a:pt x="9931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479" y="981710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8000"/>
                  </a:lnTo>
                </a:path>
              </a:pathLst>
            </a:custGeom>
            <a:ln w="33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2969" y="9817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6279" y="906780"/>
              <a:ext cx="929640" cy="436880"/>
            </a:xfrm>
            <a:custGeom>
              <a:avLst/>
              <a:gdLst/>
              <a:ahLst/>
              <a:cxnLst/>
              <a:rect l="l" t="t" r="r" b="b"/>
              <a:pathLst>
                <a:path w="929639" h="436880">
                  <a:moveTo>
                    <a:pt x="929640" y="0"/>
                  </a:moveTo>
                  <a:lnTo>
                    <a:pt x="0" y="0"/>
                  </a:lnTo>
                  <a:lnTo>
                    <a:pt x="0" y="436879"/>
                  </a:lnTo>
                  <a:lnTo>
                    <a:pt x="929640" y="436879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4AA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4060" y="923289"/>
              <a:ext cx="928369" cy="438150"/>
            </a:xfrm>
            <a:custGeom>
              <a:avLst/>
              <a:gdLst/>
              <a:ahLst/>
              <a:cxnLst/>
              <a:rect l="l" t="t" r="r" b="b"/>
              <a:pathLst>
                <a:path w="928369" h="438150">
                  <a:moveTo>
                    <a:pt x="928370" y="420382"/>
                  </a:moveTo>
                  <a:lnTo>
                    <a:pt x="0" y="420382"/>
                  </a:lnTo>
                  <a:lnTo>
                    <a:pt x="0" y="438150"/>
                  </a:lnTo>
                  <a:lnTo>
                    <a:pt x="928370" y="438150"/>
                  </a:lnTo>
                  <a:lnTo>
                    <a:pt x="928370" y="420382"/>
                  </a:lnTo>
                  <a:close/>
                </a:path>
                <a:path w="928369" h="438150">
                  <a:moveTo>
                    <a:pt x="928370" y="0"/>
                  </a:moveTo>
                  <a:lnTo>
                    <a:pt x="910590" y="0"/>
                  </a:lnTo>
                  <a:lnTo>
                    <a:pt x="910590" y="420370"/>
                  </a:lnTo>
                  <a:lnTo>
                    <a:pt x="928370" y="420370"/>
                  </a:lnTo>
                  <a:lnTo>
                    <a:pt x="928370" y="0"/>
                  </a:lnTo>
                  <a:close/>
                </a:path>
              </a:pathLst>
            </a:custGeom>
            <a:solidFill>
              <a:srgbClr val="1F5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04389" y="967740"/>
            <a:ext cx="582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Trebuchet MS"/>
                <a:cs typeface="Trebuchet MS"/>
              </a:rPr>
              <a:t>PRO_ID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86279" y="906780"/>
            <a:ext cx="2844800" cy="878840"/>
            <a:chOff x="1986279" y="906780"/>
            <a:chExt cx="2844800" cy="878840"/>
          </a:xfrm>
        </p:grpSpPr>
        <p:sp>
          <p:nvSpPr>
            <p:cNvPr id="21" name="object 21"/>
            <p:cNvSpPr/>
            <p:nvPr/>
          </p:nvSpPr>
          <p:spPr>
            <a:xfrm>
              <a:off x="4476750" y="1338580"/>
              <a:ext cx="354330" cy="241300"/>
            </a:xfrm>
            <a:custGeom>
              <a:avLst/>
              <a:gdLst/>
              <a:ahLst/>
              <a:cxnLst/>
              <a:rect l="l" t="t" r="r" b="b"/>
              <a:pathLst>
                <a:path w="354329" h="241300">
                  <a:moveTo>
                    <a:pt x="354329" y="0"/>
                  </a:moveTo>
                  <a:lnTo>
                    <a:pt x="0" y="2413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1079" y="13385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6280" y="906779"/>
              <a:ext cx="929640" cy="438150"/>
            </a:xfrm>
            <a:custGeom>
              <a:avLst/>
              <a:gdLst/>
              <a:ahLst/>
              <a:cxnLst/>
              <a:rect l="l" t="t" r="r" b="b"/>
              <a:pathLst>
                <a:path w="929639" h="438150">
                  <a:moveTo>
                    <a:pt x="929640" y="0"/>
                  </a:moveTo>
                  <a:lnTo>
                    <a:pt x="890270" y="0"/>
                  </a:lnTo>
                  <a:lnTo>
                    <a:pt x="890270" y="38100"/>
                  </a:lnTo>
                  <a:lnTo>
                    <a:pt x="890270" y="398780"/>
                  </a:lnTo>
                  <a:lnTo>
                    <a:pt x="38100" y="398780"/>
                  </a:lnTo>
                  <a:lnTo>
                    <a:pt x="38100" y="38100"/>
                  </a:lnTo>
                  <a:lnTo>
                    <a:pt x="890270" y="38100"/>
                  </a:lnTo>
                  <a:lnTo>
                    <a:pt x="890270" y="0"/>
                  </a:lnTo>
                  <a:lnTo>
                    <a:pt x="0" y="0"/>
                  </a:lnTo>
                  <a:lnTo>
                    <a:pt x="0" y="438150"/>
                  </a:lnTo>
                  <a:lnTo>
                    <a:pt x="929640" y="438150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9079" y="1286510"/>
              <a:ext cx="316230" cy="215900"/>
            </a:xfrm>
            <a:custGeom>
              <a:avLst/>
              <a:gdLst/>
              <a:ahLst/>
              <a:cxnLst/>
              <a:rect l="l" t="t" r="r" b="b"/>
              <a:pathLst>
                <a:path w="316230" h="215900">
                  <a:moveTo>
                    <a:pt x="0" y="0"/>
                  </a:moveTo>
                  <a:lnTo>
                    <a:pt x="316230" y="2159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9079" y="12865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89579" y="1489710"/>
              <a:ext cx="1488440" cy="295910"/>
            </a:xfrm>
            <a:custGeom>
              <a:avLst/>
              <a:gdLst/>
              <a:ahLst/>
              <a:cxnLst/>
              <a:rect l="l" t="t" r="r" b="b"/>
              <a:pathLst>
                <a:path w="1488439" h="295910">
                  <a:moveTo>
                    <a:pt x="1488440" y="0"/>
                  </a:moveTo>
                  <a:lnTo>
                    <a:pt x="0" y="0"/>
                  </a:lnTo>
                  <a:lnTo>
                    <a:pt x="0" y="295909"/>
                  </a:lnTo>
                  <a:lnTo>
                    <a:pt x="1488440" y="295909"/>
                  </a:lnTo>
                  <a:lnTo>
                    <a:pt x="1488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90850" y="1490980"/>
            <a:ext cx="1485900" cy="29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270"/>
              </a:spcBef>
            </a:pPr>
            <a:r>
              <a:rPr sz="1200" spc="90" dirty="0">
                <a:latin typeface="Trebuchet MS"/>
                <a:cs typeface="Trebuchet MS"/>
              </a:rPr>
              <a:t>PRODUCT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02050" y="1774189"/>
            <a:ext cx="1270" cy="389890"/>
            <a:chOff x="3702050" y="1774189"/>
            <a:chExt cx="1270" cy="389890"/>
          </a:xfrm>
        </p:grpSpPr>
        <p:sp>
          <p:nvSpPr>
            <p:cNvPr id="29" name="object 29"/>
            <p:cNvSpPr/>
            <p:nvPr/>
          </p:nvSpPr>
          <p:spPr>
            <a:xfrm>
              <a:off x="3702685" y="1774189"/>
              <a:ext cx="0" cy="389890"/>
            </a:xfrm>
            <a:custGeom>
              <a:avLst/>
              <a:gdLst/>
              <a:ahLst/>
              <a:cxnLst/>
              <a:rect l="l" t="t" r="r" b="b"/>
              <a:pathLst>
                <a:path h="389889">
                  <a:moveTo>
                    <a:pt x="0" y="0"/>
                  </a:moveTo>
                  <a:lnTo>
                    <a:pt x="0" y="389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2050" y="17741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00704" y="2165350"/>
            <a:ext cx="1199515" cy="923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90"/>
              </a:spcBef>
            </a:pPr>
            <a:r>
              <a:rPr sz="900" b="1" spc="114" dirty="0">
                <a:latin typeface="Trebuchet MS"/>
                <a:cs typeface="Trebuchet MS"/>
              </a:rPr>
              <a:t>BUY</a:t>
            </a:r>
            <a:r>
              <a:rPr sz="900" b="1" spc="50" dirty="0">
                <a:latin typeface="Trebuchet MS"/>
                <a:cs typeface="Trebuchet MS"/>
              </a:rPr>
              <a:t> </a:t>
            </a:r>
            <a:r>
              <a:rPr sz="900" b="1" spc="105" dirty="0">
                <a:latin typeface="Trebuchet MS"/>
                <a:cs typeface="Trebuchet MS"/>
              </a:rPr>
              <a:t>PRODUCT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52370" y="3545840"/>
            <a:ext cx="631190" cy="1270"/>
            <a:chOff x="2452370" y="3545840"/>
            <a:chExt cx="631190" cy="1270"/>
          </a:xfrm>
        </p:grpSpPr>
        <p:sp>
          <p:nvSpPr>
            <p:cNvPr id="33" name="object 33"/>
            <p:cNvSpPr/>
            <p:nvPr/>
          </p:nvSpPr>
          <p:spPr>
            <a:xfrm>
              <a:off x="2452370" y="3546475"/>
              <a:ext cx="631190" cy="0"/>
            </a:xfrm>
            <a:custGeom>
              <a:avLst/>
              <a:gdLst/>
              <a:ahLst/>
              <a:cxnLst/>
              <a:rect l="l" t="t" r="r" b="b"/>
              <a:pathLst>
                <a:path w="631189">
                  <a:moveTo>
                    <a:pt x="0" y="0"/>
                  </a:moveTo>
                  <a:lnTo>
                    <a:pt x="6311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2370" y="3545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873250" y="3867150"/>
            <a:ext cx="1211580" cy="429259"/>
            <a:chOff x="1873250" y="3867150"/>
            <a:chExt cx="1211580" cy="429259"/>
          </a:xfrm>
        </p:grpSpPr>
        <p:sp>
          <p:nvSpPr>
            <p:cNvPr id="36" name="object 36"/>
            <p:cNvSpPr/>
            <p:nvPr/>
          </p:nvSpPr>
          <p:spPr>
            <a:xfrm>
              <a:off x="2749550" y="3867150"/>
              <a:ext cx="335280" cy="195580"/>
            </a:xfrm>
            <a:custGeom>
              <a:avLst/>
              <a:gdLst/>
              <a:ahLst/>
              <a:cxnLst/>
              <a:rect l="l" t="t" r="r" b="b"/>
              <a:pathLst>
                <a:path w="335280" h="195579">
                  <a:moveTo>
                    <a:pt x="0" y="195579"/>
                  </a:moveTo>
                  <a:lnTo>
                    <a:pt x="33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73250" y="3956050"/>
              <a:ext cx="927100" cy="340360"/>
            </a:xfrm>
            <a:custGeom>
              <a:avLst/>
              <a:gdLst/>
              <a:ahLst/>
              <a:cxnLst/>
              <a:rect l="l" t="t" r="r" b="b"/>
              <a:pathLst>
                <a:path w="927100" h="340360">
                  <a:moveTo>
                    <a:pt x="927100" y="0"/>
                  </a:moveTo>
                  <a:lnTo>
                    <a:pt x="0" y="0"/>
                  </a:lnTo>
                  <a:lnTo>
                    <a:pt x="0" y="340360"/>
                  </a:lnTo>
                  <a:lnTo>
                    <a:pt x="927100" y="34036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100579" y="2909570"/>
            <a:ext cx="1153160" cy="542290"/>
            <a:chOff x="2100579" y="2909570"/>
            <a:chExt cx="1153160" cy="542290"/>
          </a:xfrm>
        </p:grpSpPr>
        <p:sp>
          <p:nvSpPr>
            <p:cNvPr id="39" name="object 39"/>
            <p:cNvSpPr/>
            <p:nvPr/>
          </p:nvSpPr>
          <p:spPr>
            <a:xfrm>
              <a:off x="2932429" y="3173730"/>
              <a:ext cx="321310" cy="278130"/>
            </a:xfrm>
            <a:custGeom>
              <a:avLst/>
              <a:gdLst/>
              <a:ahLst/>
              <a:cxnLst/>
              <a:rect l="l" t="t" r="r" b="b"/>
              <a:pathLst>
                <a:path w="321310" h="278129">
                  <a:moveTo>
                    <a:pt x="0" y="0"/>
                  </a:moveTo>
                  <a:lnTo>
                    <a:pt x="321309" y="278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00579" y="2909570"/>
              <a:ext cx="939800" cy="321310"/>
            </a:xfrm>
            <a:custGeom>
              <a:avLst/>
              <a:gdLst/>
              <a:ahLst/>
              <a:cxnLst/>
              <a:rect l="l" t="t" r="r" b="b"/>
              <a:pathLst>
                <a:path w="939800" h="321310">
                  <a:moveTo>
                    <a:pt x="939800" y="0"/>
                  </a:moveTo>
                  <a:lnTo>
                    <a:pt x="0" y="0"/>
                  </a:lnTo>
                  <a:lnTo>
                    <a:pt x="0" y="321309"/>
                  </a:lnTo>
                  <a:lnTo>
                    <a:pt x="939800" y="321309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23840" y="3723640"/>
            <a:ext cx="918210" cy="3390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800" dirty="0">
                <a:latin typeface="Trebuchet MS"/>
                <a:cs typeface="Trebuchet MS"/>
              </a:rPr>
              <a:t>E_mail</a:t>
            </a:r>
            <a:r>
              <a:rPr sz="800" spc="210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Trebuchet MS"/>
                <a:cs typeface="Trebuchet MS"/>
              </a:rPr>
              <a:t>add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21859" y="4089400"/>
            <a:ext cx="51498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5" dirty="0">
                <a:latin typeface="Trebuchet MS"/>
                <a:cs typeface="Trebuchet MS"/>
              </a:rPr>
              <a:t>ADDRESS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43120" y="4064000"/>
            <a:ext cx="924560" cy="350520"/>
          </a:xfrm>
          <a:custGeom>
            <a:avLst/>
            <a:gdLst/>
            <a:ahLst/>
            <a:cxnLst/>
            <a:rect l="l" t="t" r="r" b="b"/>
            <a:pathLst>
              <a:path w="924560" h="350520">
                <a:moveTo>
                  <a:pt x="0" y="0"/>
                </a:moveTo>
                <a:lnTo>
                  <a:pt x="0" y="350520"/>
                </a:lnTo>
              </a:path>
              <a:path w="924560" h="350520">
                <a:moveTo>
                  <a:pt x="924559" y="0"/>
                </a:moveTo>
                <a:lnTo>
                  <a:pt x="924559" y="350520"/>
                </a:lnTo>
              </a:path>
              <a:path w="924560" h="350520">
                <a:moveTo>
                  <a:pt x="0" y="0"/>
                </a:moveTo>
                <a:lnTo>
                  <a:pt x="924559" y="0"/>
                </a:lnTo>
              </a:path>
              <a:path w="924560" h="350520">
                <a:moveTo>
                  <a:pt x="0" y="350520"/>
                </a:moveTo>
                <a:lnTo>
                  <a:pt x="924559" y="350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74520" y="3957320"/>
            <a:ext cx="924560" cy="3378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800" spc="65" dirty="0">
                <a:latin typeface="Trebuchet MS"/>
                <a:cs typeface="Trebuchet MS"/>
              </a:rPr>
              <a:t>DOB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4960" y="3437254"/>
            <a:ext cx="867410" cy="2838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latin typeface="Trebuchet MS"/>
                <a:cs typeface="Trebuchet MS"/>
              </a:rPr>
              <a:t>USER_ID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80589" y="2936240"/>
            <a:ext cx="647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USER_NAME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01850" y="2910839"/>
            <a:ext cx="937260" cy="318770"/>
          </a:xfrm>
          <a:custGeom>
            <a:avLst/>
            <a:gdLst/>
            <a:ahLst/>
            <a:cxnLst/>
            <a:rect l="l" t="t" r="r" b="b"/>
            <a:pathLst>
              <a:path w="937260" h="318769">
                <a:moveTo>
                  <a:pt x="0" y="0"/>
                </a:moveTo>
                <a:lnTo>
                  <a:pt x="0" y="318769"/>
                </a:lnTo>
              </a:path>
              <a:path w="937260" h="318769">
                <a:moveTo>
                  <a:pt x="937260" y="0"/>
                </a:moveTo>
                <a:lnTo>
                  <a:pt x="937260" y="318769"/>
                </a:lnTo>
              </a:path>
              <a:path w="937260" h="318769">
                <a:moveTo>
                  <a:pt x="0" y="0"/>
                </a:moveTo>
                <a:lnTo>
                  <a:pt x="937260" y="0"/>
                </a:lnTo>
              </a:path>
              <a:path w="937260" h="318769">
                <a:moveTo>
                  <a:pt x="0" y="318769"/>
                </a:moveTo>
                <a:lnTo>
                  <a:pt x="937260" y="318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85359" y="2809240"/>
            <a:ext cx="590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Trebuchet MS"/>
                <a:cs typeface="Trebuchet MS"/>
              </a:rPr>
              <a:t>PHONE_NO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06620" y="2783839"/>
            <a:ext cx="1024890" cy="344170"/>
          </a:xfrm>
          <a:custGeom>
            <a:avLst/>
            <a:gdLst/>
            <a:ahLst/>
            <a:cxnLst/>
            <a:rect l="l" t="t" r="r" b="b"/>
            <a:pathLst>
              <a:path w="1024889" h="344169">
                <a:moveTo>
                  <a:pt x="0" y="0"/>
                </a:moveTo>
                <a:lnTo>
                  <a:pt x="0" y="344169"/>
                </a:lnTo>
              </a:path>
              <a:path w="1024889" h="344169">
                <a:moveTo>
                  <a:pt x="1024889" y="0"/>
                </a:moveTo>
                <a:lnTo>
                  <a:pt x="1024889" y="344169"/>
                </a:lnTo>
              </a:path>
              <a:path w="1024889" h="344169">
                <a:moveTo>
                  <a:pt x="0" y="0"/>
                </a:moveTo>
                <a:lnTo>
                  <a:pt x="1024889" y="0"/>
                </a:lnTo>
              </a:path>
              <a:path w="1024889" h="344169">
                <a:moveTo>
                  <a:pt x="0" y="344169"/>
                </a:moveTo>
                <a:lnTo>
                  <a:pt x="1024889" y="344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292090" y="3232150"/>
            <a:ext cx="830580" cy="3124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800" spc="70" dirty="0">
                <a:latin typeface="Trebuchet MS"/>
                <a:cs typeface="Trebuchet MS"/>
              </a:rPr>
              <a:t>GENDER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00704" y="3437254"/>
            <a:ext cx="1376045" cy="5746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68300" marR="256540" indent="-118110">
              <a:lnSpc>
                <a:spcPts val="1400"/>
              </a:lnSpc>
              <a:spcBef>
                <a:spcPts val="475"/>
              </a:spcBef>
            </a:pPr>
            <a:r>
              <a:rPr sz="1200" spc="105" dirty="0">
                <a:latin typeface="Trebuchet MS"/>
                <a:cs typeface="Trebuchet MS"/>
              </a:rPr>
              <a:t>CUSTOMER </a:t>
            </a:r>
            <a:r>
              <a:rPr sz="1200" spc="70" dirty="0">
                <a:latin typeface="Trebuchet MS"/>
                <a:cs typeface="Trebuchet MS"/>
              </a:rPr>
              <a:t>DETAILS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02050" y="3078479"/>
            <a:ext cx="1270" cy="373380"/>
          </a:xfrm>
          <a:custGeom>
            <a:avLst/>
            <a:gdLst/>
            <a:ahLst/>
            <a:cxnLst/>
            <a:rect l="l" t="t" r="r" b="b"/>
            <a:pathLst>
              <a:path w="1270" h="373379">
                <a:moveTo>
                  <a:pt x="0" y="0"/>
                </a:moveTo>
                <a:lnTo>
                  <a:pt x="1270" y="3733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8940" y="3967479"/>
            <a:ext cx="1103630" cy="814069"/>
          </a:xfrm>
          <a:custGeom>
            <a:avLst/>
            <a:gdLst/>
            <a:ahLst/>
            <a:cxnLst/>
            <a:rect l="l" t="t" r="r" b="b"/>
            <a:pathLst>
              <a:path w="1103629" h="814070">
                <a:moveTo>
                  <a:pt x="0" y="0"/>
                </a:moveTo>
                <a:lnTo>
                  <a:pt x="1103630" y="814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6809" y="4649470"/>
            <a:ext cx="1052830" cy="737870"/>
          </a:xfrm>
          <a:custGeom>
            <a:avLst/>
            <a:gdLst/>
            <a:ahLst/>
            <a:cxnLst/>
            <a:rect l="l" t="t" r="r" b="b"/>
            <a:pathLst>
              <a:path w="1052829" h="737870">
                <a:moveTo>
                  <a:pt x="1052830" y="0"/>
                </a:moveTo>
                <a:lnTo>
                  <a:pt x="0" y="0"/>
                </a:lnTo>
                <a:lnTo>
                  <a:pt x="0" y="737870"/>
                </a:lnTo>
                <a:lnTo>
                  <a:pt x="1052830" y="737870"/>
                </a:lnTo>
                <a:lnTo>
                  <a:pt x="1052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638550" y="3967479"/>
            <a:ext cx="1066800" cy="1109980"/>
            <a:chOff x="3638550" y="3967479"/>
            <a:chExt cx="1066800" cy="1109980"/>
          </a:xfrm>
        </p:grpSpPr>
        <p:sp>
          <p:nvSpPr>
            <p:cNvPr id="56" name="object 56"/>
            <p:cNvSpPr/>
            <p:nvPr/>
          </p:nvSpPr>
          <p:spPr>
            <a:xfrm>
              <a:off x="3796029" y="3967479"/>
              <a:ext cx="316230" cy="593090"/>
            </a:xfrm>
            <a:custGeom>
              <a:avLst/>
              <a:gdLst/>
              <a:ahLst/>
              <a:cxnLst/>
              <a:rect l="l" t="t" r="r" b="b"/>
              <a:pathLst>
                <a:path w="316229" h="593089">
                  <a:moveTo>
                    <a:pt x="0" y="0"/>
                  </a:moveTo>
                  <a:lnTo>
                    <a:pt x="316230" y="5930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96029" y="396747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38550" y="4485639"/>
              <a:ext cx="1066800" cy="591820"/>
            </a:xfrm>
            <a:custGeom>
              <a:avLst/>
              <a:gdLst/>
              <a:ahLst/>
              <a:cxnLst/>
              <a:rect l="l" t="t" r="r" b="b"/>
              <a:pathLst>
                <a:path w="1066800" h="591820">
                  <a:moveTo>
                    <a:pt x="1066800" y="0"/>
                  </a:moveTo>
                  <a:lnTo>
                    <a:pt x="0" y="0"/>
                  </a:lnTo>
                  <a:lnTo>
                    <a:pt x="0" y="591820"/>
                  </a:lnTo>
                  <a:lnTo>
                    <a:pt x="1066800" y="59182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302510" y="3968750"/>
            <a:ext cx="1071880" cy="1361440"/>
            <a:chOff x="2302510" y="3968750"/>
            <a:chExt cx="1071880" cy="1361440"/>
          </a:xfrm>
        </p:grpSpPr>
        <p:sp>
          <p:nvSpPr>
            <p:cNvPr id="60" name="object 60"/>
            <p:cNvSpPr/>
            <p:nvPr/>
          </p:nvSpPr>
          <p:spPr>
            <a:xfrm>
              <a:off x="2931160" y="3968750"/>
              <a:ext cx="441959" cy="680720"/>
            </a:xfrm>
            <a:custGeom>
              <a:avLst/>
              <a:gdLst/>
              <a:ahLst/>
              <a:cxnLst/>
              <a:rect l="l" t="t" r="r" b="b"/>
              <a:pathLst>
                <a:path w="441960" h="680720">
                  <a:moveTo>
                    <a:pt x="441960" y="0"/>
                  </a:moveTo>
                  <a:lnTo>
                    <a:pt x="0" y="680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73120" y="39687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02510" y="4560569"/>
              <a:ext cx="1071880" cy="769620"/>
            </a:xfrm>
            <a:custGeom>
              <a:avLst/>
              <a:gdLst/>
              <a:ahLst/>
              <a:cxnLst/>
              <a:rect l="l" t="t" r="r" b="b"/>
              <a:pathLst>
                <a:path w="1071879" h="769620">
                  <a:moveTo>
                    <a:pt x="1071880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1071880" y="769620"/>
                  </a:lnTo>
                  <a:lnTo>
                    <a:pt x="1071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370070" y="3007360"/>
            <a:ext cx="952500" cy="619760"/>
            <a:chOff x="4370070" y="3007360"/>
            <a:chExt cx="952500" cy="619760"/>
          </a:xfrm>
        </p:grpSpPr>
        <p:sp>
          <p:nvSpPr>
            <p:cNvPr id="64" name="object 64"/>
            <p:cNvSpPr/>
            <p:nvPr/>
          </p:nvSpPr>
          <p:spPr>
            <a:xfrm>
              <a:off x="4370070" y="3007360"/>
              <a:ext cx="398780" cy="410209"/>
            </a:xfrm>
            <a:custGeom>
              <a:avLst/>
              <a:gdLst/>
              <a:ahLst/>
              <a:cxnLst/>
              <a:rect l="l" t="t" r="r" b="b"/>
              <a:pathLst>
                <a:path w="398779" h="410210">
                  <a:moveTo>
                    <a:pt x="0" y="410210"/>
                  </a:moveTo>
                  <a:lnTo>
                    <a:pt x="3987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76750" y="3406140"/>
              <a:ext cx="845819" cy="220979"/>
            </a:xfrm>
            <a:custGeom>
              <a:avLst/>
              <a:gdLst/>
              <a:ahLst/>
              <a:cxnLst/>
              <a:rect l="l" t="t" r="r" b="b"/>
              <a:pathLst>
                <a:path w="845820" h="220979">
                  <a:moveTo>
                    <a:pt x="0" y="220979"/>
                  </a:moveTo>
                  <a:lnTo>
                    <a:pt x="845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958079" y="4650740"/>
            <a:ext cx="1050290" cy="7353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800" spc="40" dirty="0">
                <a:latin typeface="Trebuchet MS"/>
                <a:cs typeface="Trebuchet MS"/>
              </a:rPr>
              <a:t>DELIVERY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39820" y="4486909"/>
            <a:ext cx="1064260" cy="5892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800" spc="60" dirty="0">
                <a:latin typeface="Trebuchet MS"/>
                <a:cs typeface="Trebuchet MS"/>
              </a:rPr>
              <a:t>FEEDBACK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03779" y="4561840"/>
            <a:ext cx="1069340" cy="767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800" spc="80" dirty="0">
                <a:latin typeface="Trebuchet MS"/>
                <a:cs typeface="Trebuchet MS"/>
              </a:rPr>
              <a:t>MAKE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PAYMENT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476750" y="3721100"/>
            <a:ext cx="845819" cy="298450"/>
            <a:chOff x="4476750" y="3721100"/>
            <a:chExt cx="845819" cy="298450"/>
          </a:xfrm>
        </p:grpSpPr>
        <p:sp>
          <p:nvSpPr>
            <p:cNvPr id="70" name="object 70"/>
            <p:cNvSpPr/>
            <p:nvPr/>
          </p:nvSpPr>
          <p:spPr>
            <a:xfrm>
              <a:off x="4476750" y="3822700"/>
              <a:ext cx="480059" cy="196850"/>
            </a:xfrm>
            <a:custGeom>
              <a:avLst/>
              <a:gdLst/>
              <a:ahLst/>
              <a:cxnLst/>
              <a:rect l="l" t="t" r="r" b="b"/>
              <a:pathLst>
                <a:path w="480060" h="196850">
                  <a:moveTo>
                    <a:pt x="0" y="0"/>
                  </a:moveTo>
                  <a:lnTo>
                    <a:pt x="480060" y="1968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76750" y="3721100"/>
              <a:ext cx="845819" cy="101600"/>
            </a:xfrm>
            <a:custGeom>
              <a:avLst/>
              <a:gdLst/>
              <a:ahLst/>
              <a:cxnLst/>
              <a:rect l="l" t="t" r="r" b="b"/>
              <a:pathLst>
                <a:path w="845820" h="101600">
                  <a:moveTo>
                    <a:pt x="0" y="0"/>
                  </a:moveTo>
                  <a:lnTo>
                    <a:pt x="845820" y="1016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0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71EBD2D-B555-70CA-DE67-7882CF2A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5" y="3549447"/>
            <a:ext cx="5911264" cy="45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813F-405B-D3E2-10D5-08B4659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153B-9AAF-BEB6-6E91-364EEF0BA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1D0E9C-0244-4D4D-1ABE-F3BE1A7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487"/>
            <a:ext cx="7759352" cy="949568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2165D7-5831-E9D7-F92C-82AB19989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49684"/>
              </p:ext>
            </p:extLst>
          </p:nvPr>
        </p:nvGraphicFramePr>
        <p:xfrm>
          <a:off x="233150" y="698248"/>
          <a:ext cx="4982472" cy="303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24">
                  <a:extLst>
                    <a:ext uri="{9D8B030D-6E8A-4147-A177-3AD203B41FA5}">
                      <a16:colId xmlns:a16="http://schemas.microsoft.com/office/drawing/2014/main" val="1886607789"/>
                    </a:ext>
                  </a:extLst>
                </a:gridCol>
                <a:gridCol w="1660824">
                  <a:extLst>
                    <a:ext uri="{9D8B030D-6E8A-4147-A177-3AD203B41FA5}">
                      <a16:colId xmlns:a16="http://schemas.microsoft.com/office/drawing/2014/main" val="157772258"/>
                    </a:ext>
                  </a:extLst>
                </a:gridCol>
                <a:gridCol w="1660824">
                  <a:extLst>
                    <a:ext uri="{9D8B030D-6E8A-4147-A177-3AD203B41FA5}">
                      <a16:colId xmlns:a16="http://schemas.microsoft.com/office/drawing/2014/main" val="2959156459"/>
                    </a:ext>
                  </a:extLst>
                </a:gridCol>
              </a:tblGrid>
              <a:tr h="1011685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0358"/>
                  </a:ext>
                </a:extLst>
              </a:tr>
              <a:tr h="1011685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2105a342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Akshaya</a:t>
                      </a:r>
                      <a:r>
                        <a:rPr lang="en-US" dirty="0"/>
                        <a:t>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01318"/>
                  </a:ext>
                </a:extLst>
              </a:tr>
              <a:tr h="1011685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2105a3418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Ausnath</a:t>
                      </a:r>
                      <a:r>
                        <a:rPr lang="en-US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2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080"/>
            <a:ext cx="7283450" cy="10063480"/>
            <a:chOff x="0" y="-5080"/>
            <a:chExt cx="7283450" cy="100634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69">
                  <a:moveTo>
                    <a:pt x="0" y="0"/>
                  </a:moveTo>
                  <a:lnTo>
                    <a:pt x="6476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0" y="31750"/>
              <a:ext cx="46990" cy="0"/>
            </a:xfrm>
            <a:custGeom>
              <a:avLst/>
              <a:gdLst/>
              <a:ahLst/>
              <a:cxnLst/>
              <a:rect l="l" t="t" r="r" b="b"/>
              <a:pathLst>
                <a:path w="46990">
                  <a:moveTo>
                    <a:pt x="0" y="0"/>
                  </a:moveTo>
                  <a:lnTo>
                    <a:pt x="4699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39" y="0"/>
              <a:ext cx="7152640" cy="0"/>
            </a:xfrm>
            <a:custGeom>
              <a:avLst/>
              <a:gdLst/>
              <a:ahLst/>
              <a:cxnLst/>
              <a:rect l="l" t="t" r="r" b="b"/>
              <a:pathLst>
                <a:path w="7152640">
                  <a:moveTo>
                    <a:pt x="0" y="0"/>
                  </a:moveTo>
                  <a:lnTo>
                    <a:pt x="715263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39" y="31750"/>
              <a:ext cx="7152640" cy="0"/>
            </a:xfrm>
            <a:custGeom>
              <a:avLst/>
              <a:gdLst/>
              <a:ahLst/>
              <a:cxnLst/>
              <a:rect l="l" t="t" r="r" b="b"/>
              <a:pathLst>
                <a:path w="7152640">
                  <a:moveTo>
                    <a:pt x="0" y="0"/>
                  </a:moveTo>
                  <a:lnTo>
                    <a:pt x="715263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39" y="0"/>
              <a:ext cx="7217409" cy="63500"/>
            </a:xfrm>
            <a:custGeom>
              <a:avLst/>
              <a:gdLst/>
              <a:ahLst/>
              <a:cxnLst/>
              <a:rect l="l" t="t" r="r" b="b"/>
              <a:pathLst>
                <a:path w="7217409" h="63500">
                  <a:moveTo>
                    <a:pt x="0" y="63500"/>
                  </a:moveTo>
                  <a:lnTo>
                    <a:pt x="7152639" y="63500"/>
                  </a:lnTo>
                </a:path>
                <a:path w="7217409" h="63500">
                  <a:moveTo>
                    <a:pt x="7152639" y="0"/>
                  </a:moveTo>
                  <a:lnTo>
                    <a:pt x="721740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8680" y="3175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6669"/>
              <a:ext cx="73660" cy="10031730"/>
            </a:xfrm>
            <a:custGeom>
              <a:avLst/>
              <a:gdLst/>
              <a:ahLst/>
              <a:cxnLst/>
              <a:rect l="l" t="t" r="r" b="b"/>
              <a:pathLst>
                <a:path w="73660" h="10031730">
                  <a:moveTo>
                    <a:pt x="10160" y="0"/>
                  </a:moveTo>
                  <a:lnTo>
                    <a:pt x="0" y="0"/>
                  </a:lnTo>
                  <a:lnTo>
                    <a:pt x="0" y="10031730"/>
                  </a:lnTo>
                  <a:lnTo>
                    <a:pt x="10160" y="10031730"/>
                  </a:lnTo>
                  <a:lnTo>
                    <a:pt x="10160" y="0"/>
                  </a:lnTo>
                  <a:close/>
                </a:path>
                <a:path w="73660" h="10031730">
                  <a:moveTo>
                    <a:pt x="51117" y="0"/>
                  </a:moveTo>
                  <a:lnTo>
                    <a:pt x="22542" y="0"/>
                  </a:lnTo>
                  <a:lnTo>
                    <a:pt x="22542" y="10031730"/>
                  </a:lnTo>
                  <a:lnTo>
                    <a:pt x="51117" y="10031730"/>
                  </a:lnTo>
                  <a:lnTo>
                    <a:pt x="51117" y="0"/>
                  </a:lnTo>
                  <a:close/>
                </a:path>
                <a:path w="73660" h="10031730">
                  <a:moveTo>
                    <a:pt x="73660" y="30480"/>
                  </a:moveTo>
                  <a:lnTo>
                    <a:pt x="63500" y="30480"/>
                  </a:lnTo>
                  <a:lnTo>
                    <a:pt x="63500" y="10031730"/>
                  </a:lnTo>
                  <a:lnTo>
                    <a:pt x="73660" y="10031730"/>
                  </a:lnTo>
                  <a:lnTo>
                    <a:pt x="7366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67438" y="616262"/>
            <a:ext cx="6163015" cy="11342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2790"/>
              </a:lnSpc>
              <a:spcBef>
                <a:spcPts val="265"/>
              </a:spcBef>
            </a:pPr>
            <a:r>
              <a:rPr lang="en-US" spc="114" dirty="0"/>
              <a:t>Software</a:t>
            </a:r>
            <a:r>
              <a:rPr lang="en-US" spc="80" dirty="0"/>
              <a:t> </a:t>
            </a:r>
            <a:r>
              <a:rPr lang="en-US" spc="135" dirty="0"/>
              <a:t>Requirement</a:t>
            </a:r>
            <a:r>
              <a:rPr lang="en-US" spc="65" dirty="0"/>
              <a:t> </a:t>
            </a:r>
            <a:r>
              <a:rPr lang="en-US" spc="125" dirty="0"/>
              <a:t>Specification(SRS) </a:t>
            </a:r>
            <a:r>
              <a:rPr lang="en-US" spc="35" dirty="0"/>
              <a:t>for</a:t>
            </a:r>
          </a:p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Online</a:t>
            </a:r>
            <a:r>
              <a:rPr lang="en-US" spc="55" dirty="0"/>
              <a:t> </a:t>
            </a:r>
            <a:r>
              <a:rPr lang="en-US" spc="200" dirty="0"/>
              <a:t>Shopping</a:t>
            </a:r>
            <a:r>
              <a:rPr lang="en-US" spc="65" dirty="0"/>
              <a:t> </a:t>
            </a:r>
            <a:r>
              <a:rPr lang="en-US" spc="204" dirty="0"/>
              <a:t>System(OSS)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660398" y="2608553"/>
            <a:ext cx="6623050" cy="643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ts val="1900"/>
              </a:lnSpc>
              <a:spcBef>
                <a:spcPts val="100"/>
              </a:spcBef>
              <a:buFont typeface="Trebuchet MS"/>
              <a:buAutoNum type="arabicPeriod"/>
              <a:tabLst>
                <a:tab pos="271780" algn="l"/>
              </a:tabLst>
            </a:pPr>
            <a:r>
              <a:rPr spc="145" dirty="0"/>
              <a:t>Introduction</a:t>
            </a:r>
          </a:p>
          <a:p>
            <a:pPr marL="910590" lvl="1" indent="-377825">
              <a:lnSpc>
                <a:spcPts val="1635"/>
              </a:lnSpc>
              <a:buAutoNum type="arabicPeriod"/>
              <a:tabLst>
                <a:tab pos="910590" algn="l"/>
              </a:tabLst>
            </a:pP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Purpose:</a:t>
            </a:r>
            <a:endParaRPr sz="1400">
              <a:latin typeface="Trebuchet MS"/>
              <a:cs typeface="Trebuchet MS"/>
            </a:endParaRPr>
          </a:p>
          <a:p>
            <a:pPr marL="532765">
              <a:lnSpc>
                <a:spcPts val="1655"/>
              </a:lnSpc>
              <a:tabLst>
                <a:tab pos="5412105" algn="l"/>
              </a:tabLst>
            </a:pPr>
            <a:r>
              <a:rPr sz="1400" b="0" u="none" spc="75" dirty="0">
                <a:latin typeface="Trebuchet MS"/>
                <a:cs typeface="Trebuchet MS"/>
              </a:rPr>
              <a:t>This</a:t>
            </a:r>
            <a:r>
              <a:rPr sz="1400" b="0" u="none" spc="140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document</a:t>
            </a:r>
            <a:r>
              <a:rPr sz="1400" b="0" u="none" spc="14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is</a:t>
            </a:r>
            <a:r>
              <a:rPr sz="1400" b="0" u="none" spc="14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meant</a:t>
            </a:r>
            <a:r>
              <a:rPr sz="1400" b="0" u="none" spc="13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to</a:t>
            </a:r>
            <a:r>
              <a:rPr sz="1400" b="0" u="none" spc="135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delineate</a:t>
            </a:r>
            <a:r>
              <a:rPr sz="1400" b="0" u="none" spc="12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140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features</a:t>
            </a:r>
            <a:r>
              <a:rPr sz="1400" b="0" u="none" spc="140" dirty="0">
                <a:latin typeface="Trebuchet MS"/>
                <a:cs typeface="Trebuchet MS"/>
              </a:rPr>
              <a:t> </a:t>
            </a:r>
            <a:r>
              <a:rPr sz="1400" b="0" u="none" spc="-25" dirty="0">
                <a:latin typeface="Trebuchet MS"/>
                <a:cs typeface="Trebuchet MS"/>
              </a:rPr>
              <a:t>of</a:t>
            </a:r>
            <a:r>
              <a:rPr sz="1400" b="0" u="none" dirty="0">
                <a:latin typeface="Trebuchet MS"/>
                <a:cs typeface="Trebuchet MS"/>
              </a:rPr>
              <a:t>	</a:t>
            </a:r>
            <a:r>
              <a:rPr sz="1400" b="0" u="none" spc="120" dirty="0">
                <a:latin typeface="Trebuchet MS"/>
                <a:cs typeface="Trebuchet MS"/>
              </a:rPr>
              <a:t>OSS, </a:t>
            </a:r>
            <a:r>
              <a:rPr sz="1400" b="0" u="none" spc="130" dirty="0">
                <a:latin typeface="Trebuchet MS"/>
                <a:cs typeface="Trebuchet MS"/>
              </a:rPr>
              <a:t>so</a:t>
            </a:r>
            <a:r>
              <a:rPr sz="1400" b="0" u="none" spc="114" dirty="0">
                <a:latin typeface="Trebuchet MS"/>
                <a:cs typeface="Trebuchet MS"/>
              </a:rPr>
              <a:t> </a:t>
            </a:r>
            <a:r>
              <a:rPr sz="1400" b="0" u="none" spc="135" dirty="0">
                <a:latin typeface="Trebuchet MS"/>
                <a:cs typeface="Trebuchet MS"/>
              </a:rPr>
              <a:t>as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-25" dirty="0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  <a:p>
            <a:pPr marL="532765" marR="322580">
              <a:lnSpc>
                <a:spcPct val="111300"/>
              </a:lnSpc>
              <a:tabLst>
                <a:tab pos="5523865" algn="l"/>
              </a:tabLst>
            </a:pPr>
            <a:r>
              <a:rPr sz="1400" b="0" u="none" spc="100" dirty="0">
                <a:latin typeface="Trebuchet MS"/>
                <a:cs typeface="Trebuchet MS"/>
              </a:rPr>
              <a:t>serve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135" dirty="0">
                <a:latin typeface="Trebuchet MS"/>
                <a:cs typeface="Trebuchet MS"/>
              </a:rPr>
              <a:t>as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114" dirty="0">
                <a:latin typeface="Trebuchet MS"/>
                <a:cs typeface="Trebuchet MS"/>
              </a:rPr>
              <a:t>a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guide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to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the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developers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105" dirty="0">
                <a:latin typeface="Trebuchet MS"/>
                <a:cs typeface="Trebuchet MS"/>
              </a:rPr>
              <a:t>on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one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105" dirty="0">
                <a:latin typeface="Trebuchet MS"/>
                <a:cs typeface="Trebuchet MS"/>
              </a:rPr>
              <a:t>hand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and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a</a:t>
            </a:r>
            <a:r>
              <a:rPr sz="1400" b="0" u="none" dirty="0">
                <a:latin typeface="Trebuchet MS"/>
                <a:cs typeface="Trebuchet MS"/>
              </a:rPr>
              <a:t>	</a:t>
            </a:r>
            <a:r>
              <a:rPr sz="1400" b="0" u="none" spc="55" dirty="0">
                <a:latin typeface="Trebuchet MS"/>
                <a:cs typeface="Trebuchet MS"/>
              </a:rPr>
              <a:t>software </a:t>
            </a:r>
            <a:r>
              <a:rPr sz="1400" b="0" u="none" spc="60" dirty="0">
                <a:latin typeface="Trebuchet MS"/>
                <a:cs typeface="Trebuchet MS"/>
              </a:rPr>
              <a:t>validation</a:t>
            </a:r>
            <a:r>
              <a:rPr sz="1400" b="0" u="none" spc="6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document</a:t>
            </a:r>
            <a:r>
              <a:rPr sz="1400" b="0" u="none" spc="65" dirty="0">
                <a:latin typeface="Trebuchet MS"/>
                <a:cs typeface="Trebuchet MS"/>
              </a:rPr>
              <a:t>  </a:t>
            </a:r>
            <a:r>
              <a:rPr sz="1400" b="0" u="none" dirty="0">
                <a:latin typeface="Trebuchet MS"/>
                <a:cs typeface="Trebuchet MS"/>
              </a:rPr>
              <a:t>for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80" dirty="0">
                <a:latin typeface="Trebuchet MS"/>
                <a:cs typeface="Trebuchet MS"/>
              </a:rPr>
              <a:t>prospective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client</a:t>
            </a:r>
            <a:r>
              <a:rPr sz="1400" b="0" u="none" spc="75" dirty="0">
                <a:latin typeface="Trebuchet MS"/>
                <a:cs typeface="Trebuchet MS"/>
              </a:rPr>
              <a:t> </a:t>
            </a:r>
            <a:r>
              <a:rPr sz="1400" b="0" u="none" spc="105" dirty="0">
                <a:latin typeface="Trebuchet MS"/>
                <a:cs typeface="Trebuchet MS"/>
              </a:rPr>
              <a:t>on</a:t>
            </a:r>
            <a:r>
              <a:rPr sz="1400" b="0" u="none" spc="7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-10" dirty="0">
                <a:latin typeface="Trebuchet MS"/>
                <a:cs typeface="Trebuchet MS"/>
              </a:rPr>
              <a:t>other.</a:t>
            </a:r>
            <a:endParaRPr sz="1400">
              <a:latin typeface="Trebuchet MS"/>
              <a:cs typeface="Trebuchet MS"/>
            </a:endParaRPr>
          </a:p>
          <a:p>
            <a:pPr marL="990600" marR="36830">
              <a:lnSpc>
                <a:spcPts val="1600"/>
              </a:lnSpc>
              <a:spcBef>
                <a:spcPts val="310"/>
              </a:spcBef>
            </a:pPr>
            <a:r>
              <a:rPr sz="1400" b="0" u="none" spc="80" dirty="0">
                <a:latin typeface="Trebuchet MS"/>
                <a:cs typeface="Trebuchet MS"/>
              </a:rPr>
              <a:t>The</a:t>
            </a:r>
            <a:r>
              <a:rPr sz="1400" b="0" u="none" spc="11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Online</a:t>
            </a:r>
            <a:r>
              <a:rPr sz="1400" b="0" u="none" spc="114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Shopping</a:t>
            </a:r>
            <a:r>
              <a:rPr sz="1400" b="0" u="none" spc="125" dirty="0">
                <a:latin typeface="Trebuchet MS"/>
                <a:cs typeface="Trebuchet MS"/>
              </a:rPr>
              <a:t> </a:t>
            </a:r>
            <a:r>
              <a:rPr sz="1400" b="0" u="none" spc="130" dirty="0">
                <a:latin typeface="Trebuchet MS"/>
                <a:cs typeface="Trebuchet MS"/>
              </a:rPr>
              <a:t>System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120" dirty="0">
                <a:latin typeface="Trebuchet MS"/>
                <a:cs typeface="Trebuchet MS"/>
              </a:rPr>
              <a:t>(OSS)</a:t>
            </a:r>
            <a:r>
              <a:rPr sz="1400" b="0" u="none" spc="15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for</a:t>
            </a:r>
            <a:r>
              <a:rPr sz="1400" b="0" u="none" spc="120" dirty="0">
                <a:latin typeface="Trebuchet MS"/>
                <a:cs typeface="Trebuchet MS"/>
              </a:rPr>
              <a:t> </a:t>
            </a:r>
            <a:r>
              <a:rPr sz="1400" b="0" u="none" spc="55" dirty="0">
                <a:latin typeface="Trebuchet MS"/>
                <a:cs typeface="Trebuchet MS"/>
              </a:rPr>
              <a:t>electronics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item</a:t>
            </a:r>
            <a:r>
              <a:rPr sz="1400" b="0" u="none" spc="135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shop </a:t>
            </a:r>
            <a:r>
              <a:rPr sz="1400" b="0" u="none" spc="90" dirty="0">
                <a:latin typeface="Trebuchet MS"/>
                <a:cs typeface="Trebuchet MS"/>
              </a:rPr>
              <a:t>web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application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is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intended</a:t>
            </a:r>
            <a:r>
              <a:rPr sz="1400" b="0" u="none" spc="25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to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provide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complete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solutions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-25" dirty="0">
                <a:latin typeface="Trebuchet MS"/>
                <a:cs typeface="Trebuchet MS"/>
              </a:rPr>
              <a:t>for </a:t>
            </a:r>
            <a:r>
              <a:rPr sz="1400" b="0" u="none" spc="100" dirty="0">
                <a:latin typeface="Trebuchet MS"/>
                <a:cs typeface="Trebuchet MS"/>
              </a:rPr>
              <a:t>vendors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spc="135" dirty="0">
                <a:latin typeface="Trebuchet MS"/>
                <a:cs typeface="Trebuchet MS"/>
              </a:rPr>
              <a:t>as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well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135" dirty="0">
                <a:latin typeface="Trebuchet MS"/>
                <a:cs typeface="Trebuchet MS"/>
              </a:rPr>
              <a:t>as</a:t>
            </a:r>
            <a:r>
              <a:rPr sz="1400" b="0" u="none" spc="6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customers</a:t>
            </a:r>
            <a:r>
              <a:rPr sz="1400" b="0" u="none" spc="75" dirty="0">
                <a:latin typeface="Trebuchet MS"/>
                <a:cs typeface="Trebuchet MS"/>
              </a:rPr>
              <a:t> </a:t>
            </a:r>
            <a:r>
              <a:rPr sz="1400" b="0" u="none" spc="90" dirty="0">
                <a:latin typeface="Trebuchet MS"/>
                <a:cs typeface="Trebuchet MS"/>
              </a:rPr>
              <a:t>through</a:t>
            </a:r>
            <a:r>
              <a:rPr sz="1400" b="0" u="none" spc="65" dirty="0">
                <a:latin typeface="Trebuchet MS"/>
                <a:cs typeface="Trebuchet MS"/>
              </a:rPr>
              <a:t> </a:t>
            </a:r>
            <a:r>
              <a:rPr sz="1400" b="0" u="none" spc="114" dirty="0">
                <a:latin typeface="Trebuchet MS"/>
                <a:cs typeface="Trebuchet MS"/>
              </a:rPr>
              <a:t>a</a:t>
            </a:r>
            <a:r>
              <a:rPr sz="1400" b="0" u="none" spc="65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single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get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way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using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internet.It</a:t>
            </a:r>
            <a:r>
              <a:rPr sz="1400" b="0" u="none" spc="18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will</a:t>
            </a:r>
            <a:r>
              <a:rPr sz="1400" b="0" u="none" spc="170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enable</a:t>
            </a:r>
            <a:r>
              <a:rPr sz="1400" b="0" u="none" spc="17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vendors</a:t>
            </a:r>
            <a:r>
              <a:rPr sz="1400" b="0" u="none" spc="160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to</a:t>
            </a:r>
            <a:r>
              <a:rPr sz="1400" b="0" u="none" spc="170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setup</a:t>
            </a:r>
            <a:r>
              <a:rPr sz="1400" b="0" u="none" spc="170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online</a:t>
            </a:r>
            <a:r>
              <a:rPr sz="1400" b="0" u="none" spc="175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shops, </a:t>
            </a:r>
            <a:r>
              <a:rPr sz="1400" b="0" u="none" spc="90" dirty="0">
                <a:latin typeface="Trebuchet MS"/>
                <a:cs typeface="Trebuchet MS"/>
              </a:rPr>
              <a:t>customer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to</a:t>
            </a:r>
            <a:r>
              <a:rPr sz="1400" b="0" u="none" spc="40" dirty="0">
                <a:latin typeface="Trebuchet MS"/>
                <a:cs typeface="Trebuchet MS"/>
              </a:rPr>
              <a:t>  </a:t>
            </a:r>
            <a:r>
              <a:rPr sz="1400" b="0" u="none" spc="95" dirty="0">
                <a:latin typeface="Trebuchet MS"/>
                <a:cs typeface="Trebuchet MS"/>
              </a:rPr>
              <a:t>browse</a:t>
            </a:r>
            <a:r>
              <a:rPr sz="1400" b="0" u="none" spc="195" dirty="0">
                <a:latin typeface="Trebuchet MS"/>
                <a:cs typeface="Trebuchet MS"/>
              </a:rPr>
              <a:t> </a:t>
            </a:r>
            <a:r>
              <a:rPr sz="1400" b="0" u="none" spc="90" dirty="0">
                <a:latin typeface="Trebuchet MS"/>
                <a:cs typeface="Trebuchet MS"/>
              </a:rPr>
              <a:t>through</a:t>
            </a:r>
            <a:r>
              <a:rPr sz="1400" b="0" u="none" spc="190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195" dirty="0">
                <a:latin typeface="Trebuchet MS"/>
                <a:cs typeface="Trebuchet MS"/>
              </a:rPr>
              <a:t> </a:t>
            </a:r>
            <a:r>
              <a:rPr sz="1400" b="0" u="none" spc="120" dirty="0">
                <a:latin typeface="Trebuchet MS"/>
                <a:cs typeface="Trebuchet MS"/>
              </a:rPr>
              <a:t>shop</a:t>
            </a:r>
            <a:r>
              <a:rPr sz="1400" b="0" u="none" spc="195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and</a:t>
            </a:r>
            <a:r>
              <a:rPr sz="1400" b="0" u="none" spc="18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purchase</a:t>
            </a:r>
            <a:r>
              <a:rPr sz="1400" b="0" u="none" spc="175" dirty="0">
                <a:latin typeface="Trebuchet MS"/>
                <a:cs typeface="Trebuchet MS"/>
              </a:rPr>
              <a:t> </a:t>
            </a:r>
            <a:r>
              <a:rPr sz="1400" b="0" u="none" spc="75" dirty="0">
                <a:latin typeface="Trebuchet MS"/>
                <a:cs typeface="Trebuchet MS"/>
              </a:rPr>
              <a:t>them </a:t>
            </a:r>
            <a:r>
              <a:rPr sz="1400" b="0" u="none" spc="65" dirty="0">
                <a:latin typeface="Trebuchet MS"/>
                <a:cs typeface="Trebuchet MS"/>
              </a:rPr>
              <a:t>online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without</a:t>
            </a:r>
            <a:r>
              <a:rPr sz="1400" b="0" u="none" spc="480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having</a:t>
            </a:r>
            <a:r>
              <a:rPr sz="1400" b="0" u="none" spc="135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to</a:t>
            </a:r>
            <a:r>
              <a:rPr sz="1400" b="0" u="none" spc="140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visit</a:t>
            </a:r>
            <a:r>
              <a:rPr sz="1400" b="0" u="none" spc="150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the</a:t>
            </a:r>
            <a:r>
              <a:rPr sz="1400" b="0" u="none" spc="135" dirty="0">
                <a:latin typeface="Trebuchet MS"/>
                <a:cs typeface="Trebuchet MS"/>
              </a:rPr>
              <a:t> </a:t>
            </a:r>
            <a:r>
              <a:rPr sz="1400" b="0" u="none" spc="120" dirty="0">
                <a:latin typeface="Trebuchet MS"/>
                <a:cs typeface="Trebuchet MS"/>
              </a:rPr>
              <a:t>shop</a:t>
            </a:r>
            <a:r>
              <a:rPr sz="1400" b="0" u="none" spc="13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physically.</a:t>
            </a:r>
            <a:r>
              <a:rPr sz="1400" b="0" u="none" spc="150" dirty="0">
                <a:latin typeface="Trebuchet MS"/>
                <a:cs typeface="Trebuchet MS"/>
              </a:rPr>
              <a:t> </a:t>
            </a:r>
            <a:r>
              <a:rPr sz="1400" b="0" u="none" spc="55" dirty="0">
                <a:latin typeface="Trebuchet MS"/>
                <a:cs typeface="Trebuchet MS"/>
              </a:rPr>
              <a:t>The </a:t>
            </a:r>
            <a:r>
              <a:rPr sz="1400" b="0" u="none" spc="70" dirty="0">
                <a:latin typeface="Trebuchet MS"/>
                <a:cs typeface="Trebuchet MS"/>
              </a:rPr>
              <a:t>administration</a:t>
            </a:r>
            <a:r>
              <a:rPr sz="1400" b="0" u="none" spc="170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module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will</a:t>
            </a:r>
            <a:r>
              <a:rPr sz="1400" b="0" u="none" spc="40" dirty="0">
                <a:latin typeface="Trebuchet MS"/>
                <a:cs typeface="Trebuchet MS"/>
              </a:rPr>
              <a:t>  </a:t>
            </a:r>
            <a:r>
              <a:rPr sz="1400" b="0" u="none" spc="80" dirty="0">
                <a:latin typeface="Trebuchet MS"/>
                <a:cs typeface="Trebuchet MS"/>
              </a:rPr>
              <a:t>enable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114" dirty="0">
                <a:latin typeface="Trebuchet MS"/>
                <a:cs typeface="Trebuchet MS"/>
              </a:rPr>
              <a:t>a</a:t>
            </a:r>
            <a:r>
              <a:rPr sz="1400" b="0" u="none" spc="40" dirty="0">
                <a:latin typeface="Trebuchet MS"/>
                <a:cs typeface="Trebuchet MS"/>
              </a:rPr>
              <a:t>  </a:t>
            </a:r>
            <a:r>
              <a:rPr sz="1400" b="0" u="none" spc="120" dirty="0">
                <a:latin typeface="Trebuchet MS"/>
                <a:cs typeface="Trebuchet MS"/>
              </a:rPr>
              <a:t>system</a:t>
            </a:r>
            <a:r>
              <a:rPr sz="1400" b="0" u="none" spc="484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administrator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-25" dirty="0">
                <a:latin typeface="Trebuchet MS"/>
                <a:cs typeface="Trebuchet MS"/>
              </a:rPr>
              <a:t>to </a:t>
            </a:r>
            <a:r>
              <a:rPr sz="1400" b="0" u="none" spc="95" dirty="0">
                <a:latin typeface="Trebuchet MS"/>
                <a:cs typeface="Trebuchet MS"/>
              </a:rPr>
              <a:t>approve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and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reject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requests</a:t>
            </a:r>
            <a:r>
              <a:rPr sz="1400" b="0" u="none" spc="65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for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new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125" dirty="0">
                <a:latin typeface="Trebuchet MS"/>
                <a:cs typeface="Trebuchet MS"/>
              </a:rPr>
              <a:t>shops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and</a:t>
            </a:r>
            <a:r>
              <a:rPr sz="1400" b="0" u="none" spc="65" dirty="0">
                <a:latin typeface="Trebuchet MS"/>
                <a:cs typeface="Trebuchet MS"/>
              </a:rPr>
              <a:t> maintain </a:t>
            </a:r>
            <a:r>
              <a:rPr sz="1400" b="0" u="none" spc="90" dirty="0">
                <a:latin typeface="Trebuchet MS"/>
                <a:cs typeface="Trebuchet MS"/>
              </a:rPr>
              <a:t>various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lists</a:t>
            </a:r>
            <a:r>
              <a:rPr sz="1400" b="0" u="none" spc="6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of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120" dirty="0">
                <a:latin typeface="Trebuchet MS"/>
                <a:cs typeface="Trebuchet MS"/>
              </a:rPr>
              <a:t>shop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category.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909955" lvl="1" indent="-377825">
              <a:lnSpc>
                <a:spcPct val="100000"/>
              </a:lnSpc>
              <a:buAutoNum type="arabicPeriod" startAt="2"/>
              <a:tabLst>
                <a:tab pos="910590" algn="l"/>
              </a:tabLst>
            </a:pP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Scope:</a:t>
            </a:r>
            <a:endParaRPr sz="1400">
              <a:latin typeface="Trebuchet MS"/>
              <a:cs typeface="Trebuchet MS"/>
            </a:endParaRPr>
          </a:p>
          <a:p>
            <a:pPr marL="990600" marR="288290">
              <a:lnSpc>
                <a:spcPts val="1630"/>
              </a:lnSpc>
              <a:spcBef>
                <a:spcPts val="595"/>
              </a:spcBef>
            </a:pPr>
            <a:r>
              <a:rPr sz="1400" b="0" u="none" spc="75" dirty="0">
                <a:latin typeface="Trebuchet MS"/>
                <a:cs typeface="Trebuchet MS"/>
              </a:rPr>
              <a:t>This</a:t>
            </a:r>
            <a:r>
              <a:rPr sz="1400" b="0" u="none" spc="80" dirty="0">
                <a:latin typeface="Trebuchet MS"/>
                <a:cs typeface="Trebuchet MS"/>
              </a:rPr>
              <a:t> </a:t>
            </a:r>
            <a:r>
              <a:rPr sz="1400" b="0" u="none" spc="120" dirty="0">
                <a:latin typeface="Trebuchet MS"/>
                <a:cs typeface="Trebuchet MS"/>
              </a:rPr>
              <a:t>system</a:t>
            </a:r>
            <a:r>
              <a:rPr sz="1400" b="0" u="none" spc="8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allows</a:t>
            </a:r>
            <a:r>
              <a:rPr sz="1400" b="0" u="none" spc="8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70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customer’s </a:t>
            </a:r>
            <a:r>
              <a:rPr sz="1400" b="0" u="none" dirty="0">
                <a:latin typeface="Trebuchet MS"/>
                <a:cs typeface="Trebuchet MS"/>
              </a:rPr>
              <a:t>to</a:t>
            </a:r>
            <a:r>
              <a:rPr sz="1400" b="0" u="none" spc="100" dirty="0">
                <a:latin typeface="Trebuchet MS"/>
                <a:cs typeface="Trebuchet MS"/>
              </a:rPr>
              <a:t> </a:t>
            </a:r>
            <a:r>
              <a:rPr sz="1400" b="0" u="none" spc="80" dirty="0">
                <a:latin typeface="Trebuchet MS"/>
                <a:cs typeface="Trebuchet MS"/>
              </a:rPr>
              <a:t>maintain</a:t>
            </a:r>
            <a:r>
              <a:rPr sz="1400" b="0" u="none" spc="75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their</a:t>
            </a:r>
            <a:r>
              <a:rPr sz="1400" b="0" u="none" spc="8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cart</a:t>
            </a:r>
            <a:r>
              <a:rPr sz="1400" b="0" u="none" spc="90" dirty="0">
                <a:latin typeface="Trebuchet MS"/>
                <a:cs typeface="Trebuchet MS"/>
              </a:rPr>
              <a:t> </a:t>
            </a:r>
            <a:r>
              <a:rPr sz="1400" b="0" u="none" spc="-25" dirty="0">
                <a:latin typeface="Trebuchet MS"/>
                <a:cs typeface="Trebuchet MS"/>
              </a:rPr>
              <a:t>for </a:t>
            </a:r>
            <a:r>
              <a:rPr sz="1400" b="0" u="none" spc="80" dirty="0">
                <a:latin typeface="Trebuchet MS"/>
                <a:cs typeface="Trebuchet MS"/>
              </a:rPr>
              <a:t>add</a:t>
            </a:r>
            <a:endParaRPr sz="1400">
              <a:latin typeface="Trebuchet MS"/>
              <a:cs typeface="Trebuchet MS"/>
            </a:endParaRPr>
          </a:p>
          <a:p>
            <a:pPr marL="990600">
              <a:lnSpc>
                <a:spcPts val="1595"/>
              </a:lnSpc>
            </a:pPr>
            <a:r>
              <a:rPr sz="1400" b="0" u="none" spc="65" dirty="0">
                <a:latin typeface="Trebuchet MS"/>
                <a:cs typeface="Trebuchet MS"/>
              </a:rPr>
              <a:t>or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remove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product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85" dirty="0">
                <a:latin typeface="Trebuchet MS"/>
                <a:cs typeface="Trebuchet MS"/>
              </a:rPr>
              <a:t>over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65" dirty="0">
                <a:latin typeface="Trebuchet MS"/>
                <a:cs typeface="Trebuchet MS"/>
              </a:rPr>
              <a:t>the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-10" dirty="0">
                <a:latin typeface="Trebuchet MS"/>
                <a:cs typeface="Trebuchet MS"/>
              </a:rPr>
              <a:t>internet.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rebuchet MS"/>
              <a:cs typeface="Trebuchet MS"/>
            </a:endParaRPr>
          </a:p>
          <a:p>
            <a:pPr marL="910590" lvl="1" indent="-37782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910590" algn="l"/>
              </a:tabLst>
            </a:pPr>
            <a:r>
              <a:rPr sz="1400" b="1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Definitions:</a:t>
            </a:r>
            <a:endParaRPr sz="1400">
              <a:latin typeface="Trebuchet MS"/>
              <a:cs typeface="Trebuchet MS"/>
            </a:endParaRPr>
          </a:p>
          <a:p>
            <a:pPr marL="990600" marR="1119505">
              <a:lnSpc>
                <a:spcPts val="2230"/>
              </a:lnSpc>
              <a:spcBef>
                <a:spcPts val="114"/>
              </a:spcBef>
            </a:pPr>
            <a:r>
              <a:rPr sz="1400" b="0" u="none" spc="135" dirty="0">
                <a:latin typeface="Trebuchet MS"/>
                <a:cs typeface="Trebuchet MS"/>
              </a:rPr>
              <a:t>OSS-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Online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105" dirty="0">
                <a:latin typeface="Trebuchet MS"/>
                <a:cs typeface="Trebuchet MS"/>
              </a:rPr>
              <a:t>shopping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130" dirty="0">
                <a:latin typeface="Trebuchet MS"/>
                <a:cs typeface="Trebuchet MS"/>
              </a:rPr>
              <a:t>System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(for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spc="55" dirty="0">
                <a:latin typeface="Trebuchet MS"/>
                <a:cs typeface="Trebuchet MS"/>
              </a:rPr>
              <a:t>electronics </a:t>
            </a:r>
            <a:r>
              <a:rPr sz="1400" b="0" u="none" spc="40" dirty="0">
                <a:latin typeface="Trebuchet MS"/>
                <a:cs typeface="Trebuchet MS"/>
              </a:rPr>
              <a:t>item </a:t>
            </a:r>
            <a:r>
              <a:rPr sz="1400" b="0" u="none" spc="90" dirty="0">
                <a:latin typeface="Trebuchet MS"/>
                <a:cs typeface="Trebuchet MS"/>
              </a:rPr>
              <a:t>shop)</a:t>
            </a:r>
            <a:endParaRPr sz="1400">
              <a:latin typeface="Trebuchet MS"/>
              <a:cs typeface="Trebuchet MS"/>
            </a:endParaRPr>
          </a:p>
          <a:p>
            <a:pPr marL="990600">
              <a:lnSpc>
                <a:spcPct val="100000"/>
              </a:lnSpc>
              <a:spcBef>
                <a:spcPts val="384"/>
              </a:spcBef>
            </a:pPr>
            <a:r>
              <a:rPr sz="1400" b="0" u="none" spc="135" dirty="0">
                <a:latin typeface="Trebuchet MS"/>
                <a:cs typeface="Trebuchet MS"/>
              </a:rPr>
              <a:t>SRS-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Software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80" dirty="0">
                <a:latin typeface="Trebuchet MS"/>
                <a:cs typeface="Trebuchet MS"/>
              </a:rPr>
              <a:t>Requirement</a:t>
            </a:r>
            <a:r>
              <a:rPr sz="1400" b="0" u="none" spc="50" dirty="0">
                <a:latin typeface="Trebuchet MS"/>
                <a:cs typeface="Trebuchet MS"/>
              </a:rPr>
              <a:t> Specification</a:t>
            </a:r>
            <a:endParaRPr sz="1400">
              <a:latin typeface="Trebuchet MS"/>
              <a:cs typeface="Trebuchet MS"/>
            </a:endParaRPr>
          </a:p>
          <a:p>
            <a:pPr marL="990600">
              <a:lnSpc>
                <a:spcPct val="100000"/>
              </a:lnSpc>
              <a:spcBef>
                <a:spcPts val="570"/>
              </a:spcBef>
            </a:pPr>
            <a:r>
              <a:rPr sz="1400" b="0" u="none" spc="55" dirty="0">
                <a:latin typeface="Trebuchet MS"/>
                <a:cs typeface="Trebuchet MS"/>
              </a:rPr>
              <a:t>GUI-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70" dirty="0">
                <a:latin typeface="Trebuchet MS"/>
                <a:cs typeface="Trebuchet MS"/>
              </a:rPr>
              <a:t>Graphical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User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45" dirty="0">
                <a:latin typeface="Trebuchet MS"/>
                <a:cs typeface="Trebuchet MS"/>
              </a:rPr>
              <a:t>Interface</a:t>
            </a:r>
            <a:endParaRPr sz="1400">
              <a:latin typeface="Trebuchet MS"/>
              <a:cs typeface="Trebuchet MS"/>
            </a:endParaRPr>
          </a:p>
          <a:p>
            <a:pPr marL="1993900" marR="726440" indent="-1003300">
              <a:lnSpc>
                <a:spcPts val="2240"/>
              </a:lnSpc>
              <a:spcBef>
                <a:spcPts val="105"/>
              </a:spcBef>
            </a:pPr>
            <a:r>
              <a:rPr sz="1400" b="0" u="none" spc="70" dirty="0">
                <a:latin typeface="Trebuchet MS"/>
                <a:cs typeface="Trebuchet MS"/>
              </a:rPr>
              <a:t>Stackholder-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80" dirty="0">
                <a:latin typeface="Trebuchet MS"/>
                <a:cs typeface="Trebuchet MS"/>
              </a:rPr>
              <a:t>The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95" dirty="0">
                <a:latin typeface="Trebuchet MS"/>
                <a:cs typeface="Trebuchet MS"/>
              </a:rPr>
              <a:t>person</a:t>
            </a:r>
            <a:r>
              <a:rPr sz="1400" b="0" u="none" spc="55" dirty="0">
                <a:latin typeface="Trebuchet MS"/>
                <a:cs typeface="Trebuchet MS"/>
              </a:rPr>
              <a:t> </a:t>
            </a:r>
            <a:r>
              <a:rPr sz="1400" b="0" u="none" spc="100" dirty="0">
                <a:latin typeface="Trebuchet MS"/>
                <a:cs typeface="Trebuchet MS"/>
              </a:rPr>
              <a:t>who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dirty="0">
                <a:latin typeface="Trebuchet MS"/>
                <a:cs typeface="Trebuchet MS"/>
              </a:rPr>
              <a:t>will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50" dirty="0">
                <a:latin typeface="Trebuchet MS"/>
                <a:cs typeface="Trebuchet MS"/>
              </a:rPr>
              <a:t>participate in</a:t>
            </a:r>
            <a:r>
              <a:rPr sz="1400" b="0" u="none" spc="40" dirty="0">
                <a:latin typeface="Trebuchet MS"/>
                <a:cs typeface="Trebuchet MS"/>
              </a:rPr>
              <a:t> </a:t>
            </a:r>
            <a:r>
              <a:rPr sz="1400" b="0" u="none" spc="110" dirty="0">
                <a:latin typeface="Trebuchet MS"/>
                <a:cs typeface="Trebuchet MS"/>
              </a:rPr>
              <a:t>system </a:t>
            </a:r>
            <a:r>
              <a:rPr sz="1400" b="0" u="none" spc="60" dirty="0">
                <a:latin typeface="Trebuchet MS"/>
                <a:cs typeface="Trebuchet MS"/>
              </a:rPr>
              <a:t>Ex.</a:t>
            </a:r>
            <a:r>
              <a:rPr sz="1400" b="0" u="none" spc="35" dirty="0">
                <a:latin typeface="Trebuchet MS"/>
                <a:cs typeface="Trebuchet MS"/>
              </a:rPr>
              <a:t> </a:t>
            </a:r>
            <a:r>
              <a:rPr sz="1400" b="0" u="none" spc="80" dirty="0">
                <a:latin typeface="Trebuchet MS"/>
                <a:cs typeface="Trebuchet MS"/>
              </a:rPr>
              <a:t>Customer,</a:t>
            </a:r>
            <a:r>
              <a:rPr sz="1400" b="0" u="none" spc="45" dirty="0">
                <a:latin typeface="Trebuchet MS"/>
                <a:cs typeface="Trebuchet MS"/>
              </a:rPr>
              <a:t> </a:t>
            </a:r>
            <a:r>
              <a:rPr sz="1400" b="0" u="none" spc="60" dirty="0">
                <a:latin typeface="Trebuchet MS"/>
                <a:cs typeface="Trebuchet MS"/>
              </a:rPr>
              <a:t>Administrator,</a:t>
            </a:r>
            <a:r>
              <a:rPr sz="1400" b="0" u="none" spc="30" dirty="0">
                <a:latin typeface="Trebuchet MS"/>
                <a:cs typeface="Trebuchet MS"/>
              </a:rPr>
              <a:t> </a:t>
            </a:r>
            <a:r>
              <a:rPr sz="1400" b="0" u="none" spc="55" dirty="0">
                <a:latin typeface="Trebuchet MS"/>
                <a:cs typeface="Trebuchet MS"/>
              </a:rPr>
              <a:t>Visitor</a:t>
            </a:r>
            <a:r>
              <a:rPr sz="1400" b="0" u="none" spc="50" dirty="0">
                <a:latin typeface="Trebuchet MS"/>
                <a:cs typeface="Trebuchet MS"/>
              </a:rPr>
              <a:t> </a:t>
            </a:r>
            <a:r>
              <a:rPr sz="1400" b="0" u="none" spc="-20" dirty="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  <a:p>
            <a:pPr marL="1067435" lvl="1" indent="-377190">
              <a:lnSpc>
                <a:spcPts val="1470"/>
              </a:lnSpc>
              <a:buAutoNum type="arabicPeriod" startAt="4"/>
              <a:tabLst>
                <a:tab pos="1068070" algn="l"/>
              </a:tabLst>
            </a:pPr>
            <a:r>
              <a:rPr sz="1400" b="1" u="sng" spc="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References: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471170"/>
            <a:chOff x="0" y="0"/>
            <a:chExt cx="7772400" cy="471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3660" cy="440690"/>
            </a:xfrm>
            <a:custGeom>
              <a:avLst/>
              <a:gdLst/>
              <a:ahLst/>
              <a:cxnLst/>
              <a:rect l="l" t="t" r="r" b="b"/>
              <a:pathLst>
                <a:path w="73660" h="440690">
                  <a:moveTo>
                    <a:pt x="10160" y="0"/>
                  </a:moveTo>
                  <a:lnTo>
                    <a:pt x="0" y="0"/>
                  </a:lnTo>
                  <a:lnTo>
                    <a:pt x="0" y="440690"/>
                  </a:lnTo>
                  <a:lnTo>
                    <a:pt x="10160" y="440690"/>
                  </a:lnTo>
                  <a:lnTo>
                    <a:pt x="10160" y="0"/>
                  </a:lnTo>
                  <a:close/>
                </a:path>
                <a:path w="73660" h="440690">
                  <a:moveTo>
                    <a:pt x="51117" y="0"/>
                  </a:moveTo>
                  <a:lnTo>
                    <a:pt x="22542" y="0"/>
                  </a:lnTo>
                  <a:lnTo>
                    <a:pt x="22542" y="440690"/>
                  </a:lnTo>
                  <a:lnTo>
                    <a:pt x="51117" y="440690"/>
                  </a:lnTo>
                  <a:lnTo>
                    <a:pt x="51117" y="0"/>
                  </a:lnTo>
                  <a:close/>
                </a:path>
                <a:path w="73660" h="440690">
                  <a:moveTo>
                    <a:pt x="73660" y="0"/>
                  </a:moveTo>
                  <a:lnTo>
                    <a:pt x="63500" y="0"/>
                  </a:lnTo>
                  <a:lnTo>
                    <a:pt x="63500" y="410210"/>
                  </a:lnTo>
                  <a:lnTo>
                    <a:pt x="73660" y="41021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090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66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90" y="435609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69">
                  <a:moveTo>
                    <a:pt x="0" y="0"/>
                  </a:moveTo>
                  <a:lnTo>
                    <a:pt x="5206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60" y="400049"/>
              <a:ext cx="7698740" cy="71120"/>
            </a:xfrm>
            <a:custGeom>
              <a:avLst/>
              <a:gdLst/>
              <a:ahLst/>
              <a:cxnLst/>
              <a:rect l="l" t="t" r="r" b="b"/>
              <a:pathLst>
                <a:path w="7698740" h="71120">
                  <a:moveTo>
                    <a:pt x="7698740" y="60972"/>
                  </a:moveTo>
                  <a:lnTo>
                    <a:pt x="0" y="60972"/>
                  </a:lnTo>
                  <a:lnTo>
                    <a:pt x="0" y="71120"/>
                  </a:lnTo>
                  <a:lnTo>
                    <a:pt x="7698740" y="71120"/>
                  </a:lnTo>
                  <a:lnTo>
                    <a:pt x="7698740" y="60972"/>
                  </a:lnTo>
                  <a:close/>
                </a:path>
                <a:path w="7698740" h="71120">
                  <a:moveTo>
                    <a:pt x="7698740" y="21272"/>
                  </a:moveTo>
                  <a:lnTo>
                    <a:pt x="0" y="21272"/>
                  </a:lnTo>
                  <a:lnTo>
                    <a:pt x="0" y="49847"/>
                  </a:lnTo>
                  <a:lnTo>
                    <a:pt x="7698740" y="49847"/>
                  </a:lnTo>
                  <a:lnTo>
                    <a:pt x="7698740" y="21272"/>
                  </a:lnTo>
                  <a:close/>
                </a:path>
                <a:path w="7698740" h="71120">
                  <a:moveTo>
                    <a:pt x="76987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698740" y="10160"/>
                  </a:lnTo>
                  <a:lnTo>
                    <a:pt x="7698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619" y="744219"/>
            <a:ext cx="6073140" cy="2011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95" dirty="0">
                <a:latin typeface="Trebuchet MS"/>
                <a:cs typeface="Trebuchet MS"/>
              </a:rPr>
              <a:t>1.5</a:t>
            </a:r>
            <a:r>
              <a:rPr sz="1400" b="1" spc="80" dirty="0">
                <a:latin typeface="Trebuchet MS"/>
                <a:cs typeface="Trebuchet MS"/>
              </a:rPr>
              <a:t> </a:t>
            </a:r>
            <a:r>
              <a:rPr sz="14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Overview:</a:t>
            </a:r>
            <a:endParaRPr sz="1400">
              <a:latin typeface="Trebuchet MS"/>
              <a:cs typeface="Trebuchet MS"/>
            </a:endParaRPr>
          </a:p>
          <a:p>
            <a:pPr marL="533400" marR="5080">
              <a:lnSpc>
                <a:spcPts val="1600"/>
              </a:lnSpc>
              <a:spcBef>
                <a:spcPts val="660"/>
              </a:spcBef>
            </a:pPr>
            <a:r>
              <a:rPr sz="1400" spc="75" dirty="0">
                <a:latin typeface="Trebuchet MS"/>
                <a:cs typeface="Trebuchet MS"/>
              </a:rPr>
              <a:t>This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provides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an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easy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solution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customers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buy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product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without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going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shop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also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shop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owner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sale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product.</a:t>
            </a:r>
            <a:endParaRPr sz="1400">
              <a:latin typeface="Trebuchet MS"/>
              <a:cs typeface="Trebuchet MS"/>
            </a:endParaRPr>
          </a:p>
          <a:p>
            <a:pPr marL="533400" marR="17780">
              <a:lnSpc>
                <a:spcPts val="1600"/>
              </a:lnSpc>
            </a:pPr>
            <a:r>
              <a:rPr sz="1400" spc="70" dirty="0">
                <a:latin typeface="Trebuchet MS"/>
                <a:cs typeface="Trebuchet MS"/>
              </a:rPr>
              <a:t>This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proposed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system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can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used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by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any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naïve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users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and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it </a:t>
            </a:r>
            <a:r>
              <a:rPr sz="1400" spc="110" dirty="0">
                <a:latin typeface="Trebuchet MS"/>
                <a:cs typeface="Trebuchet MS"/>
              </a:rPr>
              <a:t>does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not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require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any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educational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level,experience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or</a:t>
            </a:r>
            <a:r>
              <a:rPr sz="1400" spc="50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technical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expertise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in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computer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field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but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good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use </a:t>
            </a: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user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30" dirty="0">
                <a:latin typeface="Trebuchet MS"/>
                <a:cs typeface="Trebuchet MS"/>
              </a:rPr>
              <a:t>has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good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knowledge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how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operate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</a:t>
            </a:r>
            <a:r>
              <a:rPr sz="1400" spc="5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computer.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19" y="3304540"/>
            <a:ext cx="6493510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770">
              <a:lnSpc>
                <a:spcPts val="1639"/>
              </a:lnSpc>
              <a:spcBef>
                <a:spcPts val="100"/>
              </a:spcBef>
              <a:buSzPct val="92857"/>
              <a:buAutoNum type="arabicPeriod" startAt="2"/>
              <a:tabLst>
                <a:tab pos="204470" algn="l"/>
              </a:tabLst>
            </a:pPr>
            <a:r>
              <a:rPr sz="1400" b="1" u="dbl" spc="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Overall</a:t>
            </a:r>
            <a:r>
              <a:rPr sz="1400" b="1" u="dbl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dbl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Description: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00"/>
              </a:lnSpc>
              <a:spcBef>
                <a:spcPts val="80"/>
              </a:spcBef>
              <a:tabLst>
                <a:tab pos="523875" algn="l"/>
                <a:tab pos="800735" algn="l"/>
                <a:tab pos="1279525" algn="l"/>
                <a:tab pos="2155825" algn="l"/>
                <a:tab pos="2298065" algn="l"/>
                <a:tab pos="2480945" algn="l"/>
                <a:tab pos="3121025" algn="l"/>
                <a:tab pos="3361054" algn="l"/>
                <a:tab pos="3805554" algn="l"/>
                <a:tab pos="3844925" algn="l"/>
                <a:tab pos="4970145" algn="l"/>
                <a:tab pos="5856605" algn="l"/>
                <a:tab pos="6339205" algn="l"/>
              </a:tabLst>
            </a:pPr>
            <a:r>
              <a:rPr sz="1400" spc="55" dirty="0">
                <a:latin typeface="Trebuchet MS"/>
                <a:cs typeface="Trebuchet MS"/>
              </a:rPr>
              <a:t>The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0" dirty="0">
                <a:latin typeface="Trebuchet MS"/>
                <a:cs typeface="Trebuchet MS"/>
              </a:rPr>
              <a:t>Online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105" dirty="0">
                <a:latin typeface="Trebuchet MS"/>
                <a:cs typeface="Trebuchet MS"/>
              </a:rPr>
              <a:t>Shopping</a:t>
            </a:r>
            <a:r>
              <a:rPr sz="1400" dirty="0">
                <a:latin typeface="Trebuchet MS"/>
                <a:cs typeface="Trebuchet MS"/>
              </a:rPr>
              <a:t>		</a:t>
            </a:r>
            <a:r>
              <a:rPr sz="1400" spc="110" dirty="0">
                <a:latin typeface="Trebuchet MS"/>
                <a:cs typeface="Trebuchet MS"/>
              </a:rPr>
              <a:t>system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100" dirty="0">
                <a:latin typeface="Trebuchet MS"/>
                <a:cs typeface="Trebuchet MS"/>
              </a:rPr>
              <a:t>(OSS)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50" dirty="0">
                <a:latin typeface="Trebuchet MS"/>
                <a:cs typeface="Trebuchet MS"/>
              </a:rPr>
              <a:t>application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90" dirty="0">
                <a:latin typeface="Trebuchet MS"/>
                <a:cs typeface="Trebuchet MS"/>
              </a:rPr>
              <a:t>enables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vendors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set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up</a:t>
            </a:r>
            <a:r>
              <a:rPr sz="1400" spc="60" dirty="0">
                <a:latin typeface="Trebuchet MS"/>
                <a:cs typeface="Trebuchet MS"/>
              </a:rPr>
              <a:t> online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shops,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customers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browse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through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shops,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85" dirty="0">
                <a:latin typeface="Trebuchet MS"/>
                <a:cs typeface="Trebuchet MS"/>
              </a:rPr>
              <a:t>and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5" dirty="0">
                <a:latin typeface="Trebuchet MS"/>
                <a:cs typeface="Trebuchet MS"/>
              </a:rPr>
              <a:t>a </a:t>
            </a:r>
            <a:r>
              <a:rPr sz="1400" spc="110" dirty="0">
                <a:latin typeface="Trebuchet MS"/>
                <a:cs typeface="Trebuchet MS"/>
              </a:rPr>
              <a:t>system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0" dirty="0">
                <a:latin typeface="Trebuchet MS"/>
                <a:cs typeface="Trebuchet MS"/>
              </a:rPr>
              <a:t>administrator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25" dirty="0">
                <a:latin typeface="Trebuchet MS"/>
                <a:cs typeface="Trebuchet MS"/>
              </a:rPr>
              <a:t>to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85" dirty="0">
                <a:latin typeface="Trebuchet MS"/>
                <a:cs typeface="Trebuchet MS"/>
              </a:rPr>
              <a:t>approve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85" dirty="0">
                <a:latin typeface="Trebuchet MS"/>
                <a:cs typeface="Trebuchet MS"/>
              </a:rPr>
              <a:t>and</a:t>
            </a:r>
            <a:r>
              <a:rPr sz="1400" dirty="0">
                <a:latin typeface="Trebuchet MS"/>
                <a:cs typeface="Trebuchet MS"/>
              </a:rPr>
              <a:t>		reject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requests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new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shops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maintain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lists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shop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categories.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Also</a:t>
            </a:r>
            <a:r>
              <a:rPr sz="1400" spc="55" dirty="0">
                <a:latin typeface="Trebuchet MS"/>
                <a:cs typeface="Trebuchet MS"/>
              </a:rPr>
              <a:t> 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5" dirty="0">
                <a:latin typeface="Trebuchet MS"/>
                <a:cs typeface="Trebuchet MS"/>
              </a:rPr>
              <a:t>  </a:t>
            </a:r>
            <a:r>
              <a:rPr sz="1400" spc="75" dirty="0">
                <a:latin typeface="Trebuchet MS"/>
                <a:cs typeface="Trebuchet MS"/>
              </a:rPr>
              <a:t>developer</a:t>
            </a:r>
            <a:r>
              <a:rPr sz="1400" spc="60" dirty="0">
                <a:latin typeface="Trebuchet MS"/>
                <a:cs typeface="Trebuchet MS"/>
              </a:rPr>
              <a:t>  </a:t>
            </a:r>
            <a:r>
              <a:rPr sz="1400" spc="75" dirty="0">
                <a:latin typeface="Trebuchet MS"/>
                <a:cs typeface="Trebuchet MS"/>
              </a:rPr>
              <a:t>is</a:t>
            </a:r>
            <a:r>
              <a:rPr sz="1400" spc="60" dirty="0">
                <a:latin typeface="Trebuchet MS"/>
                <a:cs typeface="Trebuchet MS"/>
              </a:rPr>
              <a:t>  </a:t>
            </a:r>
            <a:r>
              <a:rPr sz="1400" spc="90" dirty="0">
                <a:latin typeface="Trebuchet MS"/>
                <a:cs typeface="Trebuchet MS"/>
              </a:rPr>
              <a:t>designing </a:t>
            </a:r>
            <a:r>
              <a:rPr sz="1400" spc="114" dirty="0">
                <a:latin typeface="Trebuchet MS"/>
                <a:cs typeface="Trebuchet MS"/>
              </a:rPr>
              <a:t>an</a:t>
            </a:r>
            <a:r>
              <a:rPr sz="1400" spc="60" dirty="0">
                <a:latin typeface="Trebuchet MS"/>
                <a:cs typeface="Trebuchet MS"/>
              </a:rPr>
              <a:t>  online</a:t>
            </a:r>
            <a:r>
              <a:rPr sz="1400" spc="55" dirty="0">
                <a:latin typeface="Trebuchet MS"/>
                <a:cs typeface="Trebuchet MS"/>
              </a:rPr>
              <a:t>  </a:t>
            </a:r>
            <a:r>
              <a:rPr sz="1400" spc="105" dirty="0">
                <a:latin typeface="Trebuchet MS"/>
                <a:cs typeface="Trebuchet MS"/>
              </a:rPr>
              <a:t>shopping</a:t>
            </a:r>
            <a:r>
              <a:rPr sz="1400" spc="60" dirty="0">
                <a:latin typeface="Trebuchet MS"/>
                <a:cs typeface="Trebuchet MS"/>
              </a:rPr>
              <a:t>  </a:t>
            </a:r>
            <a:r>
              <a:rPr sz="1400" spc="55" dirty="0">
                <a:latin typeface="Trebuchet MS"/>
                <a:cs typeface="Trebuchet MS"/>
              </a:rPr>
              <a:t>site 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manage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items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in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shop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also </a:t>
            </a:r>
            <a:r>
              <a:rPr sz="1400" spc="65" dirty="0">
                <a:latin typeface="Trebuchet MS"/>
                <a:cs typeface="Trebuchet MS"/>
              </a:rPr>
              <a:t>help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customers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to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purchase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them</a:t>
            </a:r>
            <a:r>
              <a:rPr sz="1400" spc="3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online</a:t>
            </a:r>
            <a:r>
              <a:rPr sz="1400" spc="37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without</a:t>
            </a:r>
            <a:r>
              <a:rPr sz="1400" spc="3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visiting</a:t>
            </a:r>
            <a:r>
              <a:rPr sz="1400" spc="37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36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shop </a:t>
            </a:r>
            <a:r>
              <a:rPr sz="1400" spc="70" dirty="0">
                <a:latin typeface="Trebuchet MS"/>
                <a:cs typeface="Trebuchet MS"/>
              </a:rPr>
              <a:t>physically.The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online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shopping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use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internet</a:t>
            </a:r>
            <a:r>
              <a:rPr sz="1400" spc="11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as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sole </a:t>
            </a:r>
            <a:r>
              <a:rPr sz="1400" spc="95" dirty="0">
                <a:latin typeface="Trebuchet MS"/>
                <a:cs typeface="Trebuchet MS"/>
              </a:rPr>
              <a:t>method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selling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goods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its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consumers.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rebuchet MS"/>
              <a:cs typeface="Trebuchet MS"/>
            </a:endParaRPr>
          </a:p>
          <a:p>
            <a:pPr marL="784860" lvl="1" indent="-377190">
              <a:lnSpc>
                <a:spcPts val="1660"/>
              </a:lnSpc>
              <a:buAutoNum type="arabicPeriod"/>
              <a:tabLst>
                <a:tab pos="784860" algn="l"/>
              </a:tabLst>
            </a:pP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1400" b="1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Perspective:</a:t>
            </a:r>
            <a:endParaRPr sz="1400">
              <a:latin typeface="Trebuchet MS"/>
              <a:cs typeface="Trebuchet MS"/>
            </a:endParaRPr>
          </a:p>
          <a:p>
            <a:pPr marL="469265" marR="1863089">
              <a:lnSpc>
                <a:spcPts val="1630"/>
              </a:lnSpc>
              <a:spcBef>
                <a:spcPts val="75"/>
              </a:spcBef>
            </a:pPr>
            <a:r>
              <a:rPr sz="1400" spc="70" dirty="0">
                <a:latin typeface="Trebuchet MS"/>
                <a:cs typeface="Trebuchet MS"/>
              </a:rPr>
              <a:t>This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product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aimed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toward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person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who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don’t </a:t>
            </a:r>
            <a:r>
              <a:rPr sz="1400" spc="75" dirty="0">
                <a:latin typeface="Trebuchet MS"/>
                <a:cs typeface="Trebuchet MS"/>
              </a:rPr>
              <a:t>want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visit</a:t>
            </a:r>
            <a:endParaRPr sz="1400">
              <a:latin typeface="Trebuchet MS"/>
              <a:cs typeface="Trebuchet MS"/>
            </a:endParaRPr>
          </a:p>
          <a:p>
            <a:pPr marL="469265" marR="1647825">
              <a:lnSpc>
                <a:spcPts val="1630"/>
              </a:lnSpc>
              <a:spcBef>
                <a:spcPts val="10"/>
              </a:spcBef>
            </a:pP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shop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as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he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might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don’t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get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time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that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or </a:t>
            </a:r>
            <a:r>
              <a:rPr sz="1400" spc="90" dirty="0">
                <a:latin typeface="Trebuchet MS"/>
                <a:cs typeface="Trebuchet MS"/>
              </a:rPr>
              <a:t>might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not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interested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visiting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there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dealing </a:t>
            </a:r>
            <a:r>
              <a:rPr sz="1400" dirty="0">
                <a:latin typeface="Trebuchet MS"/>
                <a:cs typeface="Trebuchet MS"/>
              </a:rPr>
              <a:t>with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lot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formalities.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rebuchet MS"/>
              <a:cs typeface="Trebuchet MS"/>
            </a:endParaRPr>
          </a:p>
          <a:p>
            <a:pPr marL="784860" lvl="1" indent="-377190">
              <a:lnSpc>
                <a:spcPts val="1660"/>
              </a:lnSpc>
              <a:buAutoNum type="arabicPeriod" startAt="2"/>
              <a:tabLst>
                <a:tab pos="784860" algn="l"/>
              </a:tabLst>
            </a:pP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1400" b="1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Functions:</a:t>
            </a:r>
            <a:endParaRPr sz="1400">
              <a:latin typeface="Trebuchet MS"/>
              <a:cs typeface="Trebuchet MS"/>
            </a:endParaRPr>
          </a:p>
          <a:p>
            <a:pPr marL="469265">
              <a:lnSpc>
                <a:spcPts val="1660"/>
              </a:lnSpc>
            </a:pPr>
            <a:r>
              <a:rPr sz="1400" spc="185" dirty="0">
                <a:latin typeface="Trebuchet MS"/>
                <a:cs typeface="Trebuchet MS"/>
              </a:rPr>
              <a:t>OSS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should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support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this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use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case: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16" y="664434"/>
            <a:ext cx="3405716" cy="29587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9419" y="3870959"/>
            <a:ext cx="5463540" cy="519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730" lvl="1" indent="-378460">
              <a:lnSpc>
                <a:spcPts val="1660"/>
              </a:lnSpc>
              <a:spcBef>
                <a:spcPts val="100"/>
              </a:spcBef>
              <a:buAutoNum type="arabicPeriod" startAt="3"/>
              <a:tabLst>
                <a:tab pos="760730" algn="l"/>
              </a:tabLst>
            </a:pPr>
            <a:r>
              <a:rPr sz="1400" b="1" u="sng" spc="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User</a:t>
            </a:r>
            <a:r>
              <a:rPr sz="1400" b="1" u="sng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Characeristics:</a:t>
            </a:r>
            <a:endParaRPr sz="1400">
              <a:latin typeface="Trebuchet MS"/>
              <a:cs typeface="Trebuchet MS"/>
            </a:endParaRPr>
          </a:p>
          <a:p>
            <a:pPr marL="469265" marR="995044" indent="219075">
              <a:lnSpc>
                <a:spcPts val="1639"/>
              </a:lnSpc>
              <a:spcBef>
                <a:spcPts val="65"/>
              </a:spcBef>
            </a:pPr>
            <a:r>
              <a:rPr sz="1400" spc="90" dirty="0">
                <a:latin typeface="Trebuchet MS"/>
                <a:cs typeface="Trebuchet MS"/>
              </a:rPr>
              <a:t>User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should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familiar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with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terms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like </a:t>
            </a:r>
            <a:r>
              <a:rPr sz="1400" spc="50" dirty="0">
                <a:latin typeface="Trebuchet MS"/>
                <a:cs typeface="Trebuchet MS"/>
              </a:rPr>
              <a:t>login,register,order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system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671830" lvl="1" indent="-377825">
              <a:lnSpc>
                <a:spcPts val="1660"/>
              </a:lnSpc>
              <a:spcBef>
                <a:spcPts val="1335"/>
              </a:spcBef>
              <a:buAutoNum type="arabicPeriod" startAt="4"/>
              <a:tabLst>
                <a:tab pos="671830" algn="l"/>
              </a:tabLst>
            </a:pPr>
            <a:r>
              <a:rPr sz="1400" b="1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Principle</a:t>
            </a:r>
            <a:r>
              <a:rPr sz="1400" b="1" u="sng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Actors:</a:t>
            </a:r>
            <a:endParaRPr sz="1400">
              <a:latin typeface="Trebuchet MS"/>
              <a:cs typeface="Trebuchet MS"/>
            </a:endParaRPr>
          </a:p>
          <a:p>
            <a:pPr marL="469265" marR="1789430">
              <a:lnSpc>
                <a:spcPts val="1630"/>
              </a:lnSpc>
              <a:spcBef>
                <a:spcPts val="75"/>
              </a:spcBef>
            </a:pPr>
            <a:r>
              <a:rPr sz="1400" spc="150" dirty="0">
                <a:latin typeface="Trebuchet MS"/>
                <a:cs typeface="Trebuchet MS"/>
              </a:rPr>
              <a:t>2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Principle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Actors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are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Customer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and </a:t>
            </a:r>
            <a:r>
              <a:rPr sz="1400" spc="35" dirty="0">
                <a:latin typeface="Trebuchet MS"/>
                <a:cs typeface="Trebuchet MS"/>
              </a:rPr>
              <a:t>Administrator.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rebuchet MS"/>
              <a:cs typeface="Trebuchet MS"/>
            </a:endParaRPr>
          </a:p>
          <a:p>
            <a:pPr marL="698500" lvl="1" indent="-377190">
              <a:lnSpc>
                <a:spcPts val="1660"/>
              </a:lnSpc>
              <a:buAutoNum type="arabicPeriod" startAt="5"/>
              <a:tabLst>
                <a:tab pos="698500" algn="l"/>
              </a:tabLst>
            </a:pP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General</a:t>
            </a:r>
            <a:r>
              <a:rPr sz="1400" b="1" u="sng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Constraints:</a:t>
            </a:r>
            <a:endParaRPr sz="1400">
              <a:latin typeface="Trebuchet MS"/>
              <a:cs typeface="Trebuchet MS"/>
            </a:endParaRPr>
          </a:p>
          <a:p>
            <a:pPr marL="575945">
              <a:lnSpc>
                <a:spcPts val="1660"/>
              </a:lnSpc>
            </a:pPr>
            <a:r>
              <a:rPr sz="1400" spc="120" dirty="0">
                <a:latin typeface="Trebuchet MS"/>
                <a:cs typeface="Trebuchet MS"/>
              </a:rPr>
              <a:t>A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full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internet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connection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is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required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100" dirty="0">
                <a:latin typeface="Trebuchet MS"/>
                <a:cs typeface="Trebuchet MS"/>
              </a:rPr>
              <a:t> OSS.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rebuchet MS"/>
              <a:cs typeface="Trebuchet MS"/>
            </a:endParaRPr>
          </a:p>
          <a:p>
            <a:pPr marL="519430" marR="1182370" lvl="1" indent="-280670">
              <a:lnSpc>
                <a:spcPts val="1639"/>
              </a:lnSpc>
              <a:buAutoNum type="arabicPeriod" startAt="6"/>
              <a:tabLst>
                <a:tab pos="615950" algn="l"/>
              </a:tabLst>
            </a:pPr>
            <a:r>
              <a:rPr sz="1400" b="1" u="sng" spc="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Assumptions</a:t>
            </a:r>
            <a:r>
              <a:rPr sz="1400" b="1" u="sng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1400" b="1" u="sng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Dependencies</a:t>
            </a:r>
            <a:r>
              <a:rPr sz="1400" u="sng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Working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85" dirty="0">
                <a:latin typeface="Trebuchet MS"/>
                <a:cs typeface="Trebuchet MS"/>
              </a:rPr>
              <a:t>OSS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need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Internet </a:t>
            </a:r>
            <a:r>
              <a:rPr sz="1400" spc="55" dirty="0">
                <a:latin typeface="Trebuchet MS"/>
                <a:cs typeface="Trebuchet MS"/>
              </a:rPr>
              <a:t>Connection.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371475" indent="-359410">
              <a:lnSpc>
                <a:spcPct val="100000"/>
              </a:lnSpc>
              <a:spcBef>
                <a:spcPts val="1315"/>
              </a:spcBef>
              <a:buAutoNum type="arabicPeriod" startAt="3"/>
              <a:tabLst>
                <a:tab pos="371475" algn="l"/>
                <a:tab pos="372110" algn="l"/>
              </a:tabLst>
            </a:pP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Specific</a:t>
            </a: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Requirements</a:t>
            </a:r>
            <a:r>
              <a:rPr sz="1600" spc="150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389255" lvl="1" indent="-377190">
              <a:lnSpc>
                <a:spcPts val="1660"/>
              </a:lnSpc>
              <a:spcBef>
                <a:spcPts val="1380"/>
              </a:spcBef>
              <a:buAutoNum type="arabicPeriod"/>
              <a:tabLst>
                <a:tab pos="389890" algn="l"/>
              </a:tabLst>
            </a:pPr>
            <a:r>
              <a:rPr sz="14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Functional</a:t>
            </a:r>
            <a:r>
              <a:rPr sz="1400" b="1" u="sng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Requirements:</a:t>
            </a:r>
            <a:endParaRPr sz="1400">
              <a:latin typeface="Trebuchet MS"/>
              <a:cs typeface="Trebuchet MS"/>
            </a:endParaRPr>
          </a:p>
          <a:p>
            <a:pPr marL="12700" marR="624205" indent="334645">
              <a:lnSpc>
                <a:spcPts val="1630"/>
              </a:lnSpc>
              <a:spcBef>
                <a:spcPts val="75"/>
              </a:spcBef>
            </a:pPr>
            <a:r>
              <a:rPr sz="1400" spc="75" dirty="0">
                <a:latin typeface="Trebuchet MS"/>
                <a:cs typeface="Trebuchet MS"/>
              </a:rPr>
              <a:t>This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section </a:t>
            </a:r>
            <a:r>
              <a:rPr sz="1400" spc="85" dirty="0">
                <a:latin typeface="Trebuchet MS"/>
                <a:cs typeface="Trebuchet MS"/>
              </a:rPr>
              <a:t>provides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requirement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overview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the </a:t>
            </a:r>
            <a:r>
              <a:rPr sz="1400" spc="80" dirty="0">
                <a:latin typeface="Trebuchet MS"/>
                <a:cs typeface="Trebuchet MS"/>
              </a:rPr>
              <a:t>system.</a:t>
            </a:r>
            <a:endParaRPr sz="1400">
              <a:latin typeface="Trebuchet MS"/>
              <a:cs typeface="Trebuchet MS"/>
            </a:endParaRPr>
          </a:p>
          <a:p>
            <a:pPr marL="12700" marR="5080" indent="334645">
              <a:lnSpc>
                <a:spcPts val="1600"/>
              </a:lnSpc>
              <a:spcBef>
                <a:spcPts val="35"/>
              </a:spcBef>
              <a:tabLst>
                <a:tab pos="1275715" algn="l"/>
              </a:tabLst>
            </a:pPr>
            <a:r>
              <a:rPr sz="1400" spc="90" dirty="0">
                <a:latin typeface="Trebuchet MS"/>
                <a:cs typeface="Trebuchet MS"/>
              </a:rPr>
              <a:t>Various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functional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modules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that</a:t>
            </a:r>
            <a:r>
              <a:rPr sz="1400" spc="13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can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implemented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by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system</a:t>
            </a:r>
            <a:r>
              <a:rPr sz="1400" dirty="0">
                <a:latin typeface="Trebuchet MS"/>
                <a:cs typeface="Trebuchet MS"/>
              </a:rPr>
              <a:t>	will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1261110">
              <a:lnSpc>
                <a:spcPct val="100000"/>
              </a:lnSpc>
              <a:spcBef>
                <a:spcPts val="1280"/>
              </a:spcBef>
            </a:pPr>
            <a:r>
              <a:rPr sz="1400" b="1" spc="100" dirty="0">
                <a:latin typeface="Trebuchet MS"/>
                <a:cs typeface="Trebuchet MS"/>
              </a:rPr>
              <a:t>3.1</a:t>
            </a:r>
            <a:r>
              <a:rPr sz="1400" b="1" spc="75" dirty="0">
                <a:latin typeface="Trebuchet MS"/>
                <a:cs typeface="Trebuchet MS"/>
              </a:rPr>
              <a:t> </a:t>
            </a:r>
            <a:r>
              <a:rPr sz="1400" b="1" spc="120" dirty="0">
                <a:latin typeface="Trebuchet MS"/>
                <a:cs typeface="Trebuchet MS"/>
              </a:rPr>
              <a:t>Description: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7829" y="605790"/>
            <a:ext cx="5425440" cy="447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lvl="2" indent="-570230">
              <a:lnSpc>
                <a:spcPts val="1645"/>
              </a:lnSpc>
              <a:spcBef>
                <a:spcPts val="100"/>
              </a:spcBef>
              <a:buAutoNum type="arabicPeriod"/>
              <a:tabLst>
                <a:tab pos="697230" algn="l"/>
              </a:tabLst>
            </a:pPr>
            <a:r>
              <a:rPr sz="1400" b="1" spc="140" dirty="0">
                <a:latin typeface="Trebuchet MS"/>
                <a:cs typeface="Trebuchet MS"/>
              </a:rPr>
              <a:t>Registration</a:t>
            </a:r>
            <a:endParaRPr sz="1400">
              <a:latin typeface="Trebuchet MS"/>
              <a:cs typeface="Trebuchet MS"/>
            </a:endParaRPr>
          </a:p>
          <a:p>
            <a:pPr marL="469900" marR="5080">
              <a:lnSpc>
                <a:spcPts val="1600"/>
              </a:lnSpc>
              <a:spcBef>
                <a:spcPts val="85"/>
              </a:spcBef>
            </a:pP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customer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wants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buy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70" dirty="0">
                <a:latin typeface="Trebuchet MS"/>
                <a:cs typeface="Trebuchet MS"/>
              </a:rPr>
              <a:t> product</a:t>
            </a:r>
            <a:r>
              <a:rPr sz="1400" spc="75" dirty="0">
                <a:latin typeface="Trebuchet MS"/>
                <a:cs typeface="Trebuchet MS"/>
              </a:rPr>
              <a:t> then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he/she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must </a:t>
            </a:r>
            <a:r>
              <a:rPr sz="1400" spc="70" dirty="0">
                <a:latin typeface="Trebuchet MS"/>
                <a:cs typeface="Trebuchet MS"/>
              </a:rPr>
              <a:t>be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ts val="1555"/>
              </a:lnSpc>
            </a:pPr>
            <a:r>
              <a:rPr sz="1400" spc="55" dirty="0">
                <a:latin typeface="Trebuchet MS"/>
                <a:cs typeface="Trebuchet MS"/>
              </a:rPr>
              <a:t>registered,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unregistered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user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can’t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40" dirty="0">
                <a:latin typeface="Trebuchet MS"/>
                <a:cs typeface="Trebuchet MS"/>
              </a:rPr>
              <a:t>go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to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 </a:t>
            </a:r>
            <a:r>
              <a:rPr sz="1400" spc="95" dirty="0">
                <a:latin typeface="Trebuchet MS"/>
                <a:cs typeface="Trebuchet MS"/>
              </a:rPr>
              <a:t>shopping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ts val="1620"/>
              </a:lnSpc>
            </a:pPr>
            <a:r>
              <a:rPr sz="1400" spc="-10" dirty="0">
                <a:latin typeface="Trebuchet MS"/>
                <a:cs typeface="Trebuchet MS"/>
              </a:rPr>
              <a:t>cart.</a:t>
            </a:r>
            <a:endParaRPr sz="1400">
              <a:latin typeface="Trebuchet MS"/>
              <a:cs typeface="Trebuchet MS"/>
            </a:endParaRPr>
          </a:p>
          <a:p>
            <a:pPr marL="640080" lvl="2" indent="-570230">
              <a:lnSpc>
                <a:spcPts val="1620"/>
              </a:lnSpc>
              <a:buAutoNum type="arabicPeriod" startAt="2"/>
              <a:tabLst>
                <a:tab pos="640080" algn="l"/>
              </a:tabLst>
            </a:pPr>
            <a:r>
              <a:rPr sz="1400" b="1" spc="145" dirty="0">
                <a:latin typeface="Trebuchet MS"/>
                <a:cs typeface="Trebuchet MS"/>
              </a:rPr>
              <a:t>Login</a:t>
            </a:r>
            <a:endParaRPr sz="1400">
              <a:latin typeface="Trebuchet MS"/>
              <a:cs typeface="Trebuchet MS"/>
            </a:endParaRPr>
          </a:p>
          <a:p>
            <a:pPr marL="469900" marR="1127760">
              <a:lnSpc>
                <a:spcPts val="1600"/>
              </a:lnSpc>
              <a:spcBef>
                <a:spcPts val="95"/>
              </a:spcBef>
            </a:pPr>
            <a:r>
              <a:rPr sz="1400" spc="100" dirty="0">
                <a:latin typeface="Trebuchet MS"/>
                <a:cs typeface="Trebuchet MS"/>
              </a:rPr>
              <a:t>Customer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logins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by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entering valid </a:t>
            </a:r>
            <a:r>
              <a:rPr sz="1400" spc="95" dirty="0">
                <a:latin typeface="Trebuchet MS"/>
                <a:cs typeface="Trebuchet MS"/>
              </a:rPr>
              <a:t>user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id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password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43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the </a:t>
            </a:r>
            <a:r>
              <a:rPr sz="1400" spc="75" dirty="0">
                <a:latin typeface="Trebuchet MS"/>
                <a:cs typeface="Trebuchet MS"/>
              </a:rPr>
              <a:t>shopping.</a:t>
            </a:r>
            <a:endParaRPr sz="1400">
              <a:latin typeface="Trebuchet MS"/>
              <a:cs typeface="Trebuchet MS"/>
            </a:endParaRPr>
          </a:p>
          <a:p>
            <a:pPr marL="645160" lvl="2" indent="-569595">
              <a:lnSpc>
                <a:spcPts val="1435"/>
              </a:lnSpc>
              <a:buAutoNum type="arabicPeriod" startAt="3"/>
              <a:tabLst>
                <a:tab pos="645160" algn="l"/>
              </a:tabLst>
            </a:pPr>
            <a:r>
              <a:rPr sz="1400" b="1" spc="190" dirty="0">
                <a:latin typeface="Trebuchet MS"/>
                <a:cs typeface="Trebuchet MS"/>
              </a:rPr>
              <a:t>Changes</a:t>
            </a:r>
            <a:r>
              <a:rPr sz="1400" b="1" spc="90" dirty="0">
                <a:latin typeface="Trebuchet MS"/>
                <a:cs typeface="Trebuchet MS"/>
              </a:rPr>
              <a:t> </a:t>
            </a:r>
            <a:r>
              <a:rPr sz="1400" b="1" spc="135" dirty="0">
                <a:latin typeface="Trebuchet MS"/>
                <a:cs typeface="Trebuchet MS"/>
              </a:rPr>
              <a:t>to</a:t>
            </a:r>
            <a:r>
              <a:rPr sz="1400" b="1" spc="85" dirty="0">
                <a:latin typeface="Trebuchet MS"/>
                <a:cs typeface="Trebuchet MS"/>
              </a:rPr>
              <a:t> </a:t>
            </a:r>
            <a:r>
              <a:rPr sz="1400" b="1" spc="114" dirty="0">
                <a:latin typeface="Trebuchet MS"/>
                <a:cs typeface="Trebuchet MS"/>
              </a:rPr>
              <a:t>Cart</a:t>
            </a:r>
            <a:endParaRPr sz="1400">
              <a:latin typeface="Trebuchet MS"/>
              <a:cs typeface="Trebuchet MS"/>
            </a:endParaRPr>
          </a:p>
          <a:p>
            <a:pPr marL="469900" marR="1145540">
              <a:lnSpc>
                <a:spcPts val="1600"/>
              </a:lnSpc>
              <a:spcBef>
                <a:spcPts val="75"/>
              </a:spcBef>
            </a:pPr>
            <a:r>
              <a:rPr sz="1400" spc="130" dirty="0">
                <a:latin typeface="Trebuchet MS"/>
                <a:cs typeface="Trebuchet MS"/>
              </a:rPr>
              <a:t>Changes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0" dirty="0">
                <a:latin typeface="Trebuchet MS"/>
                <a:cs typeface="Trebuchet MS"/>
              </a:rPr>
              <a:t> cart </a:t>
            </a:r>
            <a:r>
              <a:rPr sz="1400" spc="135" dirty="0">
                <a:latin typeface="Trebuchet MS"/>
                <a:cs typeface="Trebuchet MS"/>
              </a:rPr>
              <a:t>means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customer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after </a:t>
            </a:r>
            <a:r>
              <a:rPr sz="1400" spc="70" dirty="0">
                <a:latin typeface="Trebuchet MS"/>
                <a:cs typeface="Trebuchet MS"/>
              </a:rPr>
              <a:t>login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or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registration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can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make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order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or </a:t>
            </a:r>
            <a:r>
              <a:rPr sz="1400" spc="75" dirty="0">
                <a:latin typeface="Trebuchet MS"/>
                <a:cs typeface="Trebuchet MS"/>
              </a:rPr>
              <a:t>cancel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order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product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from</a:t>
            </a:r>
            <a:r>
              <a:rPr sz="1400" spc="40" dirty="0">
                <a:latin typeface="Trebuchet MS"/>
                <a:cs typeface="Trebuchet MS"/>
              </a:rPr>
              <a:t> the </a:t>
            </a:r>
            <a:r>
              <a:rPr sz="1400" spc="105" dirty="0">
                <a:latin typeface="Trebuchet MS"/>
                <a:cs typeface="Trebuchet MS"/>
              </a:rPr>
              <a:t>shopping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cart.</a:t>
            </a:r>
            <a:endParaRPr sz="1400">
              <a:latin typeface="Trebuchet MS"/>
              <a:cs typeface="Trebuchet MS"/>
            </a:endParaRPr>
          </a:p>
          <a:p>
            <a:pPr marL="582930" lvl="2" indent="-570230">
              <a:lnSpc>
                <a:spcPts val="1520"/>
              </a:lnSpc>
              <a:buAutoNum type="arabicPeriod" startAt="4"/>
              <a:tabLst>
                <a:tab pos="582930" algn="l"/>
              </a:tabLst>
            </a:pPr>
            <a:r>
              <a:rPr sz="1400" b="1" spc="155" dirty="0">
                <a:latin typeface="Trebuchet MS"/>
                <a:cs typeface="Trebuchet MS"/>
              </a:rPr>
              <a:t>Payment</a:t>
            </a:r>
            <a:endParaRPr sz="1400">
              <a:latin typeface="Trebuchet MS"/>
              <a:cs typeface="Trebuchet MS"/>
            </a:endParaRPr>
          </a:p>
          <a:p>
            <a:pPr marL="12700" marR="130175" indent="681990">
              <a:lnSpc>
                <a:spcPts val="1600"/>
              </a:lnSpc>
              <a:spcBef>
                <a:spcPts val="80"/>
              </a:spcBef>
            </a:pPr>
            <a:r>
              <a:rPr sz="1400" spc="60" dirty="0">
                <a:latin typeface="Trebuchet MS"/>
                <a:cs typeface="Trebuchet MS"/>
              </a:rPr>
              <a:t>In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this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system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we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are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dealing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mode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payment </a:t>
            </a:r>
            <a:r>
              <a:rPr sz="1400" spc="114" dirty="0">
                <a:latin typeface="Trebuchet MS"/>
                <a:cs typeface="Trebuchet MS"/>
              </a:rPr>
              <a:t>by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Cash.We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will</a:t>
            </a:r>
            <a:endParaRPr sz="1400">
              <a:latin typeface="Trebuchet MS"/>
              <a:cs typeface="Trebuchet MS"/>
            </a:endParaRPr>
          </a:p>
          <a:p>
            <a:pPr marL="586740">
              <a:lnSpc>
                <a:spcPts val="1560"/>
              </a:lnSpc>
            </a:pPr>
            <a:r>
              <a:rPr sz="1400" spc="75" dirty="0">
                <a:latin typeface="Trebuchet MS"/>
                <a:cs typeface="Trebuchet MS"/>
              </a:rPr>
              <a:t>extend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this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credit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card,debit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card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etc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future.</a:t>
            </a:r>
            <a:endParaRPr sz="1400">
              <a:latin typeface="Trebuchet MS"/>
              <a:cs typeface="Trebuchet MS"/>
            </a:endParaRPr>
          </a:p>
          <a:p>
            <a:pPr marL="582930" lvl="2" indent="-570230">
              <a:lnSpc>
                <a:spcPts val="1660"/>
              </a:lnSpc>
              <a:spcBef>
                <a:spcPts val="1170"/>
              </a:spcBef>
              <a:buAutoNum type="arabicPeriod" startAt="5"/>
              <a:tabLst>
                <a:tab pos="582930" algn="l"/>
              </a:tabLst>
            </a:pPr>
            <a:r>
              <a:rPr sz="1400" b="1" spc="155" dirty="0">
                <a:latin typeface="Trebuchet MS"/>
                <a:cs typeface="Trebuchet MS"/>
              </a:rPr>
              <a:t>Logout</a:t>
            </a:r>
            <a:endParaRPr sz="1400">
              <a:latin typeface="Trebuchet MS"/>
              <a:cs typeface="Trebuchet MS"/>
            </a:endParaRPr>
          </a:p>
          <a:p>
            <a:pPr marL="1736089" marR="1858645" indent="-683260">
              <a:lnSpc>
                <a:spcPts val="1630"/>
              </a:lnSpc>
              <a:spcBef>
                <a:spcPts val="75"/>
              </a:spcBef>
            </a:pPr>
            <a:r>
              <a:rPr sz="1400" dirty="0">
                <a:latin typeface="Trebuchet MS"/>
                <a:cs typeface="Trebuchet MS"/>
              </a:rPr>
              <a:t>After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ordering</a:t>
            </a:r>
            <a:r>
              <a:rPr sz="1400" spc="70" dirty="0">
                <a:latin typeface="Trebuchet MS"/>
                <a:cs typeface="Trebuchet MS"/>
              </a:rPr>
              <a:t>  </a:t>
            </a:r>
            <a:r>
              <a:rPr sz="1400" spc="60" dirty="0">
                <a:latin typeface="Trebuchet MS"/>
                <a:cs typeface="Trebuchet MS"/>
              </a:rPr>
              <a:t>or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surfing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85" dirty="0">
                <a:latin typeface="Trebuchet MS"/>
                <a:cs typeface="Trebuchet MS"/>
              </a:rPr>
              <a:t>customer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has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4838700"/>
            <a:ext cx="1062990" cy="4457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195"/>
              </a:spcBef>
            </a:pP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product </a:t>
            </a:r>
            <a:r>
              <a:rPr sz="1400" spc="35" dirty="0">
                <a:latin typeface="Trebuchet MS"/>
                <a:cs typeface="Trebuchet MS"/>
              </a:rPr>
              <a:t>logout.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5549900"/>
            <a:ext cx="6477000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110">
              <a:lnSpc>
                <a:spcPts val="1650"/>
              </a:lnSpc>
              <a:spcBef>
                <a:spcPts val="100"/>
              </a:spcBef>
            </a:pPr>
            <a:r>
              <a:rPr sz="1400" b="1" spc="90" dirty="0">
                <a:latin typeface="Trebuchet MS"/>
                <a:cs typeface="Trebuchet MS"/>
              </a:rPr>
              <a:t>3.1.6</a:t>
            </a:r>
            <a:r>
              <a:rPr sz="1400" b="1" spc="80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Report</a:t>
            </a:r>
            <a:r>
              <a:rPr sz="1400" b="1" spc="90" dirty="0">
                <a:latin typeface="Trebuchet MS"/>
                <a:cs typeface="Trebuchet MS"/>
              </a:rPr>
              <a:t> </a:t>
            </a:r>
            <a:r>
              <a:rPr sz="1400" b="1" spc="130" dirty="0">
                <a:latin typeface="Trebuchet MS"/>
                <a:cs typeface="Trebuchet MS"/>
              </a:rPr>
              <a:t>Generation</a:t>
            </a:r>
            <a:endParaRPr sz="1400">
              <a:latin typeface="Trebuchet MS"/>
              <a:cs typeface="Trebuchet MS"/>
            </a:endParaRPr>
          </a:p>
          <a:p>
            <a:pPr marL="1718310" marR="904875">
              <a:lnSpc>
                <a:spcPts val="1600"/>
              </a:lnSpc>
              <a:spcBef>
                <a:spcPts val="90"/>
              </a:spcBef>
            </a:pPr>
            <a:r>
              <a:rPr sz="1400" dirty="0">
                <a:latin typeface="Trebuchet MS"/>
                <a:cs typeface="Trebuchet MS"/>
              </a:rPr>
              <a:t>After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ordering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product,the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system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sent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one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copy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bill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the </a:t>
            </a:r>
            <a:r>
              <a:rPr sz="1400" spc="85" dirty="0">
                <a:latin typeface="Trebuchet MS"/>
                <a:cs typeface="Trebuchet MS"/>
              </a:rPr>
              <a:t>customer’s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Email-</a:t>
            </a:r>
            <a:r>
              <a:rPr sz="1400" spc="105" dirty="0">
                <a:latin typeface="Trebuchet MS"/>
                <a:cs typeface="Trebuchet MS"/>
              </a:rPr>
              <a:t>address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another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one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data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base.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567690" lvl="1" indent="-441325">
              <a:lnSpc>
                <a:spcPts val="1639"/>
              </a:lnSpc>
              <a:spcBef>
                <a:spcPts val="1220"/>
              </a:spcBef>
              <a:buAutoNum type="arabicPeriod" startAt="2"/>
              <a:tabLst>
                <a:tab pos="568325" algn="l"/>
              </a:tabLst>
            </a:pPr>
            <a:r>
              <a:rPr sz="1400" b="1" spc="155" dirty="0">
                <a:latin typeface="Trebuchet MS"/>
                <a:cs typeface="Trebuchet MS"/>
              </a:rPr>
              <a:t>Non-</a:t>
            </a:r>
            <a:r>
              <a:rPr sz="1400" b="1" spc="125" dirty="0">
                <a:latin typeface="Trebuchet MS"/>
                <a:cs typeface="Trebuchet MS"/>
              </a:rPr>
              <a:t>Functional</a:t>
            </a:r>
            <a:r>
              <a:rPr sz="1400" b="1" spc="114" dirty="0">
                <a:latin typeface="Trebuchet MS"/>
                <a:cs typeface="Trebuchet MS"/>
              </a:rPr>
              <a:t> </a:t>
            </a:r>
            <a:r>
              <a:rPr sz="1400" b="1" spc="135" dirty="0">
                <a:latin typeface="Trebuchet MS"/>
                <a:cs typeface="Trebuchet MS"/>
              </a:rPr>
              <a:t>Requirements:</a:t>
            </a:r>
            <a:endParaRPr sz="1400">
              <a:latin typeface="Trebuchet MS"/>
              <a:cs typeface="Trebuchet MS"/>
            </a:endParaRPr>
          </a:p>
          <a:p>
            <a:pPr marL="12700" marR="565785" indent="624840">
              <a:lnSpc>
                <a:spcPts val="1600"/>
              </a:lnSpc>
              <a:spcBef>
                <a:spcPts val="80"/>
              </a:spcBef>
            </a:pPr>
            <a:r>
              <a:rPr sz="1400" spc="60" dirty="0">
                <a:latin typeface="Trebuchet MS"/>
                <a:cs typeface="Trebuchet MS"/>
              </a:rPr>
              <a:t>Following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Non-</a:t>
            </a:r>
            <a:r>
              <a:rPr sz="1400" spc="60" dirty="0">
                <a:latin typeface="Trebuchet MS"/>
                <a:cs typeface="Trebuchet MS"/>
              </a:rPr>
              <a:t>Functional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Requirements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be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there</a:t>
            </a:r>
            <a:r>
              <a:rPr sz="1400" spc="50" dirty="0">
                <a:latin typeface="Trebuchet MS"/>
                <a:cs typeface="Trebuchet MS"/>
              </a:rPr>
              <a:t> in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the </a:t>
            </a:r>
            <a:r>
              <a:rPr sz="1400" spc="85" dirty="0">
                <a:latin typeface="Trebuchet MS"/>
                <a:cs typeface="Trebuchet MS"/>
              </a:rPr>
              <a:t>insurance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internet:</a:t>
            </a:r>
            <a:endParaRPr sz="1400">
              <a:latin typeface="Trebuchet MS"/>
              <a:cs typeface="Trebuchet MS"/>
            </a:endParaRPr>
          </a:p>
          <a:p>
            <a:pPr marL="926465" lvl="2" indent="-457200">
              <a:lnSpc>
                <a:spcPts val="1520"/>
              </a:lnSpc>
              <a:buAutoNum type="romanLcParenBoth"/>
              <a:tabLst>
                <a:tab pos="926465" algn="l"/>
                <a:tab pos="927100" algn="l"/>
              </a:tabLst>
            </a:pPr>
            <a:r>
              <a:rPr sz="1400" spc="95" dirty="0">
                <a:latin typeface="Trebuchet MS"/>
                <a:cs typeface="Trebuchet MS"/>
              </a:rPr>
              <a:t>Secure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access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consumer’s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confidential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 marL="926465" lvl="2" indent="-457200">
              <a:lnSpc>
                <a:spcPts val="1600"/>
              </a:lnSpc>
              <a:buFont typeface="Trebuchet MS"/>
              <a:buAutoNum type="romanLcParenBoth"/>
              <a:tabLst>
                <a:tab pos="926465" algn="l"/>
                <a:tab pos="927100" algn="l"/>
              </a:tabLst>
            </a:pPr>
            <a:r>
              <a:rPr sz="1400" spc="155" dirty="0">
                <a:latin typeface="Trebuchet MS"/>
                <a:cs typeface="Trebuchet MS"/>
              </a:rPr>
              <a:t>24X7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availability</a:t>
            </a:r>
            <a:r>
              <a:rPr sz="1400" b="1" spc="4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927100" marR="147320" lvl="2" indent="-457200">
              <a:lnSpc>
                <a:spcPts val="1600"/>
              </a:lnSpc>
              <a:spcBef>
                <a:spcPts val="80"/>
              </a:spcBef>
              <a:buFont typeface="Trebuchet MS"/>
              <a:buAutoNum type="romanLcParenBoth"/>
              <a:tabLst>
                <a:tab pos="927100" algn="l"/>
              </a:tabLst>
            </a:pPr>
            <a:r>
              <a:rPr sz="1400" spc="60" dirty="0">
                <a:latin typeface="Trebuchet MS"/>
                <a:cs typeface="Trebuchet MS"/>
              </a:rPr>
              <a:t>Better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component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design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85" dirty="0">
                <a:latin typeface="Trebuchet MS"/>
                <a:cs typeface="Trebuchet MS"/>
              </a:rPr>
              <a:t> get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better</a:t>
            </a:r>
            <a:r>
              <a:rPr sz="1400" spc="80" dirty="0">
                <a:latin typeface="Trebuchet MS"/>
                <a:cs typeface="Trebuchet MS"/>
              </a:rPr>
              <a:t> performance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at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peak </a:t>
            </a:r>
            <a:r>
              <a:rPr sz="1400" spc="-10" dirty="0"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  <a:p>
            <a:pPr marL="927100" marR="5080" lvl="2" indent="-457200">
              <a:lnSpc>
                <a:spcPts val="1600"/>
              </a:lnSpc>
              <a:buFont typeface="Trebuchet MS"/>
              <a:buAutoNum type="romanLcParenBoth"/>
              <a:tabLst>
                <a:tab pos="927100" algn="l"/>
              </a:tabLst>
            </a:pPr>
            <a:r>
              <a:rPr sz="1400" spc="50" dirty="0">
                <a:latin typeface="Trebuchet MS"/>
                <a:cs typeface="Trebuchet MS"/>
              </a:rPr>
              <a:t>Flexible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service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based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architecture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be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highly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desirable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dirty="0">
                <a:latin typeface="Trebuchet MS"/>
                <a:cs typeface="Trebuchet MS"/>
              </a:rPr>
              <a:t>future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extension.Non-</a:t>
            </a:r>
            <a:r>
              <a:rPr sz="1400" spc="60" dirty="0">
                <a:latin typeface="Trebuchet MS"/>
                <a:cs typeface="Trebuchet MS"/>
              </a:rPr>
              <a:t>Functional</a:t>
            </a:r>
            <a:r>
              <a:rPr sz="1400" spc="11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Requirements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define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system </a:t>
            </a:r>
            <a:r>
              <a:rPr sz="1400" spc="65" dirty="0">
                <a:latin typeface="Trebuchet MS"/>
                <a:cs typeface="Trebuchet MS"/>
              </a:rPr>
              <a:t>properties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constraints.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ts val="1560"/>
              </a:lnSpc>
            </a:pPr>
            <a:r>
              <a:rPr sz="1400" spc="75" dirty="0">
                <a:latin typeface="Trebuchet MS"/>
                <a:cs typeface="Trebuchet MS"/>
              </a:rPr>
              <a:t>Various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other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Non-</a:t>
            </a:r>
            <a:r>
              <a:rPr sz="1400" spc="60" dirty="0">
                <a:latin typeface="Trebuchet MS"/>
                <a:cs typeface="Trebuchet MS"/>
              </a:rPr>
              <a:t>Functional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Requirements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are: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603250"/>
            <a:ext cx="6553200" cy="864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0">
              <a:lnSpc>
                <a:spcPts val="1639"/>
              </a:lnSpc>
              <a:spcBef>
                <a:spcPts val="100"/>
              </a:spcBef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rebuchet MS"/>
                <a:cs typeface="Trebuchet MS"/>
              </a:rPr>
              <a:t>Security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Reliability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rebuchet MS"/>
                <a:cs typeface="Trebuchet MS"/>
              </a:rPr>
              <a:t>Maintainability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rebuchet MS"/>
                <a:cs typeface="Trebuchet MS"/>
              </a:rPr>
              <a:t>Portability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rebuchet MS"/>
                <a:cs typeface="Trebuchet MS"/>
              </a:rPr>
              <a:t>Extensibility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rebuchet MS"/>
                <a:cs typeface="Trebuchet MS"/>
              </a:rPr>
              <a:t>Reusability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00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rebuchet MS"/>
                <a:cs typeface="Trebuchet MS"/>
              </a:rPr>
              <a:t>Compatibility</a:t>
            </a:r>
            <a:endParaRPr sz="1400">
              <a:latin typeface="Trebuchet MS"/>
              <a:cs typeface="Trebuchet MS"/>
            </a:endParaRPr>
          </a:p>
          <a:p>
            <a:pPr marL="1397000">
              <a:lnSpc>
                <a:spcPts val="1639"/>
              </a:lnSpc>
            </a:pPr>
            <a:r>
              <a:rPr sz="1400" spc="105" dirty="0">
                <a:latin typeface="Symbol"/>
                <a:cs typeface="Symbol"/>
              </a:rPr>
              <a:t>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b="1" spc="155" dirty="0">
                <a:latin typeface="Trebuchet MS"/>
                <a:cs typeface="Trebuchet MS"/>
              </a:rPr>
              <a:t>Resource</a:t>
            </a:r>
            <a:r>
              <a:rPr sz="1400" b="1" spc="85" dirty="0">
                <a:latin typeface="Trebuchet MS"/>
                <a:cs typeface="Trebuchet MS"/>
              </a:rPr>
              <a:t> </a:t>
            </a:r>
            <a:r>
              <a:rPr sz="1400" b="1" spc="100" dirty="0">
                <a:latin typeface="Trebuchet MS"/>
                <a:cs typeface="Trebuchet MS"/>
              </a:rPr>
              <a:t>Utilization</a:t>
            </a:r>
            <a:endParaRPr sz="1400">
              <a:latin typeface="Trebuchet MS"/>
              <a:cs typeface="Trebuchet MS"/>
            </a:endParaRPr>
          </a:p>
          <a:p>
            <a:pPr marL="392430" lvl="1" indent="-379730">
              <a:lnSpc>
                <a:spcPts val="1639"/>
              </a:lnSpc>
              <a:spcBef>
                <a:spcPts val="1520"/>
              </a:spcBef>
              <a:buAutoNum type="arabicPeriod" startAt="3"/>
              <a:tabLst>
                <a:tab pos="392430" algn="l"/>
              </a:tabLst>
            </a:pPr>
            <a:r>
              <a:rPr sz="1400" b="1" u="sng" spc="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Performance</a:t>
            </a:r>
            <a:r>
              <a:rPr sz="1400" b="1" u="sng" spc="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Requirements:</a:t>
            </a:r>
            <a:endParaRPr sz="1400">
              <a:latin typeface="Trebuchet MS"/>
              <a:cs typeface="Trebuchet MS"/>
            </a:endParaRPr>
          </a:p>
          <a:p>
            <a:pPr marL="12700" marR="34290" indent="625475">
              <a:lnSpc>
                <a:spcPts val="1600"/>
              </a:lnSpc>
              <a:spcBef>
                <a:spcPts val="80"/>
              </a:spcBef>
              <a:tabLst>
                <a:tab pos="1741805" algn="l"/>
              </a:tabLst>
            </a:pPr>
            <a:r>
              <a:rPr sz="1400" spc="60" dirty="0">
                <a:latin typeface="Trebuchet MS"/>
                <a:cs typeface="Trebuchet MS"/>
              </a:rPr>
              <a:t>In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order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maintain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acceptable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speed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at </a:t>
            </a:r>
            <a:r>
              <a:rPr sz="1400" spc="135" dirty="0">
                <a:latin typeface="Trebuchet MS"/>
                <a:cs typeface="Trebuchet MS"/>
              </a:rPr>
              <a:t>maximum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number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of </a:t>
            </a:r>
            <a:r>
              <a:rPr sz="1400" spc="95" dirty="0">
                <a:latin typeface="Trebuchet MS"/>
                <a:cs typeface="Trebuchet MS"/>
              </a:rPr>
              <a:t>uploads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allowed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65" dirty="0">
                <a:latin typeface="Trebuchet MS"/>
                <a:cs typeface="Trebuchet MS"/>
              </a:rPr>
              <a:t>from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particular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customer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as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any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number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users </a:t>
            </a:r>
            <a:r>
              <a:rPr sz="1400" spc="95" dirty="0">
                <a:latin typeface="Trebuchet MS"/>
                <a:cs typeface="Trebuchet MS"/>
              </a:rPr>
              <a:t>can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access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50" dirty="0">
                <a:latin typeface="Trebuchet MS"/>
                <a:cs typeface="Trebuchet MS"/>
              </a:rPr>
              <a:t> at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any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00"/>
              </a:lnSpc>
            </a:pPr>
            <a:r>
              <a:rPr sz="1400" spc="90" dirty="0">
                <a:latin typeface="Trebuchet MS"/>
                <a:cs typeface="Trebuchet MS"/>
              </a:rPr>
              <a:t>Also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connections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servers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be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based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on</a:t>
            </a:r>
            <a:r>
              <a:rPr sz="1400" spc="60" dirty="0">
                <a:latin typeface="Trebuchet MS"/>
                <a:cs typeface="Trebuchet MS"/>
              </a:rPr>
              <a:t> the</a:t>
            </a:r>
            <a:r>
              <a:rPr sz="1400" spc="55" dirty="0">
                <a:latin typeface="Trebuchet MS"/>
                <a:cs typeface="Trebuchet MS"/>
              </a:rPr>
              <a:t> attributes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the </a:t>
            </a:r>
            <a:r>
              <a:rPr sz="1400" spc="95" dirty="0">
                <a:latin typeface="Trebuchet MS"/>
                <a:cs typeface="Trebuchet MS"/>
              </a:rPr>
              <a:t>user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like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his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location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server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be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working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60" dirty="0">
                <a:latin typeface="Trebuchet MS"/>
                <a:cs typeface="Trebuchet MS"/>
              </a:rPr>
              <a:t>24X7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times.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389890" lvl="1" indent="-377190">
              <a:lnSpc>
                <a:spcPts val="1645"/>
              </a:lnSpc>
              <a:buAutoNum type="arabicPeriod" startAt="4"/>
              <a:tabLst>
                <a:tab pos="389890" algn="l"/>
              </a:tabLst>
            </a:pPr>
            <a:r>
              <a:rPr sz="14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Technical</a:t>
            </a:r>
            <a:r>
              <a:rPr sz="1400" b="1" u="sng" spc="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Issues:</a:t>
            </a:r>
            <a:endParaRPr sz="1400">
              <a:latin typeface="Trebuchet MS"/>
              <a:cs typeface="Trebuchet MS"/>
            </a:endParaRPr>
          </a:p>
          <a:p>
            <a:pPr marL="1718310" marR="1082040">
              <a:lnSpc>
                <a:spcPts val="1600"/>
              </a:lnSpc>
              <a:spcBef>
                <a:spcPts val="85"/>
              </a:spcBef>
            </a:pPr>
            <a:r>
              <a:rPr sz="1400" spc="75" dirty="0">
                <a:latin typeface="Trebuchet MS"/>
                <a:cs typeface="Trebuchet MS"/>
              </a:rPr>
              <a:t>This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work</a:t>
            </a:r>
            <a:r>
              <a:rPr sz="1400" spc="8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on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client-</a:t>
            </a:r>
            <a:r>
              <a:rPr sz="1400" spc="75" dirty="0">
                <a:latin typeface="Trebuchet MS"/>
                <a:cs typeface="Trebuchet MS"/>
              </a:rPr>
              <a:t>server </a:t>
            </a:r>
            <a:r>
              <a:rPr sz="1400" spc="45" dirty="0">
                <a:latin typeface="Trebuchet MS"/>
                <a:cs typeface="Trebuchet MS"/>
              </a:rPr>
              <a:t>architecture.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require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an</a:t>
            </a:r>
            <a:r>
              <a:rPr sz="1400" spc="40" dirty="0">
                <a:latin typeface="Trebuchet MS"/>
                <a:cs typeface="Trebuchet MS"/>
              </a:rPr>
              <a:t> internet </a:t>
            </a:r>
            <a:r>
              <a:rPr sz="1400" spc="85" dirty="0">
                <a:latin typeface="Trebuchet MS"/>
                <a:cs typeface="Trebuchet MS"/>
              </a:rPr>
              <a:t>server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and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which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be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able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run</a:t>
            </a:r>
            <a:r>
              <a:rPr sz="1400" spc="55" dirty="0">
                <a:latin typeface="Trebuchet MS"/>
                <a:cs typeface="Trebuchet MS"/>
              </a:rPr>
              <a:t> PHP </a:t>
            </a:r>
            <a:r>
              <a:rPr sz="1400" spc="50" dirty="0">
                <a:latin typeface="Trebuchet MS"/>
                <a:cs typeface="Trebuchet MS"/>
              </a:rPr>
              <a:t>application.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The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system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should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support </a:t>
            </a:r>
            <a:r>
              <a:rPr sz="1400" spc="135" dirty="0">
                <a:latin typeface="Trebuchet MS"/>
                <a:cs typeface="Trebuchet MS"/>
              </a:rPr>
              <a:t>some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commonly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used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browser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such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as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IE, </a:t>
            </a:r>
            <a:r>
              <a:rPr sz="1400" spc="65" dirty="0">
                <a:latin typeface="Trebuchet MS"/>
                <a:cs typeface="Trebuchet MS"/>
              </a:rPr>
              <a:t>mozzila</a:t>
            </a:r>
            <a:r>
              <a:rPr sz="1400" spc="2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firefox,chrome</a:t>
            </a:r>
            <a:r>
              <a:rPr sz="1400" spc="229" dirty="0">
                <a:latin typeface="Trebuchet MS"/>
                <a:cs typeface="Trebuchet MS"/>
              </a:rPr>
              <a:t>  </a:t>
            </a:r>
            <a:r>
              <a:rPr sz="1400" spc="-20" dirty="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4981575" indent="289560">
              <a:lnSpc>
                <a:spcPts val="1800"/>
              </a:lnSpc>
              <a:buAutoNum type="arabicPeriod" startAt="4"/>
              <a:tabLst>
                <a:tab pos="302260" algn="l"/>
              </a:tabLst>
            </a:pP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Interface</a:t>
            </a:r>
            <a:r>
              <a:rPr sz="1600" b="1" spc="135" dirty="0">
                <a:latin typeface="Trebuchet MS"/>
                <a:cs typeface="Trebuchet MS"/>
              </a:rPr>
              <a:t> </a:t>
            </a: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Requirement:</a:t>
            </a:r>
            <a:endParaRPr sz="1600">
              <a:latin typeface="Trebuchet MS"/>
              <a:cs typeface="Trebuchet MS"/>
            </a:endParaRPr>
          </a:p>
          <a:p>
            <a:pPr marL="1261110">
              <a:lnSpc>
                <a:spcPts val="1545"/>
              </a:lnSpc>
            </a:pPr>
            <a:r>
              <a:rPr sz="1400" spc="90" dirty="0">
                <a:latin typeface="Trebuchet MS"/>
                <a:cs typeface="Trebuchet MS"/>
              </a:rPr>
              <a:t>Various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interfaces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product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could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be-</a:t>
            </a:r>
            <a:endParaRPr sz="1400">
              <a:latin typeface="Trebuchet MS"/>
              <a:cs typeface="Trebuchet MS"/>
            </a:endParaRPr>
          </a:p>
          <a:p>
            <a:pPr marL="1556385" lvl="1" indent="-295910">
              <a:lnSpc>
                <a:spcPts val="1605"/>
              </a:lnSpc>
              <a:buAutoNum type="arabicParenR"/>
              <a:tabLst>
                <a:tab pos="1557020" algn="l"/>
              </a:tabLst>
            </a:pPr>
            <a:r>
              <a:rPr sz="1400" spc="90" dirty="0">
                <a:latin typeface="Trebuchet MS"/>
                <a:cs typeface="Trebuchet MS"/>
              </a:rPr>
              <a:t>Login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  <a:p>
            <a:pPr marL="1558290" lvl="1" indent="-297180">
              <a:lnSpc>
                <a:spcPts val="1610"/>
              </a:lnSpc>
              <a:buAutoNum type="arabicParenR"/>
              <a:tabLst>
                <a:tab pos="1558290" algn="l"/>
              </a:tabLst>
            </a:pPr>
            <a:r>
              <a:rPr sz="1400" spc="65" dirty="0">
                <a:latin typeface="Trebuchet MS"/>
                <a:cs typeface="Trebuchet MS"/>
              </a:rPr>
              <a:t>Registration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Form</a:t>
            </a:r>
            <a:endParaRPr sz="1400">
              <a:latin typeface="Trebuchet MS"/>
              <a:cs typeface="Trebuchet MS"/>
            </a:endParaRPr>
          </a:p>
          <a:p>
            <a:pPr marL="1261110" marR="974090" lvl="1" indent="295910">
              <a:lnSpc>
                <a:spcPts val="1600"/>
              </a:lnSpc>
              <a:spcBef>
                <a:spcPts val="90"/>
              </a:spcBef>
              <a:buAutoNum type="arabicParenR"/>
              <a:tabLst>
                <a:tab pos="1557020" algn="l"/>
              </a:tabLst>
            </a:pPr>
            <a:r>
              <a:rPr sz="1400" spc="65" dirty="0">
                <a:latin typeface="Trebuchet MS"/>
                <a:cs typeface="Trebuchet MS"/>
              </a:rPr>
              <a:t>There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screen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displaying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information </a:t>
            </a:r>
            <a:r>
              <a:rPr sz="1400" spc="85" dirty="0">
                <a:latin typeface="Trebuchet MS"/>
                <a:cs typeface="Trebuchet MS"/>
              </a:rPr>
              <a:t>about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product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that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shop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having.</a:t>
            </a:r>
            <a:endParaRPr sz="1400">
              <a:latin typeface="Trebuchet MS"/>
              <a:cs typeface="Trebuchet MS"/>
            </a:endParaRPr>
          </a:p>
          <a:p>
            <a:pPr marL="1261110" marR="1335405" lvl="1" indent="297180">
              <a:lnSpc>
                <a:spcPts val="1600"/>
              </a:lnSpc>
              <a:spcBef>
                <a:spcPts val="10"/>
              </a:spcBef>
              <a:buAutoNum type="arabicParenR"/>
              <a:tabLst>
                <a:tab pos="1558290" algn="l"/>
              </a:tabLst>
            </a:pP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customers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select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buy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button </a:t>
            </a:r>
            <a:r>
              <a:rPr sz="1400" spc="75" dirty="0">
                <a:latin typeface="Trebuchet MS"/>
                <a:cs typeface="Trebuchet MS"/>
              </a:rPr>
              <a:t>then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another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screen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shopping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cart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be </a:t>
            </a:r>
            <a:r>
              <a:rPr sz="1400" spc="65" dirty="0">
                <a:latin typeface="Trebuchet MS"/>
                <a:cs typeface="Trebuchet MS"/>
              </a:rPr>
              <a:t>opened.</a:t>
            </a:r>
            <a:endParaRPr sz="1400">
              <a:latin typeface="Trebuchet MS"/>
              <a:cs typeface="Trebuchet MS"/>
            </a:endParaRPr>
          </a:p>
          <a:p>
            <a:pPr marL="1261110" marR="942340" lvl="1" indent="295910" algn="just">
              <a:lnSpc>
                <a:spcPts val="1600"/>
              </a:lnSpc>
              <a:buAutoNum type="arabicParenR"/>
              <a:tabLst>
                <a:tab pos="1557020" algn="l"/>
              </a:tabLst>
            </a:pPr>
            <a:r>
              <a:rPr sz="1400" dirty="0">
                <a:latin typeface="Trebuchet MS"/>
                <a:cs typeface="Trebuchet MS"/>
              </a:rPr>
              <a:t>After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ordering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product,the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system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will </a:t>
            </a:r>
            <a:r>
              <a:rPr sz="1400" spc="85" dirty="0">
                <a:latin typeface="Trebuchet MS"/>
                <a:cs typeface="Trebuchet MS"/>
              </a:rPr>
              <a:t>sent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one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copyof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bill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5" dirty="0">
                <a:latin typeface="Trebuchet MS"/>
                <a:cs typeface="Trebuchet MS"/>
              </a:rPr>
              <a:t> the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customer’s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Email- </a:t>
            </a:r>
            <a:r>
              <a:rPr sz="1400" spc="95" dirty="0">
                <a:latin typeface="Trebuchet MS"/>
                <a:cs typeface="Trebuchet MS"/>
              </a:rPr>
              <a:t>address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60"/>
              </a:lnSpc>
              <a:spcBef>
                <a:spcPts val="1250"/>
              </a:spcBef>
            </a:pPr>
            <a:r>
              <a:rPr sz="1400" b="1" u="sng" spc="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sz="1400" b="1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Interface:</a:t>
            </a:r>
            <a:endParaRPr sz="1400">
              <a:latin typeface="Trebuchet MS"/>
              <a:cs typeface="Trebuchet MS"/>
            </a:endParaRPr>
          </a:p>
          <a:p>
            <a:pPr marL="469265" marR="1920239">
              <a:lnSpc>
                <a:spcPts val="1630"/>
              </a:lnSpc>
              <a:spcBef>
                <a:spcPts val="80"/>
              </a:spcBef>
            </a:pPr>
            <a:r>
              <a:rPr sz="1400" spc="75" dirty="0">
                <a:latin typeface="Trebuchet MS"/>
                <a:cs typeface="Trebuchet MS"/>
              </a:rPr>
              <a:t>1.Operating </a:t>
            </a:r>
            <a:r>
              <a:rPr sz="1400" spc="105" dirty="0">
                <a:latin typeface="Trebuchet MS"/>
                <a:cs typeface="Trebuchet MS"/>
              </a:rPr>
              <a:t>System:Windows7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Ultimate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which </a:t>
            </a:r>
            <a:r>
              <a:rPr sz="1400" spc="95" dirty="0">
                <a:latin typeface="Trebuchet MS"/>
                <a:cs typeface="Trebuchet MS"/>
              </a:rPr>
              <a:t>supports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networking.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605790"/>
            <a:ext cx="487426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2.JAVA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development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toolkit.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0"/>
              </a:lnSpc>
              <a:spcBef>
                <a:spcPts val="1370"/>
              </a:spcBef>
            </a:pPr>
            <a:r>
              <a:rPr sz="1400" b="1" u="sng" spc="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Hardware</a:t>
            </a:r>
            <a:r>
              <a:rPr sz="1400" b="1" u="sng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Interface:</a:t>
            </a:r>
            <a:endParaRPr sz="1400">
              <a:latin typeface="Trebuchet MS"/>
              <a:cs typeface="Trebuchet MS"/>
            </a:endParaRPr>
          </a:p>
          <a:p>
            <a:pPr marL="12700" marR="5080" indent="457200">
              <a:lnSpc>
                <a:spcPts val="1630"/>
              </a:lnSpc>
              <a:spcBef>
                <a:spcPts val="75"/>
              </a:spcBef>
              <a:tabLst>
                <a:tab pos="926465" algn="l"/>
              </a:tabLst>
            </a:pPr>
            <a:r>
              <a:rPr sz="1400" spc="80" dirty="0">
                <a:latin typeface="Trebuchet MS"/>
                <a:cs typeface="Trebuchet MS"/>
              </a:rPr>
              <a:t>Hardware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requirements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insurance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on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internet </a:t>
            </a:r>
            <a:r>
              <a:rPr sz="1400" dirty="0">
                <a:latin typeface="Trebuchet MS"/>
                <a:cs typeface="Trebuchet MS"/>
              </a:rPr>
              <a:t>will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be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140" dirty="0">
                <a:latin typeface="Trebuchet MS"/>
                <a:cs typeface="Trebuchet MS"/>
              </a:rPr>
              <a:t>same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both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parties </a:t>
            </a:r>
            <a:r>
              <a:rPr sz="1400" spc="75" dirty="0">
                <a:latin typeface="Trebuchet MS"/>
                <a:cs typeface="Trebuchet MS"/>
              </a:rPr>
              <a:t>which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are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140" dirty="0">
                <a:latin typeface="Trebuchet MS"/>
                <a:cs typeface="Trebuchet MS"/>
              </a:rPr>
              <a:t>as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follows:</a:t>
            </a:r>
            <a:endParaRPr sz="1400">
              <a:latin typeface="Trebuchet MS"/>
              <a:cs typeface="Trebuchet MS"/>
            </a:endParaRPr>
          </a:p>
          <a:p>
            <a:pPr marL="469265" marR="2599055">
              <a:lnSpc>
                <a:spcPts val="1639"/>
              </a:lnSpc>
            </a:pPr>
            <a:r>
              <a:rPr sz="1400" spc="80" dirty="0">
                <a:latin typeface="Trebuchet MS"/>
                <a:cs typeface="Trebuchet MS"/>
              </a:rPr>
              <a:t>Processor:Dual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Core </a:t>
            </a:r>
            <a:r>
              <a:rPr sz="1400" spc="105" dirty="0">
                <a:latin typeface="Trebuchet MS"/>
                <a:cs typeface="Trebuchet MS"/>
              </a:rPr>
              <a:t>RAM:2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GB</a:t>
            </a:r>
            <a:endParaRPr sz="1400">
              <a:latin typeface="Trebuchet MS"/>
              <a:cs typeface="Trebuchet MS"/>
            </a:endParaRPr>
          </a:p>
          <a:p>
            <a:pPr marL="469265" marR="2729230">
              <a:lnSpc>
                <a:spcPts val="1639"/>
              </a:lnSpc>
            </a:pPr>
            <a:r>
              <a:rPr sz="1400" spc="85" dirty="0">
                <a:latin typeface="Trebuchet MS"/>
                <a:cs typeface="Trebuchet MS"/>
              </a:rPr>
              <a:t>Hard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Disk:320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GB </a:t>
            </a:r>
            <a:r>
              <a:rPr sz="1400" spc="55" dirty="0">
                <a:latin typeface="Trebuchet MS"/>
                <a:cs typeface="Trebuchet MS"/>
              </a:rPr>
              <a:t>NIC:For </a:t>
            </a:r>
            <a:r>
              <a:rPr sz="1400" spc="95" dirty="0">
                <a:latin typeface="Trebuchet MS"/>
                <a:cs typeface="Trebuchet MS"/>
              </a:rPr>
              <a:t>each</a:t>
            </a:r>
            <a:r>
              <a:rPr sz="1400" spc="55" dirty="0">
                <a:latin typeface="Trebuchet MS"/>
                <a:cs typeface="Trebuchet MS"/>
              </a:rPr>
              <a:t> party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70"/>
              </a:lnSpc>
            </a:pPr>
            <a:r>
              <a:rPr sz="1400" b="1" u="sng" spc="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Communication</a:t>
            </a:r>
            <a:r>
              <a:rPr sz="1400" b="1" u="sng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Interfaces:</a:t>
            </a:r>
            <a:endParaRPr sz="1400">
              <a:latin typeface="Trebuchet MS"/>
              <a:cs typeface="Trebuchet MS"/>
            </a:endParaRPr>
          </a:p>
          <a:p>
            <a:pPr marL="12700" marR="99060" indent="511809">
              <a:lnSpc>
                <a:spcPts val="1630"/>
              </a:lnSpc>
              <a:spcBef>
                <a:spcPts val="75"/>
              </a:spcBef>
            </a:pPr>
            <a:r>
              <a:rPr sz="1400" spc="80" dirty="0">
                <a:latin typeface="Trebuchet MS"/>
                <a:cs typeface="Trebuchet MS"/>
              </a:rPr>
              <a:t>The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two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parties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should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be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connected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by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LAN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or </a:t>
            </a:r>
            <a:r>
              <a:rPr sz="1400" spc="130" dirty="0">
                <a:latin typeface="Trebuchet MS"/>
                <a:cs typeface="Trebuchet MS"/>
              </a:rPr>
              <a:t>WAN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the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communication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purpose.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391" y="3276662"/>
            <a:ext cx="7327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spc="155" dirty="0">
                <a:latin typeface="Trebuchet MS"/>
                <a:cs typeface="Trebuchet MS"/>
              </a:rPr>
              <a:t>SENDER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2141" y="3251200"/>
            <a:ext cx="1589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Trebuchet MS"/>
                <a:cs typeface="Trebuchet MS"/>
              </a:rPr>
              <a:t>Communication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8239" y="3276662"/>
            <a:ext cx="60896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spc="80" dirty="0">
                <a:latin typeface="Trebuchet MS"/>
                <a:cs typeface="Trebuchet MS"/>
              </a:rPr>
              <a:t>hannel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19" y="4287520"/>
            <a:ext cx="6656070" cy="503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804">
              <a:lnSpc>
                <a:spcPts val="2135"/>
              </a:lnSpc>
              <a:spcBef>
                <a:spcPts val="100"/>
              </a:spcBef>
              <a:buSzPct val="106250"/>
              <a:buAutoNum type="arabicPeriod" startAt="5"/>
              <a:tabLst>
                <a:tab pos="230504" algn="l"/>
              </a:tabLst>
            </a:pPr>
            <a:r>
              <a:rPr sz="1600" b="1" u="sng" spc="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System</a:t>
            </a:r>
            <a:r>
              <a:rPr sz="1600" b="1" u="sng" spc="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Design</a:t>
            </a:r>
            <a:r>
              <a:rPr sz="1600" b="1" u="sng" spc="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Specification:</a:t>
            </a:r>
            <a:endParaRPr sz="1600">
              <a:latin typeface="Trebuchet MS"/>
              <a:cs typeface="Trebuchet MS"/>
            </a:endParaRPr>
          </a:p>
          <a:p>
            <a:pPr marL="1077595" lvl="1" indent="-430530">
              <a:lnSpc>
                <a:spcPts val="1864"/>
              </a:lnSpc>
              <a:buAutoNum type="arabicPeriod"/>
              <a:tabLst>
                <a:tab pos="1078230" algn="l"/>
              </a:tabLst>
            </a:pPr>
            <a:r>
              <a:rPr sz="1600" b="1" spc="135" dirty="0">
                <a:latin typeface="Trebuchet MS"/>
                <a:cs typeface="Trebuchet MS"/>
              </a:rPr>
              <a:t>Architecture</a:t>
            </a:r>
            <a:r>
              <a:rPr sz="1600" b="1" spc="120" dirty="0">
                <a:latin typeface="Trebuchet MS"/>
                <a:cs typeface="Trebuchet MS"/>
              </a:rPr>
              <a:t> </a:t>
            </a:r>
            <a:r>
              <a:rPr sz="1600" b="1" spc="180" dirty="0">
                <a:latin typeface="Trebuchet MS"/>
                <a:cs typeface="Trebuchet MS"/>
              </a:rPr>
              <a:t>Design:</a:t>
            </a:r>
            <a:endParaRPr sz="1600">
              <a:latin typeface="Trebuchet MS"/>
              <a:cs typeface="Trebuchet MS"/>
            </a:endParaRPr>
          </a:p>
          <a:p>
            <a:pPr marL="1558925" lvl="2" indent="-581660">
              <a:lnSpc>
                <a:spcPts val="1864"/>
              </a:lnSpc>
              <a:buAutoNum type="arabicPeriod"/>
              <a:tabLst>
                <a:tab pos="1559560" algn="l"/>
              </a:tabLst>
            </a:pPr>
            <a:r>
              <a:rPr sz="1600" spc="120" dirty="0">
                <a:latin typeface="Trebuchet MS"/>
                <a:cs typeface="Trebuchet MS"/>
              </a:rPr>
              <a:t>Data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Flow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Diagram(DFD):</a:t>
            </a:r>
            <a:endParaRPr sz="1600">
              <a:latin typeface="Trebuchet MS"/>
              <a:cs typeface="Trebuchet MS"/>
            </a:endParaRPr>
          </a:p>
          <a:p>
            <a:pPr marL="927100" marR="132715">
              <a:lnSpc>
                <a:spcPct val="97100"/>
              </a:lnSpc>
              <a:spcBef>
                <a:spcPts val="30"/>
              </a:spcBef>
              <a:tabLst>
                <a:tab pos="1998980" algn="l"/>
              </a:tabLst>
            </a:pPr>
            <a:r>
              <a:rPr sz="1600" dirty="0">
                <a:latin typeface="Trebuchet MS"/>
                <a:cs typeface="Trebuchet MS"/>
              </a:rPr>
              <a:t>It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is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way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representing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35" dirty="0">
                <a:latin typeface="Trebuchet MS"/>
                <a:cs typeface="Trebuchet MS"/>
              </a:rPr>
              <a:t>system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requirements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in </a:t>
            </a:r>
            <a:r>
              <a:rPr sz="1600" spc="75" dirty="0">
                <a:latin typeface="Trebuchet MS"/>
                <a:cs typeface="Trebuchet MS"/>
              </a:rPr>
              <a:t>graphical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55" dirty="0">
                <a:latin typeface="Trebuchet MS"/>
                <a:cs typeface="Trebuchet MS"/>
              </a:rPr>
              <a:t>form;this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led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modular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design.A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160" dirty="0">
                <a:latin typeface="Trebuchet MS"/>
                <a:cs typeface="Trebuchet MS"/>
              </a:rPr>
              <a:t>DFD </a:t>
            </a:r>
            <a:r>
              <a:rPr sz="1600" spc="95" dirty="0">
                <a:latin typeface="Trebuchet MS"/>
                <a:cs typeface="Trebuchet MS"/>
              </a:rPr>
              <a:t>describes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data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flow(logical)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rather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than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how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they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are </a:t>
            </a:r>
            <a:r>
              <a:rPr sz="1600" spc="100" dirty="0">
                <a:latin typeface="Trebuchet MS"/>
                <a:cs typeface="Trebuchet MS"/>
              </a:rPr>
              <a:t>processed.So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they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do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not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depend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upon </a:t>
            </a:r>
            <a:r>
              <a:rPr sz="1600" spc="65" dirty="0">
                <a:latin typeface="Trebuchet MS"/>
                <a:cs typeface="Trebuchet MS"/>
              </a:rPr>
              <a:t>software,hardware,data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structure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or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file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organization.It </a:t>
            </a:r>
            <a:r>
              <a:rPr sz="1600" spc="80" dirty="0">
                <a:latin typeface="Trebuchet MS"/>
                <a:cs typeface="Trebuchet MS"/>
              </a:rPr>
              <a:t>is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also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known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50" dirty="0">
                <a:latin typeface="Trebuchet MS"/>
                <a:cs typeface="Trebuchet MS"/>
              </a:rPr>
              <a:t>as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‘bubble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sort’.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rebuchet MS"/>
              <a:cs typeface="Trebuchet MS"/>
            </a:endParaRPr>
          </a:p>
          <a:p>
            <a:pPr marL="927100" marR="372745">
              <a:lnSpc>
                <a:spcPct val="97200"/>
              </a:lnSpc>
            </a:pPr>
            <a:r>
              <a:rPr sz="1600" spc="140" dirty="0">
                <a:latin typeface="Trebuchet MS"/>
                <a:cs typeface="Trebuchet MS"/>
              </a:rPr>
              <a:t>A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85" dirty="0">
                <a:latin typeface="Trebuchet MS"/>
                <a:cs typeface="Trebuchet MS"/>
              </a:rPr>
              <a:t>DFD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is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structured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analysis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and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design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tool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that </a:t>
            </a:r>
            <a:r>
              <a:rPr sz="1600" spc="110" dirty="0">
                <a:latin typeface="Trebuchet MS"/>
                <a:cs typeface="Trebuchet MS"/>
              </a:rPr>
              <a:t>can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be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used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flowcharting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in</a:t>
            </a:r>
            <a:r>
              <a:rPr sz="1600" spc="75" dirty="0">
                <a:latin typeface="Trebuchet MS"/>
                <a:cs typeface="Trebuchet MS"/>
              </a:rPr>
              <a:t> place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,or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in </a:t>
            </a:r>
            <a:r>
              <a:rPr sz="1600" spc="90" dirty="0">
                <a:latin typeface="Trebuchet MS"/>
                <a:cs typeface="Trebuchet MS"/>
              </a:rPr>
              <a:t>association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with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,information-</a:t>
            </a:r>
            <a:r>
              <a:rPr sz="1600" spc="70" dirty="0">
                <a:latin typeface="Trebuchet MS"/>
                <a:cs typeface="Trebuchet MS"/>
              </a:rPr>
              <a:t>oriented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and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process- </a:t>
            </a:r>
            <a:r>
              <a:rPr sz="1600" spc="65" dirty="0">
                <a:latin typeface="Trebuchet MS"/>
                <a:cs typeface="Trebuchet MS"/>
              </a:rPr>
              <a:t>oriented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35" dirty="0">
                <a:latin typeface="Trebuchet MS"/>
                <a:cs typeface="Trebuchet MS"/>
              </a:rPr>
              <a:t>system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flowcharts.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ts val="1835"/>
              </a:lnSpc>
            </a:pPr>
            <a:r>
              <a:rPr sz="1600" spc="140" dirty="0">
                <a:latin typeface="Trebuchet MS"/>
                <a:cs typeface="Trebuchet MS"/>
              </a:rPr>
              <a:t>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85" dirty="0">
                <a:latin typeface="Trebuchet MS"/>
                <a:cs typeface="Trebuchet MS"/>
              </a:rPr>
              <a:t>DFD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is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considered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150" dirty="0">
                <a:latin typeface="Trebuchet MS"/>
                <a:cs typeface="Trebuchet MS"/>
              </a:rPr>
              <a:t>as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an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abstract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the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logic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  <a:p>
            <a:pPr marL="927100" marR="5080">
              <a:lnSpc>
                <a:spcPct val="97100"/>
              </a:lnSpc>
              <a:spcBef>
                <a:spcPts val="30"/>
              </a:spcBef>
            </a:pPr>
            <a:r>
              <a:rPr sz="1600" spc="65" dirty="0">
                <a:latin typeface="Trebuchet MS"/>
                <a:cs typeface="Trebuchet MS"/>
              </a:rPr>
              <a:t>information-oriented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or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process-</a:t>
            </a:r>
            <a:r>
              <a:rPr sz="1600" spc="70" dirty="0">
                <a:latin typeface="Trebuchet MS"/>
                <a:cs typeface="Trebuchet MS"/>
              </a:rPr>
              <a:t>oriented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system </a:t>
            </a:r>
            <a:r>
              <a:rPr sz="1600" spc="50" dirty="0">
                <a:latin typeface="Trebuchet MS"/>
                <a:cs typeface="Trebuchet MS"/>
              </a:rPr>
              <a:t>flowchart.The</a:t>
            </a:r>
            <a:r>
              <a:rPr sz="1600" spc="60" dirty="0">
                <a:latin typeface="Trebuchet MS"/>
                <a:cs typeface="Trebuchet MS"/>
              </a:rPr>
              <a:t> four </a:t>
            </a:r>
            <a:r>
              <a:rPr sz="1600" spc="95" dirty="0">
                <a:latin typeface="Trebuchet MS"/>
                <a:cs typeface="Trebuchet MS"/>
              </a:rPr>
              <a:t>basic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symbols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used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construct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data </a:t>
            </a:r>
            <a:r>
              <a:rPr sz="1600" dirty="0">
                <a:latin typeface="Trebuchet MS"/>
                <a:cs typeface="Trebuchet MS"/>
              </a:rPr>
              <a:t>flow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diagrams </a:t>
            </a:r>
            <a:r>
              <a:rPr sz="1600" spc="30" dirty="0">
                <a:latin typeface="Trebuchet MS"/>
                <a:cs typeface="Trebuchet MS"/>
              </a:rPr>
              <a:t>are-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927100" marR="706755" indent="1996439">
              <a:lnSpc>
                <a:spcPts val="1860"/>
              </a:lnSpc>
            </a:pPr>
            <a:r>
              <a:rPr sz="1600" spc="140" dirty="0">
                <a:latin typeface="Trebuchet MS"/>
                <a:cs typeface="Trebuchet MS"/>
              </a:rPr>
              <a:t>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rectangle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represents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data </a:t>
            </a:r>
            <a:r>
              <a:rPr sz="1600" spc="100" dirty="0">
                <a:latin typeface="Trebuchet MS"/>
                <a:cs typeface="Trebuchet MS"/>
              </a:rPr>
              <a:t>source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destination.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0370" y="3235960"/>
            <a:ext cx="1356360" cy="530860"/>
          </a:xfrm>
          <a:custGeom>
            <a:avLst/>
            <a:gdLst/>
            <a:ahLst/>
            <a:cxnLst/>
            <a:rect l="l" t="t" r="r" b="b"/>
            <a:pathLst>
              <a:path w="1356360" h="530860">
                <a:moveTo>
                  <a:pt x="1356360" y="0"/>
                </a:moveTo>
                <a:lnTo>
                  <a:pt x="0" y="0"/>
                </a:lnTo>
                <a:lnTo>
                  <a:pt x="0" y="530859"/>
                </a:lnTo>
                <a:lnTo>
                  <a:pt x="1356360" y="530859"/>
                </a:lnTo>
                <a:lnTo>
                  <a:pt x="1356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31640" y="3237229"/>
            <a:ext cx="1353820" cy="5283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200" spc="90" dirty="0">
                <a:latin typeface="Trebuchet MS"/>
                <a:cs typeface="Trebuchet MS"/>
              </a:rPr>
              <a:t>RECEIVER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859" y="3235960"/>
            <a:ext cx="1192530" cy="459740"/>
          </a:xfrm>
          <a:custGeom>
            <a:avLst/>
            <a:gdLst/>
            <a:ahLst/>
            <a:cxnLst/>
            <a:rect l="l" t="t" r="r" b="b"/>
            <a:pathLst>
              <a:path w="1192530" h="459739">
                <a:moveTo>
                  <a:pt x="1192530" y="0"/>
                </a:moveTo>
                <a:lnTo>
                  <a:pt x="0" y="0"/>
                </a:lnTo>
                <a:lnTo>
                  <a:pt x="0" y="459740"/>
                </a:lnTo>
                <a:lnTo>
                  <a:pt x="1192530" y="459740"/>
                </a:lnTo>
                <a:lnTo>
                  <a:pt x="1192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2130" y="3237229"/>
            <a:ext cx="118999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200" spc="125" dirty="0">
                <a:latin typeface="Trebuchet MS"/>
                <a:cs typeface="Trebuchet MS"/>
              </a:rPr>
              <a:t>SENDER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23389" y="3413759"/>
            <a:ext cx="2506980" cy="92710"/>
            <a:chOff x="1723389" y="3413759"/>
            <a:chExt cx="2506980" cy="92710"/>
          </a:xfrm>
        </p:grpSpPr>
        <p:sp>
          <p:nvSpPr>
            <p:cNvPr id="12" name="object 12"/>
            <p:cNvSpPr/>
            <p:nvPr/>
          </p:nvSpPr>
          <p:spPr>
            <a:xfrm>
              <a:off x="1793239" y="3451859"/>
              <a:ext cx="2367280" cy="16510"/>
            </a:xfrm>
            <a:custGeom>
              <a:avLst/>
              <a:gdLst/>
              <a:ahLst/>
              <a:cxnLst/>
              <a:rect l="l" t="t" r="r" b="b"/>
              <a:pathLst>
                <a:path w="2367279" h="16510">
                  <a:moveTo>
                    <a:pt x="0" y="0"/>
                  </a:moveTo>
                  <a:lnTo>
                    <a:pt x="2367280" y="16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390" y="3413759"/>
              <a:ext cx="2506980" cy="92710"/>
            </a:xfrm>
            <a:custGeom>
              <a:avLst/>
              <a:gdLst/>
              <a:ahLst/>
              <a:cxnLst/>
              <a:rect l="l" t="t" r="r" b="b"/>
              <a:pathLst>
                <a:path w="2506979" h="9271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2506979" h="92710">
                  <a:moveTo>
                    <a:pt x="2506980" y="55892"/>
                  </a:moveTo>
                  <a:lnTo>
                    <a:pt x="2432050" y="17792"/>
                  </a:lnTo>
                  <a:lnTo>
                    <a:pt x="2432050" y="92710"/>
                  </a:lnTo>
                  <a:lnTo>
                    <a:pt x="2506980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69060" y="8827769"/>
            <a:ext cx="1267460" cy="391160"/>
            <a:chOff x="1369060" y="8827769"/>
            <a:chExt cx="1267460" cy="391160"/>
          </a:xfrm>
        </p:grpSpPr>
        <p:sp>
          <p:nvSpPr>
            <p:cNvPr id="15" name="object 15"/>
            <p:cNvSpPr/>
            <p:nvPr/>
          </p:nvSpPr>
          <p:spPr>
            <a:xfrm>
              <a:off x="1369060" y="8827769"/>
              <a:ext cx="1267460" cy="391160"/>
            </a:xfrm>
            <a:custGeom>
              <a:avLst/>
              <a:gdLst/>
              <a:ahLst/>
              <a:cxnLst/>
              <a:rect l="l" t="t" r="r" b="b"/>
              <a:pathLst>
                <a:path w="1267460" h="391159">
                  <a:moveTo>
                    <a:pt x="1267460" y="0"/>
                  </a:moveTo>
                  <a:lnTo>
                    <a:pt x="0" y="0"/>
                  </a:lnTo>
                  <a:lnTo>
                    <a:pt x="0" y="391159"/>
                  </a:lnTo>
                  <a:lnTo>
                    <a:pt x="633729" y="391159"/>
                  </a:lnTo>
                  <a:lnTo>
                    <a:pt x="1267460" y="39115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9060" y="8827769"/>
              <a:ext cx="1267460" cy="391160"/>
            </a:xfrm>
            <a:custGeom>
              <a:avLst/>
              <a:gdLst/>
              <a:ahLst/>
              <a:cxnLst/>
              <a:rect l="l" t="t" r="r" b="b"/>
              <a:pathLst>
                <a:path w="1267460" h="391159">
                  <a:moveTo>
                    <a:pt x="633729" y="391159"/>
                  </a:moveTo>
                  <a:lnTo>
                    <a:pt x="0" y="391159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391159"/>
                  </a:lnTo>
                  <a:lnTo>
                    <a:pt x="633729" y="391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0869" y="840740"/>
            <a:ext cx="3381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rebuchet MS"/>
                <a:cs typeface="Trebuchet MS"/>
              </a:rPr>
              <a:t>A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directed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line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represents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flow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4979" y="7592059"/>
            <a:ext cx="40722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CONTEXT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DIAGRAM(CAD)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7155" y="1311910"/>
            <a:ext cx="1193165" cy="74930"/>
            <a:chOff x="1367155" y="1311910"/>
            <a:chExt cx="1193165" cy="74930"/>
          </a:xfrm>
        </p:grpSpPr>
        <p:sp>
          <p:nvSpPr>
            <p:cNvPr id="5" name="object 5"/>
            <p:cNvSpPr/>
            <p:nvPr/>
          </p:nvSpPr>
          <p:spPr>
            <a:xfrm>
              <a:off x="1367790" y="1343660"/>
              <a:ext cx="1122680" cy="5080"/>
            </a:xfrm>
            <a:custGeom>
              <a:avLst/>
              <a:gdLst/>
              <a:ahLst/>
              <a:cxnLst/>
              <a:rect l="l" t="t" r="r" b="b"/>
              <a:pathLst>
                <a:path w="1122680" h="5080">
                  <a:moveTo>
                    <a:pt x="0" y="0"/>
                  </a:moveTo>
                  <a:lnTo>
                    <a:pt x="1122680" y="50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390" y="131191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30">
                  <a:moveTo>
                    <a:pt x="0" y="0"/>
                  </a:moveTo>
                  <a:lnTo>
                    <a:pt x="0" y="7493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37310" y="1859279"/>
            <a:ext cx="1033780" cy="718820"/>
            <a:chOff x="1337310" y="1859279"/>
            <a:chExt cx="1033780" cy="718820"/>
          </a:xfrm>
        </p:grpSpPr>
        <p:sp>
          <p:nvSpPr>
            <p:cNvPr id="8" name="object 8"/>
            <p:cNvSpPr/>
            <p:nvPr/>
          </p:nvSpPr>
          <p:spPr>
            <a:xfrm>
              <a:off x="1337310" y="1859279"/>
              <a:ext cx="1033780" cy="718820"/>
            </a:xfrm>
            <a:custGeom>
              <a:avLst/>
              <a:gdLst/>
              <a:ahLst/>
              <a:cxnLst/>
              <a:rect l="l" t="t" r="r" b="b"/>
              <a:pathLst>
                <a:path w="1033780" h="718819">
                  <a:moveTo>
                    <a:pt x="516890" y="0"/>
                  </a:moveTo>
                  <a:lnTo>
                    <a:pt x="461294" y="1849"/>
                  </a:lnTo>
                  <a:lnTo>
                    <a:pt x="408320" y="7477"/>
                  </a:lnTo>
                  <a:lnTo>
                    <a:pt x="357235" y="17007"/>
                  </a:lnTo>
                  <a:lnTo>
                    <a:pt x="307309" y="30561"/>
                  </a:lnTo>
                  <a:lnTo>
                    <a:pt x="257809" y="48260"/>
                  </a:lnTo>
                  <a:lnTo>
                    <a:pt x="211063" y="69189"/>
                  </a:lnTo>
                  <a:lnTo>
                    <a:pt x="169438" y="92557"/>
                  </a:lnTo>
                  <a:lnTo>
                    <a:pt x="132262" y="118668"/>
                  </a:lnTo>
                  <a:lnTo>
                    <a:pt x="98866" y="147828"/>
                  </a:lnTo>
                  <a:lnTo>
                    <a:pt x="68580" y="180340"/>
                  </a:lnTo>
                  <a:lnTo>
                    <a:pt x="38040" y="223142"/>
                  </a:lnTo>
                  <a:lnTo>
                    <a:pt x="16668" y="266541"/>
                  </a:lnTo>
                  <a:lnTo>
                    <a:pt x="4107" y="311606"/>
                  </a:lnTo>
                  <a:lnTo>
                    <a:pt x="0" y="359410"/>
                  </a:lnTo>
                  <a:lnTo>
                    <a:pt x="4107" y="407412"/>
                  </a:lnTo>
                  <a:lnTo>
                    <a:pt x="16668" y="452913"/>
                  </a:lnTo>
                  <a:lnTo>
                    <a:pt x="38040" y="496748"/>
                  </a:lnTo>
                  <a:lnTo>
                    <a:pt x="68580" y="539750"/>
                  </a:lnTo>
                  <a:lnTo>
                    <a:pt x="98866" y="572129"/>
                  </a:lnTo>
                  <a:lnTo>
                    <a:pt x="132262" y="600974"/>
                  </a:lnTo>
                  <a:lnTo>
                    <a:pt x="169438" y="626709"/>
                  </a:lnTo>
                  <a:lnTo>
                    <a:pt x="211063" y="649762"/>
                  </a:lnTo>
                  <a:lnTo>
                    <a:pt x="257809" y="670560"/>
                  </a:lnTo>
                  <a:lnTo>
                    <a:pt x="307309" y="688258"/>
                  </a:lnTo>
                  <a:lnTo>
                    <a:pt x="357235" y="701812"/>
                  </a:lnTo>
                  <a:lnTo>
                    <a:pt x="408320" y="711342"/>
                  </a:lnTo>
                  <a:lnTo>
                    <a:pt x="461294" y="716970"/>
                  </a:lnTo>
                  <a:lnTo>
                    <a:pt x="516890" y="718820"/>
                  </a:lnTo>
                  <a:lnTo>
                    <a:pt x="572485" y="716970"/>
                  </a:lnTo>
                  <a:lnTo>
                    <a:pt x="625459" y="711342"/>
                  </a:lnTo>
                  <a:lnTo>
                    <a:pt x="676544" y="701812"/>
                  </a:lnTo>
                  <a:lnTo>
                    <a:pt x="726470" y="688258"/>
                  </a:lnTo>
                  <a:lnTo>
                    <a:pt x="775970" y="670560"/>
                  </a:lnTo>
                  <a:lnTo>
                    <a:pt x="822716" y="649762"/>
                  </a:lnTo>
                  <a:lnTo>
                    <a:pt x="864341" y="626709"/>
                  </a:lnTo>
                  <a:lnTo>
                    <a:pt x="901517" y="600974"/>
                  </a:lnTo>
                  <a:lnTo>
                    <a:pt x="934913" y="572129"/>
                  </a:lnTo>
                  <a:lnTo>
                    <a:pt x="965200" y="539750"/>
                  </a:lnTo>
                  <a:lnTo>
                    <a:pt x="995739" y="496748"/>
                  </a:lnTo>
                  <a:lnTo>
                    <a:pt x="1017111" y="452913"/>
                  </a:lnTo>
                  <a:lnTo>
                    <a:pt x="1029672" y="407412"/>
                  </a:lnTo>
                  <a:lnTo>
                    <a:pt x="1033779" y="359410"/>
                  </a:lnTo>
                  <a:lnTo>
                    <a:pt x="1029672" y="311606"/>
                  </a:lnTo>
                  <a:lnTo>
                    <a:pt x="1017111" y="266541"/>
                  </a:lnTo>
                  <a:lnTo>
                    <a:pt x="995739" y="223142"/>
                  </a:lnTo>
                  <a:lnTo>
                    <a:pt x="965200" y="180340"/>
                  </a:lnTo>
                  <a:lnTo>
                    <a:pt x="934913" y="147828"/>
                  </a:lnTo>
                  <a:lnTo>
                    <a:pt x="901517" y="118668"/>
                  </a:lnTo>
                  <a:lnTo>
                    <a:pt x="864341" y="92557"/>
                  </a:lnTo>
                  <a:lnTo>
                    <a:pt x="822716" y="69189"/>
                  </a:lnTo>
                  <a:lnTo>
                    <a:pt x="775970" y="48260"/>
                  </a:lnTo>
                  <a:lnTo>
                    <a:pt x="726470" y="30561"/>
                  </a:lnTo>
                  <a:lnTo>
                    <a:pt x="676544" y="17007"/>
                  </a:lnTo>
                  <a:lnTo>
                    <a:pt x="625459" y="7477"/>
                  </a:lnTo>
                  <a:lnTo>
                    <a:pt x="572485" y="1849"/>
                  </a:lnTo>
                  <a:lnTo>
                    <a:pt x="516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7310" y="1859279"/>
              <a:ext cx="1033780" cy="718820"/>
            </a:xfrm>
            <a:custGeom>
              <a:avLst/>
              <a:gdLst/>
              <a:ahLst/>
              <a:cxnLst/>
              <a:rect l="l" t="t" r="r" b="b"/>
              <a:pathLst>
                <a:path w="1033780" h="718819">
                  <a:moveTo>
                    <a:pt x="516890" y="718820"/>
                  </a:moveTo>
                  <a:lnTo>
                    <a:pt x="461294" y="716970"/>
                  </a:lnTo>
                  <a:lnTo>
                    <a:pt x="408320" y="711342"/>
                  </a:lnTo>
                  <a:lnTo>
                    <a:pt x="357235" y="701812"/>
                  </a:lnTo>
                  <a:lnTo>
                    <a:pt x="307309" y="688258"/>
                  </a:lnTo>
                  <a:lnTo>
                    <a:pt x="257809" y="670560"/>
                  </a:lnTo>
                  <a:lnTo>
                    <a:pt x="211063" y="649762"/>
                  </a:lnTo>
                  <a:lnTo>
                    <a:pt x="169438" y="626709"/>
                  </a:lnTo>
                  <a:lnTo>
                    <a:pt x="132262" y="600974"/>
                  </a:lnTo>
                  <a:lnTo>
                    <a:pt x="98866" y="572129"/>
                  </a:lnTo>
                  <a:lnTo>
                    <a:pt x="68580" y="539750"/>
                  </a:lnTo>
                  <a:lnTo>
                    <a:pt x="38040" y="496748"/>
                  </a:lnTo>
                  <a:lnTo>
                    <a:pt x="16668" y="452913"/>
                  </a:lnTo>
                  <a:lnTo>
                    <a:pt x="4107" y="407412"/>
                  </a:lnTo>
                  <a:lnTo>
                    <a:pt x="0" y="359410"/>
                  </a:lnTo>
                  <a:lnTo>
                    <a:pt x="4107" y="311606"/>
                  </a:lnTo>
                  <a:lnTo>
                    <a:pt x="16668" y="266541"/>
                  </a:lnTo>
                  <a:lnTo>
                    <a:pt x="38040" y="223142"/>
                  </a:lnTo>
                  <a:lnTo>
                    <a:pt x="68580" y="180340"/>
                  </a:lnTo>
                  <a:lnTo>
                    <a:pt x="98866" y="147827"/>
                  </a:lnTo>
                  <a:lnTo>
                    <a:pt x="132262" y="118668"/>
                  </a:lnTo>
                  <a:lnTo>
                    <a:pt x="169438" y="92557"/>
                  </a:lnTo>
                  <a:lnTo>
                    <a:pt x="211063" y="69189"/>
                  </a:lnTo>
                  <a:lnTo>
                    <a:pt x="257809" y="48260"/>
                  </a:lnTo>
                  <a:lnTo>
                    <a:pt x="307309" y="30561"/>
                  </a:lnTo>
                  <a:lnTo>
                    <a:pt x="357235" y="17007"/>
                  </a:lnTo>
                  <a:lnTo>
                    <a:pt x="408320" y="7477"/>
                  </a:lnTo>
                  <a:lnTo>
                    <a:pt x="461294" y="1849"/>
                  </a:lnTo>
                  <a:lnTo>
                    <a:pt x="516890" y="0"/>
                  </a:lnTo>
                  <a:lnTo>
                    <a:pt x="572485" y="1849"/>
                  </a:lnTo>
                  <a:lnTo>
                    <a:pt x="625459" y="7477"/>
                  </a:lnTo>
                  <a:lnTo>
                    <a:pt x="676544" y="17007"/>
                  </a:lnTo>
                  <a:lnTo>
                    <a:pt x="726470" y="30561"/>
                  </a:lnTo>
                  <a:lnTo>
                    <a:pt x="775970" y="48260"/>
                  </a:lnTo>
                  <a:lnTo>
                    <a:pt x="822716" y="69189"/>
                  </a:lnTo>
                  <a:lnTo>
                    <a:pt x="864341" y="92557"/>
                  </a:lnTo>
                  <a:lnTo>
                    <a:pt x="901517" y="118668"/>
                  </a:lnTo>
                  <a:lnTo>
                    <a:pt x="934913" y="147828"/>
                  </a:lnTo>
                  <a:lnTo>
                    <a:pt x="965200" y="180340"/>
                  </a:lnTo>
                  <a:lnTo>
                    <a:pt x="995739" y="223142"/>
                  </a:lnTo>
                  <a:lnTo>
                    <a:pt x="1017111" y="266541"/>
                  </a:lnTo>
                  <a:lnTo>
                    <a:pt x="1029672" y="311606"/>
                  </a:lnTo>
                  <a:lnTo>
                    <a:pt x="1033779" y="359410"/>
                  </a:lnTo>
                  <a:lnTo>
                    <a:pt x="1029672" y="407412"/>
                  </a:lnTo>
                  <a:lnTo>
                    <a:pt x="1017111" y="452913"/>
                  </a:lnTo>
                  <a:lnTo>
                    <a:pt x="995739" y="496748"/>
                  </a:lnTo>
                  <a:lnTo>
                    <a:pt x="965200" y="539750"/>
                  </a:lnTo>
                  <a:lnTo>
                    <a:pt x="934913" y="572129"/>
                  </a:lnTo>
                  <a:lnTo>
                    <a:pt x="901517" y="600974"/>
                  </a:lnTo>
                  <a:lnTo>
                    <a:pt x="864341" y="626709"/>
                  </a:lnTo>
                  <a:lnTo>
                    <a:pt x="822716" y="649762"/>
                  </a:lnTo>
                  <a:lnTo>
                    <a:pt x="775970" y="670560"/>
                  </a:lnTo>
                  <a:lnTo>
                    <a:pt x="726470" y="688258"/>
                  </a:lnTo>
                  <a:lnTo>
                    <a:pt x="676544" y="701812"/>
                  </a:lnTo>
                  <a:lnTo>
                    <a:pt x="625459" y="711342"/>
                  </a:lnTo>
                  <a:lnTo>
                    <a:pt x="572485" y="716970"/>
                  </a:lnTo>
                  <a:lnTo>
                    <a:pt x="516890" y="7188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63039" y="3180079"/>
            <a:ext cx="864869" cy="480059"/>
            <a:chOff x="1463039" y="3180079"/>
            <a:chExt cx="864869" cy="480059"/>
          </a:xfrm>
        </p:grpSpPr>
        <p:sp>
          <p:nvSpPr>
            <p:cNvPr id="11" name="object 11"/>
            <p:cNvSpPr/>
            <p:nvPr/>
          </p:nvSpPr>
          <p:spPr>
            <a:xfrm>
              <a:off x="1633219" y="3180079"/>
              <a:ext cx="1270" cy="480059"/>
            </a:xfrm>
            <a:custGeom>
              <a:avLst/>
              <a:gdLst/>
              <a:ahLst/>
              <a:cxnLst/>
              <a:rect l="l" t="t" r="r" b="b"/>
              <a:pathLst>
                <a:path w="1269" h="480060">
                  <a:moveTo>
                    <a:pt x="0" y="0"/>
                  </a:moveTo>
                  <a:lnTo>
                    <a:pt x="1269" y="4800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4309" y="3180079"/>
              <a:ext cx="863600" cy="1270"/>
            </a:xfrm>
            <a:custGeom>
              <a:avLst/>
              <a:gdLst/>
              <a:ahLst/>
              <a:cxnLst/>
              <a:rect l="l" t="t" r="r" b="b"/>
              <a:pathLst>
                <a:path w="863600" h="1269">
                  <a:moveTo>
                    <a:pt x="0" y="0"/>
                  </a:moveTo>
                  <a:lnTo>
                    <a:pt x="86360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3039" y="3180079"/>
              <a:ext cx="1270" cy="480059"/>
            </a:xfrm>
            <a:custGeom>
              <a:avLst/>
              <a:gdLst/>
              <a:ahLst/>
              <a:cxnLst/>
              <a:rect l="l" t="t" r="r" b="b"/>
              <a:pathLst>
                <a:path w="1269" h="480060">
                  <a:moveTo>
                    <a:pt x="0" y="0"/>
                  </a:moveTo>
                  <a:lnTo>
                    <a:pt x="1269" y="4800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63039" y="3873500"/>
            <a:ext cx="908050" cy="1270"/>
          </a:xfrm>
          <a:custGeom>
            <a:avLst/>
            <a:gdLst/>
            <a:ahLst/>
            <a:cxnLst/>
            <a:rect l="l" t="t" r="r" b="b"/>
            <a:pathLst>
              <a:path w="908050" h="1270">
                <a:moveTo>
                  <a:pt x="908049" y="0"/>
                </a:moveTo>
                <a:lnTo>
                  <a:pt x="0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114675" y="6071234"/>
            <a:ext cx="1362710" cy="410209"/>
            <a:chOff x="3114675" y="6071234"/>
            <a:chExt cx="1362710" cy="410209"/>
          </a:xfrm>
        </p:grpSpPr>
        <p:sp>
          <p:nvSpPr>
            <p:cNvPr id="16" name="object 16"/>
            <p:cNvSpPr/>
            <p:nvPr/>
          </p:nvSpPr>
          <p:spPr>
            <a:xfrm>
              <a:off x="3639819" y="607186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0" y="267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6750" y="6071869"/>
              <a:ext cx="0" cy="255270"/>
            </a:xfrm>
            <a:custGeom>
              <a:avLst/>
              <a:gdLst/>
              <a:ahLst/>
              <a:cxnLst/>
              <a:rect l="l" t="t" r="r" b="b"/>
              <a:pathLst>
                <a:path h="255270">
                  <a:moveTo>
                    <a:pt x="0" y="0"/>
                  </a:moveTo>
                  <a:lnTo>
                    <a:pt x="0" y="255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9819" y="607186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9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9819" y="6339839"/>
              <a:ext cx="668020" cy="0"/>
            </a:xfrm>
            <a:custGeom>
              <a:avLst/>
              <a:gdLst/>
              <a:ahLst/>
              <a:cxnLst/>
              <a:rect l="l" t="t" r="r" b="b"/>
              <a:pathLst>
                <a:path w="668020">
                  <a:moveTo>
                    <a:pt x="0" y="0"/>
                  </a:moveTo>
                  <a:lnTo>
                    <a:pt x="6680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5310" y="6129019"/>
              <a:ext cx="1294130" cy="351790"/>
            </a:xfrm>
            <a:custGeom>
              <a:avLst/>
              <a:gdLst/>
              <a:ahLst/>
              <a:cxnLst/>
              <a:rect l="l" t="t" r="r" b="b"/>
              <a:pathLst>
                <a:path w="1294129" h="351789">
                  <a:moveTo>
                    <a:pt x="0" y="0"/>
                  </a:moveTo>
                  <a:lnTo>
                    <a:pt x="1294129" y="3517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7650" y="6229350"/>
            <a:ext cx="824230" cy="9372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92075">
              <a:lnSpc>
                <a:spcPts val="1400"/>
              </a:lnSpc>
              <a:spcBef>
                <a:spcPts val="350"/>
              </a:spcBef>
            </a:pPr>
            <a:r>
              <a:rPr sz="1200" spc="85" dirty="0">
                <a:latin typeface="Trebuchet MS"/>
                <a:cs typeface="Trebuchet MS"/>
              </a:rPr>
              <a:t>Databas </a:t>
            </a:r>
            <a:r>
              <a:rPr sz="1200" spc="25" dirty="0"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419" y="1076959"/>
            <a:ext cx="6546850" cy="522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2665095">
              <a:lnSpc>
                <a:spcPts val="1889"/>
              </a:lnSpc>
              <a:spcBef>
                <a:spcPts val="1590"/>
              </a:spcBef>
            </a:pPr>
            <a:r>
              <a:rPr sz="1600" spc="135" dirty="0">
                <a:latin typeface="Trebuchet MS"/>
                <a:cs typeface="Trebuchet MS"/>
              </a:rPr>
              <a:t>An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Oval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represents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process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that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ts val="1889"/>
              </a:lnSpc>
            </a:pPr>
            <a:r>
              <a:rPr sz="1600" spc="90" dirty="0">
                <a:latin typeface="Trebuchet MS"/>
                <a:cs typeface="Trebuchet MS"/>
              </a:rPr>
              <a:t>transforms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into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rebuchet MS"/>
              <a:cs typeface="Trebuchet MS"/>
            </a:endParaRPr>
          </a:p>
          <a:p>
            <a:pPr marR="1060450" algn="ctr">
              <a:lnSpc>
                <a:spcPct val="100000"/>
              </a:lnSpc>
            </a:pPr>
            <a:r>
              <a:rPr sz="1600" spc="75" dirty="0">
                <a:latin typeface="Trebuchet MS"/>
                <a:cs typeface="Trebuchet MS"/>
              </a:rPr>
              <a:t>streams.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2555875">
              <a:lnSpc>
                <a:spcPts val="1889"/>
              </a:lnSpc>
              <a:spcBef>
                <a:spcPts val="1590"/>
              </a:spcBef>
            </a:pPr>
            <a:r>
              <a:rPr sz="1600" spc="130" dirty="0">
                <a:latin typeface="Trebuchet MS"/>
                <a:cs typeface="Trebuchet MS"/>
              </a:rPr>
              <a:t>An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Open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ended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rectangle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represents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89"/>
              </a:lnSpc>
            </a:pPr>
            <a:r>
              <a:rPr sz="1600" spc="70" dirty="0">
                <a:latin typeface="Trebuchet MS"/>
                <a:cs typeface="Trebuchet MS"/>
              </a:rPr>
              <a:t>storage.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rebuchet MS"/>
              <a:cs typeface="Trebuchet MS"/>
            </a:endParaRPr>
          </a:p>
          <a:p>
            <a:pPr marL="927100" marR="5080">
              <a:lnSpc>
                <a:spcPct val="97100"/>
              </a:lnSpc>
            </a:pPr>
            <a:r>
              <a:rPr sz="1600" spc="90" dirty="0">
                <a:latin typeface="Trebuchet MS"/>
                <a:cs typeface="Trebuchet MS"/>
              </a:rPr>
              <a:t>The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points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at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which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data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is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transformed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are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called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as </a:t>
            </a:r>
            <a:r>
              <a:rPr sz="1600" spc="90" dirty="0">
                <a:latin typeface="Trebuchet MS"/>
                <a:cs typeface="Trebuchet MS"/>
              </a:rPr>
              <a:t>nodes.The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principle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processes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that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take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place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at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nodes </a:t>
            </a:r>
            <a:r>
              <a:rPr sz="1600" spc="-20" dirty="0">
                <a:latin typeface="Trebuchet MS"/>
                <a:cs typeface="Trebuchet MS"/>
              </a:rPr>
              <a:t>are: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rebuchet MS"/>
              <a:cs typeface="Trebuchet MS"/>
            </a:endParaRPr>
          </a:p>
          <a:p>
            <a:pPr marL="927100" marR="2923540">
              <a:lnSpc>
                <a:spcPct val="97100"/>
              </a:lnSpc>
            </a:pPr>
            <a:r>
              <a:rPr sz="1600" spc="100" dirty="0">
                <a:latin typeface="Trebuchet MS"/>
                <a:cs typeface="Trebuchet MS"/>
              </a:rPr>
              <a:t>1.Combining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data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streams </a:t>
            </a:r>
            <a:r>
              <a:rPr sz="1600" spc="60" dirty="0">
                <a:latin typeface="Trebuchet MS"/>
                <a:cs typeface="Trebuchet MS"/>
              </a:rPr>
              <a:t>2.Splitting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data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streams </a:t>
            </a:r>
            <a:r>
              <a:rPr sz="1600" spc="80" dirty="0">
                <a:latin typeface="Trebuchet MS"/>
                <a:cs typeface="Trebuchet MS"/>
              </a:rPr>
              <a:t>3.Modifiying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data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streams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rebuchet MS"/>
              <a:cs typeface="Trebuchet MS"/>
            </a:endParaRPr>
          </a:p>
          <a:p>
            <a:pPr marL="1704339">
              <a:lnSpc>
                <a:spcPct val="100000"/>
              </a:lnSpc>
              <a:tabLst>
                <a:tab pos="3292475" algn="l"/>
              </a:tabLst>
            </a:pPr>
            <a:r>
              <a:rPr sz="1200" spc="50" dirty="0">
                <a:latin typeface="Trebuchet MS"/>
                <a:cs typeface="Trebuchet MS"/>
              </a:rPr>
              <a:t>General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65" dirty="0">
                <a:latin typeface="Trebuchet MS"/>
                <a:cs typeface="Trebuchet MS"/>
              </a:rPr>
              <a:t>Request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1050" y="6071870"/>
            <a:ext cx="1062990" cy="325120"/>
          </a:xfrm>
          <a:custGeom>
            <a:avLst/>
            <a:gdLst/>
            <a:ahLst/>
            <a:cxnLst/>
            <a:rect l="l" t="t" r="r" b="b"/>
            <a:pathLst>
              <a:path w="1062989" h="325120">
                <a:moveTo>
                  <a:pt x="1062989" y="0"/>
                </a:moveTo>
                <a:lnTo>
                  <a:pt x="1062989" y="325119"/>
                </a:lnTo>
              </a:path>
              <a:path w="1062989" h="325120">
                <a:moveTo>
                  <a:pt x="0" y="0"/>
                </a:moveTo>
                <a:lnTo>
                  <a:pt x="0" y="325119"/>
                </a:lnTo>
              </a:path>
              <a:path w="1062989" h="325120">
                <a:moveTo>
                  <a:pt x="0" y="0"/>
                </a:moveTo>
                <a:lnTo>
                  <a:pt x="1062989" y="0"/>
                </a:lnTo>
              </a:path>
              <a:path w="1062989" h="325120">
                <a:moveTo>
                  <a:pt x="0" y="325119"/>
                </a:moveTo>
                <a:lnTo>
                  <a:pt x="1062989" y="325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469" y="6038850"/>
            <a:ext cx="123190" cy="18922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626100" y="6385559"/>
            <a:ext cx="843280" cy="2190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200" spc="65" dirty="0">
                <a:latin typeface="Trebuchet MS"/>
                <a:cs typeface="Trebuchet MS"/>
              </a:rPr>
              <a:t>Request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07840" y="6327140"/>
            <a:ext cx="2162175" cy="675640"/>
            <a:chOff x="4307840" y="6327140"/>
            <a:chExt cx="2162175" cy="675640"/>
          </a:xfrm>
        </p:grpSpPr>
        <p:sp>
          <p:nvSpPr>
            <p:cNvPr id="27" name="object 27"/>
            <p:cNvSpPr/>
            <p:nvPr/>
          </p:nvSpPr>
          <p:spPr>
            <a:xfrm>
              <a:off x="4307840" y="6327140"/>
              <a:ext cx="1146810" cy="675640"/>
            </a:xfrm>
            <a:custGeom>
              <a:avLst/>
              <a:gdLst/>
              <a:ahLst/>
              <a:cxnLst/>
              <a:rect l="l" t="t" r="r" b="b"/>
              <a:pathLst>
                <a:path w="1146810" h="675640">
                  <a:moveTo>
                    <a:pt x="1146810" y="0"/>
                  </a:moveTo>
                  <a:lnTo>
                    <a:pt x="0" y="0"/>
                  </a:lnTo>
                  <a:lnTo>
                    <a:pt x="0" y="675640"/>
                  </a:lnTo>
                  <a:lnTo>
                    <a:pt x="1146810" y="675640"/>
                  </a:lnTo>
                  <a:lnTo>
                    <a:pt x="1146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6100" y="6385560"/>
              <a:ext cx="843280" cy="287020"/>
            </a:xfrm>
            <a:custGeom>
              <a:avLst/>
              <a:gdLst/>
              <a:ahLst/>
              <a:cxnLst/>
              <a:rect l="l" t="t" r="r" b="b"/>
              <a:pathLst>
                <a:path w="843279" h="287020">
                  <a:moveTo>
                    <a:pt x="0" y="0"/>
                  </a:moveTo>
                  <a:lnTo>
                    <a:pt x="0" y="287019"/>
                  </a:lnTo>
                </a:path>
                <a:path w="843279" h="287020">
                  <a:moveTo>
                    <a:pt x="843279" y="0"/>
                  </a:moveTo>
                  <a:lnTo>
                    <a:pt x="843279" y="287019"/>
                  </a:lnTo>
                </a:path>
                <a:path w="843279" h="287020">
                  <a:moveTo>
                    <a:pt x="0" y="287019"/>
                  </a:moveTo>
                  <a:lnTo>
                    <a:pt x="843279" y="2870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09109" y="6328409"/>
            <a:ext cx="1144270" cy="6731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200" spc="70" dirty="0">
                <a:latin typeface="Trebuchet MS"/>
                <a:cs typeface="Trebuchet MS"/>
              </a:rPr>
              <a:t>Server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63369" y="6428740"/>
            <a:ext cx="161290" cy="130810"/>
            <a:chOff x="1563369" y="6428740"/>
            <a:chExt cx="161290" cy="13081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469" y="6428740"/>
              <a:ext cx="91440" cy="90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219" y="6447790"/>
              <a:ext cx="91440" cy="1117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63369" y="6447790"/>
              <a:ext cx="38100" cy="111760"/>
            </a:xfrm>
            <a:custGeom>
              <a:avLst/>
              <a:gdLst/>
              <a:ahLst/>
              <a:cxnLst/>
              <a:rect l="l" t="t" r="r" b="b"/>
              <a:pathLst>
                <a:path w="38100" h="111759">
                  <a:moveTo>
                    <a:pt x="38100" y="0"/>
                  </a:moveTo>
                  <a:lnTo>
                    <a:pt x="0" y="1117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114675" y="6522719"/>
            <a:ext cx="1193165" cy="74930"/>
            <a:chOff x="3114675" y="6522719"/>
            <a:chExt cx="1193165" cy="74930"/>
          </a:xfrm>
        </p:grpSpPr>
        <p:sp>
          <p:nvSpPr>
            <p:cNvPr id="35" name="object 35"/>
            <p:cNvSpPr/>
            <p:nvPr/>
          </p:nvSpPr>
          <p:spPr>
            <a:xfrm>
              <a:off x="3115310" y="6559549"/>
              <a:ext cx="1121410" cy="1270"/>
            </a:xfrm>
            <a:custGeom>
              <a:avLst/>
              <a:gdLst/>
              <a:ahLst/>
              <a:cxnLst/>
              <a:rect l="l" t="t" r="r" b="b"/>
              <a:pathLst>
                <a:path w="1121410" h="1270">
                  <a:moveTo>
                    <a:pt x="0" y="0"/>
                  </a:moveTo>
                  <a:lnTo>
                    <a:pt x="1121410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31639" y="652271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51685" y="6424929"/>
            <a:ext cx="1061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050414" y="6402704"/>
            <a:ext cx="4471035" cy="604520"/>
            <a:chOff x="2050414" y="6402704"/>
            <a:chExt cx="4471035" cy="604520"/>
          </a:xfrm>
        </p:grpSpPr>
        <p:sp>
          <p:nvSpPr>
            <p:cNvPr id="39" name="object 39"/>
            <p:cNvSpPr/>
            <p:nvPr/>
          </p:nvSpPr>
          <p:spPr>
            <a:xfrm>
              <a:off x="2051049" y="6403339"/>
              <a:ext cx="4399280" cy="306070"/>
            </a:xfrm>
            <a:custGeom>
              <a:avLst/>
              <a:gdLst/>
              <a:ahLst/>
              <a:cxnLst/>
              <a:rect l="l" t="t" r="r" b="b"/>
              <a:pathLst>
                <a:path w="4399280" h="306070">
                  <a:moveTo>
                    <a:pt x="0" y="0"/>
                  </a:moveTo>
                  <a:lnTo>
                    <a:pt x="0" y="306070"/>
                  </a:lnTo>
                </a:path>
                <a:path w="4399280" h="306070">
                  <a:moveTo>
                    <a:pt x="1062989" y="0"/>
                  </a:moveTo>
                  <a:lnTo>
                    <a:pt x="1062989" y="306070"/>
                  </a:lnTo>
                </a:path>
                <a:path w="4399280" h="306070">
                  <a:moveTo>
                    <a:pt x="0" y="0"/>
                  </a:moveTo>
                  <a:lnTo>
                    <a:pt x="1062989" y="0"/>
                  </a:lnTo>
                </a:path>
                <a:path w="4399280" h="306070">
                  <a:moveTo>
                    <a:pt x="0" y="306070"/>
                  </a:moveTo>
                  <a:lnTo>
                    <a:pt x="1062989" y="306070"/>
                  </a:lnTo>
                </a:path>
                <a:path w="4399280" h="306070">
                  <a:moveTo>
                    <a:pt x="3403600" y="200660"/>
                  </a:moveTo>
                  <a:lnTo>
                    <a:pt x="4399280" y="2019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5249" y="65671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15309" y="6703059"/>
              <a:ext cx="1162050" cy="303530"/>
            </a:xfrm>
            <a:custGeom>
              <a:avLst/>
              <a:gdLst/>
              <a:ahLst/>
              <a:cxnLst/>
              <a:rect l="l" t="t" r="r" b="b"/>
              <a:pathLst>
                <a:path w="1162050" h="303529">
                  <a:moveTo>
                    <a:pt x="0" y="303530"/>
                  </a:moveTo>
                  <a:lnTo>
                    <a:pt x="1162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3389" y="6668769"/>
              <a:ext cx="82550" cy="72390"/>
            </a:xfrm>
            <a:custGeom>
              <a:avLst/>
              <a:gdLst/>
              <a:ahLst/>
              <a:cxnLst/>
              <a:rect l="l" t="t" r="r" b="b"/>
              <a:pathLst>
                <a:path w="82550" h="72390">
                  <a:moveTo>
                    <a:pt x="0" y="0"/>
                  </a:moveTo>
                  <a:lnTo>
                    <a:pt x="19050" y="72389"/>
                  </a:lnTo>
                  <a:lnTo>
                    <a:pt x="82550" y="16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1469" y="6755130"/>
            <a:ext cx="123190" cy="13081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051685" y="6770369"/>
            <a:ext cx="1061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Trebuchet MS"/>
                <a:cs typeface="Trebuchet MS"/>
              </a:rPr>
              <a:t>Admin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1050" y="6748780"/>
            <a:ext cx="1062990" cy="306070"/>
          </a:xfrm>
          <a:custGeom>
            <a:avLst/>
            <a:gdLst/>
            <a:ahLst/>
            <a:cxnLst/>
            <a:rect l="l" t="t" r="r" b="b"/>
            <a:pathLst>
              <a:path w="1062989" h="306070">
                <a:moveTo>
                  <a:pt x="0" y="0"/>
                </a:moveTo>
                <a:lnTo>
                  <a:pt x="0" y="306070"/>
                </a:lnTo>
              </a:path>
              <a:path w="1062989" h="306070">
                <a:moveTo>
                  <a:pt x="1062989" y="0"/>
                </a:moveTo>
                <a:lnTo>
                  <a:pt x="1062989" y="306070"/>
                </a:lnTo>
              </a:path>
              <a:path w="1062989" h="306070">
                <a:moveTo>
                  <a:pt x="0" y="0"/>
                </a:moveTo>
                <a:lnTo>
                  <a:pt x="1062989" y="0"/>
                </a:lnTo>
              </a:path>
              <a:path w="1062989" h="306070">
                <a:moveTo>
                  <a:pt x="0" y="306070"/>
                </a:moveTo>
                <a:lnTo>
                  <a:pt x="1062989" y="306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848100" y="7924800"/>
            <a:ext cx="1504950" cy="8229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 marR="613410">
              <a:lnSpc>
                <a:spcPts val="1400"/>
              </a:lnSpc>
              <a:spcBef>
                <a:spcPts val="350"/>
              </a:spcBef>
            </a:pPr>
            <a:r>
              <a:rPr sz="1200" spc="80" dirty="0">
                <a:latin typeface="Trebuchet MS"/>
                <a:cs typeface="Trebuchet MS"/>
              </a:rPr>
              <a:t>ONLINE </a:t>
            </a:r>
            <a:r>
              <a:rPr sz="1200" spc="85" dirty="0">
                <a:latin typeface="Trebuchet MS"/>
                <a:cs typeface="Trebuchet MS"/>
              </a:rPr>
              <a:t>SHOPPING </a:t>
            </a:r>
            <a:r>
              <a:rPr sz="1200" spc="105" dirty="0">
                <a:latin typeface="Trebuchet MS"/>
                <a:cs typeface="Trebuchet MS"/>
              </a:rPr>
              <a:t>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79880" y="8044180"/>
            <a:ext cx="1534160" cy="6032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200" spc="80" dirty="0">
                <a:latin typeface="Trebuchet MS"/>
                <a:cs typeface="Trebuchet MS"/>
              </a:rPr>
              <a:t>ADMINISTRATOR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52415" y="8282940"/>
            <a:ext cx="840105" cy="74930"/>
            <a:chOff x="5352415" y="8282940"/>
            <a:chExt cx="840105" cy="74930"/>
          </a:xfrm>
        </p:grpSpPr>
        <p:sp>
          <p:nvSpPr>
            <p:cNvPr id="49" name="object 49"/>
            <p:cNvSpPr/>
            <p:nvPr/>
          </p:nvSpPr>
          <p:spPr>
            <a:xfrm>
              <a:off x="5353050" y="8321040"/>
              <a:ext cx="769620" cy="11430"/>
            </a:xfrm>
            <a:custGeom>
              <a:avLst/>
              <a:gdLst/>
              <a:ahLst/>
              <a:cxnLst/>
              <a:rect l="l" t="t" r="r" b="b"/>
              <a:pathLst>
                <a:path w="769620" h="11429">
                  <a:moveTo>
                    <a:pt x="0" y="11429"/>
                  </a:moveTo>
                  <a:lnTo>
                    <a:pt x="7696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16320" y="828294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1269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114675" y="8282940"/>
            <a:ext cx="771525" cy="76200"/>
            <a:chOff x="3114675" y="8282940"/>
            <a:chExt cx="771525" cy="76200"/>
          </a:xfrm>
        </p:grpSpPr>
        <p:sp>
          <p:nvSpPr>
            <p:cNvPr id="52" name="object 52"/>
            <p:cNvSpPr/>
            <p:nvPr/>
          </p:nvSpPr>
          <p:spPr>
            <a:xfrm>
              <a:off x="3115310" y="8321040"/>
              <a:ext cx="699770" cy="11430"/>
            </a:xfrm>
            <a:custGeom>
              <a:avLst/>
              <a:gdLst/>
              <a:ahLst/>
              <a:cxnLst/>
              <a:rect l="l" t="t" r="r" b="b"/>
              <a:pathLst>
                <a:path w="699770" h="11429">
                  <a:moveTo>
                    <a:pt x="0" y="11429"/>
                  </a:moveTo>
                  <a:lnTo>
                    <a:pt x="6997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0000" y="82829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1270" y="7619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193790" y="8075930"/>
            <a:ext cx="1228090" cy="5715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200" spc="105" dirty="0"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Software Requirement specification(srs) for online Shopping system(oss)</vt:lpstr>
      <vt:lpstr>PowerPoint Presentation</vt:lpstr>
      <vt:lpstr>Software Requirement Specification(SRS) for Online Shopping System(OSS)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LEVEL DED .FOR ADMIN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specification(srs) for online Shopping system(oss)</dc:title>
  <dc:creator>khushboo</dc:creator>
  <cp:lastModifiedBy>917092788906</cp:lastModifiedBy>
  <cp:revision>1</cp:revision>
  <dcterms:created xsi:type="dcterms:W3CDTF">2023-03-10T04:52:20Z</dcterms:created>
  <dcterms:modified xsi:type="dcterms:W3CDTF">2023-03-10T05:23:31Z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2014-11-23T00:00:00Z</vt:filetime>
  </property>
  <property fmtid="{D5CDD505-2E9C-101B-9397-08002B2CF9AE}" pid="3" name="Creator">
    <vt:lpwstr>Writer</vt:lpwstr>
  </property>
  <property fmtid="{D5CDD505-2E9C-101B-9397-08002B2CF9AE}" pid="4" name="Producer">
    <vt:lpwstr>LibreOffice 4.2</vt:lpwstr>
  </property>
  <property fmtid="{D5CDD505-2E9C-101B-9397-08002B2CF9AE}" pid="5" name="LastSaved">
    <vt:filetime>2014-11-23T00:00:00Z</vt:filetime>
  </property>
</Properties>
</file>