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数据 1"/>
          <p:cNvSpPr/>
          <p:nvPr/>
        </p:nvSpPr>
        <p:spPr>
          <a:xfrm>
            <a:off x="173355" y="2581910"/>
            <a:ext cx="908050" cy="6070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600">
                <a:latin typeface="宋体" panose="02010600030101010101" pitchFamily="2" charset="-122"/>
                <a:ea typeface="宋体" panose="02010600030101010101" pitchFamily="2" charset="-122"/>
              </a:rPr>
              <a:t>层发送的</a:t>
            </a:r>
            <a:r>
              <a:rPr lang="en-US" altLang="zh-CN" sz="600">
                <a:latin typeface="宋体" panose="02010600030101010101" pitchFamily="2" charset="-122"/>
                <a:ea typeface="宋体" panose="02010600030101010101" pitchFamily="2" charset="-122"/>
              </a:rPr>
              <a:t>MCPS-DATA.indication</a:t>
            </a:r>
            <a:endParaRPr lang="en-US" altLang="zh-CN" sz="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600"/>
          </a:p>
        </p:txBody>
      </p:sp>
      <p:sp>
        <p:nvSpPr>
          <p:cNvPr id="32" name="流程图: 决策 31"/>
          <p:cNvSpPr/>
          <p:nvPr/>
        </p:nvSpPr>
        <p:spPr>
          <a:xfrm>
            <a:off x="1546225" y="368046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ym typeface="+mn-ea"/>
              </a:rPr>
              <a:t>MAC</a:t>
            </a:r>
            <a:r>
              <a:rPr lang="zh-CN" altLang="en-US" sz="600">
                <a:sym typeface="+mn-ea"/>
              </a:rPr>
              <a:t>目标地址是不是</a:t>
            </a:r>
            <a:r>
              <a:rPr lang="en-US" altLang="zh-CN" sz="600">
                <a:sym typeface="+mn-ea"/>
              </a:rPr>
              <a:t>0xFFFF</a:t>
            </a:r>
            <a:endParaRPr lang="en-US" altLang="zh-CN" sz="600">
              <a:sym typeface="+mn-ea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1546225" y="257746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ym typeface="+mn-ea"/>
              </a:rPr>
              <a:t>MAC</a:t>
            </a:r>
            <a:r>
              <a:rPr lang="zh-CN" altLang="en-US" sz="600">
                <a:sym typeface="+mn-ea"/>
              </a:rPr>
              <a:t>目标地址是本设备地址</a:t>
            </a:r>
            <a:endParaRPr lang="zh-CN" altLang="en-US" sz="600"/>
          </a:p>
        </p:txBody>
      </p:sp>
      <p:cxnSp>
        <p:nvCxnSpPr>
          <p:cNvPr id="35" name="直接箭头连接符 34"/>
          <p:cNvCxnSpPr>
            <a:stCxn id="2" idx="5"/>
            <a:endCxn id="33" idx="1"/>
          </p:cNvCxnSpPr>
          <p:nvPr/>
        </p:nvCxnSpPr>
        <p:spPr>
          <a:xfrm flipV="1">
            <a:off x="990600" y="2883535"/>
            <a:ext cx="55562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  <a:endCxn id="32" idx="0"/>
          </p:cNvCxnSpPr>
          <p:nvPr/>
        </p:nvCxnSpPr>
        <p:spPr>
          <a:xfrm>
            <a:off x="2003425" y="3188970"/>
            <a:ext cx="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决策 37"/>
          <p:cNvSpPr/>
          <p:nvPr/>
        </p:nvSpPr>
        <p:spPr>
          <a:xfrm>
            <a:off x="4302125" y="257746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ym typeface="+mn-ea"/>
              </a:rPr>
              <a:t>网格报头是符合</a:t>
            </a:r>
            <a:r>
              <a:rPr lang="en-US" altLang="zh-CN" sz="600">
                <a:sym typeface="+mn-ea"/>
              </a:rPr>
              <a:t>6loWPAN</a:t>
            </a:r>
            <a:r>
              <a:rPr lang="zh-CN" altLang="en-US" sz="600">
                <a:sym typeface="+mn-ea"/>
              </a:rPr>
              <a:t>报头标准</a:t>
            </a:r>
            <a:endParaRPr lang="zh-CN" altLang="en-US" sz="600">
              <a:sym typeface="+mn-ea"/>
            </a:endParaRPr>
          </a:p>
        </p:txBody>
      </p:sp>
      <p:sp>
        <p:nvSpPr>
          <p:cNvPr id="41" name="流程图: 决策 40"/>
          <p:cNvSpPr/>
          <p:nvPr/>
        </p:nvSpPr>
        <p:spPr>
          <a:xfrm>
            <a:off x="4210685" y="3679825"/>
            <a:ext cx="109728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600">
                <a:sym typeface="+mn-ea"/>
              </a:rPr>
              <a:t>6loWPA</a:t>
            </a:r>
            <a:r>
              <a:rPr lang="zh-CN" altLang="en-US" sz="600">
                <a:sym typeface="+mn-ea"/>
              </a:rPr>
              <a:t>目标地址与本设备的</a:t>
            </a:r>
            <a:r>
              <a:rPr lang="en-US" altLang="zh-CN" sz="600">
                <a:sym typeface="+mn-ea"/>
              </a:rPr>
              <a:t>6loWPA</a:t>
            </a:r>
            <a:r>
              <a:rPr lang="zh-CN" altLang="en-US" sz="600">
                <a:sym typeface="+mn-ea"/>
              </a:rPr>
              <a:t>目标地址相同</a:t>
            </a:r>
            <a:endParaRPr lang="en-US" altLang="zh-CN" sz="600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03425" y="229171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cxnSp>
        <p:nvCxnSpPr>
          <p:cNvPr id="45" name="直接箭头连接符 44"/>
          <p:cNvCxnSpPr>
            <a:stCxn id="33" idx="3"/>
            <a:endCxn id="38" idx="1"/>
          </p:cNvCxnSpPr>
          <p:nvPr/>
        </p:nvCxnSpPr>
        <p:spPr>
          <a:xfrm>
            <a:off x="2460625" y="2883535"/>
            <a:ext cx="184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251835" y="270192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49" name="文本框 48"/>
          <p:cNvSpPr txBox="1"/>
          <p:nvPr/>
        </p:nvSpPr>
        <p:spPr>
          <a:xfrm>
            <a:off x="2003425" y="323977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50" name="流程图: 终止 49"/>
          <p:cNvSpPr/>
          <p:nvPr/>
        </p:nvSpPr>
        <p:spPr>
          <a:xfrm>
            <a:off x="1546225" y="4942205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丢包</a:t>
            </a:r>
            <a:endParaRPr lang="zh-CN" altLang="en-US" sz="600"/>
          </a:p>
        </p:txBody>
      </p:sp>
      <p:sp>
        <p:nvSpPr>
          <p:cNvPr id="54" name="流程图: 终止 53"/>
          <p:cNvSpPr/>
          <p:nvPr/>
        </p:nvSpPr>
        <p:spPr>
          <a:xfrm>
            <a:off x="2924175" y="3834765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ym typeface="+mn-ea"/>
                <a:hlinkClick r:id="rId1" action="ppaction://hlinksldjump"/>
              </a:rPr>
              <a:t>执行广播帧程序，</a:t>
            </a:r>
            <a:r>
              <a:rPr lang="en-US" altLang="zh-CN" sz="600">
                <a:sym typeface="+mn-ea"/>
                <a:hlinkClick r:id="rId1" action="ppaction://hlinksldjump"/>
              </a:rPr>
              <a:t>9.4.3.2.2</a:t>
            </a:r>
            <a:endParaRPr lang="en-US" altLang="zh-CN" sz="600">
              <a:sym typeface="+mn-ea"/>
            </a:endParaRPr>
          </a:p>
        </p:txBody>
      </p:sp>
      <p:cxnSp>
        <p:nvCxnSpPr>
          <p:cNvPr id="55" name="直接箭头连接符 54"/>
          <p:cNvCxnSpPr>
            <a:stCxn id="32" idx="3"/>
            <a:endCxn id="54" idx="1"/>
          </p:cNvCxnSpPr>
          <p:nvPr/>
        </p:nvCxnSpPr>
        <p:spPr>
          <a:xfrm flipV="1">
            <a:off x="2460625" y="3985895"/>
            <a:ext cx="4635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562860" y="380238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57" name="流程图: 过程 56"/>
          <p:cNvSpPr/>
          <p:nvPr/>
        </p:nvSpPr>
        <p:spPr>
          <a:xfrm>
            <a:off x="6010275" y="2575560"/>
            <a:ext cx="145732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/>
              <a:t>生成一个ADPD-DATA.indication原语以指示帧到达上层。</a:t>
            </a:r>
            <a:endParaRPr lang="zh-CN" altLang="en-US" sz="600"/>
          </a:p>
          <a:p>
            <a:pPr algn="l"/>
            <a:r>
              <a:rPr lang="zh-CN" altLang="en-US" sz="600"/>
              <a:t>见</a:t>
            </a:r>
            <a:r>
              <a:rPr lang="en-US" altLang="zh-CN" sz="600"/>
              <a:t>9.4.6.1.4</a:t>
            </a:r>
            <a:endParaRPr lang="en-US" altLang="zh-CN" sz="600"/>
          </a:p>
          <a:p>
            <a:pPr algn="l"/>
            <a:r>
              <a:rPr lang="zh-CN" altLang="en-US" sz="600">
                <a:sym typeface="+mn-ea"/>
              </a:rPr>
              <a:t>DstAddr = MAC destination address</a:t>
            </a:r>
            <a:endParaRPr lang="zh-CN" altLang="en-US" sz="600"/>
          </a:p>
          <a:p>
            <a:pPr algn="l"/>
            <a:r>
              <a:rPr lang="zh-CN" altLang="en-US" sz="600">
                <a:sym typeface="+mn-ea"/>
              </a:rPr>
              <a:t>SrcAddr = MAC source address</a:t>
            </a:r>
            <a:endParaRPr lang="zh-CN" altLang="en-US" sz="600"/>
          </a:p>
          <a:p>
            <a:pPr algn="l"/>
            <a:endParaRPr lang="en-US" altLang="zh-CN" sz="600"/>
          </a:p>
        </p:txBody>
      </p:sp>
      <p:cxnSp>
        <p:nvCxnSpPr>
          <p:cNvPr id="59" name="直接箭头连接符 58"/>
          <p:cNvCxnSpPr>
            <a:stCxn id="38" idx="3"/>
            <a:endCxn id="57" idx="1"/>
          </p:cNvCxnSpPr>
          <p:nvPr/>
        </p:nvCxnSpPr>
        <p:spPr>
          <a:xfrm flipV="1">
            <a:off x="5216525" y="2881630"/>
            <a:ext cx="79375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8" idx="2"/>
            <a:endCxn id="41" idx="0"/>
          </p:cNvCxnSpPr>
          <p:nvPr/>
        </p:nvCxnSpPr>
        <p:spPr>
          <a:xfrm>
            <a:off x="4759325" y="3188970"/>
            <a:ext cx="0" cy="49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483860" y="270192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63" name="流程图: 决策 62"/>
          <p:cNvSpPr/>
          <p:nvPr/>
        </p:nvSpPr>
        <p:spPr>
          <a:xfrm>
            <a:off x="4302125" y="478726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ym typeface="+mn-ea"/>
              </a:rPr>
              <a:t>6loWPA</a:t>
            </a:r>
            <a:r>
              <a:rPr lang="zh-CN" altLang="en-US" sz="600">
                <a:sym typeface="+mn-ea"/>
              </a:rPr>
              <a:t>目标地址在路由表中</a:t>
            </a:r>
            <a:endParaRPr lang="zh-CN" altLang="en-US" sz="600">
              <a:sym typeface="+mn-ea"/>
            </a:endParaRPr>
          </a:p>
        </p:txBody>
      </p:sp>
      <p:sp>
        <p:nvSpPr>
          <p:cNvPr id="64" name="流程图: 过程 63"/>
          <p:cNvSpPr/>
          <p:nvPr/>
        </p:nvSpPr>
        <p:spPr>
          <a:xfrm>
            <a:off x="6010275" y="4785360"/>
            <a:ext cx="145796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通过调用MCPS-DATA.request原语将数据包转发到路由表中找到的下一跳。</a:t>
            </a:r>
            <a:endParaRPr lang="zh-CN" altLang="en-US" sz="600"/>
          </a:p>
        </p:txBody>
      </p:sp>
      <p:cxnSp>
        <p:nvCxnSpPr>
          <p:cNvPr id="65" name="直接箭头连接符 64"/>
          <p:cNvCxnSpPr>
            <a:stCxn id="63" idx="3"/>
            <a:endCxn id="64" idx="1"/>
          </p:cNvCxnSpPr>
          <p:nvPr/>
        </p:nvCxnSpPr>
        <p:spPr>
          <a:xfrm flipV="1">
            <a:off x="5216525" y="5091430"/>
            <a:ext cx="79375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483860" y="49098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67" name="文本框 66"/>
          <p:cNvSpPr txBox="1"/>
          <p:nvPr/>
        </p:nvSpPr>
        <p:spPr>
          <a:xfrm>
            <a:off x="4759325" y="444754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cxnSp>
        <p:nvCxnSpPr>
          <p:cNvPr id="68" name="直接箭头连接符 67"/>
          <p:cNvCxnSpPr>
            <a:stCxn id="41" idx="2"/>
            <a:endCxn id="63" idx="0"/>
          </p:cNvCxnSpPr>
          <p:nvPr/>
        </p:nvCxnSpPr>
        <p:spPr>
          <a:xfrm>
            <a:off x="4759325" y="4291330"/>
            <a:ext cx="0" cy="49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759325" y="334264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70" name="流程图: 过程 69"/>
          <p:cNvSpPr/>
          <p:nvPr/>
        </p:nvSpPr>
        <p:spPr>
          <a:xfrm>
            <a:off x="6010275" y="3680460"/>
            <a:ext cx="145796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>
                <a:sym typeface="+mn-ea"/>
              </a:rPr>
              <a:t>生成一个ADPD-DATA.indication原语以指示帧到达上层。</a:t>
            </a:r>
            <a:endParaRPr lang="zh-CN" altLang="en-US" sz="600"/>
          </a:p>
          <a:p>
            <a:pPr algn="l"/>
            <a:r>
              <a:rPr lang="zh-CN" altLang="en-US" sz="600">
                <a:sym typeface="+mn-ea"/>
              </a:rPr>
              <a:t>见</a:t>
            </a:r>
            <a:r>
              <a:rPr lang="en-US" altLang="zh-CN" sz="600">
                <a:sym typeface="+mn-ea"/>
              </a:rPr>
              <a:t>9.4.6.1.4</a:t>
            </a:r>
            <a:endParaRPr lang="en-US" altLang="zh-CN" sz="600">
              <a:sym typeface="+mn-ea"/>
            </a:endParaRPr>
          </a:p>
          <a:p>
            <a:pPr algn="l"/>
            <a:r>
              <a:rPr lang="en-US" altLang="zh-CN" sz="600">
                <a:sym typeface="+mn-ea"/>
              </a:rPr>
              <a:t>DstAddr = 6LoWPAN destination address</a:t>
            </a:r>
            <a:endParaRPr lang="en-US" altLang="zh-CN" sz="600">
              <a:sym typeface="+mn-ea"/>
            </a:endParaRPr>
          </a:p>
          <a:p>
            <a:pPr algn="l"/>
            <a:r>
              <a:rPr lang="en-US" altLang="zh-CN" sz="600">
                <a:sym typeface="+mn-ea"/>
              </a:rPr>
              <a:t>SrcAddr = The originator address in the 6LoWPAN mesh header </a:t>
            </a:r>
            <a:endParaRPr lang="en-US" altLang="zh-CN" sz="600">
              <a:sym typeface="+mn-ea"/>
            </a:endParaRPr>
          </a:p>
          <a:p>
            <a:pPr algn="l"/>
            <a:endParaRPr lang="zh-CN" altLang="en-US" sz="600"/>
          </a:p>
        </p:txBody>
      </p:sp>
      <p:cxnSp>
        <p:nvCxnSpPr>
          <p:cNvPr id="71" name="直接箭头连接符 70"/>
          <p:cNvCxnSpPr>
            <a:stCxn id="41" idx="3"/>
            <a:endCxn id="70" idx="1"/>
          </p:cNvCxnSpPr>
          <p:nvPr/>
        </p:nvCxnSpPr>
        <p:spPr>
          <a:xfrm>
            <a:off x="5307965" y="3985895"/>
            <a:ext cx="702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483860" y="380238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74" name="流程图: 过程 73"/>
          <p:cNvSpPr/>
          <p:nvPr/>
        </p:nvSpPr>
        <p:spPr>
          <a:xfrm>
            <a:off x="4302125" y="5891530"/>
            <a:ext cx="914400" cy="61200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路线修理。</a:t>
            </a:r>
            <a:endParaRPr lang="zh-CN" altLang="en-US" sz="600"/>
          </a:p>
          <a:p>
            <a:pPr algn="ctr"/>
            <a:r>
              <a:rPr lang="zh-CN" altLang="en-US" sz="600"/>
              <a:t>见</a:t>
            </a:r>
            <a:r>
              <a:rPr lang="en-US" altLang="zh-CN" sz="600"/>
              <a:t>9.4.3.2.5</a:t>
            </a:r>
            <a:endParaRPr lang="en-US" altLang="zh-CN" sz="600"/>
          </a:p>
        </p:txBody>
      </p:sp>
      <p:cxnSp>
        <p:nvCxnSpPr>
          <p:cNvPr id="75" name="直接箭头连接符 74"/>
          <p:cNvCxnSpPr>
            <a:stCxn id="63" idx="2"/>
            <a:endCxn id="74" idx="0"/>
          </p:cNvCxnSpPr>
          <p:nvPr/>
        </p:nvCxnSpPr>
        <p:spPr>
          <a:xfrm>
            <a:off x="4759325" y="5398770"/>
            <a:ext cx="0" cy="49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759325" y="555371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cxnSp>
        <p:nvCxnSpPr>
          <p:cNvPr id="3" name="直接箭头连接符 2"/>
          <p:cNvCxnSpPr>
            <a:stCxn id="32" idx="2"/>
            <a:endCxn id="50" idx="0"/>
          </p:cNvCxnSpPr>
          <p:nvPr/>
        </p:nvCxnSpPr>
        <p:spPr>
          <a:xfrm>
            <a:off x="2003425" y="4291965"/>
            <a:ext cx="0" cy="65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流程图: 决策 5"/>
          <p:cNvSpPr/>
          <p:nvPr/>
        </p:nvSpPr>
        <p:spPr>
          <a:xfrm>
            <a:off x="190500" y="232092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执行广播帧程序</a:t>
            </a:r>
            <a:endParaRPr lang="zh-CN" altLang="en-US" sz="600"/>
          </a:p>
        </p:txBody>
      </p:sp>
      <p:sp>
        <p:nvSpPr>
          <p:cNvPr id="7" name="流程图: 决策 6"/>
          <p:cNvSpPr/>
          <p:nvPr/>
        </p:nvSpPr>
        <p:spPr>
          <a:xfrm>
            <a:off x="1460500" y="232092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最终目标地址等于广播地址</a:t>
            </a:r>
            <a:endParaRPr lang="zh-CN" altLang="en-US" sz="600"/>
          </a:p>
        </p:txBody>
      </p:sp>
      <p:sp>
        <p:nvSpPr>
          <p:cNvPr id="10" name="流程图: 决策 9"/>
          <p:cNvSpPr/>
          <p:nvPr/>
        </p:nvSpPr>
        <p:spPr>
          <a:xfrm>
            <a:off x="1460500" y="326707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最终目标地址在</a:t>
            </a:r>
            <a:r>
              <a:rPr lang="en-US" altLang="zh-CN" sz="600"/>
              <a:t>adpGroupTable</a:t>
            </a:r>
            <a:r>
              <a:rPr lang="zh-CN" altLang="en-US" sz="600"/>
              <a:t>中</a:t>
            </a:r>
            <a:endParaRPr lang="zh-CN" altLang="en-US" sz="600"/>
          </a:p>
        </p:txBody>
      </p:sp>
      <p:sp>
        <p:nvSpPr>
          <p:cNvPr id="11" name="流程图: 决策 10"/>
          <p:cNvSpPr/>
          <p:nvPr/>
        </p:nvSpPr>
        <p:spPr>
          <a:xfrm>
            <a:off x="2730500" y="232092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广播日志表中存在</a:t>
            </a:r>
            <a:r>
              <a:rPr lang="en-US" altLang="zh-CN" sz="600"/>
              <a:t>SrcAddr</a:t>
            </a:r>
            <a:r>
              <a:rPr lang="zh-CN" altLang="en-US" sz="600"/>
              <a:t>和</a:t>
            </a:r>
            <a:r>
              <a:rPr lang="en-US" altLang="zh-CN" sz="600"/>
              <a:t>SeqNumber</a:t>
            </a:r>
            <a:endParaRPr lang="en-US" altLang="zh-CN" sz="600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1104900" y="2626995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10" idx="0"/>
          </p:cNvCxnSpPr>
          <p:nvPr/>
        </p:nvCxnSpPr>
        <p:spPr>
          <a:xfrm>
            <a:off x="1917700" y="2932430"/>
            <a:ext cx="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11" idx="1"/>
          </p:cNvCxnSpPr>
          <p:nvPr/>
        </p:nvCxnSpPr>
        <p:spPr>
          <a:xfrm>
            <a:off x="2374900" y="2626995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" idx="3"/>
            <a:endCxn id="11" idx="2"/>
          </p:cNvCxnSpPr>
          <p:nvPr/>
        </p:nvCxnSpPr>
        <p:spPr>
          <a:xfrm flipV="1">
            <a:off x="2374900" y="2932430"/>
            <a:ext cx="812800" cy="6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69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19" name="文本框 18"/>
          <p:cNvSpPr txBox="1"/>
          <p:nvPr/>
        </p:nvSpPr>
        <p:spPr>
          <a:xfrm>
            <a:off x="47117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0" name="文本框 19"/>
          <p:cNvSpPr txBox="1"/>
          <p:nvPr/>
        </p:nvSpPr>
        <p:spPr>
          <a:xfrm>
            <a:off x="2423160" y="244348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21" name="文本框 20"/>
          <p:cNvSpPr txBox="1"/>
          <p:nvPr/>
        </p:nvSpPr>
        <p:spPr>
          <a:xfrm>
            <a:off x="1658620" y="300799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2" name="文本框 21"/>
          <p:cNvSpPr txBox="1"/>
          <p:nvPr/>
        </p:nvSpPr>
        <p:spPr>
          <a:xfrm>
            <a:off x="2651760" y="338963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24" name="流程图: 终止 23"/>
          <p:cNvSpPr/>
          <p:nvPr/>
        </p:nvSpPr>
        <p:spPr>
          <a:xfrm>
            <a:off x="1460500" y="4216400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没说</a:t>
            </a:r>
            <a:endParaRPr lang="zh-CN" altLang="en-US" sz="600"/>
          </a:p>
        </p:txBody>
      </p:sp>
      <p:cxnSp>
        <p:nvCxnSpPr>
          <p:cNvPr id="25" name="直接箭头连接符 24"/>
          <p:cNvCxnSpPr>
            <a:stCxn id="10" idx="2"/>
            <a:endCxn id="24" idx="0"/>
          </p:cNvCxnSpPr>
          <p:nvPr/>
        </p:nvCxnSpPr>
        <p:spPr>
          <a:xfrm>
            <a:off x="1917700" y="3878580"/>
            <a:ext cx="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658620" y="395605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8" name="流程图: 决策 27"/>
          <p:cNvSpPr/>
          <p:nvPr/>
        </p:nvSpPr>
        <p:spPr>
          <a:xfrm>
            <a:off x="882650" y="4762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30" name="流程图: 过程 29"/>
          <p:cNvSpPr/>
          <p:nvPr/>
        </p:nvSpPr>
        <p:spPr>
          <a:xfrm>
            <a:off x="4000500" y="232156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舍弃协议</a:t>
            </a:r>
            <a:endParaRPr lang="zh-CN" altLang="en-US" sz="600"/>
          </a:p>
        </p:txBody>
      </p:sp>
      <p:sp>
        <p:nvSpPr>
          <p:cNvPr id="32" name="流程图: 过程 31"/>
          <p:cNvSpPr/>
          <p:nvPr/>
        </p:nvSpPr>
        <p:spPr>
          <a:xfrm>
            <a:off x="4000500" y="139446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生成ADPD-DATA.indication原语到上层</a:t>
            </a:r>
            <a:endParaRPr lang="zh-CN" altLang="en-US" sz="600"/>
          </a:p>
        </p:txBody>
      </p:sp>
      <p:cxnSp>
        <p:nvCxnSpPr>
          <p:cNvPr id="34" name="直接箭头连接符 33"/>
          <p:cNvCxnSpPr>
            <a:stCxn id="11" idx="3"/>
            <a:endCxn id="30" idx="1"/>
          </p:cNvCxnSpPr>
          <p:nvPr/>
        </p:nvCxnSpPr>
        <p:spPr>
          <a:xfrm>
            <a:off x="3644900" y="2626995"/>
            <a:ext cx="3556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93160" y="244411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37" name="流程图: 过程 36"/>
          <p:cNvSpPr/>
          <p:nvPr/>
        </p:nvSpPr>
        <p:spPr>
          <a:xfrm>
            <a:off x="4000500" y="46101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在广播日志表中创建一个条目，具有相应的帧特征。</a:t>
            </a:r>
            <a:endParaRPr lang="zh-CN" altLang="en-US" sz="600"/>
          </a:p>
        </p:txBody>
      </p:sp>
      <p:cxnSp>
        <p:nvCxnSpPr>
          <p:cNvPr id="38" name="肘形连接符 37"/>
          <p:cNvCxnSpPr>
            <a:stCxn id="11" idx="0"/>
            <a:endCxn id="37" idx="1"/>
          </p:cNvCxnSpPr>
          <p:nvPr/>
        </p:nvCxnSpPr>
        <p:spPr>
          <a:xfrm rot="16200000">
            <a:off x="2816860" y="1137285"/>
            <a:ext cx="1553845" cy="812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1" idx="0"/>
            <a:endCxn id="32" idx="1"/>
          </p:cNvCxnSpPr>
          <p:nvPr/>
        </p:nvCxnSpPr>
        <p:spPr>
          <a:xfrm rot="16200000">
            <a:off x="3283585" y="1604010"/>
            <a:ext cx="620395" cy="812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928620" y="191897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>宽屏</PresentationFormat>
  <Paragraphs>86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Auspicious</dc:creator>
  <cp:lastModifiedBy>Auspicious</cp:lastModifiedBy>
  <cp:revision>17</cp:revision>
  <dcterms:created xsi:type="dcterms:W3CDTF">2015-05-05T08:02:00Z</dcterms:created>
  <dcterms:modified xsi:type="dcterms:W3CDTF">2017-10-31T06:42:40Z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