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数据 1"/>
          <p:cNvSpPr/>
          <p:nvPr/>
        </p:nvSpPr>
        <p:spPr>
          <a:xfrm>
            <a:off x="2346960" y="1757680"/>
            <a:ext cx="908050" cy="6070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600">
                <a:latin typeface="宋体" panose="02010600030101010101" pitchFamily="2" charset="-122"/>
                <a:ea typeface="宋体" panose="02010600030101010101" pitchFamily="2" charset="-122"/>
              </a:rPr>
              <a:t>层发送的</a:t>
            </a:r>
            <a:r>
              <a:rPr lang="en-US" altLang="zh-CN" sz="600">
                <a:latin typeface="宋体" panose="02010600030101010101" pitchFamily="2" charset="-122"/>
                <a:ea typeface="宋体" panose="02010600030101010101" pitchFamily="2" charset="-122"/>
              </a:rPr>
              <a:t>MCPS-DATA.indication</a:t>
            </a:r>
            <a:endParaRPr lang="en-US" altLang="zh-CN" sz="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600"/>
          </a:p>
        </p:txBody>
      </p:sp>
      <p:sp>
        <p:nvSpPr>
          <p:cNvPr id="32" name="流程图: 决策 31"/>
          <p:cNvSpPr/>
          <p:nvPr/>
        </p:nvSpPr>
        <p:spPr>
          <a:xfrm>
            <a:off x="3719830" y="285623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ym typeface="+mn-ea"/>
              </a:rPr>
              <a:t>MAC</a:t>
            </a:r>
            <a:r>
              <a:rPr lang="zh-CN" altLang="en-US" sz="600">
                <a:sym typeface="+mn-ea"/>
              </a:rPr>
              <a:t>目标地址是不是</a:t>
            </a:r>
            <a:r>
              <a:rPr lang="en-US" altLang="zh-CN" sz="600">
                <a:sym typeface="+mn-ea"/>
              </a:rPr>
              <a:t>0xFFFF</a:t>
            </a:r>
            <a:endParaRPr lang="en-US" altLang="zh-CN" sz="600">
              <a:sym typeface="+mn-ea"/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3719830" y="175323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ym typeface="+mn-ea"/>
              </a:rPr>
              <a:t>MAC</a:t>
            </a:r>
            <a:r>
              <a:rPr lang="zh-CN" altLang="en-US" sz="600">
                <a:sym typeface="+mn-ea"/>
              </a:rPr>
              <a:t>目标地址是本设备地址</a:t>
            </a:r>
            <a:endParaRPr lang="zh-CN" altLang="en-US" sz="600"/>
          </a:p>
        </p:txBody>
      </p:sp>
      <p:cxnSp>
        <p:nvCxnSpPr>
          <p:cNvPr id="35" name="直接箭头连接符 34"/>
          <p:cNvCxnSpPr>
            <a:stCxn id="2" idx="5"/>
            <a:endCxn id="33" idx="1"/>
          </p:cNvCxnSpPr>
          <p:nvPr/>
        </p:nvCxnSpPr>
        <p:spPr>
          <a:xfrm flipV="1">
            <a:off x="3164205" y="2059305"/>
            <a:ext cx="55562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2"/>
            <a:endCxn id="32" idx="0"/>
          </p:cNvCxnSpPr>
          <p:nvPr/>
        </p:nvCxnSpPr>
        <p:spPr>
          <a:xfrm>
            <a:off x="4177030" y="2364740"/>
            <a:ext cx="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决策 37"/>
          <p:cNvSpPr/>
          <p:nvPr/>
        </p:nvSpPr>
        <p:spPr>
          <a:xfrm>
            <a:off x="6475730" y="175323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600">
                <a:sym typeface="+mn-ea"/>
              </a:rPr>
              <a:t>网格报头是符合</a:t>
            </a:r>
            <a:r>
              <a:rPr lang="en-US" altLang="zh-CN" sz="600">
                <a:sym typeface="+mn-ea"/>
              </a:rPr>
              <a:t>6loWPAN</a:t>
            </a:r>
            <a:r>
              <a:rPr lang="zh-CN" altLang="en-US" sz="600">
                <a:sym typeface="+mn-ea"/>
              </a:rPr>
              <a:t>报头标准</a:t>
            </a:r>
            <a:endParaRPr lang="zh-CN" altLang="en-US" sz="600">
              <a:sym typeface="+mn-ea"/>
            </a:endParaRPr>
          </a:p>
        </p:txBody>
      </p:sp>
      <p:sp>
        <p:nvSpPr>
          <p:cNvPr id="41" name="流程图: 决策 40"/>
          <p:cNvSpPr/>
          <p:nvPr/>
        </p:nvSpPr>
        <p:spPr>
          <a:xfrm>
            <a:off x="6384290" y="2855595"/>
            <a:ext cx="109728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600">
                <a:sym typeface="+mn-ea"/>
              </a:rPr>
              <a:t>6loWPA</a:t>
            </a:r>
            <a:r>
              <a:rPr lang="zh-CN" altLang="en-US" sz="600">
                <a:sym typeface="+mn-ea"/>
              </a:rPr>
              <a:t>目标地址与本设备的</a:t>
            </a:r>
            <a:r>
              <a:rPr lang="en-US" altLang="zh-CN" sz="600">
                <a:sym typeface="+mn-ea"/>
              </a:rPr>
              <a:t>6loWPA</a:t>
            </a:r>
            <a:r>
              <a:rPr lang="zh-CN" altLang="en-US" sz="600">
                <a:sym typeface="+mn-ea"/>
              </a:rPr>
              <a:t>目标地址相同</a:t>
            </a:r>
            <a:endParaRPr lang="en-US" altLang="zh-CN" sz="600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177030" y="146748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cxnSp>
        <p:nvCxnSpPr>
          <p:cNvPr id="45" name="直接箭头连接符 44"/>
          <p:cNvCxnSpPr>
            <a:stCxn id="33" idx="3"/>
            <a:endCxn id="38" idx="1"/>
          </p:cNvCxnSpPr>
          <p:nvPr/>
        </p:nvCxnSpPr>
        <p:spPr>
          <a:xfrm>
            <a:off x="4634230" y="2059305"/>
            <a:ext cx="184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425440" y="187769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49" name="文本框 48"/>
          <p:cNvSpPr txBox="1"/>
          <p:nvPr/>
        </p:nvSpPr>
        <p:spPr>
          <a:xfrm>
            <a:off x="4177030" y="241554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50" name="流程图: 终止 49"/>
          <p:cNvSpPr/>
          <p:nvPr/>
        </p:nvSpPr>
        <p:spPr>
          <a:xfrm>
            <a:off x="3719830" y="4117975"/>
            <a:ext cx="91440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丢包</a:t>
            </a:r>
            <a:endParaRPr lang="zh-CN" altLang="en-US" sz="600"/>
          </a:p>
        </p:txBody>
      </p:sp>
      <p:sp>
        <p:nvSpPr>
          <p:cNvPr id="54" name="流程图: 终止 53"/>
          <p:cNvSpPr/>
          <p:nvPr/>
        </p:nvSpPr>
        <p:spPr>
          <a:xfrm>
            <a:off x="5097780" y="3010535"/>
            <a:ext cx="91440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600">
                <a:sym typeface="+mn-ea"/>
                <a:hlinkClick r:id="rId1" action="ppaction://hlinksldjump"/>
              </a:rPr>
              <a:t>执行广播帧程序，</a:t>
            </a:r>
            <a:r>
              <a:rPr lang="en-US" altLang="zh-CN" sz="600">
                <a:sym typeface="+mn-ea"/>
                <a:hlinkClick r:id="rId1" action="ppaction://hlinksldjump"/>
              </a:rPr>
              <a:t>9.4.3.2.2</a:t>
            </a:r>
            <a:endParaRPr lang="en-US" altLang="zh-CN" sz="600">
              <a:sym typeface="+mn-ea"/>
            </a:endParaRPr>
          </a:p>
        </p:txBody>
      </p:sp>
      <p:cxnSp>
        <p:nvCxnSpPr>
          <p:cNvPr id="55" name="直接箭头连接符 54"/>
          <p:cNvCxnSpPr>
            <a:stCxn id="32" idx="3"/>
            <a:endCxn id="54" idx="1"/>
          </p:cNvCxnSpPr>
          <p:nvPr/>
        </p:nvCxnSpPr>
        <p:spPr>
          <a:xfrm flipV="1">
            <a:off x="4634230" y="3161665"/>
            <a:ext cx="4635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736465" y="297815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57" name="流程图: 过程 56"/>
          <p:cNvSpPr/>
          <p:nvPr/>
        </p:nvSpPr>
        <p:spPr>
          <a:xfrm>
            <a:off x="8183880" y="1751330"/>
            <a:ext cx="145732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"/>
              <a:t>生成一个ADPD-DATA.indication原语以指示帧到达上层。</a:t>
            </a:r>
            <a:endParaRPr lang="zh-CN" altLang="en-US" sz="600"/>
          </a:p>
          <a:p>
            <a:pPr algn="l"/>
            <a:r>
              <a:rPr lang="zh-CN" altLang="en-US" sz="600"/>
              <a:t>见</a:t>
            </a:r>
            <a:r>
              <a:rPr lang="en-US" altLang="zh-CN" sz="600"/>
              <a:t>9.4.6.1.4</a:t>
            </a:r>
            <a:endParaRPr lang="en-US" altLang="zh-CN" sz="600"/>
          </a:p>
          <a:p>
            <a:pPr algn="l"/>
            <a:r>
              <a:rPr lang="zh-CN" altLang="en-US" sz="600">
                <a:sym typeface="+mn-ea"/>
              </a:rPr>
              <a:t>DstAddr = MAC destination address</a:t>
            </a:r>
            <a:endParaRPr lang="zh-CN" altLang="en-US" sz="600"/>
          </a:p>
          <a:p>
            <a:pPr algn="l"/>
            <a:r>
              <a:rPr lang="zh-CN" altLang="en-US" sz="600">
                <a:sym typeface="+mn-ea"/>
              </a:rPr>
              <a:t>SrcAddr = MAC source address</a:t>
            </a:r>
            <a:endParaRPr lang="zh-CN" altLang="en-US" sz="600"/>
          </a:p>
          <a:p>
            <a:pPr algn="l"/>
            <a:endParaRPr lang="en-US" altLang="zh-CN" sz="600"/>
          </a:p>
        </p:txBody>
      </p:sp>
      <p:cxnSp>
        <p:nvCxnSpPr>
          <p:cNvPr id="59" name="直接箭头连接符 58"/>
          <p:cNvCxnSpPr>
            <a:stCxn id="38" idx="3"/>
            <a:endCxn id="57" idx="1"/>
          </p:cNvCxnSpPr>
          <p:nvPr/>
        </p:nvCxnSpPr>
        <p:spPr>
          <a:xfrm flipV="1">
            <a:off x="7390130" y="2057400"/>
            <a:ext cx="79375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8" idx="2"/>
            <a:endCxn id="41" idx="0"/>
          </p:cNvCxnSpPr>
          <p:nvPr/>
        </p:nvCxnSpPr>
        <p:spPr>
          <a:xfrm>
            <a:off x="6932930" y="2364740"/>
            <a:ext cx="0" cy="49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657465" y="187769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63" name="流程图: 决策 62"/>
          <p:cNvSpPr/>
          <p:nvPr/>
        </p:nvSpPr>
        <p:spPr>
          <a:xfrm>
            <a:off x="6475730" y="396303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ym typeface="+mn-ea"/>
              </a:rPr>
              <a:t>6loWPA</a:t>
            </a:r>
            <a:r>
              <a:rPr lang="zh-CN" altLang="en-US" sz="600">
                <a:sym typeface="+mn-ea"/>
              </a:rPr>
              <a:t>目标地址在路由表中</a:t>
            </a:r>
            <a:endParaRPr lang="zh-CN" altLang="en-US" sz="600">
              <a:sym typeface="+mn-ea"/>
            </a:endParaRPr>
          </a:p>
        </p:txBody>
      </p:sp>
      <p:sp>
        <p:nvSpPr>
          <p:cNvPr id="64" name="流程图: 过程 63"/>
          <p:cNvSpPr/>
          <p:nvPr/>
        </p:nvSpPr>
        <p:spPr>
          <a:xfrm>
            <a:off x="8183880" y="3961130"/>
            <a:ext cx="145796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通过调用MCPS-DATA.request原语将数据包转发到路由表中找到的下一跳。</a:t>
            </a:r>
            <a:endParaRPr lang="zh-CN" altLang="en-US" sz="600"/>
          </a:p>
        </p:txBody>
      </p:sp>
      <p:cxnSp>
        <p:nvCxnSpPr>
          <p:cNvPr id="65" name="直接箭头连接符 64"/>
          <p:cNvCxnSpPr>
            <a:stCxn id="63" idx="3"/>
            <a:endCxn id="64" idx="1"/>
          </p:cNvCxnSpPr>
          <p:nvPr/>
        </p:nvCxnSpPr>
        <p:spPr>
          <a:xfrm flipV="1">
            <a:off x="7390130" y="4267200"/>
            <a:ext cx="79375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657465" y="408559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67" name="文本框 66"/>
          <p:cNvSpPr txBox="1"/>
          <p:nvPr/>
        </p:nvSpPr>
        <p:spPr>
          <a:xfrm>
            <a:off x="6932930" y="362331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cxnSp>
        <p:nvCxnSpPr>
          <p:cNvPr id="68" name="直接箭头连接符 67"/>
          <p:cNvCxnSpPr>
            <a:stCxn id="41" idx="2"/>
            <a:endCxn id="63" idx="0"/>
          </p:cNvCxnSpPr>
          <p:nvPr/>
        </p:nvCxnSpPr>
        <p:spPr>
          <a:xfrm>
            <a:off x="6932930" y="3467100"/>
            <a:ext cx="0" cy="495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932930" y="251841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70" name="流程图: 过程 69"/>
          <p:cNvSpPr/>
          <p:nvPr/>
        </p:nvSpPr>
        <p:spPr>
          <a:xfrm>
            <a:off x="8183880" y="2856230"/>
            <a:ext cx="145796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">
                <a:sym typeface="+mn-ea"/>
              </a:rPr>
              <a:t>生成一个ADPD-DATA.indication原语以指示帧到达上层。</a:t>
            </a:r>
            <a:endParaRPr lang="zh-CN" altLang="en-US" sz="600"/>
          </a:p>
          <a:p>
            <a:pPr algn="l"/>
            <a:r>
              <a:rPr lang="zh-CN" altLang="en-US" sz="600">
                <a:sym typeface="+mn-ea"/>
              </a:rPr>
              <a:t>见</a:t>
            </a:r>
            <a:r>
              <a:rPr lang="en-US" altLang="zh-CN" sz="600">
                <a:sym typeface="+mn-ea"/>
              </a:rPr>
              <a:t>9.4.6.1.4</a:t>
            </a:r>
            <a:endParaRPr lang="en-US" altLang="zh-CN" sz="600">
              <a:sym typeface="+mn-ea"/>
            </a:endParaRPr>
          </a:p>
          <a:p>
            <a:pPr algn="l"/>
            <a:r>
              <a:rPr lang="en-US" altLang="zh-CN" sz="600">
                <a:sym typeface="+mn-ea"/>
              </a:rPr>
              <a:t>DstAddr = 6LoWPAN destination address</a:t>
            </a:r>
            <a:endParaRPr lang="en-US" altLang="zh-CN" sz="600">
              <a:sym typeface="+mn-ea"/>
            </a:endParaRPr>
          </a:p>
          <a:p>
            <a:pPr algn="l"/>
            <a:r>
              <a:rPr lang="en-US" altLang="zh-CN" sz="600">
                <a:sym typeface="+mn-ea"/>
              </a:rPr>
              <a:t>SrcAddr = The originator address in the 6LoWPAN mesh header </a:t>
            </a:r>
            <a:endParaRPr lang="en-US" altLang="zh-CN" sz="600">
              <a:sym typeface="+mn-ea"/>
            </a:endParaRPr>
          </a:p>
          <a:p>
            <a:pPr algn="l"/>
            <a:endParaRPr lang="zh-CN" altLang="en-US" sz="600"/>
          </a:p>
        </p:txBody>
      </p:sp>
      <p:cxnSp>
        <p:nvCxnSpPr>
          <p:cNvPr id="71" name="直接箭头连接符 70"/>
          <p:cNvCxnSpPr>
            <a:stCxn id="41" idx="3"/>
            <a:endCxn id="70" idx="1"/>
          </p:cNvCxnSpPr>
          <p:nvPr/>
        </p:nvCxnSpPr>
        <p:spPr>
          <a:xfrm>
            <a:off x="7481570" y="3161665"/>
            <a:ext cx="702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657465" y="297815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74" name="流程图: 过程 73"/>
          <p:cNvSpPr/>
          <p:nvPr/>
        </p:nvSpPr>
        <p:spPr>
          <a:xfrm>
            <a:off x="6475730" y="5067300"/>
            <a:ext cx="914400" cy="612005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hlinkClick r:id="rId2" action="ppaction://hlinksldjump"/>
              </a:rPr>
              <a:t>路由修复。</a:t>
            </a:r>
            <a:endParaRPr lang="zh-CN" altLang="en-US" sz="600">
              <a:hlinkClick r:id="rId2" action="ppaction://hlinksldjump"/>
            </a:endParaRPr>
          </a:p>
          <a:p>
            <a:pPr algn="ctr"/>
            <a:r>
              <a:rPr lang="zh-CN" altLang="en-US" sz="600">
                <a:hlinkClick r:id="rId2" action="ppaction://hlinksldjump"/>
              </a:rPr>
              <a:t>见</a:t>
            </a:r>
            <a:r>
              <a:rPr lang="en-US" altLang="zh-CN" sz="600">
                <a:hlinkClick r:id="rId2" action="ppaction://hlinksldjump"/>
              </a:rPr>
              <a:t>9.4.3.2.5</a:t>
            </a:r>
            <a:endParaRPr lang="en-US" altLang="zh-CN" sz="600"/>
          </a:p>
        </p:txBody>
      </p:sp>
      <p:cxnSp>
        <p:nvCxnSpPr>
          <p:cNvPr id="75" name="直接箭头连接符 74"/>
          <p:cNvCxnSpPr>
            <a:stCxn id="63" idx="2"/>
            <a:endCxn id="74" idx="0"/>
          </p:cNvCxnSpPr>
          <p:nvPr/>
        </p:nvCxnSpPr>
        <p:spPr>
          <a:xfrm>
            <a:off x="6932930" y="4574540"/>
            <a:ext cx="0" cy="49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932930" y="472948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cxnSp>
        <p:nvCxnSpPr>
          <p:cNvPr id="3" name="直接箭头连接符 2"/>
          <p:cNvCxnSpPr>
            <a:stCxn id="32" idx="2"/>
            <a:endCxn id="50" idx="0"/>
          </p:cNvCxnSpPr>
          <p:nvPr/>
        </p:nvCxnSpPr>
        <p:spPr>
          <a:xfrm>
            <a:off x="4177030" y="3467735"/>
            <a:ext cx="0" cy="65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流程图: 决策 5"/>
          <p:cNvSpPr/>
          <p:nvPr/>
        </p:nvSpPr>
        <p:spPr>
          <a:xfrm>
            <a:off x="2139315" y="282067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执行广播帧程序</a:t>
            </a:r>
            <a:endParaRPr lang="zh-CN" altLang="en-US" sz="600"/>
          </a:p>
        </p:txBody>
      </p:sp>
      <p:sp>
        <p:nvSpPr>
          <p:cNvPr id="7" name="流程图: 决策 6"/>
          <p:cNvSpPr/>
          <p:nvPr/>
        </p:nvSpPr>
        <p:spPr>
          <a:xfrm>
            <a:off x="3409315" y="282067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最终目标地址等于广播地址</a:t>
            </a:r>
            <a:endParaRPr lang="zh-CN" altLang="en-US" sz="600"/>
          </a:p>
        </p:txBody>
      </p:sp>
      <p:sp>
        <p:nvSpPr>
          <p:cNvPr id="10" name="流程图: 决策 9"/>
          <p:cNvSpPr/>
          <p:nvPr/>
        </p:nvSpPr>
        <p:spPr>
          <a:xfrm>
            <a:off x="3409315" y="376682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最终目标地址在</a:t>
            </a:r>
            <a:r>
              <a:rPr lang="en-US" altLang="zh-CN" sz="600"/>
              <a:t>adpGroupTable</a:t>
            </a:r>
            <a:r>
              <a:rPr lang="zh-CN" altLang="en-US" sz="600"/>
              <a:t>中</a:t>
            </a:r>
            <a:endParaRPr lang="zh-CN" altLang="en-US" sz="600"/>
          </a:p>
        </p:txBody>
      </p:sp>
      <p:sp>
        <p:nvSpPr>
          <p:cNvPr id="11" name="流程图: 决策 10"/>
          <p:cNvSpPr/>
          <p:nvPr/>
        </p:nvSpPr>
        <p:spPr>
          <a:xfrm>
            <a:off x="4679315" y="282067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广播日志表中存在</a:t>
            </a:r>
            <a:r>
              <a:rPr lang="en-US" altLang="zh-CN" sz="600"/>
              <a:t>SrcAddr</a:t>
            </a:r>
            <a:r>
              <a:rPr lang="zh-CN" altLang="en-US" sz="600"/>
              <a:t>和</a:t>
            </a:r>
            <a:r>
              <a:rPr lang="en-US" altLang="zh-CN" sz="600"/>
              <a:t>SeqNumber</a:t>
            </a:r>
            <a:endParaRPr lang="en-US" altLang="zh-CN" sz="600"/>
          </a:p>
        </p:txBody>
      </p: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3053715" y="312674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10" idx="0"/>
          </p:cNvCxnSpPr>
          <p:nvPr/>
        </p:nvCxnSpPr>
        <p:spPr>
          <a:xfrm>
            <a:off x="3866515" y="3432175"/>
            <a:ext cx="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11" idx="1"/>
          </p:cNvCxnSpPr>
          <p:nvPr/>
        </p:nvCxnSpPr>
        <p:spPr>
          <a:xfrm>
            <a:off x="4323715" y="312674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0" idx="3"/>
            <a:endCxn id="11" idx="2"/>
          </p:cNvCxnSpPr>
          <p:nvPr/>
        </p:nvCxnSpPr>
        <p:spPr>
          <a:xfrm flipV="1">
            <a:off x="4323715" y="3432175"/>
            <a:ext cx="812800" cy="6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690" y="26162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19" name="文本框 18"/>
          <p:cNvSpPr txBox="1"/>
          <p:nvPr/>
        </p:nvSpPr>
        <p:spPr>
          <a:xfrm>
            <a:off x="471170" y="26162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20" name="文本框 19"/>
          <p:cNvSpPr txBox="1"/>
          <p:nvPr/>
        </p:nvSpPr>
        <p:spPr>
          <a:xfrm>
            <a:off x="4371975" y="294322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21" name="文本框 20"/>
          <p:cNvSpPr txBox="1"/>
          <p:nvPr/>
        </p:nvSpPr>
        <p:spPr>
          <a:xfrm>
            <a:off x="3607435" y="350774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22" name="文本框 21"/>
          <p:cNvSpPr txBox="1"/>
          <p:nvPr/>
        </p:nvSpPr>
        <p:spPr>
          <a:xfrm>
            <a:off x="4600575" y="388937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24" name="流程图: 终止 23"/>
          <p:cNvSpPr/>
          <p:nvPr/>
        </p:nvSpPr>
        <p:spPr>
          <a:xfrm>
            <a:off x="3409315" y="4716145"/>
            <a:ext cx="91440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没说</a:t>
            </a:r>
            <a:endParaRPr lang="zh-CN" altLang="en-US" sz="600"/>
          </a:p>
        </p:txBody>
      </p:sp>
      <p:cxnSp>
        <p:nvCxnSpPr>
          <p:cNvPr id="25" name="直接箭头连接符 24"/>
          <p:cNvCxnSpPr>
            <a:stCxn id="10" idx="2"/>
            <a:endCxn id="24" idx="0"/>
          </p:cNvCxnSpPr>
          <p:nvPr/>
        </p:nvCxnSpPr>
        <p:spPr>
          <a:xfrm>
            <a:off x="3866515" y="4378325"/>
            <a:ext cx="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607435" y="445579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28" name="流程图: 决策 27"/>
          <p:cNvSpPr/>
          <p:nvPr/>
        </p:nvSpPr>
        <p:spPr>
          <a:xfrm>
            <a:off x="882650" y="4762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30" name="流程图: 过程 29"/>
          <p:cNvSpPr/>
          <p:nvPr/>
        </p:nvSpPr>
        <p:spPr>
          <a:xfrm>
            <a:off x="5949315" y="282130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舍弃协议</a:t>
            </a:r>
            <a:endParaRPr lang="zh-CN" altLang="en-US" sz="600"/>
          </a:p>
        </p:txBody>
      </p:sp>
      <p:sp>
        <p:nvSpPr>
          <p:cNvPr id="32" name="流程图: 过程 31"/>
          <p:cNvSpPr/>
          <p:nvPr/>
        </p:nvSpPr>
        <p:spPr>
          <a:xfrm>
            <a:off x="5949315" y="189420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生成ADPD-DATA.indication原语到上层</a:t>
            </a:r>
            <a:endParaRPr lang="zh-CN" altLang="en-US" sz="600"/>
          </a:p>
        </p:txBody>
      </p:sp>
      <p:cxnSp>
        <p:nvCxnSpPr>
          <p:cNvPr id="34" name="直接箭头连接符 33"/>
          <p:cNvCxnSpPr>
            <a:stCxn id="11" idx="3"/>
            <a:endCxn id="30" idx="1"/>
          </p:cNvCxnSpPr>
          <p:nvPr/>
        </p:nvCxnSpPr>
        <p:spPr>
          <a:xfrm>
            <a:off x="5593715" y="3126740"/>
            <a:ext cx="3556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641975" y="294386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37" name="流程图: 过程 36"/>
          <p:cNvSpPr/>
          <p:nvPr/>
        </p:nvSpPr>
        <p:spPr>
          <a:xfrm>
            <a:off x="5949315" y="96075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在广播日志表中创建一个条目，具有相应的帧特征。</a:t>
            </a:r>
            <a:endParaRPr lang="zh-CN" altLang="en-US" sz="600"/>
          </a:p>
        </p:txBody>
      </p:sp>
      <p:cxnSp>
        <p:nvCxnSpPr>
          <p:cNvPr id="38" name="肘形连接符 37"/>
          <p:cNvCxnSpPr>
            <a:stCxn id="11" idx="0"/>
            <a:endCxn id="37" idx="1"/>
          </p:cNvCxnSpPr>
          <p:nvPr/>
        </p:nvCxnSpPr>
        <p:spPr>
          <a:xfrm rot="16200000">
            <a:off x="4765993" y="1637348"/>
            <a:ext cx="1553845" cy="812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1" idx="0"/>
            <a:endCxn id="32" idx="1"/>
          </p:cNvCxnSpPr>
          <p:nvPr/>
        </p:nvCxnSpPr>
        <p:spPr>
          <a:xfrm rot="16200000">
            <a:off x="5232718" y="2104073"/>
            <a:ext cx="620395" cy="812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877435" y="241871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59690" y="26162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19" name="文本框 18"/>
          <p:cNvSpPr txBox="1"/>
          <p:nvPr/>
        </p:nvSpPr>
        <p:spPr>
          <a:xfrm>
            <a:off x="471170" y="26162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28" name="流程图: 决策 27"/>
          <p:cNvSpPr/>
          <p:nvPr/>
        </p:nvSpPr>
        <p:spPr>
          <a:xfrm>
            <a:off x="882650" y="4762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4" name="流程图: 决策 3"/>
          <p:cNvSpPr/>
          <p:nvPr/>
        </p:nvSpPr>
        <p:spPr>
          <a:xfrm>
            <a:off x="2124710" y="295973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执行路由修复</a:t>
            </a:r>
            <a:endParaRPr lang="zh-CN" altLang="en-US" sz="600"/>
          </a:p>
        </p:txBody>
      </p:sp>
      <p:sp>
        <p:nvSpPr>
          <p:cNvPr id="5" name="流程图: 或者 4"/>
          <p:cNvSpPr/>
          <p:nvPr/>
        </p:nvSpPr>
        <p:spPr>
          <a:xfrm>
            <a:off x="809625" y="2959735"/>
            <a:ext cx="611505" cy="61150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658495" y="187388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olidFill>
                  <a:schemeClr val="bg1"/>
                </a:solidFill>
                <a:uFillTx/>
              </a:rPr>
              <a:t>中间节点接收到路由表中不存在的目的地址的分组</a:t>
            </a:r>
            <a:endParaRPr lang="en-US" altLang="zh-CN" sz="600">
              <a:solidFill>
                <a:schemeClr val="bg1"/>
              </a:solidFill>
              <a:uFillTx/>
            </a:endParaRPr>
          </a:p>
        </p:txBody>
      </p:sp>
      <p:cxnSp>
        <p:nvCxnSpPr>
          <p:cNvPr id="8" name="直接箭头连接符 7"/>
          <p:cNvCxnSpPr>
            <a:stCxn id="6" idx="2"/>
            <a:endCxn id="5" idx="0"/>
          </p:cNvCxnSpPr>
          <p:nvPr/>
        </p:nvCxnSpPr>
        <p:spPr>
          <a:xfrm>
            <a:off x="1115695" y="2485390"/>
            <a:ext cx="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过程 9"/>
          <p:cNvSpPr/>
          <p:nvPr/>
        </p:nvSpPr>
        <p:spPr>
          <a:xfrm>
            <a:off x="657860" y="432562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olidFill>
                  <a:schemeClr val="bg1"/>
                </a:solidFill>
                <a:uFillTx/>
                <a:sym typeface="+mn-ea"/>
              </a:rPr>
              <a:t>假设传输不成功（MCPS-DATA.confirm状态等于TRANSACTION_EXPIRED或NO_ACK）。</a:t>
            </a:r>
            <a:endParaRPr lang="en-US" altLang="zh-CN" sz="6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直接箭头连接符 10"/>
          <p:cNvCxnSpPr>
            <a:stCxn id="10" idx="0"/>
            <a:endCxn id="5" idx="4"/>
          </p:cNvCxnSpPr>
          <p:nvPr/>
        </p:nvCxnSpPr>
        <p:spPr>
          <a:xfrm flipV="1">
            <a:off x="1115060" y="3571240"/>
            <a:ext cx="635" cy="75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4" idx="1"/>
          </p:cNvCxnSpPr>
          <p:nvPr/>
        </p:nvCxnSpPr>
        <p:spPr>
          <a:xfrm>
            <a:off x="1421130" y="3265805"/>
            <a:ext cx="703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过程 12"/>
          <p:cNvSpPr/>
          <p:nvPr/>
        </p:nvSpPr>
        <p:spPr>
          <a:xfrm>
            <a:off x="6838950" y="234886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">
                <a:solidFill>
                  <a:schemeClr val="bg1"/>
                </a:solidFill>
                <a:uFillTx/>
              </a:rPr>
              <a:t>针对</a:t>
            </a:r>
            <a:r>
              <a:rPr lang="en-US" altLang="zh-CN" sz="600">
                <a:solidFill>
                  <a:schemeClr val="bg1"/>
                </a:solidFill>
                <a:uFillTx/>
              </a:rPr>
              <a:t>RREQ</a:t>
            </a:r>
            <a:r>
              <a:rPr lang="zh-CN" altLang="en-US" sz="600">
                <a:solidFill>
                  <a:schemeClr val="bg1"/>
                </a:solidFill>
                <a:uFillTx/>
              </a:rPr>
              <a:t>产生</a:t>
            </a:r>
            <a:r>
              <a:rPr lang="en-US" altLang="zh-CN" sz="600">
                <a:solidFill>
                  <a:schemeClr val="bg1"/>
                </a:solidFill>
                <a:uFillTx/>
              </a:rPr>
              <a:t>RREP</a:t>
            </a:r>
            <a:r>
              <a:rPr lang="zh-CN" altLang="en-US" sz="600">
                <a:solidFill>
                  <a:schemeClr val="bg1"/>
                </a:solidFill>
                <a:uFillTx/>
              </a:rPr>
              <a:t>消息</a:t>
            </a:r>
            <a:endParaRPr lang="en-US" altLang="zh-CN" sz="600">
              <a:solidFill>
                <a:schemeClr val="bg1"/>
              </a:solidFill>
              <a:uFillTx/>
            </a:endParaRPr>
          </a:p>
        </p:txBody>
      </p:sp>
      <p:sp>
        <p:nvSpPr>
          <p:cNvPr id="15" name="流程图: 数据 14"/>
          <p:cNvSpPr/>
          <p:nvPr/>
        </p:nvSpPr>
        <p:spPr>
          <a:xfrm>
            <a:off x="2124710" y="1873885"/>
            <a:ext cx="914400" cy="6115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在路由修复过程中缓冲数据包待处理。</a:t>
            </a:r>
            <a:endParaRPr lang="zh-CN" altLang="en-US" sz="600"/>
          </a:p>
        </p:txBody>
      </p:sp>
      <p:cxnSp>
        <p:nvCxnSpPr>
          <p:cNvPr id="16" name="直接箭头连接符 15"/>
          <p:cNvCxnSpPr>
            <a:stCxn id="4" idx="0"/>
            <a:endCxn id="15" idx="4"/>
          </p:cNvCxnSpPr>
          <p:nvPr/>
        </p:nvCxnSpPr>
        <p:spPr>
          <a:xfrm flipV="1">
            <a:off x="2581910" y="2485390"/>
            <a:ext cx="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资料带 23"/>
          <p:cNvSpPr/>
          <p:nvPr/>
        </p:nvSpPr>
        <p:spPr>
          <a:xfrm>
            <a:off x="3697605" y="1659255"/>
            <a:ext cx="914400" cy="1041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"/>
              <a:t>发起方地址：自己的地址</a:t>
            </a:r>
            <a:endParaRPr lang="zh-CN" altLang="en-US" sz="600"/>
          </a:p>
          <a:p>
            <a:pPr algn="l"/>
            <a:r>
              <a:rPr lang="zh-CN" altLang="en-US" sz="600"/>
              <a:t>目标地址：数据包的最终地址</a:t>
            </a:r>
            <a:endParaRPr lang="zh-CN" altLang="en-US" sz="600"/>
          </a:p>
          <a:p>
            <a:pPr algn="l"/>
            <a:r>
              <a:rPr lang="zh-CN" altLang="en-US" sz="600"/>
              <a:t>路由修复标志：</a:t>
            </a:r>
            <a:r>
              <a:rPr lang="en-US" altLang="zh-CN" sz="600"/>
              <a:t>1</a:t>
            </a:r>
            <a:endParaRPr lang="en-US" altLang="zh-CN" sz="600"/>
          </a:p>
          <a:p>
            <a:pPr algn="l"/>
            <a:r>
              <a:rPr lang="en-US" altLang="zh-CN" sz="600"/>
              <a:t>Hop Limit</a:t>
            </a:r>
            <a:r>
              <a:rPr lang="zh-CN" altLang="en-US" sz="600"/>
              <a:t>：</a:t>
            </a:r>
            <a:r>
              <a:rPr lang="en-US" altLang="zh-CN" sz="600"/>
              <a:t>HopLeft-1</a:t>
            </a:r>
            <a:endParaRPr lang="en-US" altLang="zh-CN" sz="600"/>
          </a:p>
        </p:txBody>
      </p:sp>
      <p:sp>
        <p:nvSpPr>
          <p:cNvPr id="27" name="流程图: 过程 26"/>
          <p:cNvSpPr/>
          <p:nvPr/>
        </p:nvSpPr>
        <p:spPr>
          <a:xfrm>
            <a:off x="3697605" y="296037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solidFill>
                  <a:schemeClr val="bg1"/>
                </a:solidFill>
                <a:uFillTx/>
              </a:rPr>
              <a:t>设置路由请求参数</a:t>
            </a:r>
            <a:endParaRPr lang="zh-CN" altLang="en-US" sz="600">
              <a:solidFill>
                <a:schemeClr val="bg1"/>
              </a:solidFill>
              <a:uFillTx/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5267325" y="295973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solidFill>
                  <a:schemeClr val="bg1"/>
                </a:solidFill>
                <a:uFillTx/>
              </a:rPr>
              <a:t>发起路由请求（</a:t>
            </a:r>
            <a:r>
              <a:rPr lang="en-US" altLang="zh-CN" sz="600">
                <a:solidFill>
                  <a:schemeClr val="bg1"/>
                </a:solidFill>
                <a:uFillTx/>
              </a:rPr>
              <a:t>RREQ</a:t>
            </a:r>
            <a:r>
              <a:rPr lang="zh-CN" altLang="en-US" sz="600">
                <a:solidFill>
                  <a:schemeClr val="bg1"/>
                </a:solidFill>
                <a:uFillTx/>
              </a:rPr>
              <a:t>）</a:t>
            </a:r>
            <a:endParaRPr lang="zh-CN" altLang="en-US" sz="600">
              <a:solidFill>
                <a:schemeClr val="bg1"/>
              </a:solidFill>
              <a:uFillTx/>
            </a:endParaRPr>
          </a:p>
        </p:txBody>
      </p:sp>
      <p:cxnSp>
        <p:nvCxnSpPr>
          <p:cNvPr id="30" name="直接箭头连接符 29"/>
          <p:cNvCxnSpPr>
            <a:stCxn id="4" idx="3"/>
            <a:endCxn id="27" idx="1"/>
          </p:cNvCxnSpPr>
          <p:nvPr/>
        </p:nvCxnSpPr>
        <p:spPr>
          <a:xfrm>
            <a:off x="3039110" y="3265805"/>
            <a:ext cx="65849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0"/>
            <a:endCxn id="24" idx="2"/>
          </p:cNvCxnSpPr>
          <p:nvPr/>
        </p:nvCxnSpPr>
        <p:spPr>
          <a:xfrm flipV="1">
            <a:off x="4154805" y="2596515"/>
            <a:ext cx="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3"/>
            <a:endCxn id="29" idx="0"/>
          </p:cNvCxnSpPr>
          <p:nvPr/>
        </p:nvCxnSpPr>
        <p:spPr>
          <a:xfrm>
            <a:off x="4612005" y="2179955"/>
            <a:ext cx="1112520" cy="7797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/>
          <p:cNvSpPr/>
          <p:nvPr/>
        </p:nvSpPr>
        <p:spPr>
          <a:xfrm>
            <a:off x="6838950" y="357187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">
                <a:solidFill>
                  <a:schemeClr val="bg1"/>
                </a:solidFill>
                <a:uFillTx/>
              </a:rPr>
              <a:t>将</a:t>
            </a:r>
            <a:r>
              <a:rPr lang="en-US" altLang="zh-CN" sz="600">
                <a:solidFill>
                  <a:schemeClr val="bg1"/>
                </a:solidFill>
                <a:uFillTx/>
              </a:rPr>
              <a:t>RREP</a:t>
            </a:r>
            <a:r>
              <a:rPr lang="zh-CN" altLang="en-US" sz="600">
                <a:solidFill>
                  <a:schemeClr val="bg1"/>
                </a:solidFill>
                <a:uFillTx/>
              </a:rPr>
              <a:t>的修复标志设置为</a:t>
            </a:r>
            <a:r>
              <a:rPr lang="en-US" altLang="zh-CN" sz="600">
                <a:solidFill>
                  <a:schemeClr val="bg1"/>
                </a:solidFill>
                <a:uFillTx/>
              </a:rPr>
              <a:t>1</a:t>
            </a:r>
            <a:endParaRPr lang="en-US" altLang="zh-CN" sz="600">
              <a:solidFill>
                <a:schemeClr val="bg1"/>
              </a:solidFill>
              <a:uFillTx/>
            </a:endParaRPr>
          </a:p>
        </p:txBody>
      </p:sp>
      <p:cxnSp>
        <p:nvCxnSpPr>
          <p:cNvPr id="37" name="肘形连接符 36"/>
          <p:cNvCxnSpPr>
            <a:stCxn id="29" idx="3"/>
            <a:endCxn id="13" idx="1"/>
          </p:cNvCxnSpPr>
          <p:nvPr/>
        </p:nvCxnSpPr>
        <p:spPr>
          <a:xfrm flipV="1">
            <a:off x="6181725" y="2654935"/>
            <a:ext cx="657225" cy="610870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9" idx="3"/>
            <a:endCxn id="36" idx="1"/>
          </p:cNvCxnSpPr>
          <p:nvPr/>
        </p:nvCxnSpPr>
        <p:spPr>
          <a:xfrm>
            <a:off x="6181725" y="3265805"/>
            <a:ext cx="657225" cy="612140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331210" y="437642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adpNetTraversalTime</a:t>
            </a:r>
            <a:endParaRPr lang="zh-CN" altLang="en-US"/>
          </a:p>
        </p:txBody>
      </p:sp>
      <p:sp>
        <p:nvSpPr>
          <p:cNvPr id="43" name="流程图: 过程 42"/>
          <p:cNvSpPr/>
          <p:nvPr/>
        </p:nvSpPr>
        <p:spPr>
          <a:xfrm>
            <a:off x="9975850" y="357124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600">
                <a:solidFill>
                  <a:schemeClr val="bg1"/>
                </a:solidFill>
                <a:uFillTx/>
              </a:rPr>
              <a:t>更新路由表</a:t>
            </a:r>
            <a:endParaRPr lang="zh-CN" sz="600">
              <a:solidFill>
                <a:schemeClr val="bg1"/>
              </a:solidFill>
              <a:uFillTx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506585" y="357124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48" name="文本框 47"/>
          <p:cNvSpPr txBox="1"/>
          <p:nvPr/>
        </p:nvSpPr>
        <p:spPr>
          <a:xfrm>
            <a:off x="9506585" y="277685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52" name="流程图: 过程 51"/>
          <p:cNvSpPr/>
          <p:nvPr/>
        </p:nvSpPr>
        <p:spPr>
          <a:xfrm>
            <a:off x="9975850" y="493712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600">
                <a:solidFill>
                  <a:schemeClr val="bg1"/>
                </a:solidFill>
                <a:uFillTx/>
              </a:rPr>
              <a:t>通过新路由发送缓存数据</a:t>
            </a:r>
            <a:endParaRPr lang="zh-CN" sz="600">
              <a:solidFill>
                <a:schemeClr val="bg1"/>
              </a:solidFill>
              <a:uFillTx/>
            </a:endParaRPr>
          </a:p>
        </p:txBody>
      </p:sp>
      <p:sp>
        <p:nvSpPr>
          <p:cNvPr id="53" name="流程图: 决策 52"/>
          <p:cNvSpPr/>
          <p:nvPr/>
        </p:nvSpPr>
        <p:spPr>
          <a:xfrm>
            <a:off x="8410575" y="2842895"/>
            <a:ext cx="1148080" cy="8578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600">
                <a:solidFill>
                  <a:schemeClr val="bg1"/>
                </a:solidFill>
                <a:uFillTx/>
                <a:sym typeface="+mn-ea"/>
              </a:rPr>
              <a:t>2 * adpNetTraversalTime</a:t>
            </a:r>
            <a:r>
              <a:rPr lang="zh-CN" altLang="en-US" sz="600">
                <a:solidFill>
                  <a:schemeClr val="bg1"/>
                </a:solidFill>
                <a:uFillTx/>
                <a:sym typeface="+mn-ea"/>
              </a:rPr>
              <a:t>秒之内从最终目的地收到</a:t>
            </a:r>
            <a:r>
              <a:rPr lang="en-US" altLang="zh-CN" sz="600">
                <a:solidFill>
                  <a:schemeClr val="bg1"/>
                </a:solidFill>
                <a:uFillTx/>
                <a:sym typeface="+mn-ea"/>
              </a:rPr>
              <a:t>RREP</a:t>
            </a:r>
            <a:endParaRPr lang="en-US" altLang="zh-CN" sz="600">
              <a:solidFill>
                <a:schemeClr val="bg1"/>
              </a:solidFill>
              <a:uFillTx/>
            </a:endParaRPr>
          </a:p>
          <a:p>
            <a:pPr algn="l"/>
            <a:endParaRPr lang="zh-CN" altLang="en-US" sz="600"/>
          </a:p>
        </p:txBody>
      </p:sp>
      <p:cxnSp>
        <p:nvCxnSpPr>
          <p:cNvPr id="54" name="肘形连接符 53"/>
          <p:cNvCxnSpPr>
            <a:stCxn id="13" idx="3"/>
            <a:endCxn id="53" idx="1"/>
          </p:cNvCxnSpPr>
          <p:nvPr/>
        </p:nvCxnSpPr>
        <p:spPr>
          <a:xfrm>
            <a:off x="7753350" y="2654935"/>
            <a:ext cx="657225" cy="617220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6" idx="3"/>
            <a:endCxn id="53" idx="1"/>
          </p:cNvCxnSpPr>
          <p:nvPr/>
        </p:nvCxnSpPr>
        <p:spPr>
          <a:xfrm flipV="1">
            <a:off x="7753350" y="3272155"/>
            <a:ext cx="657225" cy="605790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3"/>
            <a:endCxn id="43" idx="1"/>
          </p:cNvCxnSpPr>
          <p:nvPr/>
        </p:nvCxnSpPr>
        <p:spPr>
          <a:xfrm>
            <a:off x="9558655" y="3272155"/>
            <a:ext cx="417195" cy="605155"/>
          </a:xfrm>
          <a:prstGeom prst="bent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决策 59"/>
          <p:cNvSpPr/>
          <p:nvPr/>
        </p:nvSpPr>
        <p:spPr>
          <a:xfrm>
            <a:off x="9975850" y="234886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修复失败</a:t>
            </a:r>
            <a:endParaRPr lang="zh-CN" altLang="en-US" sz="600"/>
          </a:p>
        </p:txBody>
      </p:sp>
      <p:cxnSp>
        <p:nvCxnSpPr>
          <p:cNvPr id="62" name="肘形连接符 61"/>
          <p:cNvCxnSpPr>
            <a:stCxn id="53" idx="3"/>
            <a:endCxn id="60" idx="1"/>
          </p:cNvCxnSpPr>
          <p:nvPr/>
        </p:nvCxnSpPr>
        <p:spPr>
          <a:xfrm flipV="1">
            <a:off x="9558655" y="2654935"/>
            <a:ext cx="417195" cy="617220"/>
          </a:xfrm>
          <a:prstGeom prst="bent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3" idx="2"/>
            <a:endCxn id="52" idx="0"/>
          </p:cNvCxnSpPr>
          <p:nvPr/>
        </p:nvCxnSpPr>
        <p:spPr>
          <a:xfrm>
            <a:off x="10433050" y="4182745"/>
            <a:ext cx="0" cy="75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过程 65"/>
          <p:cNvSpPr/>
          <p:nvPr/>
        </p:nvSpPr>
        <p:spPr>
          <a:xfrm>
            <a:off x="9975850" y="1335405"/>
            <a:ext cx="914400" cy="611505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理解障碍</a:t>
            </a:r>
            <a:endParaRPr lang="zh-CN" altLang="en-US"/>
          </a:p>
        </p:txBody>
      </p:sp>
      <p:cxnSp>
        <p:nvCxnSpPr>
          <p:cNvPr id="67" name="直接箭头连接符 66"/>
          <p:cNvCxnSpPr>
            <a:stCxn id="60" idx="0"/>
            <a:endCxn id="66" idx="2"/>
          </p:cNvCxnSpPr>
          <p:nvPr/>
        </p:nvCxnSpPr>
        <p:spPr>
          <a:xfrm flipV="1">
            <a:off x="10433050" y="1946910"/>
            <a:ext cx="0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WPS 演示</Application>
  <PresentationFormat>宽屏</PresentationFormat>
  <Paragraphs>128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Auspicious</dc:creator>
  <cp:lastModifiedBy>Auspicious</cp:lastModifiedBy>
  <cp:revision>26</cp:revision>
  <dcterms:created xsi:type="dcterms:W3CDTF">2015-05-05T08:02:00Z</dcterms:created>
  <dcterms:modified xsi:type="dcterms:W3CDTF">2017-11-02T06:37:44Z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