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308" r:id="rId4"/>
    <p:sldId id="309" r:id="rId5"/>
    <p:sldId id="299" r:id="rId6"/>
    <p:sldId id="296" r:id="rId7"/>
    <p:sldId id="297" r:id="rId8"/>
    <p:sldId id="298" r:id="rId9"/>
    <p:sldId id="300" r:id="rId10"/>
    <p:sldId id="310" r:id="rId11"/>
    <p:sldId id="311" r:id="rId12"/>
    <p:sldId id="301" r:id="rId13"/>
    <p:sldId id="312" r:id="rId14"/>
    <p:sldId id="302" r:id="rId15"/>
    <p:sldId id="313" r:id="rId16"/>
    <p:sldId id="314" r:id="rId17"/>
    <p:sldId id="315" r:id="rId18"/>
    <p:sldId id="316" r:id="rId19"/>
    <p:sldId id="317" r:id="rId20"/>
    <p:sldId id="278" r:id="rId21"/>
  </p:sldIdLst>
  <p:sldSz cx="9144000" cy="7315200"/>
  <p:notesSz cx="6858000" cy="9144000"/>
  <p:embeddedFontLst>
    <p:embeddedFont>
      <p:font typeface="HelveticaNeue W01 35 Thin" panose="020B0403020202020204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 W01 65 Medium" panose="020B0604020202020204" pitchFamily="34" charset="0"/>
      <p:regular r:id="rId29"/>
    </p:embeddedFont>
    <p:embeddedFont>
      <p:font typeface="Helvetica Neue W01 75 Bold" panose="020B0804020202020204" pitchFamily="3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Helvetica Neue W01 45 Light" panose="020B040302020202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87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1F3"/>
    <a:srgbClr val="CF387C"/>
    <a:srgbClr val="0099FF"/>
    <a:srgbClr val="34A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83741" autoAdjust="0"/>
  </p:normalViewPr>
  <p:slideViewPr>
    <p:cSldViewPr snapToGrid="0" showGuides="1">
      <p:cViewPr varScale="1">
        <p:scale>
          <a:sx n="68" d="100"/>
          <a:sy n="68" d="100"/>
        </p:scale>
        <p:origin x="-1302" y="-102"/>
      </p:cViewPr>
      <p:guideLst>
        <p:guide orient="horz" pos="3260"/>
        <p:guide pos="2880"/>
        <p:guide pos="48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56551-D1C3-48FD-96B3-1ED220F37560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CFFD-C73F-4B2E-9325-C2987544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5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2257F-4BCC-463B-B5BA-2BB3BFC4C786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624D0-8E01-4881-9FA0-4D281E07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624D0-8E01-4881-9FA0-4D281E071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362776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0238" y="1092200"/>
            <a:ext cx="6985000" cy="717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HelveticaNeue W01 35 Thin" panose="020B04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Shape 1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98475" y="387540"/>
            <a:ext cx="2130755" cy="54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81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8757" y="2407470"/>
            <a:ext cx="5067644" cy="1578378"/>
          </a:xfrm>
          <a:prstGeom prst="rect">
            <a:avLst/>
          </a:prstGeom>
        </p:spPr>
        <p:txBody>
          <a:bodyPr/>
          <a:lstStyle>
            <a:lvl1pPr marL="228608" indent="-228608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US" dirty="0" smtClean="0"/>
              <a:t>Click here to edit your text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98583" y="1988554"/>
            <a:ext cx="7675134" cy="403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HelveticaNeue W01 35 Thin" panose="020B0604020202020204" charset="0"/>
              </a:defRPr>
            </a:lvl1pPr>
          </a:lstStyle>
          <a:p>
            <a:pPr lvl="0"/>
            <a:r>
              <a:rPr lang="en-US" dirty="0" smtClean="0"/>
              <a:t>Click here to edit your subtitle</a:t>
            </a:r>
            <a:endParaRPr lang="en-US" dirty="0"/>
          </a:p>
        </p:txBody>
      </p:sp>
      <p:sp>
        <p:nvSpPr>
          <p:cNvPr id="11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28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94203" y="2491636"/>
            <a:ext cx="5092197" cy="22758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2000" baseline="0">
                <a:latin typeface="Helvetica Neue W01 45 Light" panose="020B0403020202020204" pitchFamily="34" charset="0"/>
              </a:defRPr>
            </a:lvl1pPr>
            <a:lvl2pPr>
              <a:defRPr sz="1800" baseline="0">
                <a:latin typeface="Helvetica Neue W01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the body of your paragraph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eticaNeue W01 35 Thin" panose="020B060402020202020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98583" y="1988554"/>
            <a:ext cx="7675134" cy="403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HelveticaNeue W01 35 Thin" panose="020B0604020202020204" charset="0"/>
              </a:defRPr>
            </a:lvl1pPr>
          </a:lstStyle>
          <a:p>
            <a:pPr lvl="0"/>
            <a:r>
              <a:rPr lang="en-US" dirty="0" smtClean="0"/>
              <a:t>Click here to edit your subtitle</a:t>
            </a:r>
            <a:endParaRPr lang="en-US" dirty="0"/>
          </a:p>
        </p:txBody>
      </p:sp>
      <p:sp>
        <p:nvSpPr>
          <p:cNvPr id="8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07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94203" y="2139944"/>
            <a:ext cx="5092197" cy="22758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800" baseline="0">
                <a:latin typeface="Helvetica Neue W01 45 Light" panose="020B0403020202020204" pitchFamily="34" charset="0"/>
              </a:defRPr>
            </a:lvl1pPr>
            <a:lvl2pPr>
              <a:defRPr sz="1800" baseline="0">
                <a:latin typeface="Helvetica Neue W01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the body of your paragraph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55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3999" cy="64008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Picture here</a:t>
            </a:r>
          </a:p>
          <a:p>
            <a:endParaRPr lang="en-US" dirty="0"/>
          </a:p>
        </p:txBody>
      </p:sp>
      <p:sp>
        <p:nvSpPr>
          <p:cNvPr id="5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626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8475" y="2064235"/>
            <a:ext cx="3815618" cy="433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2064235"/>
            <a:ext cx="4076700" cy="433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11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0" userDrawn="1">
          <p15:clr>
            <a:srgbClr val="FBAE40"/>
          </p15:clr>
        </p15:guide>
        <p15:guide id="2" orient="horz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98474" y="2064240"/>
            <a:ext cx="8150226" cy="43365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640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98474" y="2064240"/>
            <a:ext cx="3510817" cy="4336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5137883" y="2064240"/>
            <a:ext cx="3510817" cy="4336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057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98475" y="2064240"/>
            <a:ext cx="8150225" cy="43365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83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5384" y="2465280"/>
            <a:ext cx="5073201" cy="2841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HelveticaNeue W01 35 Thin" panose="020B04030202020202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8881" r="4624" b="21761"/>
          <a:stretch/>
        </p:blipFill>
        <p:spPr>
          <a:xfrm>
            <a:off x="499686" y="6974841"/>
            <a:ext cx="591000" cy="1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1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's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7623" y="2754757"/>
            <a:ext cx="5203825" cy="7728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2400" baseline="0">
                <a:solidFill>
                  <a:schemeClr val="bg1"/>
                </a:solidFill>
                <a:latin typeface="HelveticaNeue W01 35 Thin" panose="020B0403020202020204" pitchFamily="34" charset="0"/>
              </a:defRPr>
            </a:lvl1pPr>
          </a:lstStyle>
          <a:p>
            <a:pPr lvl="0"/>
            <a:r>
              <a:rPr lang="en-US" dirty="0" smtClean="0"/>
              <a:t>Click your name here</a:t>
            </a:r>
          </a:p>
          <a:p>
            <a:pPr lvl="0"/>
            <a:r>
              <a:rPr lang="en-US" dirty="0" smtClean="0"/>
              <a:t>Click your job 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8881" r="4624" b="21761"/>
          <a:stretch/>
        </p:blipFill>
        <p:spPr>
          <a:xfrm>
            <a:off x="453573" y="864810"/>
            <a:ext cx="2413000" cy="643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8881" r="4624" b="21761"/>
          <a:stretch/>
        </p:blipFill>
        <p:spPr>
          <a:xfrm>
            <a:off x="499686" y="6974841"/>
            <a:ext cx="591000" cy="1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9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's na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79352" y="3208776"/>
            <a:ext cx="6021447" cy="3478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Helvetica Neue W01 45 Light" panose="020B0403020202020204" pitchFamily="34" charset="0"/>
              </a:defRPr>
            </a:lvl1pPr>
          </a:lstStyle>
          <a:p>
            <a:r>
              <a:rPr lang="en-US" dirty="0" smtClean="0"/>
              <a:t>Your job title here</a:t>
            </a:r>
            <a:br>
              <a:rPr lang="en-US" dirty="0" smtClean="0"/>
            </a:br>
            <a:endParaRPr lang="en-US" sz="2000" dirty="0">
              <a:latin typeface="Helvetica Neue W01 45 Light" panose="020B0403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8428" y="2450407"/>
            <a:ext cx="5982372" cy="843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aseline="0">
                <a:solidFill>
                  <a:schemeClr val="accent1"/>
                </a:solidFill>
                <a:latin typeface="HelveticaNeue W01 35 Thin" panose="020B0604020202020204" charset="0"/>
              </a:defRPr>
            </a:lvl1pPr>
            <a:lvl2pPr>
              <a:defRPr>
                <a:solidFill>
                  <a:srgbClr val="34A3DC"/>
                </a:solidFill>
              </a:defRPr>
            </a:lvl2pPr>
            <a:lvl3pPr>
              <a:defRPr>
                <a:solidFill>
                  <a:srgbClr val="34A3DC"/>
                </a:solidFill>
              </a:defRPr>
            </a:lvl3pPr>
            <a:lvl4pPr>
              <a:defRPr>
                <a:solidFill>
                  <a:srgbClr val="34A3DC"/>
                </a:solidFill>
              </a:defRPr>
            </a:lvl4pPr>
            <a:lvl5pPr>
              <a:defRPr>
                <a:solidFill>
                  <a:srgbClr val="34A3DC"/>
                </a:solidFill>
              </a:defRPr>
            </a:lvl5pPr>
          </a:lstStyle>
          <a:p>
            <a:pPr lvl="0"/>
            <a:r>
              <a:rPr lang="en-US" dirty="0" smtClean="0"/>
              <a:t>Your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97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's Nam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8430" y="4677421"/>
            <a:ext cx="5067970" cy="3478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Helvetica Neue W01 45 Light" panose="020B0403020202020204" pitchFamily="34" charset="0"/>
              </a:defRPr>
            </a:lvl1pPr>
          </a:lstStyle>
          <a:p>
            <a:r>
              <a:rPr lang="en-US" dirty="0" smtClean="0"/>
              <a:t>Your job title here</a:t>
            </a:r>
            <a:br>
              <a:rPr lang="en-US" dirty="0" smtClean="0"/>
            </a:br>
            <a:endParaRPr lang="en-US" sz="2000" dirty="0">
              <a:latin typeface="Helvetica Neue W01 45 Light" panose="020B0403020202020204" pitchFamily="34" charset="0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8475" y="914400"/>
            <a:ext cx="3049710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Your pic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8428" y="3927515"/>
            <a:ext cx="5067972" cy="843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aseline="0">
                <a:solidFill>
                  <a:schemeClr val="accent1"/>
                </a:solidFill>
                <a:latin typeface="HelveticaNeue W01 35 Thin" panose="020B0604020202020204" charset="0"/>
              </a:defRPr>
            </a:lvl1pPr>
            <a:lvl2pPr>
              <a:defRPr>
                <a:solidFill>
                  <a:srgbClr val="34A3DC"/>
                </a:solidFill>
              </a:defRPr>
            </a:lvl2pPr>
            <a:lvl3pPr>
              <a:defRPr>
                <a:solidFill>
                  <a:srgbClr val="34A3DC"/>
                </a:solidFill>
              </a:defRPr>
            </a:lvl3pPr>
            <a:lvl4pPr>
              <a:defRPr>
                <a:solidFill>
                  <a:srgbClr val="34A3DC"/>
                </a:solidFill>
              </a:defRPr>
            </a:lvl4pPr>
            <a:lvl5pPr>
              <a:defRPr>
                <a:solidFill>
                  <a:srgbClr val="34A3DC"/>
                </a:solidFill>
              </a:defRPr>
            </a:lvl5pPr>
          </a:lstStyle>
          <a:p>
            <a:pPr lvl="0"/>
            <a:r>
              <a:rPr lang="en-US" dirty="0" smtClean="0"/>
              <a:t>Your name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22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0" userDrawn="1">
          <p15:clr>
            <a:srgbClr val="FBAE40"/>
          </p15:clr>
        </p15:guide>
        <p15:guide id="2" orient="horz" pos="2304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ubje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5384" y="2465280"/>
            <a:ext cx="5073201" cy="284182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Neue W01 35 Thin" panose="020B0403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8881" r="4624" b="21761"/>
          <a:stretch/>
        </p:blipFill>
        <p:spPr>
          <a:xfrm>
            <a:off x="499686" y="6974841"/>
            <a:ext cx="591000" cy="1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1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9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Su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5384" y="2465280"/>
            <a:ext cx="5073201" cy="284182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Neue W01 35 Thin" panose="020B0403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13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" y="2041657"/>
            <a:ext cx="4628416" cy="3810126"/>
          </a:xfrm>
          <a:prstGeom prst="rect">
            <a:avLst/>
          </a:prstGeom>
        </p:spPr>
        <p:txBody>
          <a:bodyPr/>
          <a:lstStyle>
            <a:lvl1pPr marL="228608" indent="-228608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baseline="0"/>
            </a:lvl1pPr>
            <a:lvl2pPr>
              <a:buClr>
                <a:srgbClr val="34A3DC"/>
              </a:buClr>
              <a:buSzPct val="150000"/>
              <a:defRPr sz="1600">
                <a:latin typeface="+mn-lt"/>
              </a:defRPr>
            </a:lvl2pPr>
            <a:lvl3pPr>
              <a:buSzPct val="100000"/>
              <a:defRPr sz="1500"/>
            </a:lvl3pPr>
          </a:lstStyle>
          <a:p>
            <a:pPr lvl="0"/>
            <a:r>
              <a:rPr lang="en-US" dirty="0" smtClean="0"/>
              <a:t>Click here to edit your text.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3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746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7" y="2041657"/>
            <a:ext cx="4620601" cy="3810126"/>
          </a:xfrm>
          <a:prstGeom prst="rect">
            <a:avLst/>
          </a:prstGeom>
        </p:spPr>
        <p:txBody>
          <a:bodyPr/>
          <a:lstStyle>
            <a:lvl1pPr marL="228608" indent="-228608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baseline="0"/>
            </a:lvl1pPr>
            <a:lvl2pPr>
              <a:buClr>
                <a:srgbClr val="34A3DC"/>
              </a:buClr>
              <a:buSzPct val="120000"/>
              <a:defRPr sz="1800">
                <a:latin typeface="+mn-lt"/>
              </a:defRPr>
            </a:lvl2pPr>
            <a:lvl3pPr marL="914428" indent="0">
              <a:buClr>
                <a:srgbClr val="34A3DC"/>
              </a:buClr>
              <a:buNone/>
              <a:defRPr sz="1500"/>
            </a:lvl3pPr>
          </a:lstStyle>
          <a:p>
            <a:pPr lvl="0"/>
            <a:r>
              <a:rPr lang="en-US" dirty="0" smtClean="0"/>
              <a:t>Click here to edit your text.</a:t>
            </a:r>
          </a:p>
          <a:p>
            <a:pPr lvl="1"/>
            <a:r>
              <a:rPr lang="en-US" dirty="0" smtClean="0"/>
              <a:t>Click here to edit your sub-bullet.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088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8757" y="2661009"/>
            <a:ext cx="4629982" cy="3810126"/>
          </a:xfrm>
          <a:prstGeom prst="rect">
            <a:avLst/>
          </a:prstGeom>
        </p:spPr>
        <p:txBody>
          <a:bodyPr/>
          <a:lstStyle>
            <a:lvl1pPr marL="228608" indent="-228608">
              <a:lnSpc>
                <a:spcPct val="10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baseline="0"/>
            </a:lvl1pPr>
            <a:lvl2pPr marL="457214" indent="0">
              <a:lnSpc>
                <a:spcPct val="100000"/>
              </a:lnSpc>
              <a:buNone/>
              <a:defRPr sz="1600" baseline="0">
                <a:latin typeface="+mn-lt"/>
              </a:defRPr>
            </a:lvl2pPr>
          </a:lstStyle>
          <a:p>
            <a:pPr lvl="0"/>
            <a:r>
              <a:rPr lang="en-US" dirty="0" smtClean="0"/>
              <a:t>Click here to edit your text.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9796" y="808415"/>
            <a:ext cx="8258904" cy="135241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 master title</a:t>
            </a:r>
            <a:br>
              <a:rPr lang="en-US" dirty="0" smtClean="0"/>
            </a:br>
            <a:r>
              <a:rPr lang="en-US" dirty="0" smtClean="0"/>
              <a:t>that has two lines</a:t>
            </a:r>
            <a:endParaRPr lang="en-US" dirty="0"/>
          </a:p>
        </p:txBody>
      </p:sp>
      <p:sp>
        <p:nvSpPr>
          <p:cNvPr id="8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9796" y="6338179"/>
            <a:ext cx="4924174" cy="282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Note: Click here to edit your footnotes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6974841"/>
            <a:ext cx="52199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14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8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96" y="808415"/>
            <a:ext cx="8258904" cy="138101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7790" y="6888705"/>
            <a:ext cx="159683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D85DA4-03B9-4EE8-BD3F-7548A7B2E324}" type="slidenum">
              <a:rPr lang="en-US" sz="1125" smtClean="0">
                <a:latin typeface="Helvetica Neue W01 45 Light" panose="020B0403020202020204" pitchFamily="34" charset="0"/>
              </a:rPr>
              <a:pPr algn="r"/>
              <a:t>‹#›</a:t>
            </a:fld>
            <a:endParaRPr lang="en-US" sz="1125" dirty="0">
              <a:latin typeface="Helvetica Neue W01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2" r:id="rId3"/>
    <p:sldLayoutId id="2147483675" r:id="rId4"/>
    <p:sldLayoutId id="2147483665" r:id="rId5"/>
    <p:sldLayoutId id="2147483684" r:id="rId6"/>
    <p:sldLayoutId id="2147483667" r:id="rId7"/>
    <p:sldLayoutId id="2147483680" r:id="rId8"/>
    <p:sldLayoutId id="2147483679" r:id="rId9"/>
    <p:sldLayoutId id="2147483677" r:id="rId10"/>
    <p:sldLayoutId id="2147483668" r:id="rId11"/>
    <p:sldLayoutId id="2147483683" r:id="rId12"/>
    <p:sldLayoutId id="2147483671" r:id="rId13"/>
    <p:sldLayoutId id="2147483676" r:id="rId14"/>
    <p:sldLayoutId id="2147483673" r:id="rId15"/>
    <p:sldLayoutId id="2147483674" r:id="rId16"/>
    <p:sldLayoutId id="2147483681" r:id="rId17"/>
    <p:sldLayoutId id="2147483682" r:id="rId18"/>
  </p:sldLayoutIdLst>
  <p:timing>
    <p:tnLst>
      <p:par>
        <p:cTn id="1" dur="indefinite" restart="never" nodeType="tmRoot"/>
      </p:par>
    </p:tnLst>
  </p:timing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 W01 35 Thin" panose="020B0604020202020204" charset="0"/>
          <a:ea typeface="+mj-ea"/>
          <a:cs typeface="+mj-cs"/>
        </a:defRPr>
      </a:lvl1pPr>
    </p:titleStyle>
    <p:bodyStyle>
      <a:lvl1pPr marL="228608" indent="-228608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Helvetica Neue W01 45 Light" panose="020B0403020202020204" pitchFamily="34" charset="0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Helvetica Neue W01 65 Medium" panose="020B0604020202020204" pitchFamily="34" charset="0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Helvetica Neue W01 45 Light" panose="020B0403020202020204" pitchFamily="34" charset="0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 W01 45 Light" panose="020B0403020202020204" pitchFamily="34" charset="0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Helvetica Neue W01 45 Light" panose="020B0403020202020204" pitchFamily="34" charset="0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448" userDrawn="1">
          <p15:clr>
            <a:srgbClr val="F26B43"/>
          </p15:clr>
        </p15:guide>
        <p15:guide id="2" pos="314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23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Lodash</a:t>
            </a:r>
            <a:r>
              <a:rPr lang="en-US" dirty="0" smtClean="0"/>
              <a:t> </a:t>
            </a:r>
            <a:r>
              <a:rPr lang="en-US" sz="1800" dirty="0" smtClean="0"/>
              <a:t>Or</a:t>
            </a:r>
            <a:r>
              <a:rPr lang="en-US" sz="1800" dirty="0"/>
              <a:t>: _.</a:t>
            </a:r>
            <a:r>
              <a:rPr lang="en-US" sz="1800" dirty="0" err="1"/>
              <a:t>howto</a:t>
            </a:r>
            <a:r>
              <a:rPr lang="en-US" sz="1800" dirty="0"/>
              <a:t>(</a:t>
            </a:r>
            <a:r>
              <a:rPr lang="en-US" sz="1800" dirty="0" err="1"/>
              <a:t>lodash</a:t>
            </a:r>
            <a:r>
              <a:rPr lang="en-US" sz="1800" dirty="0"/>
              <a:t>, use(clean, code))</a:t>
            </a:r>
            <a:endParaRPr lang="en-US" sz="1800" dirty="0" smtClean="0"/>
          </a:p>
          <a:p>
            <a:r>
              <a:rPr lang="en-US" sz="1800" dirty="0" smtClean="0"/>
              <a:t>Omer </a:t>
            </a:r>
            <a:r>
              <a:rPr lang="en-US" sz="1800" dirty="0" err="1" smtClean="0"/>
              <a:t>Ganim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166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899138"/>
            <a:ext cx="9144000" cy="767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_.assign, _.merge, _.default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1941342"/>
            <a:ext cx="9144000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{users: [{id: 1}, {id: 2}], version: '0.0.1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'};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source = {users: [{name: 'Thing #1'}, {name: 'Thing #2'}], version: '0.0.2', name: '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catInTheHat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 };</a:t>
            </a:r>
            <a:endParaRPr lang="en-US" sz="12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3" y="3221480"/>
            <a:ext cx="7866420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Assign adds </a:t>
            </a:r>
            <a:r>
              <a:rPr lang="en-US" sz="1600" dirty="0">
                <a:solidFill>
                  <a:schemeClr val="accent1"/>
                </a:solidFill>
              </a:rPr>
              <a:t>the properties of source(s) to </a:t>
            </a:r>
            <a:r>
              <a:rPr lang="en-US" sz="1600" dirty="0" err="1">
                <a:solidFill>
                  <a:schemeClr val="accent1"/>
                </a:solidFill>
              </a:rPr>
              <a:t>dest</a:t>
            </a:r>
            <a:r>
              <a:rPr lang="en-US" sz="1600" dirty="0">
                <a:solidFill>
                  <a:schemeClr val="accent1"/>
                </a:solidFill>
              </a:rPr>
              <a:t>, overriding </a:t>
            </a:r>
            <a:r>
              <a:rPr lang="en-US" sz="1600" dirty="0" smtClean="0">
                <a:solidFill>
                  <a:schemeClr val="accent1"/>
                </a:solidFill>
              </a:rPr>
              <a:t>properties.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88761"/>
            <a:ext cx="9144000" cy="68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3894" y="3530965"/>
            <a:ext cx="8750105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_.assign(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source);</a:t>
            </a:r>
            <a:b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// 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users: [{name: 'Thing #1'}, {name: 'Thing #2'}], version: '0.0.2', name: '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catInTheHat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'}</a:t>
            </a:r>
            <a:endParaRPr lang="en-US" sz="12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3" y="4483486"/>
            <a:ext cx="7866420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Merge recursively merges properties of source to </a:t>
            </a:r>
            <a:r>
              <a:rPr lang="en-US" sz="1600" dirty="0" err="1">
                <a:solidFill>
                  <a:schemeClr val="accent1"/>
                </a:solidFill>
              </a:rPr>
              <a:t>dest</a:t>
            </a:r>
            <a:r>
              <a:rPr lang="en-US" sz="1600" dirty="0">
                <a:solidFill>
                  <a:schemeClr val="accent1"/>
                </a:solidFill>
              </a:rPr>
              <a:t>, overriding primitive </a:t>
            </a:r>
            <a:r>
              <a:rPr lang="en-US" sz="1600" dirty="0" smtClean="0">
                <a:solidFill>
                  <a:schemeClr val="accent1"/>
                </a:solidFill>
              </a:rPr>
              <a:t>properties.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61899"/>
            <a:ext cx="9144000" cy="68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3894" y="4754878"/>
            <a:ext cx="8750105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_.merge(</a:t>
            </a:r>
            <a:r>
              <a:rPr lang="en-US" sz="1200" b="1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source);</a:t>
            </a:r>
            <a:b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// {users: [{id: 1, name: 'Thing #1}, {id: 2, name: 'Thing #2}], version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,'0.0.2',name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'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catInTheHat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'}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3" y="5772736"/>
            <a:ext cx="8232180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Defaults only adds properties that aren't in the source object. </a:t>
            </a:r>
            <a:r>
              <a:rPr lang="en-US" sz="1600" dirty="0">
                <a:solidFill>
                  <a:schemeClr val="accent1"/>
                </a:solidFill>
              </a:rPr>
              <a:t>Great for </a:t>
            </a:r>
            <a:r>
              <a:rPr lang="en-US" sz="1600" dirty="0" smtClean="0">
                <a:solidFill>
                  <a:schemeClr val="accent1"/>
                </a:solidFill>
              </a:rPr>
              <a:t>'</a:t>
            </a:r>
            <a:r>
              <a:rPr lang="en-US" sz="1600" dirty="0" err="1" smtClean="0">
                <a:solidFill>
                  <a:schemeClr val="accent1"/>
                </a:solidFill>
              </a:rPr>
              <a:t>options'params</a:t>
            </a:r>
            <a:r>
              <a:rPr lang="en-US" sz="16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035037"/>
            <a:ext cx="9144000" cy="68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3894" y="6077241"/>
            <a:ext cx="8750105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_.defaults(</a:t>
            </a:r>
            <a:r>
              <a:rPr lang="en-US" sz="1200" b="1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source);</a:t>
            </a:r>
            <a:b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// 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users: [{id:1}, {id:2}], version: '0.0.1', name: '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catInTheHat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9176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3" grpId="0" animBg="1"/>
      <p:bldP spid="14" grpId="0" build="p"/>
      <p:bldP spid="15" grpId="0" build="p"/>
      <p:bldP spid="16" grpId="0" animBg="1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5781"/>
            <a:ext cx="9144000" cy="1309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_.assign, _.merge, _.default</a:t>
            </a:r>
            <a:endParaRPr lang="he-IL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055076" y="3907985"/>
            <a:ext cx="8088923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6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assigned = _.assign(</a:t>
            </a:r>
            <a:r>
              <a:rPr lang="en-US" sz="16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source);</a:t>
            </a:r>
            <a:b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console.log(assigned === </a:t>
            </a:r>
            <a:r>
              <a:rPr lang="en-US" sz="16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</a:t>
            </a:r>
            <a:b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// -&gt; 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true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2" y="3214467"/>
            <a:ext cx="8302519" cy="8862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Important note: _.assign, _.merge and _.default mutate the </a:t>
            </a:r>
            <a:r>
              <a:rPr lang="en-US" sz="2000" dirty="0" err="1" smtClean="0">
                <a:solidFill>
                  <a:schemeClr val="accent1"/>
                </a:solidFill>
              </a:rPr>
              <a:t>dest</a:t>
            </a:r>
            <a:r>
              <a:rPr lang="en-US" sz="2000" dirty="0" smtClean="0">
                <a:solidFill>
                  <a:schemeClr val="accent1"/>
                </a:solidFill>
              </a:rPr>
              <a:t> object and return it!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899138"/>
            <a:ext cx="9144000" cy="767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1941342"/>
            <a:ext cx="9144000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{users: [{id: 1}, {id: 2}], version: '0.0.1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'};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source = {users: [{name: 'Thing #1'}, {name: 'Thing #2'}], version: '0.0.2', name: '</a:t>
            </a:r>
            <a:r>
              <a:rPr lang="en-US" sz="1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catInTheHat</a:t>
            </a:r>
            <a:r>
              <a:rPr lang="en-US" sz="1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' };</a:t>
            </a:r>
            <a:endParaRPr lang="en-US" sz="12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990494"/>
            <a:ext cx="9144000" cy="472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055076" y="6032697"/>
            <a:ext cx="8088923" cy="6471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6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assigned = _.assign({}, </a:t>
            </a:r>
            <a:r>
              <a:rPr lang="en-US" sz="16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dest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source)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2" y="5618871"/>
            <a:ext cx="8302519" cy="46423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639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/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87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078" y="1617784"/>
            <a:ext cx="8088922" cy="5697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7" y="2225095"/>
            <a:ext cx="8140650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Pick returns an object with the properties that match the given predicate.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The predicate can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650" y="1722815"/>
            <a:ext cx="7059050" cy="746847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{a: 1, b: {prop: '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'},  c:3};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pick(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isNumber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c: 3}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_.pick(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['a', 'b']);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b: {prop: '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'}}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pick(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'a', 'b');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b: {prop: '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'}}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omit(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'b');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c: 3}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_.pick, _.omit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382" y="5733867"/>
            <a:ext cx="8443195" cy="461665"/>
          </a:xfrm>
          <a:prstGeom prst="rect">
            <a:avLst/>
          </a:prstGeom>
        </p:spPr>
        <p:txBody>
          <a:bodyPr/>
          <a:lstStyle/>
          <a:p>
            <a:pPr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>Omit returns an object WIHTOUT the properties that match the predicate.</a:t>
            </a:r>
            <a:endParaRPr lang="he-IL" sz="2000" dirty="0">
              <a:solidFill>
                <a:schemeClr val="accent1"/>
              </a:solidFill>
              <a:latin typeface="Helvetica Neue W01 45 Light" panose="020B0403020202020204" pitchFamily="34" charset="0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099539" y="3917853"/>
            <a:ext cx="3453618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An array of property names</a:t>
            </a:r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099539" y="4902594"/>
            <a:ext cx="3453618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Or one or several arguments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099539" y="2933113"/>
            <a:ext cx="3453618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1687" y="1617785"/>
            <a:ext cx="7962313" cy="3587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7" y="2323569"/>
            <a:ext cx="8140650" cy="4220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Helvetica Neue W01 45 Light" panose="020B0403020202020204" pitchFamily="34" charset="0"/>
              </a:defRPr>
            </a:lvl1pPr>
            <a:lvl2pPr marL="685822" indent="-228608" defTabSz="914428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/>
            </a:lvl2pPr>
            <a:lvl3pPr marL="1143036" indent="-228608" defTabSz="914428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3pPr>
            <a:lvl4pPr marL="1600250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4pPr>
            <a:lvl5pPr marL="2057465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>
                <a:latin typeface="Helvetica Neue W01 45 Light" panose="020B0403020202020204" pitchFamily="34" charset="0"/>
              </a:defRPr>
            </a:lvl5pPr>
            <a:lvl6pPr marL="2514679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93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07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22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mapValues</a:t>
            </a:r>
            <a:r>
              <a:rPr lang="en-US" dirty="0"/>
              <a:t> works like map, but returns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650" y="1722815"/>
            <a:ext cx="705905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{a: 1, b: 4, c: 9};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b: 2, c: 3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mapKeys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{1: 1, 2: 4, 3: 9}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 err="1" smtClean="0">
                <a:solidFill>
                  <a:schemeClr val="accent1"/>
                </a:solidFill>
              </a:rPr>
              <a:t>mapValues</a:t>
            </a:r>
            <a:r>
              <a:rPr lang="en-US" dirty="0" smtClean="0">
                <a:solidFill>
                  <a:schemeClr val="accent1"/>
                </a:solidFill>
              </a:rPr>
              <a:t>, _.</a:t>
            </a:r>
            <a:r>
              <a:rPr lang="en-US" dirty="0" err="1" smtClean="0">
                <a:solidFill>
                  <a:schemeClr val="accent1"/>
                </a:solidFill>
              </a:rPr>
              <a:t>mapKeys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2507" y="3711585"/>
            <a:ext cx="7155911" cy="1200329"/>
          </a:xfrm>
          <a:prstGeom prst="rect">
            <a:avLst/>
          </a:prstGeom>
        </p:spPr>
        <p:txBody>
          <a:bodyPr/>
          <a:lstStyle/>
          <a:p>
            <a:pPr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latin typeface="Helvetica Neue W01 45 Light" panose="020B0403020202020204" pitchFamily="34" charset="0"/>
              </a:rPr>
              <a:t>mapKeys</a:t>
            </a:r>
            <a:r>
              <a:rPr lang="en-US" sz="2000" dirty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> gets the same signature (value, key, collection), but returns different keys </a:t>
            </a:r>
            <a:r>
              <a:rPr lang="en-US" sz="2000" dirty="0" smtClean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>instead.</a:t>
            </a:r>
            <a:r>
              <a:rPr lang="en-US" sz="2000" dirty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/>
            </a:r>
            <a:br>
              <a:rPr lang="en-US" sz="2000" dirty="0">
                <a:solidFill>
                  <a:schemeClr val="accent1"/>
                </a:solidFill>
                <a:latin typeface="Helvetica Neue W01 45 Light" panose="020B0403020202020204" pitchFamily="34" charset="0"/>
              </a:rPr>
            </a:br>
            <a:endParaRPr lang="he-IL" sz="2000" dirty="0">
              <a:solidFill>
                <a:schemeClr val="accent1"/>
              </a:solidFill>
              <a:latin typeface="Helvetica Neue W01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037990"/>
            <a:ext cx="9144000" cy="969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" y="1617786"/>
            <a:ext cx="9144000" cy="60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7" y="2615960"/>
            <a:ext cx="8140650" cy="4220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Helvetica Neue W01 45 Light" panose="020B0403020202020204" pitchFamily="34" charset="0"/>
              </a:defRPr>
            </a:lvl1pPr>
            <a:lvl2pPr marL="685822" indent="-228608" defTabSz="914428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/>
            </a:lvl2pPr>
            <a:lvl3pPr marL="1143036" indent="-228608" defTabSz="914428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3pPr>
            <a:lvl4pPr marL="1600250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4pPr>
            <a:lvl5pPr marL="2057465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>
                <a:latin typeface="Helvetica Neue W01 45 Light" panose="020B0403020202020204" pitchFamily="34" charset="0"/>
              </a:defRPr>
            </a:lvl5pPr>
            <a:lvl6pPr marL="2514679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93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07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22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Gets </a:t>
            </a:r>
            <a:r>
              <a:rPr lang="en-US" dirty="0" smtClean="0">
                <a:solidFill>
                  <a:schemeClr val="tx1"/>
                </a:solidFill>
              </a:rPr>
              <a:t>a collection and property name.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507" y="1722815"/>
            <a:ext cx="887217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[{id: 1, name: 'Thing #1'}, {id: 2, name: 'Thing #2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'}];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_.pluck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2507" y="4049211"/>
            <a:ext cx="8140650" cy="1200329"/>
          </a:xfrm>
          <a:prstGeom prst="rect">
            <a:avLst/>
          </a:prstGeom>
        </p:spPr>
        <p:txBody>
          <a:bodyPr/>
          <a:lstStyle/>
          <a:p>
            <a:pPr algn="r"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>Returns </a:t>
            </a:r>
            <a:r>
              <a:rPr lang="en-US" sz="2000" dirty="0"/>
              <a:t>an array of those props in every </a:t>
            </a:r>
            <a:r>
              <a:rPr lang="en-US" sz="2000" dirty="0" smtClean="0"/>
              <a:t>object.</a:t>
            </a:r>
            <a:endParaRPr lang="he-IL" sz="2000" dirty="0">
              <a:solidFill>
                <a:schemeClr val="accent1"/>
              </a:solidFill>
              <a:latin typeface="Helvetica Neue W01 45 Light" panose="020B0403020202020204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66390" y="3037991"/>
            <a:ext cx="7554350" cy="7468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HelveticaNeue W01 35 Thin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_.pluck(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'name');</a:t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['Thing #1', 'Thing #2']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037990"/>
            <a:ext cx="9144000" cy="969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" y="1617786"/>
            <a:ext cx="9144000" cy="60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7" y="2615960"/>
            <a:ext cx="8140650" cy="4220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Helvetica Neue W01 45 Light" panose="020B0403020202020204" pitchFamily="34" charset="0"/>
              </a:defRPr>
            </a:lvl1pPr>
            <a:lvl2pPr marL="685822" indent="-228608" defTabSz="914428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/>
            </a:lvl2pPr>
            <a:lvl3pPr marL="1143036" indent="-228608" defTabSz="914428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3pPr>
            <a:lvl4pPr marL="1600250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>
                <a:latin typeface="Helvetica Neue W01 45 Light" panose="020B0403020202020204" pitchFamily="34" charset="0"/>
              </a:defRPr>
            </a:lvl4pPr>
            <a:lvl5pPr marL="2057465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>
                <a:latin typeface="Helvetica Neue W01 45 Light" panose="020B0403020202020204" pitchFamily="34" charset="0"/>
              </a:defRPr>
            </a:lvl5pPr>
            <a:lvl6pPr marL="2514679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93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07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22" indent="-228608" defTabSz="91442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Gets </a:t>
            </a:r>
            <a:r>
              <a:rPr lang="en-US" dirty="0" smtClean="0">
                <a:solidFill>
                  <a:schemeClr val="tx1"/>
                </a:solidFill>
              </a:rPr>
              <a:t>an array.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507" y="1722815"/>
            <a:ext cx="887217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 4, 0, false, 'hello', null, , 5, undefined];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_.compact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2507" y="4049211"/>
            <a:ext cx="8140650" cy="1200329"/>
          </a:xfrm>
          <a:prstGeom prst="rect">
            <a:avLst/>
          </a:prstGeom>
        </p:spPr>
        <p:txBody>
          <a:bodyPr/>
          <a:lstStyle/>
          <a:p>
            <a:pPr algn="r" defTabSz="914428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Helvetica Neue W01 45 Light" panose="020B0403020202020204" pitchFamily="34" charset="0"/>
              </a:rPr>
              <a:t>Returns </a:t>
            </a:r>
            <a:r>
              <a:rPr lang="en-US" sz="2000" dirty="0"/>
              <a:t>an array with no </a:t>
            </a:r>
            <a:r>
              <a:rPr lang="en-US" sz="2000" dirty="0" err="1"/>
              <a:t>falsy</a:t>
            </a:r>
            <a:r>
              <a:rPr lang="en-US" sz="2000" dirty="0"/>
              <a:t> </a:t>
            </a:r>
            <a:r>
              <a:rPr lang="en-US" sz="2000" dirty="0" smtClean="0"/>
              <a:t>values.</a:t>
            </a:r>
            <a:endParaRPr lang="he-IL" sz="2000" dirty="0">
              <a:solidFill>
                <a:schemeClr val="accent1"/>
              </a:solidFill>
              <a:latin typeface="Helvetica Neue W01 45 Light" panose="020B0403020202020204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66390" y="3037991"/>
            <a:ext cx="7554350" cy="7468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HelveticaNeue W01 35 Thin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_.compact(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[1, 4, 'hello', 5]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078" y="1617785"/>
            <a:ext cx="8088922" cy="450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7" y="2354103"/>
            <a:ext cx="8140650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Flatten </a:t>
            </a:r>
            <a:r>
              <a:rPr lang="en-US" dirty="0">
                <a:solidFill>
                  <a:schemeClr val="accent1"/>
                </a:solidFill>
              </a:rPr>
              <a:t>gets an array of arrays and returns an array of their values, but only on a single </a:t>
            </a:r>
            <a:r>
              <a:rPr lang="en-US" dirty="0" smtClean="0">
                <a:solidFill>
                  <a:schemeClr val="accent1"/>
                </a:solidFill>
              </a:rPr>
              <a:t>level.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650" y="1722815"/>
            <a:ext cx="705905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[[1 ,2], [3, [4], 5]];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[1, 2, 3, [4], 5]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_.flatten(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true);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[1, 2, 3, 4, 5]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flattenDeep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[1, 2, 3, 4, 5]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_.flatten</a:t>
            </a:r>
            <a:r>
              <a:rPr lang="en-US" dirty="0">
                <a:solidFill>
                  <a:schemeClr val="accent1"/>
                </a:solidFill>
              </a:rPr>
              <a:t>, _.</a:t>
            </a:r>
            <a:r>
              <a:rPr lang="en-US" dirty="0" err="1" smtClean="0">
                <a:solidFill>
                  <a:schemeClr val="accent1"/>
                </a:solidFill>
              </a:rPr>
              <a:t>flattenDeep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12507" y="3847516"/>
            <a:ext cx="8140650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Flatten gets a second parameter, </a:t>
            </a:r>
            <a:r>
              <a:rPr lang="en-US" dirty="0" err="1" smtClean="0">
                <a:solidFill>
                  <a:schemeClr val="accent1"/>
                </a:solidFill>
              </a:rPr>
              <a:t>isDeep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12507" y="5118978"/>
            <a:ext cx="8140650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Or preferably you could use </a:t>
            </a:r>
            <a:r>
              <a:rPr lang="en-US" dirty="0" err="1" smtClean="0">
                <a:solidFill>
                  <a:schemeClr val="accent1"/>
                </a:solidFill>
              </a:rPr>
              <a:t>flattenDeep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078" y="1617785"/>
            <a:ext cx="8088922" cy="450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6" y="2565118"/>
            <a:ext cx="8281327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zipObject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gets 2 arrays - keys and values - and turns them into an </a:t>
            </a:r>
            <a:r>
              <a:rPr lang="en-US" dirty="0" smtClean="0">
                <a:solidFill>
                  <a:schemeClr val="accent1"/>
                </a:solidFill>
              </a:rPr>
              <a:t>object.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650" y="1722815"/>
            <a:ext cx="705905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 2, 3];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keys = ['a', 'b', 'c'];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zipObject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(keys,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{a: 1, b: 2, c: 3}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keyName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// ...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something = _.assign({},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zipObject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keyName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[data]));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 err="1" smtClean="0">
                <a:solidFill>
                  <a:schemeClr val="accent1"/>
                </a:solidFill>
              </a:rPr>
              <a:t>zipObject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12507" y="3868616"/>
            <a:ext cx="8140650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zipObject</a:t>
            </a:r>
            <a:r>
              <a:rPr lang="en-US" dirty="0">
                <a:solidFill>
                  <a:schemeClr val="accent1"/>
                </a:solidFill>
              </a:rPr>
              <a:t> is great when you want to assign to an object, but the key is a </a:t>
            </a:r>
            <a:r>
              <a:rPr lang="en-US" dirty="0" smtClean="0">
                <a:solidFill>
                  <a:schemeClr val="accent1"/>
                </a:solidFill>
              </a:rPr>
              <a:t>variable.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078" y="1617784"/>
            <a:ext cx="8088922" cy="5697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2506" y="2663594"/>
            <a:ext cx="8281327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 err="1">
                <a:solidFill>
                  <a:schemeClr val="accent1"/>
                </a:solidFill>
              </a:rPr>
              <a:t>groupBy</a:t>
            </a:r>
            <a:r>
              <a:rPr lang="en-US" dirty="0">
                <a:solidFill>
                  <a:schemeClr val="accent1"/>
                </a:solidFill>
              </a:rPr>
              <a:t> returns an object of arrays grouped by the property </a:t>
            </a:r>
            <a:r>
              <a:rPr lang="en-US" dirty="0" smtClean="0">
                <a:solidFill>
                  <a:schemeClr val="accent1"/>
                </a:solidFill>
              </a:rPr>
              <a:t>value / function result.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649" y="1722815"/>
            <a:ext cx="7413673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cartoons = [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'Daffy',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'Duck'}, 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'Bugs',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'Bunny'}, 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'Donald',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'Duck'}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(cartoons, '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//{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 Bunny: [{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'Bugs',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'Bunny'}],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 Duck: [{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'Daffy',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'Duck'}, 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'Donald',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'Duck'}]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//}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(cartoons, '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{Bunny: 1, Duck: 2}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//_.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indexBy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returns an object with the last occurrence of each property value/function result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indexBy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(cartoons, '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//-&gt; {Bunny: 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'Bugs',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'Bunny'}, Duck: {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'Donald',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'Duck'}}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8597940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groupBy</a:t>
            </a:r>
            <a:r>
              <a:rPr lang="en-US" dirty="0">
                <a:solidFill>
                  <a:schemeClr val="accent1"/>
                </a:solidFill>
              </a:rPr>
              <a:t>, _.</a:t>
            </a:r>
            <a:r>
              <a:rPr lang="en-US" dirty="0" err="1">
                <a:solidFill>
                  <a:schemeClr val="accent1"/>
                </a:solidFill>
              </a:rPr>
              <a:t>countBy</a:t>
            </a:r>
            <a:r>
              <a:rPr lang="en-US" dirty="0">
                <a:solidFill>
                  <a:schemeClr val="accent1"/>
                </a:solidFill>
              </a:rPr>
              <a:t>, _.</a:t>
            </a:r>
            <a:r>
              <a:rPr lang="en-US" dirty="0" err="1" smtClean="0">
                <a:solidFill>
                  <a:schemeClr val="accent1"/>
                </a:solidFill>
              </a:rPr>
              <a:t>indexBy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12506" y="4614202"/>
            <a:ext cx="8436071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 err="1">
                <a:solidFill>
                  <a:schemeClr val="accent1"/>
                </a:solidFill>
              </a:rPr>
              <a:t>countBy</a:t>
            </a:r>
            <a:r>
              <a:rPr lang="en-US" dirty="0">
                <a:solidFill>
                  <a:schemeClr val="accent1"/>
                </a:solidFill>
              </a:rPr>
              <a:t> returns an object counting </a:t>
            </a:r>
            <a:r>
              <a:rPr lang="en-US" dirty="0" smtClean="0">
                <a:solidFill>
                  <a:schemeClr val="accent1"/>
                </a:solidFill>
              </a:rPr>
              <a:t>occurrences of </a:t>
            </a:r>
            <a:r>
              <a:rPr lang="en-US" dirty="0">
                <a:solidFill>
                  <a:schemeClr val="accent1"/>
                </a:solidFill>
              </a:rPr>
              <a:t>each property </a:t>
            </a:r>
            <a:r>
              <a:rPr lang="en-US" dirty="0" smtClean="0">
                <a:solidFill>
                  <a:schemeClr val="accent1"/>
                </a:solidFill>
              </a:rPr>
              <a:t>value / function result.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00918"/>
            <a:ext cx="9143999" cy="416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" y="2041657"/>
            <a:ext cx="7169978" cy="1503401"/>
          </a:xfrm>
        </p:spPr>
        <p:txBody>
          <a:bodyPr/>
          <a:lstStyle/>
          <a:p>
            <a:pPr fontAlgn="base"/>
            <a:r>
              <a:rPr lang="en-US" dirty="0" err="1">
                <a:hlinkClick r:id="rId3"/>
              </a:rPr>
              <a:t>Lodash</a:t>
            </a:r>
            <a:r>
              <a:rPr lang="en-US" dirty="0"/>
              <a:t> (pronounced low-dash) is a JavaScript utility library. Its global is the ‘_’ character.</a:t>
            </a:r>
          </a:p>
          <a:p>
            <a:pPr fontAlgn="base"/>
            <a:r>
              <a:rPr lang="en-US" dirty="0"/>
              <a:t>A (better) superset of features of an older library, named ‘underscore’. </a:t>
            </a:r>
            <a:r>
              <a:rPr lang="en-US" dirty="0" err="1"/>
              <a:t>Lodash</a:t>
            </a:r>
            <a:r>
              <a:rPr lang="en-US" dirty="0"/>
              <a:t> is completely “underscore-compliant”.</a:t>
            </a:r>
          </a:p>
          <a:p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Meet the humble _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01032" y="4000918"/>
            <a:ext cx="5739618" cy="2769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defTabSz="914428">
              <a:spcBef>
                <a:spcPct val="0"/>
              </a:spcBef>
            </a:pPr>
            <a:r>
              <a:rPr lang="en-US" altLang="he-IL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._chunk([</a:t>
            </a:r>
            <a:r>
              <a:rPr lang="he-IL" altLang="he-IL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</a:t>
            </a:r>
            <a:r>
              <a:rPr lang="he-IL" altLang="he-IL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he-IL" altLang="he-IL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</a:t>
            </a:r>
            <a:r>
              <a:rPr lang="he-IL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e-IL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e-IL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e-IL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e-IL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he-I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],2);</a:t>
            </a:r>
            <a:endParaRPr lang="en-US" altLang="he-IL" b="1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254" y="489555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accent1"/>
                </a:solidFill>
              </a:rPr>
              <a:t>Utility </a:t>
            </a:r>
            <a:r>
              <a:rPr lang="en-US" sz="2000" dirty="0">
                <a:solidFill>
                  <a:schemeClr val="accent1"/>
                </a:solidFill>
              </a:rPr>
              <a:t>functions </a:t>
            </a:r>
            <a:r>
              <a:rPr lang="en-US" sz="2000" dirty="0" smtClean="0">
                <a:solidFill>
                  <a:schemeClr val="accent1"/>
                </a:solidFill>
              </a:rPr>
              <a:t>for: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Collection methods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Array-specific methods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Object-specific methods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String-specific methods (v3 forward)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93342" y="4417255"/>
            <a:ext cx="392322" cy="478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7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1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168580" y="0"/>
            <a:ext cx="4975419" cy="731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7" y="2041657"/>
            <a:ext cx="3498311" cy="72967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All of </a:t>
            </a:r>
            <a:r>
              <a:rPr lang="en-US" dirty="0" err="1"/>
              <a:t>Lodash’s</a:t>
            </a:r>
            <a:r>
              <a:rPr lang="en-US" dirty="0"/>
              <a:t> methods can (and have been) </a:t>
            </a:r>
            <a:r>
              <a:rPr lang="en-US" dirty="0" smtClean="0"/>
              <a:t>implemented </a:t>
            </a:r>
            <a:r>
              <a:rPr lang="en-US" dirty="0"/>
              <a:t>in plain JS. So why use it</a:t>
            </a:r>
            <a:r>
              <a:rPr lang="en-US" dirty="0" smtClean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_.why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4148" y="3843608"/>
            <a:ext cx="4572000" cy="184665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data = {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 Q1: ['12', 15, 9],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 Q2: [14, null, 15],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 Q3: [2, 20, 4],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 Q4: [2, 23, 24]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defTabSz="914428">
              <a:spcBef>
                <a:spcPct val="0"/>
              </a:spcBef>
            </a:pPr>
            <a: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sz="16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endParaRPr lang="he-IL" sz="16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507" y="338194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Sum up every quarter’s data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he-IL" sz="2000" dirty="0">
              <a:solidFill>
                <a:schemeClr val="accent1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57200" y="2451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9771" y="2559178"/>
            <a:ext cx="48042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result = {};</a:t>
            </a:r>
          </a:p>
          <a:p>
            <a:pPr font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Object.keys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(data).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(function(key) {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data[key].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(function(datum) {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 if (datum) {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 sum+= +datum;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 };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result[key] = sum</a:t>
            </a:r>
          </a:p>
          <a:p>
            <a:pPr font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39771" y="2097515"/>
            <a:ext cx="4572000" cy="4068709"/>
            <a:chOff x="4339771" y="2097515"/>
            <a:chExt cx="4572000" cy="4068709"/>
          </a:xfrm>
        </p:grpSpPr>
        <p:sp>
          <p:nvSpPr>
            <p:cNvPr id="16" name="Rectangle 15"/>
            <p:cNvSpPr/>
            <p:nvPr/>
          </p:nvSpPr>
          <p:spPr>
            <a:xfrm>
              <a:off x="4339771" y="2097515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Without 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lodash</a:t>
              </a:r>
              <a:r>
                <a:rPr lang="en-US" sz="2000" dirty="0" smtClean="0">
                  <a:solidFill>
                    <a:schemeClr val="accent1"/>
                  </a:solidFill>
                </a:rPr>
                <a:t>: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9771" y="5408931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With 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lodash</a:t>
              </a:r>
              <a:r>
                <a:rPr lang="en-US" sz="2000" dirty="0" smtClean="0">
                  <a:solidFill>
                    <a:schemeClr val="accent1"/>
                  </a:solidFill>
                </a:rPr>
                <a:t>: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9771" y="5827670"/>
              <a:ext cx="38876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result = _.</a:t>
              </a:r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mapValues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(data, _.sum)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7" y="2041657"/>
            <a:ext cx="3756073" cy="33182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Lodash</a:t>
            </a:r>
            <a:r>
              <a:rPr lang="en-US" dirty="0" smtClean="0"/>
              <a:t> is…</a:t>
            </a:r>
          </a:p>
          <a:p>
            <a:r>
              <a:rPr lang="en-US" dirty="0" smtClean="0"/>
              <a:t>More </a:t>
            </a:r>
            <a:r>
              <a:rPr lang="en-US" dirty="0"/>
              <a:t>readable</a:t>
            </a:r>
          </a:p>
          <a:p>
            <a:r>
              <a:rPr lang="en-US" dirty="0" smtClean="0"/>
              <a:t>Expressive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Cross-Browser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Convenient</a:t>
            </a:r>
          </a:p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_.why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57200" y="2451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8580" y="0"/>
            <a:ext cx="4975419" cy="731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" name="Group 11"/>
          <p:cNvGrpSpPr/>
          <p:nvPr/>
        </p:nvGrpSpPr>
        <p:grpSpPr>
          <a:xfrm>
            <a:off x="4339771" y="2097515"/>
            <a:ext cx="4804229" cy="4068709"/>
            <a:chOff x="4339771" y="2097515"/>
            <a:chExt cx="4804229" cy="4068709"/>
          </a:xfrm>
        </p:grpSpPr>
        <p:sp>
          <p:nvSpPr>
            <p:cNvPr id="14" name="Rectangle 13"/>
            <p:cNvSpPr/>
            <p:nvPr/>
          </p:nvSpPr>
          <p:spPr>
            <a:xfrm>
              <a:off x="4339771" y="2097515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Without 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lodash</a:t>
              </a:r>
              <a:r>
                <a:rPr lang="en-US" sz="2000" dirty="0" smtClean="0">
                  <a:solidFill>
                    <a:schemeClr val="accent1"/>
                  </a:solidFill>
                </a:rPr>
                <a:t>: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39771" y="2559178"/>
              <a:ext cx="4804229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result = {};</a:t>
              </a:r>
            </a:p>
            <a:p>
              <a:pPr fontAlgn="ctr"/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Object.keys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(data).</a:t>
              </a:r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forEach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(function(key) {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sum = 0;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data[key].</a:t>
              </a:r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forEach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(function(datum) {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  if (datum) {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    sum+= +datum;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  };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});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 result[key] = sum</a:t>
              </a:r>
            </a:p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39771" y="5408931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With 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lodash</a:t>
              </a:r>
              <a:r>
                <a:rPr lang="en-US" sz="2000" dirty="0" smtClean="0">
                  <a:solidFill>
                    <a:schemeClr val="accent1"/>
                  </a:solidFill>
                </a:rPr>
                <a:t>: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39771" y="5827670"/>
              <a:ext cx="38876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result = _.</a:t>
              </a:r>
              <a:r>
                <a:rPr lang="en-U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mapValues</a:t>
              </a: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(data, _.sum)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32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868136"/>
            <a:ext cx="9144000" cy="464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0" y="2124221"/>
            <a:ext cx="9144000" cy="464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2508" y="2729131"/>
            <a:ext cx="6752566" cy="8440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Returns </a:t>
            </a:r>
            <a:r>
              <a:rPr lang="en-US" dirty="0"/>
              <a:t>true</a:t>
            </a:r>
            <a:r>
              <a:rPr lang="en-US" dirty="0"/>
              <a:t> if value is </a:t>
            </a:r>
            <a:r>
              <a:rPr lang="en-US" dirty="0"/>
              <a:t>* (the argument’s type), </a:t>
            </a:r>
            <a:r>
              <a:rPr lang="en-US" dirty="0"/>
              <a:t>else false.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796" y="2187049"/>
            <a:ext cx="8258904" cy="387340"/>
          </a:xfrm>
        </p:spPr>
        <p:txBody>
          <a:bodyPr/>
          <a:lstStyle/>
          <a:p>
            <a:pPr fontAlgn="base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isObject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isPlainObject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isUndefined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_.is*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9796" y="3931441"/>
            <a:ext cx="8258904" cy="7468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Neue W01 35 Thin" panose="020B0604020202020204" charset="0"/>
                <a:ea typeface="+mj-ea"/>
                <a:cs typeface="+mj-cs"/>
              </a:defRPr>
            </a:lvl1pPr>
          </a:lstStyle>
          <a:p>
            <a:pPr fontAlgn="base"/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isNumber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isBoolean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isRegExp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12507" y="4473825"/>
            <a:ext cx="6930827" cy="844063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Returns</a:t>
            </a:r>
            <a:r>
              <a:rPr lang="en-US" dirty="0" smtClean="0"/>
              <a:t> </a:t>
            </a:r>
            <a:r>
              <a:rPr lang="en-US" dirty="0"/>
              <a:t>true if value is correctly classified, else false.</a:t>
            </a:r>
          </a:p>
        </p:txBody>
      </p:sp>
    </p:spTree>
    <p:extLst>
      <p:ext uri="{BB962C8B-B14F-4D97-AF65-F5344CB8AC3E}">
        <p14:creationId xmlns:p14="http://schemas.microsoft.com/office/powerpoint/2010/main" val="37474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6942" y="1617785"/>
            <a:ext cx="8117058" cy="5176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3212" y="1708747"/>
            <a:ext cx="7536292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Collection Methods work: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([1,2], function(n,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//..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_.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(arguments, function(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console.log('argument #' +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' is ' +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({a:1, b:2}, function(value, key)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//...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</a:t>
            </a:r>
            <a:r>
              <a:rPr lang="en-US" dirty="0" err="1" smtClean="0">
                <a:solidFill>
                  <a:schemeClr val="accent1"/>
                </a:solidFill>
              </a:rPr>
              <a:t>forEach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2507" y="2617191"/>
            <a:ext cx="6930827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For arrays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12507" y="3856948"/>
            <a:ext cx="6930827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For array-like objects (e.g. arguments, </a:t>
            </a:r>
            <a:r>
              <a:rPr lang="en-US" dirty="0" err="1" smtClean="0">
                <a:solidFill>
                  <a:schemeClr val="accent1"/>
                </a:solidFill>
              </a:rPr>
              <a:t>nodeList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12507" y="5589676"/>
            <a:ext cx="6930827" cy="422031"/>
          </a:xfrm>
          <a:prstGeom prst="rect">
            <a:avLst/>
          </a:prstGeom>
        </p:spPr>
        <p:txBody>
          <a:bodyPr/>
          <a:lstStyle>
            <a:lvl1pPr marL="228608" indent="-228608" algn="l" defTabSz="914428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1pPr>
            <a:lvl2pPr marL="6858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A3DC"/>
              </a:buClr>
              <a:buSzPct val="1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6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3pPr>
            <a:lvl4pPr marL="1600250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4pPr>
            <a:lvl5pPr marL="2057465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13" kern="1200">
                <a:solidFill>
                  <a:schemeClr val="tx1"/>
                </a:solidFill>
                <a:latin typeface="Helvetica Neue W01 45 Light" panose="020B0403020202020204" pitchFamily="34" charset="0"/>
                <a:ea typeface="+mn-ea"/>
                <a:cs typeface="+mn-cs"/>
              </a:defRPr>
            </a:lvl5pPr>
            <a:lvl6pPr marL="2514679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3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07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22" indent="-228608" algn="l" defTabSz="91442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For objects 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348111"/>
            <a:ext cx="9144000" cy="257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2507" y="2041657"/>
            <a:ext cx="5749142" cy="3810126"/>
          </a:xfrm>
        </p:spPr>
        <p:txBody>
          <a:bodyPr/>
          <a:lstStyle/>
          <a:p>
            <a:pPr fontAlgn="base"/>
            <a:r>
              <a:rPr lang="en-US" dirty="0"/>
              <a:t>Like </a:t>
            </a:r>
            <a:r>
              <a:rPr lang="en-US" dirty="0" err="1"/>
              <a:t>Array.prototype.map</a:t>
            </a:r>
            <a:endParaRPr lang="en-US" dirty="0"/>
          </a:p>
          <a:p>
            <a:pPr fontAlgn="base"/>
            <a:r>
              <a:rPr lang="en-US" dirty="0"/>
              <a:t>Runs the specified callback on every element and returns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3410939"/>
            <a:ext cx="7002780" cy="746847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_.map(['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a','b','c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 function(value, index)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return index + ':' + value;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// ['0:a', '1:b', '2:c']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_.map({a:1, b:2, c:3}, function(value, key) {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return key + ':' + value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// ['a:1', 'b:2', 'c:3']</a:t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_.map(collection, callback)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5662242"/>
            <a:ext cx="9144000" cy="66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Rectangle 22"/>
          <p:cNvSpPr/>
          <p:nvPr/>
        </p:nvSpPr>
        <p:spPr>
          <a:xfrm>
            <a:off x="0" y="4207838"/>
            <a:ext cx="9144000" cy="66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0" y="2785404"/>
            <a:ext cx="9144000" cy="66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8634" y="2873012"/>
            <a:ext cx="7270066" cy="61257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isNumber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[1, 4, 5, 7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05383" y="710596"/>
            <a:ext cx="6759691" cy="6951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28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HelveticaNeue W01 35 Thin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_.filter, _.reject, _.partition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05383" y="1941342"/>
            <a:ext cx="6752566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They all get </a:t>
            </a:r>
            <a:r>
              <a:rPr lang="en-US" sz="2000" dirty="0" smtClean="0"/>
              <a:t>a collection and a function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378634" y="3460653"/>
            <a:ext cx="7031340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Returns </a:t>
            </a:r>
            <a:r>
              <a:rPr lang="en-US" sz="1800" dirty="0" smtClean="0"/>
              <a:t>an array with all the values the function returns </a:t>
            </a:r>
            <a:r>
              <a:rPr lang="en-US" sz="1800" dirty="0" err="1" smtClean="0"/>
              <a:t>truthy</a:t>
            </a:r>
            <a:r>
              <a:rPr lang="en-US" sz="1800" dirty="0" smtClean="0"/>
              <a:t> for.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378634" y="4256446"/>
            <a:ext cx="7270066" cy="61257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HelveticaNeue W01 35 Thin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_.reject(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isNumber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-&gt; ['hello', null, {a:8}]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428669" y="4876055"/>
            <a:ext cx="7656554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Returns </a:t>
            </a:r>
            <a:r>
              <a:rPr lang="en-US" sz="1800" dirty="0" smtClean="0"/>
              <a:t>an array with all the values the function DOESN’T return </a:t>
            </a:r>
            <a:r>
              <a:rPr lang="en-US" sz="1800" dirty="0" err="1" smtClean="0"/>
              <a:t>truthy</a:t>
            </a:r>
            <a:r>
              <a:rPr lang="en-US" sz="1800" dirty="0" smtClean="0"/>
              <a:t> for.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378634" y="5686546"/>
            <a:ext cx="7270066" cy="61257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28">
              <a:lnSpc>
                <a:spcPct val="100000"/>
              </a:lnSpc>
              <a:spcBef>
                <a:spcPct val="0"/>
              </a:spcBef>
              <a:buNone/>
              <a:defRPr sz="1600" b="1"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_.partition(</a:t>
            </a:r>
            <a:r>
              <a:rPr lang="en-US" dirty="0" err="1"/>
              <a:t>arr</a:t>
            </a:r>
            <a:r>
              <a:rPr lang="en-US" dirty="0"/>
              <a:t>, _.</a:t>
            </a:r>
            <a:r>
              <a:rPr lang="en-US" dirty="0" err="1"/>
              <a:t>isNumber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-&gt; [[1, 4, 5, 7], ['hello', null, {a:8</a:t>
            </a:r>
            <a:r>
              <a:rPr lang="en-US" dirty="0"/>
              <a:t>}]]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428669" y="6285681"/>
            <a:ext cx="7656554" cy="3938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Returns </a:t>
            </a:r>
            <a:r>
              <a:rPr lang="en-US" sz="1800" dirty="0"/>
              <a:t>an array with both those </a:t>
            </a:r>
            <a:r>
              <a:rPr lang="en-US" sz="1800" dirty="0" smtClean="0"/>
              <a:t>arrays, </a:t>
            </a:r>
            <a:r>
              <a:rPr lang="en-US" sz="1800" dirty="0"/>
              <a:t>in that </a:t>
            </a:r>
            <a:r>
              <a:rPr lang="en-US" sz="1800" dirty="0" smtClean="0"/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21446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Custom 16">
      <a:dk1>
        <a:sysClr val="windowText" lastClr="000000"/>
      </a:dk1>
      <a:lt1>
        <a:sysClr val="window" lastClr="FFFFFF"/>
      </a:lt1>
      <a:dk2>
        <a:srgbClr val="000000"/>
      </a:dk2>
      <a:lt2>
        <a:srgbClr val="F17E6A"/>
      </a:lt2>
      <a:accent1>
        <a:srgbClr val="3798EB"/>
      </a:accent1>
      <a:accent2>
        <a:srgbClr val="78B5EF"/>
      </a:accent2>
      <a:accent3>
        <a:srgbClr val="16A7A3"/>
      </a:accent3>
      <a:accent4>
        <a:srgbClr val="41C4BE"/>
      </a:accent4>
      <a:accent5>
        <a:srgbClr val="FA7C32"/>
      </a:accent5>
      <a:accent6>
        <a:srgbClr val="A94CC7"/>
      </a:accent6>
      <a:hlink>
        <a:srgbClr val="000000"/>
      </a:hlink>
      <a:folHlink>
        <a:srgbClr val="000000"/>
      </a:folHlink>
    </a:clrScheme>
    <a:fontScheme name="Wix">
      <a:majorFont>
        <a:latin typeface="Helvetica Neue W01 75 Bold"/>
        <a:ea typeface=""/>
        <a:cs typeface=""/>
      </a:majorFont>
      <a:minorFont>
        <a:latin typeface="Helvetica Neue W01 45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3" id="{0D1170C0-C697-4777-ABE5-506C9B063AAB}" vid="{27CEFB37-3D04-4007-9EB6-08693B5D65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16883</TotalTime>
  <Words>889</Words>
  <Application>Microsoft Office PowerPoint</Application>
  <PresentationFormat>Custom</PresentationFormat>
  <Paragraphs>149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HelveticaNeue W01 35 Thin</vt:lpstr>
      <vt:lpstr>Calibri</vt:lpstr>
      <vt:lpstr>Helvetica Neue W01 65 Medium</vt:lpstr>
      <vt:lpstr>Helvetica Neue W01 75 Bold</vt:lpstr>
      <vt:lpstr>Consolas</vt:lpstr>
      <vt:lpstr>Helvetica Neue W01 45 Light</vt:lpstr>
      <vt:lpstr>Theme3</vt:lpstr>
      <vt:lpstr>PowerPoint Presentation</vt:lpstr>
      <vt:lpstr>Meet the humble _</vt:lpstr>
      <vt:lpstr>_.why</vt:lpstr>
      <vt:lpstr>_.why</vt:lpstr>
      <vt:lpstr>Basic Functions </vt:lpstr>
      <vt:lpstr>_.isObject, _.isPlainObject, _.isUndefined </vt:lpstr>
      <vt:lpstr>'use strict';  // Collection Methods work:   _.forEach([1,2], function(n, i) {  //.. });   function() {  _.forEach(arguments, function(arg, i) {    console.log('argument #' + i + ' is ' + arg);  }); }   _.forEach({a:1, b:2}, function(value, key) {  //... });  </vt:lpstr>
      <vt:lpstr>'use strict';  _.map(['a','b','c'], function(value, index) {  return index + ':' + value; }); // ['0:a', '1:b', '2:c']  _.map({a:1, b:2, c:3}, function(value, key) {  return key + ':' + value }); // ['a:1', 'b:2', 'c:3']    </vt:lpstr>
      <vt:lpstr>_.filter(arr, _.isNumber); // -&gt; [1, 4, 5, 7]</vt:lpstr>
      <vt:lpstr>_.assign, _.merge, _.default</vt:lpstr>
      <vt:lpstr>_.assign, _.merge, _.default</vt:lpstr>
      <vt:lpstr>Advanced Functions</vt:lpstr>
      <vt:lpstr>var obj = {a: 1, b: {prop: 'val'},  c:3};     _.pick(obj, _.isNumber); // -&gt; {a: 1, c: 3}   _.pick(obj, ['a', 'b']); // -&gt; {a: 1, b: {prop: 'val'}}   _.pick(obj, 'a', 'b'); // -&gt; {a: 1, b: {prop: 'val'}}    _.omit(obj, 'b'); // -&gt; {a: 1, c: 3}  </vt:lpstr>
      <vt:lpstr>var obj = {a: 1, b: 4, c: 9};    _.mapValues(obj, Math.sqrt); // -&gt; {a: 1, b: 2, c: 3}      _.mapKeys(obj, Math.sqrt); // -&gt; {1: 1, 2: 4, 3: 9}    </vt:lpstr>
      <vt:lpstr>var arr = [{id: 1, name: 'Thing #1'}, {id: 2, name: 'Thing #2'}];</vt:lpstr>
      <vt:lpstr>var arr = [1, 4, 0, false, 'hello', null, , 5, undefined];</vt:lpstr>
      <vt:lpstr>var arr = [[1 ,2], [3, [4], 5]];     .flatten(arr); // -&gt; [1, 2, 3, [4], 5]    _.flatten(arr, true); // -&gt; [1, 2, 3, 4, 5]    _.flattenDeep(arr); // -&gt; [1, 2, 3, 4, 5]  </vt:lpstr>
      <vt:lpstr>var vals = [1, 2, 3]; var keys = ['a', 'b', 'c'];    _.zipObject(keys, vals); // -&gt; {a: 1, b: 2, c: 3}     function(keyName) {  // ...  var something = _.assign({}, dest, _.zipObject([keyName], [data])); }</vt:lpstr>
      <vt:lpstr>var cartoons = [  {FName: 'Daffy', LName: 'Duck'}, {FName: 'Bugs', LName: 'Bunny'}, {FName: 'Donald', LName: 'Duck'} ];    _.groupBy(cartoons, 'LName'); //{ //  Bunny: [{FName: 'Bugs', LName: 'Bunny'}], //  Duck: [{FName: 'Daffy', LName: 'Duck'}, {FName: 'Donald', LName: 'Duck'}] //}    _.countBy(cartoons, 'LName'); // {Bunny: 1, Duck: 2}  //_.indexBy returns an object with the last occurrence of each property value/function result _.indexBy(cartoons, 'LName'); //-&gt; {Bunny: {FName: 'Bugs', LName: 'Bunny'}, Duck: {FName: 'Donald', LName: 'Duck'}}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Meir</dc:creator>
  <cp:lastModifiedBy>Lee</cp:lastModifiedBy>
  <cp:revision>225</cp:revision>
  <dcterms:created xsi:type="dcterms:W3CDTF">2014-02-27T09:29:14Z</dcterms:created>
  <dcterms:modified xsi:type="dcterms:W3CDTF">2015-07-19T16:52:12Z</dcterms:modified>
</cp:coreProperties>
</file>