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17"/>
  </p:notesMasterIdLst>
  <p:handoutMasterIdLst>
    <p:handoutMasterId r:id="rId18"/>
  </p:handoutMasterIdLst>
  <p:sldIdLst>
    <p:sldId id="258" r:id="rId5"/>
    <p:sldId id="261" r:id="rId6"/>
    <p:sldId id="284" r:id="rId7"/>
    <p:sldId id="267" r:id="rId8"/>
    <p:sldId id="293" r:id="rId9"/>
    <p:sldId id="268" r:id="rId10"/>
    <p:sldId id="294" r:id="rId11"/>
    <p:sldId id="263" r:id="rId12"/>
    <p:sldId id="264" r:id="rId13"/>
    <p:sldId id="270" r:id="rId14"/>
    <p:sldId id="276"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autoAdjust="0"/>
    <p:restoredTop sz="94639" autoAdjust="0"/>
  </p:normalViewPr>
  <p:slideViewPr>
    <p:cSldViewPr snapToGrid="0">
      <p:cViewPr varScale="1">
        <p:scale>
          <a:sx n="65" d="100"/>
          <a:sy n="65" d="100"/>
        </p:scale>
        <p:origin x="324"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50" d="100"/>
          <a:sy n="50" d="100"/>
        </p:scale>
        <p:origin x="2208" y="1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5/13/2024</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5/13/2024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4083601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6</a:t>
            </a:fld>
            <a:endParaRPr lang="en-US" noProof="0" dirty="0"/>
          </a:p>
        </p:txBody>
      </p:sp>
    </p:spTree>
    <p:extLst>
      <p:ext uri="{BB962C8B-B14F-4D97-AF65-F5344CB8AC3E}">
        <p14:creationId xmlns:p14="http://schemas.microsoft.com/office/powerpoint/2010/main" val="2737502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8</a:t>
            </a:fld>
            <a:endParaRPr lang="en-US" noProof="0" dirty="0"/>
          </a:p>
        </p:txBody>
      </p:sp>
    </p:spTree>
    <p:extLst>
      <p:ext uri="{BB962C8B-B14F-4D97-AF65-F5344CB8AC3E}">
        <p14:creationId xmlns:p14="http://schemas.microsoft.com/office/powerpoint/2010/main" val="2445643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9</a:t>
            </a:fld>
            <a:endParaRPr lang="en-US" noProof="0" dirty="0"/>
          </a:p>
        </p:txBody>
      </p:sp>
    </p:spTree>
    <p:extLst>
      <p:ext uri="{BB962C8B-B14F-4D97-AF65-F5344CB8AC3E}">
        <p14:creationId xmlns:p14="http://schemas.microsoft.com/office/powerpoint/2010/main" val="2258266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10</a:t>
            </a:fld>
            <a:endParaRPr lang="en-US" noProof="0" dirty="0"/>
          </a:p>
        </p:txBody>
      </p:sp>
    </p:spTree>
    <p:extLst>
      <p:ext uri="{BB962C8B-B14F-4D97-AF65-F5344CB8AC3E}">
        <p14:creationId xmlns:p14="http://schemas.microsoft.com/office/powerpoint/2010/main" val="380040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11</a:t>
            </a:fld>
            <a:endParaRPr lang="en-US" noProof="0" dirty="0"/>
          </a:p>
        </p:txBody>
      </p:sp>
    </p:spTree>
    <p:extLst>
      <p:ext uri="{BB962C8B-B14F-4D97-AF65-F5344CB8AC3E}">
        <p14:creationId xmlns:p14="http://schemas.microsoft.com/office/powerpoint/2010/main" val="25224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5/13/2024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5/13/2024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5/13/2024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5/13/2024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5/13/2024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5/13/2024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5/13/2024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5/13/2024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5/13/2024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5/13/2024</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5/13/2024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5/13/2024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5/13/2024</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5/13/2024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5/13/2024</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5/13/2024</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5/13/2024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5/13/2024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5/13/2024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5/13/2024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5/13/2024</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38.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svg"/><Relationship Id="rId18" Type="http://schemas.openxmlformats.org/officeDocument/2006/relationships/image" Target="../media/image28.png"/><Relationship Id="rId3" Type="http://schemas.openxmlformats.org/officeDocument/2006/relationships/image" Target="../media/image13.png"/><Relationship Id="rId21" Type="http://schemas.openxmlformats.org/officeDocument/2006/relationships/image" Target="../media/image31.sv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svg"/><Relationship Id="rId2" Type="http://schemas.openxmlformats.org/officeDocument/2006/relationships/notesSlide" Target="../notesSlides/notesSlide3.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5" Type="http://schemas.openxmlformats.org/officeDocument/2006/relationships/image" Target="../media/image25.svg"/><Relationship Id="rId10" Type="http://schemas.openxmlformats.org/officeDocument/2006/relationships/image" Target="../media/image20.png"/><Relationship Id="rId19" Type="http://schemas.openxmlformats.org/officeDocument/2006/relationships/image" Target="../media/image29.sv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6629399" y="758952"/>
            <a:ext cx="4638369" cy="3444338"/>
          </a:xfrm>
        </p:spPr>
        <p:txBody>
          <a:bodyPr>
            <a:noAutofit/>
          </a:bodyPr>
          <a:lstStyle/>
          <a:p>
            <a:r>
              <a:rPr lang="en-US" sz="5000" dirty="0">
                <a:solidFill>
                  <a:schemeClr val="bg1">
                    <a:lumMod val="50000"/>
                  </a:schemeClr>
                </a:solidFill>
              </a:rPr>
              <a:t>Customer Complaints on Financial Products.</a:t>
            </a:r>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632171" y="4203290"/>
            <a:ext cx="2880539" cy="501445"/>
          </a:xfrm>
        </p:spPr>
        <p:txBody>
          <a:bodyPr>
            <a:noAutofit/>
          </a:bodyPr>
          <a:lstStyle/>
          <a:p>
            <a:r>
              <a:rPr lang="en-US" sz="2800" dirty="0">
                <a:latin typeface="+mj-lt"/>
              </a:rPr>
              <a:t>2017 - 2023 </a:t>
            </a:r>
          </a:p>
        </p:txBody>
      </p:sp>
      <p:sp>
        <p:nvSpPr>
          <p:cNvPr id="2" name="Subtitle 3">
            <a:extLst>
              <a:ext uri="{FF2B5EF4-FFF2-40B4-BE49-F238E27FC236}">
                <a16:creationId xmlns:a16="http://schemas.microsoft.com/office/drawing/2014/main" id="{B4BF55F0-66D1-4CD8-B595-DA9F8D9A93BD}"/>
              </a:ext>
            </a:extLst>
          </p:cNvPr>
          <p:cNvSpPr txBox="1">
            <a:spLocks/>
          </p:cNvSpPr>
          <p:nvPr/>
        </p:nvSpPr>
        <p:spPr>
          <a:xfrm>
            <a:off x="6629399" y="5022117"/>
            <a:ext cx="3552987" cy="50144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None/>
              <a:defRPr sz="2400" kern="1200" cap="all" spc="200" baseline="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b="1" dirty="0">
                <a:latin typeface="+mj-lt"/>
              </a:rPr>
              <a:t>BY Augusta Imo-jack </a:t>
            </a:r>
          </a:p>
        </p:txBody>
      </p:sp>
      <p:pic>
        <p:nvPicPr>
          <p:cNvPr id="5" name="Picture 4">
            <a:extLst>
              <a:ext uri="{FF2B5EF4-FFF2-40B4-BE49-F238E27FC236}">
                <a16:creationId xmlns:a16="http://schemas.microsoft.com/office/drawing/2014/main" id="{BCD638DC-29A5-73C7-E277-D4D7EAC59D26}"/>
              </a:ext>
            </a:extLst>
          </p:cNvPr>
          <p:cNvPicPr>
            <a:picLocks noChangeAspect="1"/>
          </p:cNvPicPr>
          <p:nvPr/>
        </p:nvPicPr>
        <p:blipFill>
          <a:blip r:embed="rId3"/>
          <a:stretch>
            <a:fillRect/>
          </a:stretch>
        </p:blipFill>
        <p:spPr>
          <a:xfrm>
            <a:off x="-1" y="0"/>
            <a:ext cx="6209071" cy="6858000"/>
          </a:xfrm>
          <a:prstGeom prst="rect">
            <a:avLst/>
          </a:prstGeom>
        </p:spPr>
      </p:pic>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CC3EF0-F13E-468D-8198-2FFABAAB8360}"/>
              </a:ext>
            </a:extLst>
          </p:cNvPr>
          <p:cNvSpPr>
            <a:spLocks noGrp="1"/>
          </p:cNvSpPr>
          <p:nvPr>
            <p:ph type="title"/>
          </p:nvPr>
        </p:nvSpPr>
        <p:spPr/>
        <p:txBody>
          <a:bodyPr/>
          <a:lstStyle/>
          <a:p>
            <a:r>
              <a:rPr lang="en-US" dirty="0"/>
              <a:t>Insights.</a:t>
            </a:r>
          </a:p>
        </p:txBody>
      </p:sp>
      <p:sp>
        <p:nvSpPr>
          <p:cNvPr id="8" name="Text Placeholder 7">
            <a:extLst>
              <a:ext uri="{FF2B5EF4-FFF2-40B4-BE49-F238E27FC236}">
                <a16:creationId xmlns:a16="http://schemas.microsoft.com/office/drawing/2014/main" id="{E22A3650-CE74-4B2A-A714-A99CA1898897}"/>
              </a:ext>
            </a:extLst>
          </p:cNvPr>
          <p:cNvSpPr>
            <a:spLocks noGrp="1"/>
          </p:cNvSpPr>
          <p:nvPr>
            <p:ph type="body" idx="1"/>
          </p:nvPr>
        </p:nvSpPr>
        <p:spPr/>
        <p:txBody>
          <a:bodyPr/>
          <a:lstStyle/>
          <a:p>
            <a:r>
              <a:rPr lang="en-US" dirty="0"/>
              <a:t>Highlights</a:t>
            </a:r>
          </a:p>
        </p:txBody>
      </p:sp>
      <p:sp>
        <p:nvSpPr>
          <p:cNvPr id="9" name="Content Placeholder 8">
            <a:extLst>
              <a:ext uri="{FF2B5EF4-FFF2-40B4-BE49-F238E27FC236}">
                <a16:creationId xmlns:a16="http://schemas.microsoft.com/office/drawing/2014/main" id="{EC401CC4-711A-4213-A098-6A62651D89A1}"/>
              </a:ext>
            </a:extLst>
          </p:cNvPr>
          <p:cNvSpPr>
            <a:spLocks noGrp="1"/>
          </p:cNvSpPr>
          <p:nvPr>
            <p:ph sz="half" idx="2"/>
          </p:nvPr>
        </p:nvSpPr>
        <p:spPr/>
        <p:txBody>
          <a:bodyPr>
            <a:normAutofit lnSpcReduction="10000"/>
          </a:bodyPr>
          <a:lstStyle/>
          <a:p>
            <a:r>
              <a:rPr lang="en-US" sz="1800" dirty="0">
                <a:latin typeface="+mj-lt"/>
              </a:rPr>
              <a:t>Responses are sent to the consumer in a timely manner, with explanations.</a:t>
            </a:r>
          </a:p>
          <a:p>
            <a:r>
              <a:rPr lang="en-US" sz="1800" dirty="0">
                <a:latin typeface="+mj-lt"/>
              </a:rPr>
              <a:t>Most complaints were sent through the web, which means a lot of customers are using the banks website to send their complaints.</a:t>
            </a:r>
          </a:p>
          <a:p>
            <a:r>
              <a:rPr lang="en-US" sz="1800" dirty="0">
                <a:latin typeface="+mj-lt"/>
              </a:rPr>
              <a:t>Only one product have major issues. </a:t>
            </a:r>
          </a:p>
        </p:txBody>
      </p:sp>
      <p:sp>
        <p:nvSpPr>
          <p:cNvPr id="10" name="Text Placeholder 9">
            <a:extLst>
              <a:ext uri="{FF2B5EF4-FFF2-40B4-BE49-F238E27FC236}">
                <a16:creationId xmlns:a16="http://schemas.microsoft.com/office/drawing/2014/main" id="{97F6AE95-B6EE-4C2B-8982-2E15916B0281}"/>
              </a:ext>
            </a:extLst>
          </p:cNvPr>
          <p:cNvSpPr>
            <a:spLocks noGrp="1"/>
          </p:cNvSpPr>
          <p:nvPr>
            <p:ph type="body" sz="quarter" idx="3"/>
          </p:nvPr>
        </p:nvSpPr>
        <p:spPr/>
        <p:txBody>
          <a:bodyPr/>
          <a:lstStyle/>
          <a:p>
            <a:r>
              <a:rPr lang="en-US" dirty="0"/>
              <a:t>Lowlights</a:t>
            </a:r>
          </a:p>
        </p:txBody>
      </p:sp>
      <p:sp>
        <p:nvSpPr>
          <p:cNvPr id="11" name="Content Placeholder 10">
            <a:extLst>
              <a:ext uri="{FF2B5EF4-FFF2-40B4-BE49-F238E27FC236}">
                <a16:creationId xmlns:a16="http://schemas.microsoft.com/office/drawing/2014/main" id="{5F5CF3C2-A35B-4374-871A-C68ACFAD473F}"/>
              </a:ext>
            </a:extLst>
          </p:cNvPr>
          <p:cNvSpPr>
            <a:spLocks noGrp="1"/>
          </p:cNvSpPr>
          <p:nvPr>
            <p:ph sz="quarter" idx="4"/>
          </p:nvPr>
        </p:nvSpPr>
        <p:spPr/>
        <p:txBody>
          <a:bodyPr>
            <a:normAutofit lnSpcReduction="10000"/>
          </a:bodyPr>
          <a:lstStyle/>
          <a:p>
            <a:r>
              <a:rPr lang="en-US" sz="1800" dirty="0">
                <a:latin typeface="+mj-lt"/>
              </a:rPr>
              <a:t>Responses should have more detailed explanations about the issues and the percentage of responses with monetary relief needs to be considered. </a:t>
            </a:r>
          </a:p>
          <a:p>
            <a:r>
              <a:rPr lang="en-US" sz="1800" dirty="0">
                <a:latin typeface="+mj-lt"/>
              </a:rPr>
              <a:t>Insufficient information is provided on the website, which results to more complaints being sent.</a:t>
            </a:r>
          </a:p>
          <a:p>
            <a:r>
              <a:rPr lang="en-US" sz="1800" dirty="0">
                <a:latin typeface="+mj-lt"/>
              </a:rPr>
              <a:t>Checking and Saving account products needs to be investigated, alongside its major issue. </a:t>
            </a:r>
          </a:p>
        </p:txBody>
      </p:sp>
    </p:spTree>
    <p:extLst>
      <p:ext uri="{BB962C8B-B14F-4D97-AF65-F5344CB8AC3E}">
        <p14:creationId xmlns:p14="http://schemas.microsoft.com/office/powerpoint/2010/main" val="151147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366F56-B8FF-48A0-AF71-EC4BD9531F04}"/>
              </a:ext>
            </a:extLst>
          </p:cNvPr>
          <p:cNvSpPr>
            <a:spLocks noGrp="1"/>
          </p:cNvSpPr>
          <p:nvPr>
            <p:ph type="title"/>
          </p:nvPr>
        </p:nvSpPr>
        <p:spPr>
          <a:xfrm>
            <a:off x="420624" y="1888675"/>
            <a:ext cx="4373880" cy="2093975"/>
          </a:xfrm>
        </p:spPr>
        <p:txBody>
          <a:bodyPr>
            <a:normAutofit/>
          </a:bodyPr>
          <a:lstStyle/>
          <a:p>
            <a:r>
              <a:rPr lang="en-US" sz="4000" dirty="0"/>
              <a:t>Recommendations</a:t>
            </a:r>
          </a:p>
        </p:txBody>
      </p:sp>
      <p:sp>
        <p:nvSpPr>
          <p:cNvPr id="7" name="Content Placeholder 6">
            <a:extLst>
              <a:ext uri="{FF2B5EF4-FFF2-40B4-BE49-F238E27FC236}">
                <a16:creationId xmlns:a16="http://schemas.microsoft.com/office/drawing/2014/main" id="{F74FED9E-E7B7-481E-8BD9-53BE272F02F0}"/>
              </a:ext>
            </a:extLst>
          </p:cNvPr>
          <p:cNvSpPr>
            <a:spLocks noGrp="1"/>
          </p:cNvSpPr>
          <p:nvPr>
            <p:ph idx="1"/>
          </p:nvPr>
        </p:nvSpPr>
        <p:spPr>
          <a:xfrm>
            <a:off x="6096000" y="898634"/>
            <a:ext cx="5870028" cy="4650828"/>
          </a:xfrm>
        </p:spPr>
        <p:txBody>
          <a:bodyPr>
            <a:normAutofit fontScale="92500" lnSpcReduction="10000"/>
          </a:bodyPr>
          <a:lstStyle/>
          <a:p>
            <a:r>
              <a:rPr lang="en-US" dirty="0"/>
              <a:t>Maintain timely response to complaints.</a:t>
            </a:r>
          </a:p>
          <a:p>
            <a:r>
              <a:rPr lang="en-US" dirty="0"/>
              <a:t>Help customers navigate their complaints handling procedures.</a:t>
            </a:r>
          </a:p>
          <a:p>
            <a:r>
              <a:rPr lang="en-US" dirty="0"/>
              <a:t>Avoid using misleading terms, while advertising the products.</a:t>
            </a:r>
          </a:p>
          <a:p>
            <a:r>
              <a:rPr lang="en-US" dirty="0"/>
              <a:t>Correlate and integrate internal and external complaints.</a:t>
            </a:r>
          </a:p>
          <a:p>
            <a:r>
              <a:rPr lang="en-US" dirty="0"/>
              <a:t>Understand the touch points and gaps in meeting customers expectations</a:t>
            </a:r>
          </a:p>
          <a:p>
            <a:r>
              <a:rPr lang="en-US" dirty="0"/>
              <a:t>Internal product training, to provide clarity and proper product management.</a:t>
            </a:r>
          </a:p>
          <a:p>
            <a:endParaRPr lang="en-US" dirty="0"/>
          </a:p>
        </p:txBody>
      </p:sp>
      <p:sp>
        <p:nvSpPr>
          <p:cNvPr id="5" name="Rectangle 4" descr="Users">
            <a:extLst>
              <a:ext uri="{FF2B5EF4-FFF2-40B4-BE49-F238E27FC236}">
                <a16:creationId xmlns:a16="http://schemas.microsoft.com/office/drawing/2014/main" id="{C123C14A-AC1C-49E6-84C6-5EC75804E103}"/>
              </a:ext>
            </a:extLst>
          </p:cNvPr>
          <p:cNvSpPr/>
          <p:nvPr/>
        </p:nvSpPr>
        <p:spPr>
          <a:xfrm>
            <a:off x="4511717" y="2417889"/>
            <a:ext cx="928964" cy="101111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Tree>
    <p:extLst>
      <p:ext uri="{BB962C8B-B14F-4D97-AF65-F5344CB8AC3E}">
        <p14:creationId xmlns:p14="http://schemas.microsoft.com/office/powerpoint/2010/main" val="2822882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solidFill>
                  <a:srgbClr val="FFFFFF"/>
                </a:solidFill>
                <a:latin typeface="+mj-lt"/>
              </a:rPr>
              <a:t>Thank you</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r>
              <a:rPr lang="en-US" sz="2400" cap="all" spc="200" dirty="0">
                <a:solidFill>
                  <a:srgbClr val="FFFFFF"/>
                </a:solidFill>
              </a:rPr>
              <a:t>Questions?</a:t>
            </a:r>
          </a:p>
        </p:txBody>
      </p:sp>
    </p:spTree>
    <p:extLst>
      <p:ext uri="{BB962C8B-B14F-4D97-AF65-F5344CB8AC3E}">
        <p14:creationId xmlns:p14="http://schemas.microsoft.com/office/powerpoint/2010/main" val="412797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p:txBody>
          <a:bodyPr/>
          <a:lstStyle/>
          <a:p>
            <a:r>
              <a:rPr lang="en-US" dirty="0"/>
              <a:t>Overview</a:t>
            </a:r>
          </a:p>
        </p:txBody>
      </p:sp>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a:xfrm>
            <a:off x="6096000" y="943430"/>
            <a:ext cx="5076825" cy="3977366"/>
          </a:xfrm>
        </p:spPr>
        <p:txBody>
          <a:bodyPr>
            <a:normAutofit/>
          </a:bodyPr>
          <a:lstStyle/>
          <a:p>
            <a:pPr marL="0" indent="0">
              <a:buNone/>
            </a:pPr>
            <a:r>
              <a:rPr lang="en-US" sz="2000" dirty="0"/>
              <a:t>This analysis is centered around the complaints of customers on financial products &amp; services for Bank of America from 2017 to 2023, including the dates the complaint was submitted to the Consumer Financial Protection Bureau (CFPB) and then sent to the company, the product</a:t>
            </a:r>
            <a:r>
              <a:rPr lang="en-US" sz="2000"/>
              <a:t>, the </a:t>
            </a:r>
            <a:r>
              <a:rPr lang="en-US" sz="2000" dirty="0"/>
              <a:t>issue mentioned in the complaint, and the company's response.</a:t>
            </a:r>
          </a:p>
          <a:p>
            <a:pPr marL="0" indent="0">
              <a:buNone/>
            </a:pPr>
            <a:r>
              <a:rPr lang="en-US" sz="2000" dirty="0"/>
              <a:t>The analytics driven solutions in this presentation, will provide further insights into the consumer complaints data and show areas that can enhance customer experience.</a:t>
            </a:r>
          </a:p>
          <a:p>
            <a:endParaRPr lang="en-US" sz="2000" dirty="0"/>
          </a:p>
        </p:txBody>
      </p:sp>
      <p:grpSp>
        <p:nvGrpSpPr>
          <p:cNvPr id="10" name="Group 9" descr="Info">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reeform: Shape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05670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a:lstStyle/>
          <a:p>
            <a:r>
              <a:rPr lang="en-US" dirty="0"/>
              <a:t>KPI For This</a:t>
            </a:r>
            <a:br>
              <a:rPr lang="en-US" dirty="0"/>
            </a:br>
            <a:r>
              <a:rPr lang="en-US" dirty="0"/>
              <a:t>Analysis</a:t>
            </a:r>
          </a:p>
        </p:txBody>
      </p:sp>
      <p:sp>
        <p:nvSpPr>
          <p:cNvPr id="10" name="Content Placeholder 9">
            <a:extLst>
              <a:ext uri="{FF2B5EF4-FFF2-40B4-BE49-F238E27FC236}">
                <a16:creationId xmlns:a16="http://schemas.microsoft.com/office/drawing/2014/main" id="{40FC70B0-5D08-4BDC-852E-3FD7214DA9BD}"/>
              </a:ext>
            </a:extLst>
          </p:cNvPr>
          <p:cNvSpPr>
            <a:spLocks noGrp="1"/>
          </p:cNvSpPr>
          <p:nvPr>
            <p:ph idx="1"/>
          </p:nvPr>
        </p:nvSpPr>
        <p:spPr>
          <a:xfrm>
            <a:off x="6033539" y="704416"/>
            <a:ext cx="5186597" cy="4642517"/>
          </a:xfrm>
        </p:spPr>
        <p:txBody>
          <a:bodyPr numCol="2">
            <a:normAutofit/>
          </a:bodyPr>
          <a:lstStyle/>
          <a:p>
            <a:pPr marL="0" indent="0">
              <a:spcBef>
                <a:spcPts val="0"/>
              </a:spcBef>
              <a:spcAft>
                <a:spcPts val="0"/>
              </a:spcAft>
              <a:buNone/>
            </a:pPr>
            <a:r>
              <a:rPr lang="en-US" b="1" dirty="0"/>
              <a:t>Number of Complaint</a:t>
            </a:r>
          </a:p>
          <a:p>
            <a:pPr marL="0" indent="0">
              <a:spcBef>
                <a:spcPts val="0"/>
              </a:spcBef>
              <a:spcAft>
                <a:spcPts val="0"/>
              </a:spcAft>
              <a:buNone/>
            </a:pPr>
            <a:r>
              <a:rPr lang="en-US" sz="1600" dirty="0">
                <a:latin typeface="+mj-lt"/>
              </a:rPr>
              <a:t>This is the total number of </a:t>
            </a:r>
          </a:p>
          <a:p>
            <a:pPr marL="0" indent="0">
              <a:spcBef>
                <a:spcPts val="0"/>
              </a:spcBef>
              <a:spcAft>
                <a:spcPts val="0"/>
              </a:spcAft>
              <a:buNone/>
            </a:pPr>
            <a:r>
              <a:rPr lang="en-US" sz="1600" dirty="0">
                <a:latin typeface="+mj-lt"/>
              </a:rPr>
              <a:t>Complains, sent via different mediums to the bank by customers.</a:t>
            </a:r>
          </a:p>
          <a:p>
            <a:pPr marL="0" indent="0">
              <a:spcBef>
                <a:spcPts val="0"/>
              </a:spcBef>
              <a:spcAft>
                <a:spcPts val="0"/>
              </a:spcAft>
              <a:buNone/>
            </a:pPr>
            <a:endParaRPr lang="en-US" dirty="0"/>
          </a:p>
          <a:p>
            <a:pPr marL="0" indent="0">
              <a:spcBef>
                <a:spcPts val="0"/>
              </a:spcBef>
              <a:spcAft>
                <a:spcPts val="0"/>
              </a:spcAft>
              <a:buNone/>
            </a:pPr>
            <a:r>
              <a:rPr lang="en-US" b="1" dirty="0"/>
              <a:t>Seasonal Patterns</a:t>
            </a:r>
          </a:p>
          <a:p>
            <a:pPr marL="0" lvl="0" indent="0">
              <a:spcBef>
                <a:spcPts val="0"/>
              </a:spcBef>
              <a:spcAft>
                <a:spcPts val="0"/>
              </a:spcAft>
              <a:buNone/>
            </a:pPr>
            <a:r>
              <a:rPr lang="en-US" sz="1600" dirty="0">
                <a:latin typeface="+mj-lt"/>
              </a:rPr>
              <a:t>Performance analysis based on product; number of complaints received by different methods quarterly.</a:t>
            </a:r>
            <a:endParaRPr lang="en-US" b="1" dirty="0"/>
          </a:p>
          <a:p>
            <a:pPr marL="0" indent="0">
              <a:spcBef>
                <a:spcPts val="0"/>
              </a:spcBef>
              <a:spcAft>
                <a:spcPts val="0"/>
              </a:spcAft>
              <a:buNone/>
            </a:pPr>
            <a:endParaRPr lang="en-US" b="1" dirty="0"/>
          </a:p>
          <a:p>
            <a:pPr marL="0" indent="0">
              <a:spcBef>
                <a:spcPts val="0"/>
              </a:spcBef>
              <a:spcAft>
                <a:spcPts val="0"/>
              </a:spcAft>
              <a:buNone/>
            </a:pPr>
            <a:r>
              <a:rPr lang="en-US" b="1" dirty="0"/>
              <a:t>Timely Response</a:t>
            </a:r>
          </a:p>
          <a:p>
            <a:pPr marL="0" indent="0">
              <a:spcBef>
                <a:spcPts val="0"/>
              </a:spcBef>
              <a:spcAft>
                <a:spcPts val="0"/>
              </a:spcAft>
              <a:buNone/>
            </a:pPr>
            <a:r>
              <a:rPr lang="en-US" sz="1600" dirty="0">
                <a:latin typeface="+mj-lt"/>
              </a:rPr>
              <a:t>This shows how timely each of the complaints are responded to by the company.</a:t>
            </a:r>
          </a:p>
          <a:p>
            <a:pPr marL="0" indent="0">
              <a:spcBef>
                <a:spcPts val="0"/>
              </a:spcBef>
              <a:spcAft>
                <a:spcPts val="0"/>
              </a:spcAft>
              <a:buNone/>
            </a:pPr>
            <a:endParaRPr lang="en-US" sz="1600" dirty="0">
              <a:latin typeface="+mj-lt"/>
            </a:endParaRPr>
          </a:p>
          <a:p>
            <a:pPr marL="533400" lvl="0" indent="0">
              <a:spcBef>
                <a:spcPts val="0"/>
              </a:spcBef>
              <a:spcAft>
                <a:spcPts val="0"/>
              </a:spcAft>
              <a:buNone/>
            </a:pPr>
            <a:r>
              <a:rPr lang="en-US" b="1" dirty="0">
                <a:latin typeface="+mj-lt"/>
              </a:rPr>
              <a:t>Company Response</a:t>
            </a:r>
          </a:p>
          <a:p>
            <a:pPr marL="533400" lvl="0" indent="0">
              <a:spcBef>
                <a:spcPts val="0"/>
              </a:spcBef>
              <a:spcAft>
                <a:spcPts val="0"/>
              </a:spcAft>
              <a:buNone/>
            </a:pPr>
            <a:r>
              <a:rPr lang="en-US" sz="1600" dirty="0">
                <a:latin typeface="+mj-lt"/>
              </a:rPr>
              <a:t>How the bank typically responds to customers complaints.</a:t>
            </a:r>
          </a:p>
          <a:p>
            <a:pPr marL="533400" lvl="0" indent="0">
              <a:spcBef>
                <a:spcPts val="0"/>
              </a:spcBef>
              <a:spcAft>
                <a:spcPts val="0"/>
              </a:spcAft>
              <a:buNone/>
            </a:pPr>
            <a:endParaRPr lang="en-US" dirty="0"/>
          </a:p>
          <a:p>
            <a:pPr marL="533400" indent="0">
              <a:spcBef>
                <a:spcPts val="0"/>
              </a:spcBef>
              <a:spcAft>
                <a:spcPts val="0"/>
              </a:spcAft>
              <a:buNone/>
            </a:pPr>
            <a:r>
              <a:rPr lang="en-US" b="1" dirty="0"/>
              <a:t>Common Issues</a:t>
            </a:r>
          </a:p>
          <a:p>
            <a:pPr marL="533400" indent="0">
              <a:spcBef>
                <a:spcPts val="0"/>
              </a:spcBef>
              <a:spcAft>
                <a:spcPts val="0"/>
              </a:spcAft>
              <a:buNone/>
            </a:pPr>
            <a:r>
              <a:rPr lang="en-US" sz="1600" dirty="0">
                <a:latin typeface="+mj-lt"/>
              </a:rPr>
              <a:t>Summary of the most frequent issue, based on each product.</a:t>
            </a:r>
          </a:p>
        </p:txBody>
      </p:sp>
      <p:sp>
        <p:nvSpPr>
          <p:cNvPr id="27" name="Rectangle 26" descr="Handshake">
            <a:extLst>
              <a:ext uri="{FF2B5EF4-FFF2-40B4-BE49-F238E27FC236}">
                <a16:creationId xmlns:a16="http://schemas.microsoft.com/office/drawing/2014/main" id="{BEF34E1C-44B9-4EFC-8126-D51A3EA9BF40}"/>
              </a:ext>
            </a:extLst>
          </p:cNvPr>
          <p:cNvSpPr/>
          <p:nvPr/>
        </p:nvSpPr>
        <p:spPr>
          <a:xfrm>
            <a:off x="5416375" y="723900"/>
            <a:ext cx="499424" cy="49942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28" name="Rectangle 27" descr="Bar chart">
            <a:extLst>
              <a:ext uri="{FF2B5EF4-FFF2-40B4-BE49-F238E27FC236}">
                <a16:creationId xmlns:a16="http://schemas.microsoft.com/office/drawing/2014/main" id="{7810A56D-FB7B-429D-835B-7A0CD7BCB96A}"/>
              </a:ext>
            </a:extLst>
          </p:cNvPr>
          <p:cNvSpPr/>
          <p:nvPr/>
        </p:nvSpPr>
        <p:spPr>
          <a:xfrm>
            <a:off x="5488915" y="2330366"/>
            <a:ext cx="499424" cy="49942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332956"/>
              <a:satOff val="-147"/>
              <a:lumOff val="392"/>
              <a:alphaOff val="0"/>
            </a:schemeClr>
          </a:effectRef>
          <a:fontRef idx="minor">
            <a:schemeClr val="lt1"/>
          </a:fontRef>
        </p:style>
        <p:txBody>
          <a:bodyPr/>
          <a:lstStyle/>
          <a:p>
            <a:endParaRPr lang="en-US"/>
          </a:p>
        </p:txBody>
      </p:sp>
      <p:sp>
        <p:nvSpPr>
          <p:cNvPr id="29" name="Rectangle 28" descr="Checkmark">
            <a:extLst>
              <a:ext uri="{FF2B5EF4-FFF2-40B4-BE49-F238E27FC236}">
                <a16:creationId xmlns:a16="http://schemas.microsoft.com/office/drawing/2014/main" id="{9C6EFB52-3349-4B07-BB85-12C3EA673CEA}"/>
              </a:ext>
            </a:extLst>
          </p:cNvPr>
          <p:cNvSpPr/>
          <p:nvPr/>
        </p:nvSpPr>
        <p:spPr>
          <a:xfrm>
            <a:off x="5569238" y="3936833"/>
            <a:ext cx="373900" cy="394492"/>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2">
              <a:hueOff val="-665912"/>
              <a:satOff val="-293"/>
              <a:lumOff val="784"/>
              <a:alphaOff val="0"/>
            </a:schemeClr>
          </a:effectRef>
          <a:fontRef idx="minor">
            <a:schemeClr val="lt1"/>
          </a:fontRef>
        </p:style>
        <p:txBody>
          <a:bodyPr/>
          <a:lstStyle/>
          <a:p>
            <a:endParaRPr lang="en-US"/>
          </a:p>
        </p:txBody>
      </p:sp>
      <p:sp>
        <p:nvSpPr>
          <p:cNvPr id="30" name="Rectangle 29" descr="Group">
            <a:extLst>
              <a:ext uri="{FF2B5EF4-FFF2-40B4-BE49-F238E27FC236}">
                <a16:creationId xmlns:a16="http://schemas.microsoft.com/office/drawing/2014/main" id="{88F8C9F3-7615-45BF-B785-33C277085718}"/>
              </a:ext>
            </a:extLst>
          </p:cNvPr>
          <p:cNvSpPr/>
          <p:nvPr/>
        </p:nvSpPr>
        <p:spPr>
          <a:xfrm>
            <a:off x="8626838" y="704416"/>
            <a:ext cx="499424" cy="49942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2">
              <a:hueOff val="-998868"/>
              <a:satOff val="-440"/>
              <a:lumOff val="1177"/>
              <a:alphaOff val="0"/>
            </a:schemeClr>
          </a:effectRef>
          <a:fontRef idx="minor">
            <a:schemeClr val="lt1"/>
          </a:fontRef>
        </p:style>
        <p:txBody>
          <a:bodyPr/>
          <a:lstStyle/>
          <a:p>
            <a:endParaRPr lang="en-US"/>
          </a:p>
        </p:txBody>
      </p:sp>
      <p:sp>
        <p:nvSpPr>
          <p:cNvPr id="31" name="Rectangle 30" descr="Help">
            <a:extLst>
              <a:ext uri="{FF2B5EF4-FFF2-40B4-BE49-F238E27FC236}">
                <a16:creationId xmlns:a16="http://schemas.microsoft.com/office/drawing/2014/main" id="{B15A1DA1-0781-4F05-ADA9-ADBE27A12E44}"/>
              </a:ext>
            </a:extLst>
          </p:cNvPr>
          <p:cNvSpPr/>
          <p:nvPr/>
        </p:nvSpPr>
        <p:spPr>
          <a:xfrm>
            <a:off x="8635208" y="2098025"/>
            <a:ext cx="499424" cy="499424"/>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2">
              <a:hueOff val="-1331824"/>
              <a:satOff val="-586"/>
              <a:lumOff val="1569"/>
              <a:alphaOff val="0"/>
            </a:schemeClr>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2C7BA285-2F59-3967-4BDB-80DA3A61180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16375" y="5162104"/>
            <a:ext cx="5803761" cy="693006"/>
          </a:xfrm>
          <a:prstGeom prst="rect">
            <a:avLst/>
          </a:prstGeom>
        </p:spPr>
      </p:pic>
    </p:spTree>
    <p:extLst>
      <p:ext uri="{BB962C8B-B14F-4D97-AF65-F5344CB8AC3E}">
        <p14:creationId xmlns:p14="http://schemas.microsoft.com/office/powerpoint/2010/main" val="2667318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Connector 21">
            <a:extLst>
              <a:ext uri="{FF2B5EF4-FFF2-40B4-BE49-F238E27FC236}">
                <a16:creationId xmlns:a16="http://schemas.microsoft.com/office/drawing/2014/main" id="{A4D5F45C-9DCD-44DB-6CD1-986F3D432A69}"/>
              </a:ext>
            </a:extLst>
          </p:cNvPr>
          <p:cNvSpPr/>
          <p:nvPr/>
        </p:nvSpPr>
        <p:spPr>
          <a:xfrm>
            <a:off x="802942" y="3646638"/>
            <a:ext cx="1239865" cy="1257687"/>
          </a:xfrm>
          <a:prstGeom prst="flowChartConnecto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4613E22E-01DB-414D-9831-64C0E2A8B3ED}"/>
              </a:ext>
            </a:extLst>
          </p:cNvPr>
          <p:cNvSpPr>
            <a:spLocks noGrp="1"/>
          </p:cNvSpPr>
          <p:nvPr>
            <p:ph type="title"/>
          </p:nvPr>
        </p:nvSpPr>
        <p:spPr>
          <a:xfrm>
            <a:off x="1096963" y="248026"/>
            <a:ext cx="10058400" cy="1450757"/>
          </a:xfrm>
        </p:spPr>
        <p:txBody>
          <a:bodyPr>
            <a:normAutofit/>
          </a:bodyPr>
          <a:lstStyle/>
          <a:p>
            <a:r>
              <a:rPr lang="en-US" dirty="0"/>
              <a:t>Financial Products</a:t>
            </a:r>
          </a:p>
        </p:txBody>
      </p:sp>
      <p:pic>
        <p:nvPicPr>
          <p:cNvPr id="2" name="Picture 1">
            <a:extLst>
              <a:ext uri="{FF2B5EF4-FFF2-40B4-BE49-F238E27FC236}">
                <a16:creationId xmlns:a16="http://schemas.microsoft.com/office/drawing/2014/main" id="{AB394891-0AAE-F38B-A904-7C9AF415FC69}"/>
              </a:ext>
            </a:extLst>
          </p:cNvPr>
          <p:cNvPicPr>
            <a:picLocks noChangeAspect="1"/>
          </p:cNvPicPr>
          <p:nvPr/>
        </p:nvPicPr>
        <p:blipFill>
          <a:blip r:embed="rId3"/>
          <a:stretch>
            <a:fillRect/>
          </a:stretch>
        </p:blipFill>
        <p:spPr>
          <a:xfrm>
            <a:off x="4780484" y="3524475"/>
            <a:ext cx="1289462" cy="1319896"/>
          </a:xfrm>
          <a:prstGeom prst="rect">
            <a:avLst/>
          </a:prstGeom>
        </p:spPr>
      </p:pic>
      <p:pic>
        <p:nvPicPr>
          <p:cNvPr id="8" name="Graphic 7" descr="Bank outline">
            <a:extLst>
              <a:ext uri="{FF2B5EF4-FFF2-40B4-BE49-F238E27FC236}">
                <a16:creationId xmlns:a16="http://schemas.microsoft.com/office/drawing/2014/main" id="{45C8AD31-22B7-0F98-9B29-8B88F1821A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5374" y="3727223"/>
            <a:ext cx="914400" cy="914400"/>
          </a:xfrm>
          <a:prstGeom prst="rect">
            <a:avLst/>
          </a:prstGeom>
        </p:spPr>
      </p:pic>
      <p:sp>
        <p:nvSpPr>
          <p:cNvPr id="17" name="Flowchart: Connector 16">
            <a:extLst>
              <a:ext uri="{FF2B5EF4-FFF2-40B4-BE49-F238E27FC236}">
                <a16:creationId xmlns:a16="http://schemas.microsoft.com/office/drawing/2014/main" id="{1BBB08E5-EA59-8C0A-08FF-583FDE66C9B9}"/>
              </a:ext>
            </a:extLst>
          </p:cNvPr>
          <p:cNvSpPr/>
          <p:nvPr/>
        </p:nvSpPr>
        <p:spPr>
          <a:xfrm>
            <a:off x="825855" y="2021003"/>
            <a:ext cx="1239865" cy="125768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3C18C159-D7F0-012C-FF44-8810F04850C6}"/>
              </a:ext>
            </a:extLst>
          </p:cNvPr>
          <p:cNvPicPr>
            <a:picLocks noChangeAspect="1"/>
          </p:cNvPicPr>
          <p:nvPr/>
        </p:nvPicPr>
        <p:blipFill>
          <a:blip r:embed="rId6"/>
          <a:stretch>
            <a:fillRect/>
          </a:stretch>
        </p:blipFill>
        <p:spPr>
          <a:xfrm>
            <a:off x="802942" y="5258459"/>
            <a:ext cx="1261981" cy="1280271"/>
          </a:xfrm>
          <a:prstGeom prst="rect">
            <a:avLst/>
          </a:prstGeom>
          <a:ln>
            <a:solidFill>
              <a:schemeClr val="bg1"/>
            </a:solidFill>
          </a:ln>
        </p:spPr>
      </p:pic>
      <p:pic>
        <p:nvPicPr>
          <p:cNvPr id="24" name="Picture 23">
            <a:extLst>
              <a:ext uri="{FF2B5EF4-FFF2-40B4-BE49-F238E27FC236}">
                <a16:creationId xmlns:a16="http://schemas.microsoft.com/office/drawing/2014/main" id="{56A1A1F9-48B1-C62E-5F3F-A47539B10B7D}"/>
              </a:ext>
            </a:extLst>
          </p:cNvPr>
          <p:cNvPicPr>
            <a:picLocks noChangeAspect="1"/>
          </p:cNvPicPr>
          <p:nvPr/>
        </p:nvPicPr>
        <p:blipFill>
          <a:blip r:embed="rId6"/>
          <a:stretch>
            <a:fillRect/>
          </a:stretch>
        </p:blipFill>
        <p:spPr>
          <a:xfrm>
            <a:off x="4740523" y="5258457"/>
            <a:ext cx="1261981" cy="1280271"/>
          </a:xfrm>
          <a:prstGeom prst="rect">
            <a:avLst/>
          </a:prstGeom>
          <a:ln>
            <a:solidFill>
              <a:schemeClr val="bg1"/>
            </a:solidFill>
          </a:ln>
        </p:spPr>
      </p:pic>
      <p:pic>
        <p:nvPicPr>
          <p:cNvPr id="25" name="Picture 24">
            <a:extLst>
              <a:ext uri="{FF2B5EF4-FFF2-40B4-BE49-F238E27FC236}">
                <a16:creationId xmlns:a16="http://schemas.microsoft.com/office/drawing/2014/main" id="{9D0CE46D-AECD-275C-6525-94DAF28311C1}"/>
              </a:ext>
            </a:extLst>
          </p:cNvPr>
          <p:cNvPicPr>
            <a:picLocks noChangeAspect="1"/>
          </p:cNvPicPr>
          <p:nvPr/>
        </p:nvPicPr>
        <p:blipFill>
          <a:blip r:embed="rId6"/>
          <a:stretch>
            <a:fillRect/>
          </a:stretch>
        </p:blipFill>
        <p:spPr>
          <a:xfrm>
            <a:off x="4780484" y="1935451"/>
            <a:ext cx="1261981" cy="1280271"/>
          </a:xfrm>
          <a:prstGeom prst="rect">
            <a:avLst/>
          </a:prstGeom>
          <a:solidFill>
            <a:schemeClr val="bg1"/>
          </a:solidFill>
          <a:ln>
            <a:solidFill>
              <a:schemeClr val="bg1"/>
            </a:solidFill>
          </a:ln>
        </p:spPr>
      </p:pic>
      <p:pic>
        <p:nvPicPr>
          <p:cNvPr id="10" name="Graphic 9" descr="Bank check outline">
            <a:extLst>
              <a:ext uri="{FF2B5EF4-FFF2-40B4-BE49-F238E27FC236}">
                <a16:creationId xmlns:a16="http://schemas.microsoft.com/office/drawing/2014/main" id="{EB6FDDA4-9A06-1778-EB5A-242D57D9785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79515" y="2075910"/>
            <a:ext cx="914400" cy="914400"/>
          </a:xfrm>
          <a:prstGeom prst="rect">
            <a:avLst/>
          </a:prstGeom>
        </p:spPr>
      </p:pic>
      <p:pic>
        <p:nvPicPr>
          <p:cNvPr id="3" name="Picture 2">
            <a:extLst>
              <a:ext uri="{FF2B5EF4-FFF2-40B4-BE49-F238E27FC236}">
                <a16:creationId xmlns:a16="http://schemas.microsoft.com/office/drawing/2014/main" id="{105C02C3-BA86-C051-18AC-DE528763BFCC}"/>
              </a:ext>
            </a:extLst>
          </p:cNvPr>
          <p:cNvPicPr>
            <a:picLocks noChangeAspect="1"/>
          </p:cNvPicPr>
          <p:nvPr/>
        </p:nvPicPr>
        <p:blipFill>
          <a:blip r:embed="rId9"/>
          <a:stretch>
            <a:fillRect/>
          </a:stretch>
        </p:blipFill>
        <p:spPr>
          <a:xfrm>
            <a:off x="898572" y="5374292"/>
            <a:ext cx="1048603" cy="1048603"/>
          </a:xfrm>
          <a:prstGeom prst="rect">
            <a:avLst/>
          </a:prstGeom>
        </p:spPr>
      </p:pic>
      <p:sp>
        <p:nvSpPr>
          <p:cNvPr id="26" name="Flowchart: Connector 25">
            <a:extLst>
              <a:ext uri="{FF2B5EF4-FFF2-40B4-BE49-F238E27FC236}">
                <a16:creationId xmlns:a16="http://schemas.microsoft.com/office/drawing/2014/main" id="{76D8A99B-4E09-B130-E932-C1DB2667E889}"/>
              </a:ext>
            </a:extLst>
          </p:cNvPr>
          <p:cNvSpPr/>
          <p:nvPr/>
        </p:nvSpPr>
        <p:spPr>
          <a:xfrm>
            <a:off x="8638450" y="3524475"/>
            <a:ext cx="1239865" cy="1257687"/>
          </a:xfrm>
          <a:prstGeom prst="flowChartConnecto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id="{04FB5AD0-4449-BA8A-8879-D471A5B44D66}"/>
              </a:ext>
            </a:extLst>
          </p:cNvPr>
          <p:cNvSpPr/>
          <p:nvPr/>
        </p:nvSpPr>
        <p:spPr>
          <a:xfrm>
            <a:off x="8678104" y="5279669"/>
            <a:ext cx="1239865" cy="125768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a:extLst>
              <a:ext uri="{FF2B5EF4-FFF2-40B4-BE49-F238E27FC236}">
                <a16:creationId xmlns:a16="http://schemas.microsoft.com/office/drawing/2014/main" id="{A1A67365-235E-D8C1-68B6-1595A0A7451F}"/>
              </a:ext>
            </a:extLst>
          </p:cNvPr>
          <p:cNvSpPr/>
          <p:nvPr/>
        </p:nvSpPr>
        <p:spPr>
          <a:xfrm>
            <a:off x="8638451" y="1957826"/>
            <a:ext cx="1239865" cy="125768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6705BD8-862B-F995-0EA6-A7CCCE0C5AFB}"/>
              </a:ext>
            </a:extLst>
          </p:cNvPr>
          <p:cNvSpPr txBox="1"/>
          <p:nvPr/>
        </p:nvSpPr>
        <p:spPr>
          <a:xfrm>
            <a:off x="2423228" y="2160070"/>
            <a:ext cx="1770777" cy="646331"/>
          </a:xfrm>
          <a:prstGeom prst="rect">
            <a:avLst/>
          </a:prstGeom>
          <a:noFill/>
        </p:spPr>
        <p:txBody>
          <a:bodyPr wrap="square" rtlCol="0">
            <a:spAutoFit/>
          </a:bodyPr>
          <a:lstStyle/>
          <a:p>
            <a:r>
              <a:rPr lang="en-US" dirty="0"/>
              <a:t>Checking and saving account.</a:t>
            </a:r>
          </a:p>
        </p:txBody>
      </p:sp>
      <p:sp>
        <p:nvSpPr>
          <p:cNvPr id="30" name="TextBox 29">
            <a:extLst>
              <a:ext uri="{FF2B5EF4-FFF2-40B4-BE49-F238E27FC236}">
                <a16:creationId xmlns:a16="http://schemas.microsoft.com/office/drawing/2014/main" id="{2C401D1C-5DD8-1BCD-4ED9-956BD73D86CE}"/>
              </a:ext>
            </a:extLst>
          </p:cNvPr>
          <p:cNvSpPr txBox="1"/>
          <p:nvPr/>
        </p:nvSpPr>
        <p:spPr>
          <a:xfrm>
            <a:off x="2451277" y="3728434"/>
            <a:ext cx="2182150" cy="1200329"/>
          </a:xfrm>
          <a:prstGeom prst="rect">
            <a:avLst/>
          </a:prstGeom>
          <a:noFill/>
        </p:spPr>
        <p:txBody>
          <a:bodyPr wrap="square" rtlCol="0">
            <a:spAutoFit/>
          </a:bodyPr>
          <a:lstStyle/>
          <a:p>
            <a:r>
              <a:rPr lang="en-US" dirty="0"/>
              <a:t>Credit Reporting and Credit Repair service, or other personal consumer services.</a:t>
            </a:r>
          </a:p>
        </p:txBody>
      </p:sp>
      <p:sp>
        <p:nvSpPr>
          <p:cNvPr id="31" name="TextBox 30">
            <a:extLst>
              <a:ext uri="{FF2B5EF4-FFF2-40B4-BE49-F238E27FC236}">
                <a16:creationId xmlns:a16="http://schemas.microsoft.com/office/drawing/2014/main" id="{29166727-FD7B-3B63-384D-D8BBF298B15B}"/>
              </a:ext>
            </a:extLst>
          </p:cNvPr>
          <p:cNvSpPr txBox="1"/>
          <p:nvPr/>
        </p:nvSpPr>
        <p:spPr>
          <a:xfrm>
            <a:off x="2346536" y="5664674"/>
            <a:ext cx="1770777" cy="369332"/>
          </a:xfrm>
          <a:prstGeom prst="rect">
            <a:avLst/>
          </a:prstGeom>
          <a:noFill/>
        </p:spPr>
        <p:txBody>
          <a:bodyPr wrap="square" rtlCol="0">
            <a:spAutoFit/>
          </a:bodyPr>
          <a:lstStyle/>
          <a:p>
            <a:r>
              <a:rPr lang="en-US" dirty="0"/>
              <a:t>Mortgage.</a:t>
            </a:r>
          </a:p>
        </p:txBody>
      </p:sp>
      <p:sp>
        <p:nvSpPr>
          <p:cNvPr id="32" name="TextBox 31">
            <a:extLst>
              <a:ext uri="{FF2B5EF4-FFF2-40B4-BE49-F238E27FC236}">
                <a16:creationId xmlns:a16="http://schemas.microsoft.com/office/drawing/2014/main" id="{BD77D6F2-770A-E461-575C-8D907DC8224D}"/>
              </a:ext>
            </a:extLst>
          </p:cNvPr>
          <p:cNvSpPr txBox="1"/>
          <p:nvPr/>
        </p:nvSpPr>
        <p:spPr>
          <a:xfrm>
            <a:off x="6126163" y="2082576"/>
            <a:ext cx="1770777" cy="646331"/>
          </a:xfrm>
          <a:prstGeom prst="rect">
            <a:avLst/>
          </a:prstGeom>
          <a:noFill/>
        </p:spPr>
        <p:txBody>
          <a:bodyPr wrap="square" rtlCol="0">
            <a:spAutoFit/>
          </a:bodyPr>
          <a:lstStyle/>
          <a:p>
            <a:r>
              <a:rPr lang="en-US" dirty="0"/>
              <a:t>Credit Card and Prepaid Card.</a:t>
            </a:r>
          </a:p>
        </p:txBody>
      </p:sp>
      <p:sp>
        <p:nvSpPr>
          <p:cNvPr id="33" name="TextBox 32">
            <a:extLst>
              <a:ext uri="{FF2B5EF4-FFF2-40B4-BE49-F238E27FC236}">
                <a16:creationId xmlns:a16="http://schemas.microsoft.com/office/drawing/2014/main" id="{3A31D6F5-32F9-3889-BD8C-23737F7727C0}"/>
              </a:ext>
            </a:extLst>
          </p:cNvPr>
          <p:cNvSpPr txBox="1"/>
          <p:nvPr/>
        </p:nvSpPr>
        <p:spPr>
          <a:xfrm>
            <a:off x="10262523" y="2242297"/>
            <a:ext cx="1770777" cy="923330"/>
          </a:xfrm>
          <a:prstGeom prst="rect">
            <a:avLst/>
          </a:prstGeom>
          <a:noFill/>
        </p:spPr>
        <p:txBody>
          <a:bodyPr wrap="square" rtlCol="0">
            <a:spAutoFit/>
          </a:bodyPr>
          <a:lstStyle/>
          <a:p>
            <a:r>
              <a:rPr lang="en-US" dirty="0"/>
              <a:t>Payday Loan, Title Loan, or Personal Loan.</a:t>
            </a:r>
          </a:p>
        </p:txBody>
      </p:sp>
      <p:sp>
        <p:nvSpPr>
          <p:cNvPr id="34" name="TextBox 33">
            <a:extLst>
              <a:ext uri="{FF2B5EF4-FFF2-40B4-BE49-F238E27FC236}">
                <a16:creationId xmlns:a16="http://schemas.microsoft.com/office/drawing/2014/main" id="{238EEC50-1519-CA99-73EB-3094CBECB5B7}"/>
              </a:ext>
            </a:extLst>
          </p:cNvPr>
          <p:cNvSpPr txBox="1"/>
          <p:nvPr/>
        </p:nvSpPr>
        <p:spPr>
          <a:xfrm>
            <a:off x="6216244" y="3728434"/>
            <a:ext cx="1770777" cy="646331"/>
          </a:xfrm>
          <a:prstGeom prst="rect">
            <a:avLst/>
          </a:prstGeom>
          <a:noFill/>
        </p:spPr>
        <p:txBody>
          <a:bodyPr wrap="square" rtlCol="0">
            <a:spAutoFit/>
          </a:bodyPr>
          <a:lstStyle/>
          <a:p>
            <a:r>
              <a:rPr lang="en-US" dirty="0"/>
              <a:t>Vehicle Loan or Lease.</a:t>
            </a:r>
          </a:p>
        </p:txBody>
      </p:sp>
      <p:sp>
        <p:nvSpPr>
          <p:cNvPr id="35" name="TextBox 34">
            <a:extLst>
              <a:ext uri="{FF2B5EF4-FFF2-40B4-BE49-F238E27FC236}">
                <a16:creationId xmlns:a16="http://schemas.microsoft.com/office/drawing/2014/main" id="{61A2DC4D-FD16-1BA0-25E5-8AEB20194162}"/>
              </a:ext>
            </a:extLst>
          </p:cNvPr>
          <p:cNvSpPr txBox="1"/>
          <p:nvPr/>
        </p:nvSpPr>
        <p:spPr>
          <a:xfrm>
            <a:off x="6216244" y="5526174"/>
            <a:ext cx="2117307" cy="923330"/>
          </a:xfrm>
          <a:prstGeom prst="rect">
            <a:avLst/>
          </a:prstGeom>
          <a:noFill/>
        </p:spPr>
        <p:txBody>
          <a:bodyPr wrap="square" rtlCol="0">
            <a:spAutoFit/>
          </a:bodyPr>
          <a:lstStyle/>
          <a:p>
            <a:r>
              <a:rPr lang="en-US" dirty="0"/>
              <a:t>Money Transfer, Virtual Currency or Money Service.</a:t>
            </a:r>
          </a:p>
        </p:txBody>
      </p:sp>
      <p:sp>
        <p:nvSpPr>
          <p:cNvPr id="36" name="TextBox 35">
            <a:extLst>
              <a:ext uri="{FF2B5EF4-FFF2-40B4-BE49-F238E27FC236}">
                <a16:creationId xmlns:a16="http://schemas.microsoft.com/office/drawing/2014/main" id="{AA135905-A57F-AA27-7F59-EA03EDFA456E}"/>
              </a:ext>
            </a:extLst>
          </p:cNvPr>
          <p:cNvSpPr txBox="1"/>
          <p:nvPr/>
        </p:nvSpPr>
        <p:spPr>
          <a:xfrm>
            <a:off x="10262522" y="3863838"/>
            <a:ext cx="1770777" cy="369332"/>
          </a:xfrm>
          <a:prstGeom prst="rect">
            <a:avLst/>
          </a:prstGeom>
          <a:noFill/>
        </p:spPr>
        <p:txBody>
          <a:bodyPr wrap="square" rtlCol="0">
            <a:spAutoFit/>
          </a:bodyPr>
          <a:lstStyle/>
          <a:p>
            <a:r>
              <a:rPr lang="en-US" dirty="0"/>
              <a:t>Debt Collection.</a:t>
            </a:r>
          </a:p>
        </p:txBody>
      </p:sp>
      <p:sp>
        <p:nvSpPr>
          <p:cNvPr id="37" name="TextBox 36">
            <a:extLst>
              <a:ext uri="{FF2B5EF4-FFF2-40B4-BE49-F238E27FC236}">
                <a16:creationId xmlns:a16="http://schemas.microsoft.com/office/drawing/2014/main" id="{BFC297D1-E21B-47B6-FC26-B026AC0862D2}"/>
              </a:ext>
            </a:extLst>
          </p:cNvPr>
          <p:cNvSpPr txBox="1"/>
          <p:nvPr/>
        </p:nvSpPr>
        <p:spPr>
          <a:xfrm>
            <a:off x="10262522" y="5713926"/>
            <a:ext cx="1770777" cy="369332"/>
          </a:xfrm>
          <a:prstGeom prst="rect">
            <a:avLst/>
          </a:prstGeom>
          <a:noFill/>
        </p:spPr>
        <p:txBody>
          <a:bodyPr wrap="square" rtlCol="0">
            <a:spAutoFit/>
          </a:bodyPr>
          <a:lstStyle/>
          <a:p>
            <a:r>
              <a:rPr lang="en-US" dirty="0"/>
              <a:t>Student Loan.</a:t>
            </a:r>
          </a:p>
        </p:txBody>
      </p:sp>
      <p:pic>
        <p:nvPicPr>
          <p:cNvPr id="41" name="Graphic 40" descr="Car outline">
            <a:extLst>
              <a:ext uri="{FF2B5EF4-FFF2-40B4-BE49-F238E27FC236}">
                <a16:creationId xmlns:a16="http://schemas.microsoft.com/office/drawing/2014/main" id="{06EC85DF-8CEE-9514-11A1-61A6325785B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91302" y="3703717"/>
            <a:ext cx="914400" cy="914400"/>
          </a:xfrm>
          <a:prstGeom prst="rect">
            <a:avLst/>
          </a:prstGeom>
        </p:spPr>
      </p:pic>
      <p:pic>
        <p:nvPicPr>
          <p:cNvPr id="49" name="Graphic 48" descr="Remote learning math outline">
            <a:extLst>
              <a:ext uri="{FF2B5EF4-FFF2-40B4-BE49-F238E27FC236}">
                <a16:creationId xmlns:a16="http://schemas.microsoft.com/office/drawing/2014/main" id="{D519AD52-4CD5-0D0D-E016-49F8476FD01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914313" y="5441392"/>
            <a:ext cx="914400" cy="914400"/>
          </a:xfrm>
          <a:prstGeom prst="rect">
            <a:avLst/>
          </a:prstGeom>
        </p:spPr>
      </p:pic>
      <p:pic>
        <p:nvPicPr>
          <p:cNvPr id="51" name="Graphic 50" descr="Loan outline">
            <a:extLst>
              <a:ext uri="{FF2B5EF4-FFF2-40B4-BE49-F238E27FC236}">
                <a16:creationId xmlns:a16="http://schemas.microsoft.com/office/drawing/2014/main" id="{D7081C3D-F844-D3FF-7B51-79D5E73E5CF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40836" y="2118386"/>
            <a:ext cx="914400" cy="914400"/>
          </a:xfrm>
          <a:prstGeom prst="rect">
            <a:avLst/>
          </a:prstGeom>
        </p:spPr>
      </p:pic>
      <p:pic>
        <p:nvPicPr>
          <p:cNvPr id="53" name="Graphic 52" descr="Debt outline">
            <a:extLst>
              <a:ext uri="{FF2B5EF4-FFF2-40B4-BE49-F238E27FC236}">
                <a16:creationId xmlns:a16="http://schemas.microsoft.com/office/drawing/2014/main" id="{F279415B-A4EB-5DD6-D35D-B7085BD9949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801182" y="3775970"/>
            <a:ext cx="914400" cy="914400"/>
          </a:xfrm>
          <a:prstGeom prst="rect">
            <a:avLst/>
          </a:prstGeom>
        </p:spPr>
      </p:pic>
      <p:pic>
        <p:nvPicPr>
          <p:cNvPr id="55" name="Graphic 54" descr="Safe outline">
            <a:extLst>
              <a:ext uri="{FF2B5EF4-FFF2-40B4-BE49-F238E27FC236}">
                <a16:creationId xmlns:a16="http://schemas.microsoft.com/office/drawing/2014/main" id="{B9C5756B-8BB9-3769-11B3-A7FBF8F1BDA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75374" y="2259678"/>
            <a:ext cx="914400" cy="914400"/>
          </a:xfrm>
          <a:prstGeom prst="rect">
            <a:avLst/>
          </a:prstGeom>
        </p:spPr>
      </p:pic>
      <p:pic>
        <p:nvPicPr>
          <p:cNvPr id="57" name="Graphic 56" descr="Diploma roll outline">
            <a:extLst>
              <a:ext uri="{FF2B5EF4-FFF2-40B4-BE49-F238E27FC236}">
                <a16:creationId xmlns:a16="http://schemas.microsoft.com/office/drawing/2014/main" id="{A140C791-F023-8561-3FFF-51141295BB4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801182" y="5451312"/>
            <a:ext cx="914400" cy="914400"/>
          </a:xfrm>
          <a:prstGeom prst="rect">
            <a:avLst/>
          </a:prstGeom>
        </p:spPr>
      </p:pic>
    </p:spTree>
    <p:extLst>
      <p:ext uri="{BB962C8B-B14F-4D97-AF65-F5344CB8AC3E}">
        <p14:creationId xmlns:p14="http://schemas.microsoft.com/office/powerpoint/2010/main" val="3816056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 dashboard">
            <a:extLst>
              <a:ext uri="{FF2B5EF4-FFF2-40B4-BE49-F238E27FC236}">
                <a16:creationId xmlns:a16="http://schemas.microsoft.com/office/drawing/2014/main" id="{7A44D581-93A6-597D-04D6-4F909F4E0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28793" cy="6858000"/>
          </a:xfrm>
          <a:prstGeom prst="rect">
            <a:avLst/>
          </a:prstGeom>
        </p:spPr>
      </p:pic>
    </p:spTree>
    <p:extLst>
      <p:ext uri="{BB962C8B-B14F-4D97-AF65-F5344CB8AC3E}">
        <p14:creationId xmlns:p14="http://schemas.microsoft.com/office/powerpoint/2010/main" val="1236275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BA7203-E18A-4594-9991-EFE3B8E4D591}"/>
              </a:ext>
            </a:extLst>
          </p:cNvPr>
          <p:cNvSpPr>
            <a:spLocks noGrp="1"/>
          </p:cNvSpPr>
          <p:nvPr>
            <p:ph type="title"/>
          </p:nvPr>
        </p:nvSpPr>
        <p:spPr>
          <a:xfrm>
            <a:off x="1097280" y="814029"/>
            <a:ext cx="10058400" cy="923331"/>
          </a:xfrm>
        </p:spPr>
        <p:txBody>
          <a:bodyPr>
            <a:normAutofit/>
          </a:bodyPr>
          <a:lstStyle/>
          <a:p>
            <a:r>
              <a:rPr lang="en-US" sz="3600" dirty="0"/>
              <a:t>2017 - 2023 Consumer Complaints</a:t>
            </a:r>
          </a:p>
        </p:txBody>
      </p:sp>
      <p:sp>
        <p:nvSpPr>
          <p:cNvPr id="7" name="TextBox 6">
            <a:extLst>
              <a:ext uri="{FF2B5EF4-FFF2-40B4-BE49-F238E27FC236}">
                <a16:creationId xmlns:a16="http://schemas.microsoft.com/office/drawing/2014/main" id="{1C92B1C1-9D1D-1231-AFE6-780541DA04F1}"/>
              </a:ext>
            </a:extLst>
          </p:cNvPr>
          <p:cNvSpPr txBox="1"/>
          <p:nvPr/>
        </p:nvSpPr>
        <p:spPr>
          <a:xfrm>
            <a:off x="1097277" y="5120641"/>
            <a:ext cx="10058401" cy="923330"/>
          </a:xfrm>
          <a:prstGeom prst="rect">
            <a:avLst/>
          </a:prstGeom>
          <a:noFill/>
        </p:spPr>
        <p:txBody>
          <a:bodyPr wrap="square" rtlCol="0">
            <a:spAutoFit/>
          </a:bodyPr>
          <a:lstStyle/>
          <a:p>
            <a:r>
              <a:rPr lang="en-US" dirty="0"/>
              <a:t>This chart shows different method through which consumers send in their complaints. The highest is through the bank’s website, which means a lot of consumers are using the online banking platform, which is a great development for the bank.</a:t>
            </a:r>
          </a:p>
        </p:txBody>
      </p:sp>
      <p:pic>
        <p:nvPicPr>
          <p:cNvPr id="5" name="Content Placeholder 4" descr="A graph of a customer complaints">
            <a:extLst>
              <a:ext uri="{FF2B5EF4-FFF2-40B4-BE49-F238E27FC236}">
                <a16:creationId xmlns:a16="http://schemas.microsoft.com/office/drawing/2014/main" id="{1AA6936A-B76E-75A7-B499-AD29264F7A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961535"/>
            <a:ext cx="10058399" cy="2789165"/>
          </a:xfrm>
        </p:spPr>
      </p:pic>
    </p:spTree>
    <p:extLst>
      <p:ext uri="{BB962C8B-B14F-4D97-AF65-F5344CB8AC3E}">
        <p14:creationId xmlns:p14="http://schemas.microsoft.com/office/powerpoint/2010/main" val="1284200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9C8679-ECCE-2F23-CC34-33865A1EA09E}"/>
              </a:ext>
            </a:extLst>
          </p:cNvPr>
          <p:cNvSpPr txBox="1"/>
          <p:nvPr/>
        </p:nvSpPr>
        <p:spPr>
          <a:xfrm>
            <a:off x="1409700" y="1426877"/>
            <a:ext cx="9372600" cy="1477328"/>
          </a:xfrm>
          <a:prstGeom prst="rect">
            <a:avLst/>
          </a:prstGeom>
          <a:noFill/>
        </p:spPr>
        <p:txBody>
          <a:bodyPr wrap="square" rtlCol="0">
            <a:spAutoFit/>
          </a:bodyPr>
          <a:lstStyle/>
          <a:p>
            <a:r>
              <a:rPr lang="en-US" dirty="0"/>
              <a:t>Checking or savings account is the product with the highest consumer complaint, with “managing accounts” as the most frequent issue</a:t>
            </a:r>
          </a:p>
          <a:p>
            <a:r>
              <a:rPr lang="en-US" dirty="0"/>
              <a:t>.</a:t>
            </a:r>
          </a:p>
          <a:p>
            <a:r>
              <a:rPr lang="en-US" dirty="0"/>
              <a:t>This could be due to insufficient details on this product to the public, to enable the consumer manage their account online without any confusion. </a:t>
            </a:r>
          </a:p>
        </p:txBody>
      </p:sp>
      <p:sp>
        <p:nvSpPr>
          <p:cNvPr id="5" name="TextBox 4">
            <a:extLst>
              <a:ext uri="{FF2B5EF4-FFF2-40B4-BE49-F238E27FC236}">
                <a16:creationId xmlns:a16="http://schemas.microsoft.com/office/drawing/2014/main" id="{CA1760CA-7A68-BD47-D4A6-E84BFCF65C5D}"/>
              </a:ext>
            </a:extLst>
          </p:cNvPr>
          <p:cNvSpPr txBox="1"/>
          <p:nvPr/>
        </p:nvSpPr>
        <p:spPr>
          <a:xfrm>
            <a:off x="1524000" y="567511"/>
            <a:ext cx="9555912" cy="646331"/>
          </a:xfrm>
          <a:prstGeom prst="rect">
            <a:avLst/>
          </a:prstGeom>
          <a:noFill/>
        </p:spPr>
        <p:txBody>
          <a:bodyPr wrap="square">
            <a:spAutoFit/>
          </a:bodyPr>
          <a:lstStyle/>
          <a:p>
            <a:pPr algn="ctr"/>
            <a:r>
              <a:rPr lang="en-US" sz="3600" b="1" u="sng" dirty="0"/>
              <a:t>The Product With Highest Consumer Complaint</a:t>
            </a:r>
            <a:r>
              <a:rPr lang="en-US" sz="3600" u="sng" dirty="0"/>
              <a:t>.</a:t>
            </a:r>
          </a:p>
        </p:txBody>
      </p:sp>
      <p:pic>
        <p:nvPicPr>
          <p:cNvPr id="6" name="Picture 5" descr="A screenshot of a computer">
            <a:extLst>
              <a:ext uri="{FF2B5EF4-FFF2-40B4-BE49-F238E27FC236}">
                <a16:creationId xmlns:a16="http://schemas.microsoft.com/office/drawing/2014/main" id="{8CEAE48C-6F19-85BF-72FF-B9211D6926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3117240"/>
            <a:ext cx="9670212" cy="2764230"/>
          </a:xfrm>
          <a:prstGeom prst="rect">
            <a:avLst/>
          </a:prstGeom>
        </p:spPr>
      </p:pic>
    </p:spTree>
    <p:extLst>
      <p:ext uri="{BB962C8B-B14F-4D97-AF65-F5344CB8AC3E}">
        <p14:creationId xmlns:p14="http://schemas.microsoft.com/office/powerpoint/2010/main" val="15403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7" name="Straight Connector 2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590927" y="1445341"/>
            <a:ext cx="4187550" cy="1186493"/>
          </a:xfrm>
        </p:spPr>
        <p:txBody>
          <a:bodyPr vert="horz" lIns="91440" tIns="45720" rIns="91440" bIns="45720" rtlCol="0" anchor="b">
            <a:normAutofit/>
          </a:bodyPr>
          <a:lstStyle/>
          <a:p>
            <a:r>
              <a:rPr lang="en-US" dirty="0">
                <a:solidFill>
                  <a:schemeClr val="tx1"/>
                </a:solidFill>
              </a:rPr>
              <a:t>How Complaints Are Typically Resolved.</a:t>
            </a:r>
          </a:p>
        </p:txBody>
      </p:sp>
      <p:cxnSp>
        <p:nvCxnSpPr>
          <p:cNvPr id="31" name="Straight Connector 3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465825" y="2903541"/>
            <a:ext cx="3929194" cy="3311766"/>
          </a:xfrm>
        </p:spPr>
        <p:txBody>
          <a:bodyPr vert="horz" lIns="0" tIns="45720" rIns="0" bIns="45720" rtlCol="0">
            <a:normAutofit lnSpcReduction="10000"/>
          </a:bodyPr>
          <a:lstStyle/>
          <a:p>
            <a:r>
              <a:rPr lang="en-US" sz="2000" dirty="0">
                <a:latin typeface="+mj-lt"/>
              </a:rPr>
              <a:t>Responses are usually sent in five (5) different ways to the </a:t>
            </a:r>
            <a:r>
              <a:rPr lang="en-US" sz="1800" dirty="0"/>
              <a:t>consumer</a:t>
            </a:r>
            <a:r>
              <a:rPr lang="en-US" sz="2000" dirty="0">
                <a:latin typeface="+mj-lt"/>
              </a:rPr>
              <a:t>, and the most frequent one is “Closed with explanation”. This type of response lacks clarity, so more details needs to be added to the response in future.</a:t>
            </a:r>
          </a:p>
          <a:p>
            <a:r>
              <a:rPr lang="en-US" sz="2000" dirty="0">
                <a:latin typeface="+mj-lt"/>
              </a:rPr>
              <a:t>The analysis also shows that 24% of responses are closed with monetary relief.</a:t>
            </a:r>
          </a:p>
        </p:txBody>
      </p:sp>
      <p:pic>
        <p:nvPicPr>
          <p:cNvPr id="3" name="Picture 2" descr="A screenshot of a graph">
            <a:extLst>
              <a:ext uri="{FF2B5EF4-FFF2-40B4-BE49-F238E27FC236}">
                <a16:creationId xmlns:a16="http://schemas.microsoft.com/office/drawing/2014/main" id="{1366A966-3A65-82C2-34DE-D8D7AF5D5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2841" y="1882630"/>
            <a:ext cx="6150494" cy="3937818"/>
          </a:xfrm>
          <a:prstGeom prst="rect">
            <a:avLst/>
          </a:prstGeom>
        </p:spPr>
      </p:pic>
    </p:spTree>
    <p:extLst>
      <p:ext uri="{BB962C8B-B14F-4D97-AF65-F5344CB8AC3E}">
        <p14:creationId xmlns:p14="http://schemas.microsoft.com/office/powerpoint/2010/main" val="893224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8" name="Straight Connector 1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36DB04AA-2B2C-4162-AD6D-1FF802682C3D}"/>
              </a:ext>
            </a:extLst>
          </p:cNvPr>
          <p:cNvSpPr>
            <a:spLocks noGrp="1"/>
          </p:cNvSpPr>
          <p:nvPr>
            <p:ph type="title"/>
          </p:nvPr>
        </p:nvSpPr>
        <p:spPr>
          <a:xfrm>
            <a:off x="5172074" y="845015"/>
            <a:ext cx="6229379" cy="892345"/>
          </a:xfrm>
        </p:spPr>
        <p:txBody>
          <a:bodyPr vert="horz" lIns="91440" tIns="45720" rIns="91440" bIns="45720" rtlCol="0" anchor="b">
            <a:normAutofit/>
          </a:bodyPr>
          <a:lstStyle/>
          <a:p>
            <a:r>
              <a:rPr lang="en-US" dirty="0">
                <a:solidFill>
                  <a:schemeClr val="tx1">
                    <a:lumMod val="75000"/>
                    <a:lumOff val="25000"/>
                  </a:schemeClr>
                </a:solidFill>
              </a:rPr>
              <a:t>Timely and Untimely Responses.</a:t>
            </a:r>
          </a:p>
        </p:txBody>
      </p:sp>
      <p:cxnSp>
        <p:nvCxnSpPr>
          <p:cNvPr id="22" name="Straight Connector 21">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CCBAAA8-DE36-46A7-8728-72C3486FDBF0}"/>
              </a:ext>
            </a:extLst>
          </p:cNvPr>
          <p:cNvSpPr>
            <a:spLocks noGrp="1"/>
          </p:cNvSpPr>
          <p:nvPr>
            <p:ph idx="1"/>
          </p:nvPr>
        </p:nvSpPr>
        <p:spPr>
          <a:xfrm>
            <a:off x="5466382" y="2108624"/>
            <a:ext cx="5496642" cy="3760891"/>
          </a:xfrm>
        </p:spPr>
        <p:txBody>
          <a:bodyPr vert="horz" lIns="0" tIns="45720" rIns="0" bIns="45720" rtlCol="0">
            <a:normAutofit/>
          </a:bodyPr>
          <a:lstStyle/>
          <a:p>
            <a:pPr marL="87313" indent="0">
              <a:buFont typeface="Calibri" panose="020F0502020204030204" pitchFamily="34" charset="0"/>
              <a:buNone/>
            </a:pPr>
            <a:r>
              <a:rPr lang="en-US" dirty="0">
                <a:latin typeface="+mj-lt"/>
              </a:rPr>
              <a:t>Responses are sent to the consumer on time, as seen from the pie chart. Which is a plus for the bank, but there are some pending complaints that are yet to be responded to by the company. All complaints either customers or public needs a response. Additionally, those responses “closed with explanation” should have further clarifications in the future.</a:t>
            </a:r>
          </a:p>
        </p:txBody>
      </p:sp>
      <p:pic>
        <p:nvPicPr>
          <p:cNvPr id="3" name="Picture 2" descr="A screenshot of a graph&#10;&#10;Description automatically generated">
            <a:extLst>
              <a:ext uri="{FF2B5EF4-FFF2-40B4-BE49-F238E27FC236}">
                <a16:creationId xmlns:a16="http://schemas.microsoft.com/office/drawing/2014/main" id="{98A5819A-C9FA-FDFE-4E4B-C31FA35FB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546" y="1567073"/>
            <a:ext cx="4501220" cy="3760890"/>
          </a:xfrm>
          <a:prstGeom prst="rect">
            <a:avLst/>
          </a:prstGeom>
        </p:spPr>
      </p:pic>
    </p:spTree>
    <p:extLst>
      <p:ext uri="{BB962C8B-B14F-4D97-AF65-F5344CB8AC3E}">
        <p14:creationId xmlns:p14="http://schemas.microsoft.com/office/powerpoint/2010/main" val="2596897703"/>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3.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6724</TotalTime>
  <Words>657</Words>
  <Application>Microsoft Office PowerPoint</Application>
  <PresentationFormat>Widescreen</PresentationFormat>
  <Paragraphs>69</Paragraphs>
  <Slides>12</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Wingdings</vt:lpstr>
      <vt:lpstr>RetrospectVTI</vt:lpstr>
      <vt:lpstr>Customer Complaints on Financial Products.</vt:lpstr>
      <vt:lpstr>Overview</vt:lpstr>
      <vt:lpstr>KPI For This Analysis</vt:lpstr>
      <vt:lpstr>Financial Products</vt:lpstr>
      <vt:lpstr>PowerPoint Presentation</vt:lpstr>
      <vt:lpstr>2017 - 2023 Consumer Complaints</vt:lpstr>
      <vt:lpstr>PowerPoint Presentation</vt:lpstr>
      <vt:lpstr>How Complaints Are Typically Resolved.</vt:lpstr>
      <vt:lpstr>Timely and Untimely Responses.</vt:lpstr>
      <vt:lpstr>Insights.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Financial Product Complaint</dc:title>
  <dc:creator>Doubie Augusta Imo-Jack</dc:creator>
  <cp:lastModifiedBy>Doubie Augusta Imo-Jack</cp:lastModifiedBy>
  <cp:revision>10</cp:revision>
  <dcterms:created xsi:type="dcterms:W3CDTF">2024-04-30T00:43:21Z</dcterms:created>
  <dcterms:modified xsi:type="dcterms:W3CDTF">2024-05-14T20:54:53Z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2024-04-30T00:56:18Z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15b331bd-7141-4e70-b953-ac825771fc6a</vt:lpwstr>
  </property>
  <property fmtid="{D5CDD505-2E9C-101B-9397-08002B2CF9AE}" pid="8" name="MSIP_Label_defa4170-0d19-0005-0004-bc88714345d2_ActionId">
    <vt:lpwstr>23b3eced-11cc-4938-bbaf-28f8e5aad4ba</vt:lpwstr>
  </property>
  <property fmtid="{D5CDD505-2E9C-101B-9397-08002B2CF9AE}" pid="9" name="MSIP_Label_defa4170-0d19-0005-0004-bc88714345d2_ContentBits">
    <vt:lpwstr>0</vt:lpwstr>
  </property>
</Properties>
</file>