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022cb29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4022cb29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022cb290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022cb29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022cb290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022cb290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022cb290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022cb290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4022cb29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4022cb29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022cb29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022cb29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022cb2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022cb2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022cb29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4022cb2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022cb29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4022cb29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022cb29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4022cb29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022cb290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022cb290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022cb290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022cb290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022cb290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022cb290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02/mde.2608" TargetMode="External"/><Relationship Id="rId4" Type="http://schemas.openxmlformats.org/officeDocument/2006/relationships/hyperlink" Target="https://www.cio.com/article/2439504/business-intelligence-definition-and-solutions.html" TargetMode="External"/><Relationship Id="rId5" Type="http://schemas.openxmlformats.org/officeDocument/2006/relationships/hyperlink" Target="https://towardsdatascience.com/introduction-to-data-visualization-in-python-89a54c97fb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Sales and Data Visualization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7/13/2021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Austen Hsiao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811150" y="2208900"/>
            <a:ext cx="35304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Features: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Intuitive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Predictive analytics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Reporting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mining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 processing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datasets</a:t>
            </a:r>
            <a:endParaRPr sz="16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341675" y="1146275"/>
            <a:ext cx="7038900" cy="795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50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“Business intelligence (BI) leverages software and services to transform data into actionable insights that inform an organization’s strategic and tactical business decisions.” </a:t>
            </a:r>
            <a:endParaRPr b="1" i="1" sz="1050">
              <a:solidFill>
                <a:schemeClr val="lt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050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Mary K. Pratt and Josh Fruhlinger, CIO Group</a:t>
            </a:r>
            <a:endParaRPr i="1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25" y="2208900"/>
            <a:ext cx="993025" cy="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400" y="2788425"/>
            <a:ext cx="1006175" cy="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775" y="2788425"/>
            <a:ext cx="459675" cy="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2175" y="4273625"/>
            <a:ext cx="9398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1350" y="4176675"/>
            <a:ext cx="847775" cy="3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/>
          <p:nvPr/>
        </p:nvSpPr>
        <p:spPr>
          <a:xfrm>
            <a:off x="5971338" y="3040950"/>
            <a:ext cx="523800" cy="53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3775" y="4011800"/>
            <a:ext cx="506350" cy="48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2"/>
          <p:cNvCxnSpPr>
            <a:stCxn id="211" idx="0"/>
            <a:endCxn id="206" idx="2"/>
          </p:cNvCxnSpPr>
          <p:nvPr/>
        </p:nvCxnSpPr>
        <p:spPr>
          <a:xfrm rot="10800000">
            <a:off x="6233238" y="2494950"/>
            <a:ext cx="0" cy="546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>
            <a:endCxn id="207" idx="1"/>
          </p:cNvCxnSpPr>
          <p:nvPr/>
        </p:nvCxnSpPr>
        <p:spPr>
          <a:xfrm flipH="1" rot="10800000">
            <a:off x="6503300" y="2981387"/>
            <a:ext cx="647100" cy="18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6500825" y="3454000"/>
            <a:ext cx="1337700" cy="812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>
            <a:stCxn id="211" idx="2"/>
            <a:endCxn id="210" idx="0"/>
          </p:cNvCxnSpPr>
          <p:nvPr/>
        </p:nvCxnSpPr>
        <p:spPr>
          <a:xfrm>
            <a:off x="6233238" y="3571050"/>
            <a:ext cx="162000" cy="60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 flipH="1">
            <a:off x="5200025" y="3513525"/>
            <a:ext cx="767400" cy="519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>
            <a:endCxn id="208" idx="3"/>
          </p:cNvCxnSpPr>
          <p:nvPr/>
        </p:nvCxnSpPr>
        <p:spPr>
          <a:xfrm rot="10800000">
            <a:off x="5243450" y="3026675"/>
            <a:ext cx="721500" cy="14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332775" y="-4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Prep</a:t>
            </a: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" y="491075"/>
            <a:ext cx="8646652" cy="456777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23"/>
          <p:cNvSpPr/>
          <p:nvPr/>
        </p:nvSpPr>
        <p:spPr>
          <a:xfrm>
            <a:off x="385850" y="648525"/>
            <a:ext cx="3736200" cy="1020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4122075" y="720275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3862675" y="2127575"/>
            <a:ext cx="993300" cy="173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414650" y="1851575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870400" y="4053625"/>
            <a:ext cx="6109200" cy="971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555700" y="4152925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-6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8" y="483175"/>
            <a:ext cx="8334175" cy="47661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4"/>
          <p:cNvSpPr/>
          <p:nvPr/>
        </p:nvSpPr>
        <p:spPr>
          <a:xfrm>
            <a:off x="363775" y="1167325"/>
            <a:ext cx="870300" cy="2361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1267025" y="1459775"/>
            <a:ext cx="1409100" cy="111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45900" y="3529225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1936625" y="1182687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7829700" y="818225"/>
            <a:ext cx="944700" cy="2395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021700" y="3213437"/>
            <a:ext cx="314700" cy="2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(1)      	Mordor Intelligence.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Gaming Market - Growth, Trends, COVID-19 Impact, and Forecasts (2021 - 2026)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; 2021.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(2)     	Babb, J.; Terry, N. Comparing Video Game Sales by Gaming Platform.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Southwest. Econ. Rev.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(1), 25–46.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(3)     	Cox, J. What Makes a Blockbuster Video Game? An Empirical Analysis of US Sales Data.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Manag. Decis. Econ.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2014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(3), 189–198.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https://doi.org/10.1002/mde.2608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(4)	Pratt, M; Fruhlinger J.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What is business intelligence? Turning data into business insights.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(October 2019). Retrieved July 5, 2021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https://www.cio.com/article/2439504/business-intelligence-definition-and-solutions.html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0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(5)	Tanner, G.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Introduction to Data Visualization in Python.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Retrieved July 7, 2021,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https://towardsdatascience.com/introduction-to-data-visualization-in-python-89a54c97fbed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499" y="1090624"/>
            <a:ext cx="6252999" cy="33881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4"/>
          <p:cNvSpPr txBox="1"/>
          <p:nvPr/>
        </p:nvSpPr>
        <p:spPr>
          <a:xfrm>
            <a:off x="0" y="4804800"/>
            <a:ext cx="66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Mordor Intelligence. </a:t>
            </a:r>
            <a:r>
              <a:rPr i="1" lang="en" sz="1000">
                <a:solidFill>
                  <a:schemeClr val="lt1"/>
                </a:solidFill>
              </a:rPr>
              <a:t>Gaming Market - Growth, Trends, COVID-19 Impact, and Forecasts (2021 - 2026)</a:t>
            </a:r>
            <a:r>
              <a:rPr lang="en" sz="1000">
                <a:solidFill>
                  <a:schemeClr val="lt1"/>
                </a:solidFill>
              </a:rPr>
              <a:t>; 2021.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76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Publisher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Genre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Scores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Sales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418600"/>
            <a:ext cx="2813925" cy="1202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75" y="3547250"/>
            <a:ext cx="7490450" cy="1341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Data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225" y="942100"/>
            <a:ext cx="3096326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25" y="942100"/>
            <a:ext cx="1660600" cy="16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025" y="3011200"/>
            <a:ext cx="3321199" cy="1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75" y="2691125"/>
            <a:ext cx="7490450" cy="1341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699" y="707900"/>
            <a:ext cx="1936100" cy="22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of Data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070888" y="-9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Your Weapon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00" y="571500"/>
            <a:ext cx="6427825" cy="431800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19"/>
          <p:cNvSpPr txBox="1"/>
          <p:nvPr/>
        </p:nvSpPr>
        <p:spPr>
          <a:xfrm>
            <a:off x="4993663" y="4884612"/>
            <a:ext cx="354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&lt;https://www.kdnuggets.com/2018/07/5-quick-easy-data-visualizations-python-code.html&gt;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Options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052550" y="1438750"/>
            <a:ext cx="70389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Paths: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Python + Libraries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Matplotli</a:t>
            </a:r>
            <a:r>
              <a:rPr lang="en" sz="1700"/>
              <a:t>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Seaborn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plotly.py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Formal Business Intelligence software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Tableau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Microsoft Power BI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SAS Business Intelligence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Oracle BI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30793" r="16650" t="0"/>
          <a:stretch/>
        </p:blipFill>
        <p:spPr>
          <a:xfrm>
            <a:off x="5533350" y="1307850"/>
            <a:ext cx="3060776" cy="32756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625" y="1498225"/>
            <a:ext cx="4686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175" y="1536862"/>
            <a:ext cx="1244550" cy="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18300" y="1567575"/>
            <a:ext cx="70389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2D plots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Great starting point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Seaborn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Built atop matplotlib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Aimed at statistical representations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Plotly.py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Open source library from Plotly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3D charts, finance data, statistical charts</a:t>
            </a:r>
            <a:endParaRPr sz="17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50" y="2678169"/>
            <a:ext cx="2609200" cy="1840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1"/>
          <p:cNvSpPr txBox="1"/>
          <p:nvPr/>
        </p:nvSpPr>
        <p:spPr>
          <a:xfrm>
            <a:off x="5571900" y="4790100"/>
            <a:ext cx="357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&lt;https://towardsdatascience.com/complete-guide-to-data-visualization-with-python-2dd74df12b5e&gt;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75" y="417908"/>
            <a:ext cx="2653200" cy="17959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1"/>
          <p:cNvSpPr/>
          <p:nvPr/>
        </p:nvSpPr>
        <p:spPr>
          <a:xfrm>
            <a:off x="6834300" y="689850"/>
            <a:ext cx="1502100" cy="3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Matplotlib line chart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7636350" y="4022075"/>
            <a:ext cx="1438800" cy="3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Seaborn heatmap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