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57" r:id="rId3"/>
    <p:sldId id="259" r:id="rId4"/>
    <p:sldId id="260" r:id="rId5"/>
    <p:sldId id="285" r:id="rId6"/>
    <p:sldId id="263" r:id="rId7"/>
    <p:sldId id="265" r:id="rId8"/>
    <p:sldId id="278" r:id="rId9"/>
    <p:sldId id="267" r:id="rId10"/>
    <p:sldId id="280" r:id="rId11"/>
    <p:sldId id="281" r:id="rId12"/>
    <p:sldId id="270" r:id="rId13"/>
    <p:sldId id="275" r:id="rId14"/>
    <p:sldId id="286" r:id="rId15"/>
    <p:sldId id="287" r:id="rId16"/>
    <p:sldId id="279" r:id="rId17"/>
    <p:sldId id="282"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23" autoAdjust="0"/>
    <p:restoredTop sz="94660"/>
  </p:normalViewPr>
  <p:slideViewPr>
    <p:cSldViewPr snapToGrid="0">
      <p:cViewPr varScale="1">
        <p:scale>
          <a:sx n="85" d="100"/>
          <a:sy n="85" d="100"/>
        </p:scale>
        <p:origin x="576"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99D9627-2C8C-4E79-906F-AFC430709811}" type="datetimeFigureOut">
              <a:rPr lang="en-US" smtClean="0"/>
              <a:pPr/>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C3DE3-6D18-4E1C-8C9C-35A9F160F1E2}" type="slidenum">
              <a:rPr lang="en-US" smtClean="0"/>
              <a:pPr/>
              <a:t>‹#›</a:t>
            </a:fld>
            <a:endParaRPr lang="en-US"/>
          </a:p>
        </p:txBody>
      </p:sp>
    </p:spTree>
    <p:extLst>
      <p:ext uri="{BB962C8B-B14F-4D97-AF65-F5344CB8AC3E}">
        <p14:creationId xmlns:p14="http://schemas.microsoft.com/office/powerpoint/2010/main" val="362252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9D9627-2C8C-4E79-906F-AFC430709811}" type="datetimeFigureOut">
              <a:rPr lang="en-US" smtClean="0"/>
              <a:pPr/>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C3DE3-6D18-4E1C-8C9C-35A9F160F1E2}" type="slidenum">
              <a:rPr lang="en-US" smtClean="0"/>
              <a:pPr/>
              <a:t>‹#›</a:t>
            </a:fld>
            <a:endParaRPr lang="en-US"/>
          </a:p>
        </p:txBody>
      </p:sp>
    </p:spTree>
    <p:extLst>
      <p:ext uri="{BB962C8B-B14F-4D97-AF65-F5344CB8AC3E}">
        <p14:creationId xmlns:p14="http://schemas.microsoft.com/office/powerpoint/2010/main" val="3587848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9D9627-2C8C-4E79-906F-AFC430709811}" type="datetimeFigureOut">
              <a:rPr lang="en-US" smtClean="0"/>
              <a:pPr/>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C3DE3-6D18-4E1C-8C9C-35A9F160F1E2}" type="slidenum">
              <a:rPr lang="en-US" smtClean="0"/>
              <a:pPr/>
              <a:t>‹#›</a:t>
            </a:fld>
            <a:endParaRPr lang="en-US"/>
          </a:p>
        </p:txBody>
      </p:sp>
    </p:spTree>
    <p:extLst>
      <p:ext uri="{BB962C8B-B14F-4D97-AF65-F5344CB8AC3E}">
        <p14:creationId xmlns:p14="http://schemas.microsoft.com/office/powerpoint/2010/main" val="2635816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9D9627-2C8C-4E79-906F-AFC430709811}" type="datetimeFigureOut">
              <a:rPr lang="en-US" smtClean="0"/>
              <a:pPr/>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C3DE3-6D18-4E1C-8C9C-35A9F160F1E2}" type="slidenum">
              <a:rPr lang="en-US" smtClean="0"/>
              <a:pPr/>
              <a:t>‹#›</a:t>
            </a:fld>
            <a:endParaRPr lang="en-US"/>
          </a:p>
        </p:txBody>
      </p:sp>
    </p:spTree>
    <p:extLst>
      <p:ext uri="{BB962C8B-B14F-4D97-AF65-F5344CB8AC3E}">
        <p14:creationId xmlns:p14="http://schemas.microsoft.com/office/powerpoint/2010/main" val="3534756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9D9627-2C8C-4E79-906F-AFC430709811}" type="datetimeFigureOut">
              <a:rPr lang="en-US" smtClean="0"/>
              <a:pPr/>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C3DE3-6D18-4E1C-8C9C-35A9F160F1E2}" type="slidenum">
              <a:rPr lang="en-US" smtClean="0"/>
              <a:pPr/>
              <a:t>‹#›</a:t>
            </a:fld>
            <a:endParaRPr lang="en-US"/>
          </a:p>
        </p:txBody>
      </p:sp>
    </p:spTree>
    <p:extLst>
      <p:ext uri="{BB962C8B-B14F-4D97-AF65-F5344CB8AC3E}">
        <p14:creationId xmlns:p14="http://schemas.microsoft.com/office/powerpoint/2010/main" val="1481952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99D9627-2C8C-4E79-906F-AFC430709811}" type="datetimeFigureOut">
              <a:rPr lang="en-US" smtClean="0"/>
              <a:pPr/>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EC3DE3-6D18-4E1C-8C9C-35A9F160F1E2}" type="slidenum">
              <a:rPr lang="en-US" smtClean="0"/>
              <a:pPr/>
              <a:t>‹#›</a:t>
            </a:fld>
            <a:endParaRPr lang="en-US"/>
          </a:p>
        </p:txBody>
      </p:sp>
    </p:spTree>
    <p:extLst>
      <p:ext uri="{BB962C8B-B14F-4D97-AF65-F5344CB8AC3E}">
        <p14:creationId xmlns:p14="http://schemas.microsoft.com/office/powerpoint/2010/main" val="3858635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99D9627-2C8C-4E79-906F-AFC430709811}" type="datetimeFigureOut">
              <a:rPr lang="en-US" smtClean="0"/>
              <a:pPr/>
              <a:t>5/10/2022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EC3DE3-6D18-4E1C-8C9C-35A9F160F1E2}" type="slidenum">
              <a:rPr lang="en-US" smtClean="0"/>
              <a:pPr/>
              <a:t>‹#›</a:t>
            </a:fld>
            <a:endParaRPr lang="en-US"/>
          </a:p>
        </p:txBody>
      </p:sp>
    </p:spTree>
    <p:extLst>
      <p:ext uri="{BB962C8B-B14F-4D97-AF65-F5344CB8AC3E}">
        <p14:creationId xmlns:p14="http://schemas.microsoft.com/office/powerpoint/2010/main" val="2067466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99D9627-2C8C-4E79-906F-AFC430709811}" type="datetimeFigureOut">
              <a:rPr lang="en-US" smtClean="0"/>
              <a:pPr/>
              <a:t>5/10/2022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EC3DE3-6D18-4E1C-8C9C-35A9F160F1E2}" type="slidenum">
              <a:rPr lang="en-US" smtClean="0"/>
              <a:pPr/>
              <a:t>‹#›</a:t>
            </a:fld>
            <a:endParaRPr lang="en-US"/>
          </a:p>
        </p:txBody>
      </p:sp>
    </p:spTree>
    <p:extLst>
      <p:ext uri="{BB962C8B-B14F-4D97-AF65-F5344CB8AC3E}">
        <p14:creationId xmlns:p14="http://schemas.microsoft.com/office/powerpoint/2010/main" val="251428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9D9627-2C8C-4E79-906F-AFC430709811}" type="datetimeFigureOut">
              <a:rPr lang="en-US" smtClean="0"/>
              <a:pPr/>
              <a:t>5/10/2022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EC3DE3-6D18-4E1C-8C9C-35A9F160F1E2}" type="slidenum">
              <a:rPr lang="en-US" smtClean="0"/>
              <a:pPr/>
              <a:t>‹#›</a:t>
            </a:fld>
            <a:endParaRPr lang="en-US"/>
          </a:p>
        </p:txBody>
      </p:sp>
    </p:spTree>
    <p:extLst>
      <p:ext uri="{BB962C8B-B14F-4D97-AF65-F5344CB8AC3E}">
        <p14:creationId xmlns:p14="http://schemas.microsoft.com/office/powerpoint/2010/main" val="3967459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9D9627-2C8C-4E79-906F-AFC430709811}" type="datetimeFigureOut">
              <a:rPr lang="en-US" smtClean="0"/>
              <a:pPr/>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EC3DE3-6D18-4E1C-8C9C-35A9F160F1E2}" type="slidenum">
              <a:rPr lang="en-US" smtClean="0"/>
              <a:pPr/>
              <a:t>‹#›</a:t>
            </a:fld>
            <a:endParaRPr lang="en-US"/>
          </a:p>
        </p:txBody>
      </p:sp>
    </p:spTree>
    <p:extLst>
      <p:ext uri="{BB962C8B-B14F-4D97-AF65-F5344CB8AC3E}">
        <p14:creationId xmlns:p14="http://schemas.microsoft.com/office/powerpoint/2010/main" val="1760744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9D9627-2C8C-4E79-906F-AFC430709811}" type="datetimeFigureOut">
              <a:rPr lang="en-US" smtClean="0"/>
              <a:pPr/>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EC3DE3-6D18-4E1C-8C9C-35A9F160F1E2}" type="slidenum">
              <a:rPr lang="en-US" smtClean="0"/>
              <a:pPr/>
              <a:t>‹#›</a:t>
            </a:fld>
            <a:endParaRPr lang="en-US"/>
          </a:p>
        </p:txBody>
      </p:sp>
    </p:spTree>
    <p:extLst>
      <p:ext uri="{BB962C8B-B14F-4D97-AF65-F5344CB8AC3E}">
        <p14:creationId xmlns:p14="http://schemas.microsoft.com/office/powerpoint/2010/main" val="2104781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9D9627-2C8C-4E79-906F-AFC430709811}" type="datetimeFigureOut">
              <a:rPr lang="en-US" smtClean="0"/>
              <a:pPr/>
              <a:t>5/10/2022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EC3DE3-6D18-4E1C-8C9C-35A9F160F1E2}" type="slidenum">
              <a:rPr lang="en-US" smtClean="0"/>
              <a:pPr/>
              <a:t>‹#›</a:t>
            </a:fld>
            <a:endParaRPr lang="en-US"/>
          </a:p>
        </p:txBody>
      </p:sp>
    </p:spTree>
    <p:extLst>
      <p:ext uri="{BB962C8B-B14F-4D97-AF65-F5344CB8AC3E}">
        <p14:creationId xmlns:p14="http://schemas.microsoft.com/office/powerpoint/2010/main" val="2617344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673E7F-E120-4495-A7E6-A8CC22CFF32E}"/>
              </a:ext>
            </a:extLst>
          </p:cNvPr>
          <p:cNvSpPr txBox="1"/>
          <p:nvPr/>
        </p:nvSpPr>
        <p:spPr>
          <a:xfrm>
            <a:off x="781880" y="207993"/>
            <a:ext cx="10416208" cy="1107996"/>
          </a:xfrm>
          <a:prstGeom prst="rect">
            <a:avLst/>
          </a:prstGeom>
          <a:noFill/>
        </p:spPr>
        <p:txBody>
          <a:bodyPr wrap="square">
            <a:spAutoFit/>
          </a:bodyPr>
          <a:lstStyle/>
          <a:p>
            <a:pPr algn="ctr"/>
            <a:r>
              <a:rPr lang="en-US" sz="2400" b="1" dirty="0">
                <a:solidFill>
                  <a:srgbClr val="073760"/>
                </a:solidFill>
                <a:effectLst/>
                <a:latin typeface="Times New Roman" panose="02020603050405020304" pitchFamily="18" charset="0"/>
              </a:rPr>
              <a:t>Nagarjuna College of Engineering and Technology </a:t>
            </a:r>
            <a:endParaRPr lang="en-US" sz="2400" dirty="0"/>
          </a:p>
          <a:p>
            <a:pPr algn="ctr"/>
            <a:r>
              <a:rPr lang="en-US" sz="2400" b="1" dirty="0">
                <a:solidFill>
                  <a:srgbClr val="073760"/>
                </a:solidFill>
                <a:effectLst/>
                <a:latin typeface="Times New Roman" panose="02020603050405020304" pitchFamily="18" charset="0"/>
              </a:rPr>
              <a:t>(An Autonomous college under </a:t>
            </a:r>
            <a:r>
              <a:rPr lang="en-US" sz="2400" b="1" dirty="0" err="1">
                <a:solidFill>
                  <a:srgbClr val="073760"/>
                </a:solidFill>
                <a:effectLst/>
                <a:latin typeface="Times New Roman" panose="02020603050405020304" pitchFamily="18" charset="0"/>
              </a:rPr>
              <a:t>VTU,Belagavi</a:t>
            </a:r>
            <a:r>
              <a:rPr lang="en-US" sz="2400" b="1" dirty="0">
                <a:solidFill>
                  <a:srgbClr val="073760"/>
                </a:solidFill>
                <a:effectLst/>
                <a:latin typeface="Times New Roman" panose="02020603050405020304" pitchFamily="18" charset="0"/>
              </a:rPr>
              <a:t>)</a:t>
            </a:r>
          </a:p>
          <a:p>
            <a:endParaRPr lang="en-IN" dirty="0"/>
          </a:p>
        </p:txBody>
      </p:sp>
      <p:pic>
        <p:nvPicPr>
          <p:cNvPr id="5" name="Picture 4">
            <a:extLst>
              <a:ext uri="{FF2B5EF4-FFF2-40B4-BE49-F238E27FC236}">
                <a16:creationId xmlns:a16="http://schemas.microsoft.com/office/drawing/2014/main" id="{608CDD95-5539-4F32-B5C8-F3B159FF264F}"/>
              </a:ext>
            </a:extLst>
          </p:cNvPr>
          <p:cNvPicPr>
            <a:picLocks noChangeAspect="1"/>
          </p:cNvPicPr>
          <p:nvPr/>
        </p:nvPicPr>
        <p:blipFill>
          <a:blip r:embed="rId2" cstate="print"/>
          <a:stretch>
            <a:fillRect/>
          </a:stretch>
        </p:blipFill>
        <p:spPr>
          <a:xfrm>
            <a:off x="2848360" y="1251816"/>
            <a:ext cx="2361905" cy="1219048"/>
          </a:xfrm>
          <a:prstGeom prst="rect">
            <a:avLst/>
          </a:prstGeom>
        </p:spPr>
      </p:pic>
      <p:pic>
        <p:nvPicPr>
          <p:cNvPr id="7" name="Picture 6">
            <a:extLst>
              <a:ext uri="{FF2B5EF4-FFF2-40B4-BE49-F238E27FC236}">
                <a16:creationId xmlns:a16="http://schemas.microsoft.com/office/drawing/2014/main" id="{F9C92017-E806-4F31-A36A-43A087B2CB5F}"/>
              </a:ext>
            </a:extLst>
          </p:cNvPr>
          <p:cNvPicPr>
            <a:picLocks noChangeAspect="1"/>
          </p:cNvPicPr>
          <p:nvPr/>
        </p:nvPicPr>
        <p:blipFill>
          <a:blip r:embed="rId3" cstate="print"/>
          <a:stretch>
            <a:fillRect/>
          </a:stretch>
        </p:blipFill>
        <p:spPr>
          <a:xfrm>
            <a:off x="7276745" y="1185150"/>
            <a:ext cx="1638095" cy="1285714"/>
          </a:xfrm>
          <a:prstGeom prst="rect">
            <a:avLst/>
          </a:prstGeom>
        </p:spPr>
      </p:pic>
      <p:sp>
        <p:nvSpPr>
          <p:cNvPr id="9" name="TextBox 8">
            <a:extLst>
              <a:ext uri="{FF2B5EF4-FFF2-40B4-BE49-F238E27FC236}">
                <a16:creationId xmlns:a16="http://schemas.microsoft.com/office/drawing/2014/main" id="{5626E5A6-AF35-4C6A-AC20-894B632F7AA2}"/>
              </a:ext>
            </a:extLst>
          </p:cNvPr>
          <p:cNvSpPr txBox="1"/>
          <p:nvPr/>
        </p:nvSpPr>
        <p:spPr>
          <a:xfrm>
            <a:off x="1411356" y="2584174"/>
            <a:ext cx="9369287" cy="1384995"/>
          </a:xfrm>
          <a:prstGeom prst="rect">
            <a:avLst/>
          </a:prstGeom>
          <a:noFill/>
        </p:spPr>
        <p:txBody>
          <a:bodyPr wrap="square">
            <a:spAutoFit/>
          </a:bodyPr>
          <a:lstStyle/>
          <a:p>
            <a:pPr algn="ctr"/>
            <a:r>
              <a:rPr lang="en-IN" sz="2000" b="1" dirty="0">
                <a:solidFill>
                  <a:schemeClr val="accent5">
                    <a:lumMod val="75000"/>
                  </a:schemeClr>
                </a:solidFill>
                <a:effectLst/>
                <a:latin typeface="Times New Roman" panose="02020603050405020304" pitchFamily="18" charset="0"/>
              </a:rPr>
              <a:t>PROJECT PHASE 1 </a:t>
            </a:r>
            <a:r>
              <a:rPr lang="en-IN" sz="2000" b="1">
                <a:solidFill>
                  <a:schemeClr val="accent5">
                    <a:lumMod val="75000"/>
                  </a:schemeClr>
                </a:solidFill>
                <a:effectLst/>
                <a:latin typeface="Times New Roman" panose="02020603050405020304" pitchFamily="18" charset="0"/>
              </a:rPr>
              <a:t>(18CSP82)</a:t>
            </a:r>
            <a:endParaRPr lang="en-IN" sz="2000" b="1" dirty="0">
              <a:solidFill>
                <a:schemeClr val="accent5">
                  <a:lumMod val="75000"/>
                </a:schemeClr>
              </a:solidFill>
              <a:effectLst/>
              <a:latin typeface="Times New Roman" panose="02020603050405020304" pitchFamily="18" charset="0"/>
            </a:endParaRPr>
          </a:p>
          <a:p>
            <a:pPr algn="ctr"/>
            <a:r>
              <a:rPr lang="en-IN" sz="2000" b="1" dirty="0">
                <a:solidFill>
                  <a:schemeClr val="accent5">
                    <a:lumMod val="75000"/>
                  </a:schemeClr>
                </a:solidFill>
                <a:latin typeface="Times New Roman" panose="02020603050405020304" pitchFamily="18" charset="0"/>
              </a:rPr>
              <a:t>ON</a:t>
            </a:r>
          </a:p>
          <a:p>
            <a:pPr algn="ctr"/>
            <a:endParaRPr lang="en-IN" sz="2000" b="1" dirty="0">
              <a:solidFill>
                <a:schemeClr val="accent5">
                  <a:lumMod val="75000"/>
                </a:schemeClr>
              </a:solidFill>
              <a:latin typeface="Times New Roman" panose="02020603050405020304" pitchFamily="18" charset="0"/>
            </a:endParaRPr>
          </a:p>
          <a:p>
            <a:pPr algn="ctr"/>
            <a:r>
              <a:rPr lang="en-US" sz="2400" b="1" dirty="0">
                <a:solidFill>
                  <a:schemeClr val="accent2">
                    <a:lumMod val="75000"/>
                  </a:schemeClr>
                </a:solidFill>
                <a:latin typeface="Times New Roman" panose="02020603050405020304" pitchFamily="18" charset="0"/>
                <a:cs typeface="Times New Roman" panose="02020603050405020304" pitchFamily="18" charset="0"/>
              </a:rPr>
              <a:t>SPEECH EMOTION RECOGNITION USING MLP CLASSIFIER</a:t>
            </a:r>
            <a:endParaRPr lang="en-IN" sz="24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0727C5B-350F-4147-9CDB-5A2C02B540CF}"/>
              </a:ext>
            </a:extLst>
          </p:cNvPr>
          <p:cNvSpPr txBox="1"/>
          <p:nvPr/>
        </p:nvSpPr>
        <p:spPr>
          <a:xfrm>
            <a:off x="781880" y="4581323"/>
            <a:ext cx="6096000" cy="1815882"/>
          </a:xfrm>
          <a:prstGeom prst="rect">
            <a:avLst/>
          </a:prstGeom>
          <a:noFill/>
        </p:spPr>
        <p:txBody>
          <a:bodyPr wrap="square">
            <a:spAutoFit/>
          </a:bodyPr>
          <a:lstStyle/>
          <a:p>
            <a:r>
              <a:rPr lang="en-US" sz="2200" dirty="0">
                <a:solidFill>
                  <a:srgbClr val="000000"/>
                </a:solidFill>
                <a:effectLst/>
                <a:latin typeface="Times New Roman" panose="02020603050405020304" pitchFamily="18" charset="0"/>
              </a:rPr>
              <a:t>       Under the guidance of </a:t>
            </a:r>
            <a:endParaRPr lang="en-US" sz="2200" dirty="0"/>
          </a:p>
          <a:p>
            <a:r>
              <a:rPr lang="en-US" sz="2200" b="1" dirty="0">
                <a:solidFill>
                  <a:srgbClr val="000000"/>
                </a:solidFill>
                <a:effectLst/>
                <a:latin typeface="Times New Roman" panose="02020603050405020304" pitchFamily="18" charset="0"/>
              </a:rPr>
              <a:t>              </a:t>
            </a:r>
            <a:r>
              <a:rPr lang="en-US" sz="2400" b="1" dirty="0">
                <a:solidFill>
                  <a:srgbClr val="000000"/>
                </a:solidFill>
                <a:effectLst/>
                <a:latin typeface="Times New Roman" panose="02020603050405020304" pitchFamily="18" charset="0"/>
              </a:rPr>
              <a:t>Ms. Swathi S </a:t>
            </a:r>
            <a:endParaRPr lang="en-US" sz="2400" dirty="0"/>
          </a:p>
          <a:p>
            <a:r>
              <a:rPr lang="en-US" sz="2200" dirty="0">
                <a:solidFill>
                  <a:srgbClr val="000000"/>
                </a:solidFill>
                <a:effectLst/>
                <a:latin typeface="Times New Roman" panose="02020603050405020304" pitchFamily="18" charset="0"/>
              </a:rPr>
              <a:t>          </a:t>
            </a:r>
            <a:r>
              <a:rPr lang="en-US" sz="2200" dirty="0">
                <a:solidFill>
                  <a:srgbClr val="000000"/>
                </a:solidFill>
                <a:latin typeface="Times New Roman" panose="02020603050405020304" pitchFamily="18" charset="0"/>
              </a:rPr>
              <a:t>Senior Asst </a:t>
            </a:r>
            <a:r>
              <a:rPr lang="en-US" sz="2200" dirty="0">
                <a:solidFill>
                  <a:srgbClr val="000000"/>
                </a:solidFill>
                <a:effectLst/>
                <a:latin typeface="Times New Roman" panose="02020603050405020304" pitchFamily="18" charset="0"/>
              </a:rPr>
              <a:t>Professor </a:t>
            </a:r>
            <a:endParaRPr lang="en-US" sz="2200" dirty="0"/>
          </a:p>
          <a:p>
            <a:r>
              <a:rPr lang="en-US" sz="2200" dirty="0">
                <a:solidFill>
                  <a:srgbClr val="000000"/>
                </a:solidFill>
                <a:effectLst/>
                <a:latin typeface="Times New Roman" panose="02020603050405020304" pitchFamily="18" charset="0"/>
              </a:rPr>
              <a:t>Department of Computer Science</a:t>
            </a:r>
          </a:p>
          <a:p>
            <a:r>
              <a:rPr lang="en-US" sz="2200" dirty="0">
                <a:solidFill>
                  <a:srgbClr val="000000"/>
                </a:solidFill>
                <a:latin typeface="Times New Roman" panose="02020603050405020304" pitchFamily="18" charset="0"/>
              </a:rPr>
              <a:t>              And Engineering</a:t>
            </a:r>
            <a:r>
              <a:rPr lang="en-US" sz="1800" dirty="0">
                <a:solidFill>
                  <a:srgbClr val="000000"/>
                </a:solidFill>
                <a:effectLst/>
                <a:latin typeface="Times New Roman" panose="02020603050405020304" pitchFamily="18" charset="0"/>
              </a:rPr>
              <a:t> </a:t>
            </a:r>
            <a:endParaRPr lang="en-IN" dirty="0"/>
          </a:p>
        </p:txBody>
      </p:sp>
      <p:sp>
        <p:nvSpPr>
          <p:cNvPr id="13" name="TextBox 12">
            <a:extLst>
              <a:ext uri="{FF2B5EF4-FFF2-40B4-BE49-F238E27FC236}">
                <a16:creationId xmlns:a16="http://schemas.microsoft.com/office/drawing/2014/main" id="{A790D2DB-FA8E-4410-A051-564C283EFFF0}"/>
              </a:ext>
            </a:extLst>
          </p:cNvPr>
          <p:cNvSpPr txBox="1"/>
          <p:nvPr/>
        </p:nvSpPr>
        <p:spPr>
          <a:xfrm>
            <a:off x="5728447" y="4347882"/>
            <a:ext cx="6993640" cy="1938992"/>
          </a:xfrm>
          <a:prstGeom prst="rect">
            <a:avLst/>
          </a:prstGeom>
          <a:noFill/>
        </p:spPr>
        <p:txBody>
          <a:bodyPr wrap="square">
            <a:spAutoFit/>
          </a:bodyPr>
          <a:lstStyle/>
          <a:p>
            <a:r>
              <a:rPr lang="en-IN" sz="2400" dirty="0">
                <a:solidFill>
                  <a:srgbClr val="000000"/>
                </a:solidFill>
                <a:effectLst/>
                <a:latin typeface="Times New Roman" panose="02020603050405020304" pitchFamily="18" charset="0"/>
                <a:cs typeface="Times New Roman" panose="02020603050405020304" pitchFamily="18" charset="0"/>
              </a:rPr>
              <a:t>                 Submitted by :-</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Pallavi S                          1NC18CS073</a:t>
            </a:r>
          </a:p>
          <a:p>
            <a:r>
              <a:rPr lang="en-IN" sz="2400" dirty="0">
                <a:latin typeface="Times New Roman" panose="02020603050405020304" pitchFamily="18" charset="0"/>
                <a:cs typeface="Times New Roman" panose="02020603050405020304" pitchFamily="18" charset="0"/>
              </a:rPr>
              <a:t>Sushma G S                     1NC18CS112</a:t>
            </a:r>
          </a:p>
          <a:p>
            <a:r>
              <a:rPr lang="en-IN" sz="2400" dirty="0">
                <a:latin typeface="Times New Roman" panose="02020603050405020304" pitchFamily="18" charset="0"/>
                <a:cs typeface="Times New Roman" panose="02020603050405020304" pitchFamily="18" charset="0"/>
              </a:rPr>
              <a:t>Thrisha B V                     1NC18CS116</a:t>
            </a:r>
          </a:p>
          <a:p>
            <a:r>
              <a:rPr lang="en-IN" sz="2400" dirty="0">
                <a:latin typeface="Times New Roman" panose="02020603050405020304" pitchFamily="18" charset="0"/>
                <a:cs typeface="Times New Roman" panose="02020603050405020304" pitchFamily="18" charset="0"/>
              </a:rPr>
              <a:t>Yakkali Mani Gopal        1NC18CS121</a:t>
            </a:r>
          </a:p>
        </p:txBody>
      </p:sp>
    </p:spTree>
    <p:extLst>
      <p:ext uri="{BB962C8B-B14F-4D97-AF65-F5344CB8AC3E}">
        <p14:creationId xmlns:p14="http://schemas.microsoft.com/office/powerpoint/2010/main" val="1842800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15CEA-8E0D-464C-87F3-6DCD4FFA7285}"/>
              </a:ext>
            </a:extLst>
          </p:cNvPr>
          <p:cNvSpPr>
            <a:spLocks noGrp="1"/>
          </p:cNvSpPr>
          <p:nvPr>
            <p:ph type="title"/>
          </p:nvPr>
        </p:nvSpPr>
        <p:spPr>
          <a:xfrm>
            <a:off x="123305" y="814012"/>
            <a:ext cx="10515600" cy="1325563"/>
          </a:xfrm>
        </p:spPr>
        <p:txBody>
          <a:bodyPr>
            <a:normAutofit/>
          </a:bodyPr>
          <a:lstStyle/>
          <a:p>
            <a:r>
              <a:rPr lang="en-US" sz="2800" b="1" dirty="0">
                <a:effectLst/>
                <a:latin typeface="Times New Roman" panose="02020603050405020304" pitchFamily="18" charset="0"/>
                <a:ea typeface="SimSun" panose="02010600030101010101" pitchFamily="2" charset="-122"/>
              </a:rPr>
              <a:t>PROPOSED WORK AND FEATURE EXTRACTION</a:t>
            </a:r>
            <a:endParaRPr lang="en-IN" sz="2800" dirty="0"/>
          </a:p>
        </p:txBody>
      </p:sp>
      <p:sp>
        <p:nvSpPr>
          <p:cNvPr id="3" name="Content Placeholder 2">
            <a:extLst>
              <a:ext uri="{FF2B5EF4-FFF2-40B4-BE49-F238E27FC236}">
                <a16:creationId xmlns:a16="http://schemas.microsoft.com/office/drawing/2014/main" id="{DD64D464-1264-486B-AF15-7D565A4D3117}"/>
              </a:ext>
            </a:extLst>
          </p:cNvPr>
          <p:cNvSpPr>
            <a:spLocks noGrp="1"/>
          </p:cNvSpPr>
          <p:nvPr>
            <p:ph idx="1"/>
          </p:nvPr>
        </p:nvSpPr>
        <p:spPr>
          <a:xfrm>
            <a:off x="370914" y="2527069"/>
            <a:ext cx="10515600" cy="4486275"/>
          </a:xfrm>
        </p:spPr>
        <p:txBody>
          <a:bodyPr>
            <a:normAutofit/>
          </a:bodyPr>
          <a:lstStyle/>
          <a:p>
            <a:pPr algn="just">
              <a:lnSpc>
                <a:spcPct val="115000"/>
              </a:lnSpc>
            </a:pPr>
            <a:r>
              <a:rPr lang="en-IN" sz="2000" dirty="0">
                <a:effectLst/>
                <a:latin typeface="Times New Roman" panose="02020603050405020304" pitchFamily="18" charset="0"/>
                <a:ea typeface="SimSun" panose="02010600030101010101" pitchFamily="2" charset="-122"/>
              </a:rPr>
              <a:t>Here we use various functions where we extract </a:t>
            </a:r>
            <a:r>
              <a:rPr lang="en-IN" sz="2000" dirty="0" err="1">
                <a:effectLst/>
                <a:latin typeface="Times New Roman" panose="02020603050405020304" pitchFamily="18" charset="0"/>
                <a:ea typeface="SimSun" panose="02010600030101010101" pitchFamily="2" charset="-122"/>
              </a:rPr>
              <a:t>mfcc</a:t>
            </a:r>
            <a:r>
              <a:rPr lang="en-IN" sz="2000" dirty="0">
                <a:effectLst/>
                <a:latin typeface="Times New Roman" panose="02020603050405020304" pitchFamily="18" charset="0"/>
                <a:ea typeface="SimSun" panose="02010600030101010101" pitchFamily="2" charset="-122"/>
              </a:rPr>
              <a:t>, </a:t>
            </a:r>
            <a:r>
              <a:rPr lang="en-IN" sz="2000" dirty="0" err="1">
                <a:effectLst/>
                <a:latin typeface="Times New Roman" panose="02020603050405020304" pitchFamily="18" charset="0"/>
                <a:ea typeface="SimSun" panose="02010600030101010101" pitchFamily="2" charset="-122"/>
              </a:rPr>
              <a:t>mel</a:t>
            </a:r>
            <a:r>
              <a:rPr lang="en-IN" sz="2000" dirty="0">
                <a:effectLst/>
                <a:latin typeface="Times New Roman" panose="02020603050405020304" pitchFamily="18" charset="0"/>
                <a:ea typeface="SimSun" panose="02010600030101010101" pitchFamily="2" charset="-122"/>
              </a:rPr>
              <a:t> features and others from audio files. It consists of 4 parameters.</a:t>
            </a:r>
          </a:p>
          <a:p>
            <a:pPr algn="just">
              <a:lnSpc>
                <a:spcPct val="115000"/>
              </a:lnSpc>
            </a:pPr>
            <a:r>
              <a:rPr lang="en-IN" sz="2000" dirty="0">
                <a:effectLst/>
                <a:latin typeface="Times New Roman" panose="02020603050405020304" pitchFamily="18" charset="0"/>
                <a:ea typeface="SimSun" panose="02010600030101010101" pitchFamily="2" charset="-122"/>
              </a:rPr>
              <a:t>chroma consists of 12 pitch classes of Mel. Here the audio files will be read and they will be classified in to arrays Speech. </a:t>
            </a:r>
          </a:p>
          <a:p>
            <a:pPr algn="just">
              <a:lnSpc>
                <a:spcPct val="115000"/>
              </a:lnSpc>
            </a:pPr>
            <a:r>
              <a:rPr lang="en-IN" sz="2000" dirty="0">
                <a:effectLst/>
                <a:latin typeface="Times New Roman" panose="02020603050405020304" pitchFamily="18" charset="0"/>
                <a:ea typeface="SimSun" panose="02010600030101010101" pitchFamily="2" charset="-122"/>
              </a:rPr>
              <a:t>In this proposed system we will use MLP classifier where the speech signals will undergo feature extraction and model training. </a:t>
            </a:r>
          </a:p>
          <a:p>
            <a:pPr algn="just">
              <a:lnSpc>
                <a:spcPct val="115000"/>
              </a:lnSpc>
            </a:pPr>
            <a:r>
              <a:rPr lang="en-IN" sz="2000" dirty="0">
                <a:effectLst/>
                <a:latin typeface="Times New Roman" panose="02020603050405020304" pitchFamily="18" charset="0"/>
                <a:ea typeface="SimSun" panose="02010600030101010101" pitchFamily="2" charset="-122"/>
              </a:rPr>
              <a:t>The feature extraction and model training will be done based on pitch of the speech signals.</a:t>
            </a:r>
          </a:p>
          <a:p>
            <a:pPr algn="just">
              <a:lnSpc>
                <a:spcPct val="115000"/>
              </a:lnSpc>
            </a:pPr>
            <a:r>
              <a:rPr lang="en-IN" sz="2000" dirty="0">
                <a:latin typeface="Times New Roman" panose="02020603050405020304" pitchFamily="18" charset="0"/>
                <a:ea typeface="SimSun" panose="02010600030101010101" pitchFamily="2" charset="-122"/>
              </a:rPr>
              <a:t>Framing, hamming and windowing helps in data </a:t>
            </a:r>
            <a:r>
              <a:rPr lang="en-IN" sz="2000" dirty="0" err="1">
                <a:latin typeface="Times New Roman" panose="02020603050405020304" pitchFamily="18" charset="0"/>
                <a:ea typeface="SimSun" panose="02010600030101010101" pitchFamily="2" charset="-122"/>
              </a:rPr>
              <a:t>preprocessing</a:t>
            </a:r>
            <a:endParaRPr lang="en-IN" sz="2000" dirty="0">
              <a:latin typeface="Times New Roman" panose="02020603050405020304" pitchFamily="18" charset="0"/>
              <a:ea typeface="SimSun" panose="02010600030101010101" pitchFamily="2" charset="-122"/>
            </a:endParaRPr>
          </a:p>
          <a:p>
            <a:pPr algn="just">
              <a:lnSpc>
                <a:spcPct val="115000"/>
              </a:lnSpc>
            </a:pPr>
            <a:r>
              <a:rPr lang="en-IN" sz="2000" dirty="0">
                <a:effectLst/>
                <a:latin typeface="Times New Roman" panose="02020603050405020304" pitchFamily="18" charset="0"/>
                <a:ea typeface="SimSun" panose="02010600030101010101" pitchFamily="2" charset="-122"/>
              </a:rPr>
              <a:t>This process helps in converting an acoustic signa</a:t>
            </a:r>
            <a:r>
              <a:rPr lang="en-IN" sz="2000" dirty="0">
                <a:latin typeface="Times New Roman" panose="02020603050405020304" pitchFamily="18" charset="0"/>
                <a:ea typeface="SimSun" panose="02010600030101010101" pitchFamily="2" charset="-122"/>
              </a:rPr>
              <a:t>l, captured by microphone in to a set of characters</a:t>
            </a:r>
            <a:endParaRPr lang="en-IN" sz="2000" dirty="0">
              <a:effectLst/>
              <a:latin typeface="Times New Roman" panose="02020603050405020304" pitchFamily="18" charset="0"/>
              <a:ea typeface="SimSun" panose="02010600030101010101" pitchFamily="2" charset="-122"/>
            </a:endParaRPr>
          </a:p>
          <a:p>
            <a:pPr>
              <a:buNone/>
            </a:pPr>
            <a:endParaRPr lang="en-IN" dirty="0"/>
          </a:p>
        </p:txBody>
      </p:sp>
      <p:pic>
        <p:nvPicPr>
          <p:cNvPr id="3074" name="Picture 2" descr="C:\Users\Saleha\Downloads\WhatsApp Image 2022-04-22 at 10.03.55 AM.jpeg"/>
          <p:cNvPicPr>
            <a:picLocks noChangeAspect="1" noChangeArrowheads="1"/>
          </p:cNvPicPr>
          <p:nvPr/>
        </p:nvPicPr>
        <p:blipFill>
          <a:blip r:embed="rId2" cstate="print"/>
          <a:srcRect/>
          <a:stretch>
            <a:fillRect/>
          </a:stretch>
        </p:blipFill>
        <p:spPr bwMode="auto">
          <a:xfrm>
            <a:off x="8609822" y="13205"/>
            <a:ext cx="2276692" cy="2320117"/>
          </a:xfrm>
          <a:prstGeom prst="rect">
            <a:avLst/>
          </a:prstGeom>
          <a:noFill/>
        </p:spPr>
      </p:pic>
    </p:spTree>
    <p:extLst>
      <p:ext uri="{BB962C8B-B14F-4D97-AF65-F5344CB8AC3E}">
        <p14:creationId xmlns:p14="http://schemas.microsoft.com/office/powerpoint/2010/main" val="1943708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68EC5A-2C61-4E2B-A1A3-AA5B210E7B0C}"/>
              </a:ext>
            </a:extLst>
          </p:cNvPr>
          <p:cNvSpPr>
            <a:spLocks noGrp="1"/>
          </p:cNvSpPr>
          <p:nvPr>
            <p:ph idx="1"/>
          </p:nvPr>
        </p:nvSpPr>
        <p:spPr>
          <a:xfrm>
            <a:off x="838200" y="0"/>
            <a:ext cx="10515600" cy="6176963"/>
          </a:xfrm>
        </p:spPr>
        <p:txBody>
          <a:bodyPr/>
          <a:lstStyle/>
          <a:p>
            <a:pPr algn="just">
              <a:lnSpc>
                <a:spcPct val="115000"/>
              </a:lnSpc>
            </a:pPr>
            <a:endParaRPr lang="en-IN" sz="2000" dirty="0">
              <a:effectLst/>
              <a:latin typeface="Times New Roman" panose="02020603050405020304" pitchFamily="18" charset="0"/>
              <a:ea typeface="SimSun" panose="02010600030101010101" pitchFamily="2" charset="-122"/>
            </a:endParaRPr>
          </a:p>
          <a:p>
            <a:pPr algn="just">
              <a:lnSpc>
                <a:spcPct val="115000"/>
              </a:lnSpc>
            </a:pPr>
            <a:r>
              <a:rPr lang="en-IN" sz="2000" dirty="0">
                <a:effectLst/>
                <a:latin typeface="Times New Roman" panose="02020603050405020304" pitchFamily="18" charset="0"/>
                <a:ea typeface="SimSun" panose="02010600030101010101" pitchFamily="2" charset="-122"/>
              </a:rPr>
              <a:t>With this human computer interaction be improved by implementing automated SER</a:t>
            </a:r>
          </a:p>
          <a:p>
            <a:pPr algn="just">
              <a:lnSpc>
                <a:spcPct val="115000"/>
              </a:lnSpc>
            </a:pPr>
            <a:r>
              <a:rPr lang="en-IN" sz="2000" dirty="0">
                <a:latin typeface="Times New Roman" panose="02020603050405020304" pitchFamily="18" charset="0"/>
                <a:ea typeface="SimSun" panose="02010600030101010101" pitchFamily="2" charset="-122"/>
              </a:rPr>
              <a:t>Helps to reduce human intervention</a:t>
            </a:r>
            <a:endParaRPr lang="en-IN" sz="2000" dirty="0">
              <a:effectLst/>
              <a:latin typeface="Times New Roman" panose="02020603050405020304" pitchFamily="18" charset="0"/>
              <a:ea typeface="SimSun" panose="02010600030101010101" pitchFamily="2" charset="-122"/>
            </a:endParaRPr>
          </a:p>
          <a:p>
            <a:pPr algn="just">
              <a:lnSpc>
                <a:spcPct val="115000"/>
              </a:lnSpc>
            </a:pPr>
            <a:r>
              <a:rPr lang="en-IN" sz="2000" dirty="0">
                <a:effectLst/>
                <a:latin typeface="Times New Roman" panose="02020603050405020304" pitchFamily="18" charset="0"/>
                <a:ea typeface="SimSun" panose="02010600030101010101" pitchFamily="2" charset="-122"/>
              </a:rPr>
              <a:t>Along with DFT we use DCT(Discrete Cosine Transform)  with this  the short-term energy is displayed on Mel frequency scale. </a:t>
            </a:r>
          </a:p>
          <a:p>
            <a:pPr algn="just">
              <a:lnSpc>
                <a:spcPct val="115000"/>
              </a:lnSpc>
            </a:pPr>
            <a:r>
              <a:rPr lang="en-IN" sz="2000" dirty="0">
                <a:effectLst/>
                <a:latin typeface="Times New Roman" panose="02020603050405020304" pitchFamily="18" charset="0"/>
                <a:ea typeface="SimSun" panose="02010600030101010101" pitchFamily="2" charset="-122"/>
              </a:rPr>
              <a:t>MFCC helps in identifying the airline reservation and also helps in the process of recognizing the emotions and voices which further increases the security..</a:t>
            </a:r>
          </a:p>
          <a:p>
            <a:pPr algn="just">
              <a:lnSpc>
                <a:spcPct val="115000"/>
              </a:lnSpc>
            </a:pPr>
            <a:endParaRPr lang="en-IN" sz="2000" dirty="0">
              <a:effectLst/>
              <a:latin typeface="Times New Roman" panose="02020603050405020304" pitchFamily="18" charset="0"/>
              <a:ea typeface="SimSun" panose="02010600030101010101" pitchFamily="2" charset="-122"/>
            </a:endParaRPr>
          </a:p>
          <a:p>
            <a:endParaRPr lang="en-IN" dirty="0"/>
          </a:p>
        </p:txBody>
      </p:sp>
      <p:pic>
        <p:nvPicPr>
          <p:cNvPr id="7" name="image5.jpeg">
            <a:extLst>
              <a:ext uri="{FF2B5EF4-FFF2-40B4-BE49-F238E27FC236}">
                <a16:creationId xmlns:a16="http://schemas.microsoft.com/office/drawing/2014/main" id="{4832E597-8002-40D7-A0C6-313F2E3E883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96292" y="3006436"/>
            <a:ext cx="9240982" cy="3170527"/>
          </a:xfrm>
          <a:prstGeom prst="rect">
            <a:avLst/>
          </a:prstGeom>
          <a:noFill/>
          <a:ln>
            <a:noFill/>
          </a:ln>
        </p:spPr>
      </p:pic>
    </p:spTree>
    <p:extLst>
      <p:ext uri="{BB962C8B-B14F-4D97-AF65-F5344CB8AC3E}">
        <p14:creationId xmlns:p14="http://schemas.microsoft.com/office/powerpoint/2010/main" val="4287769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62730-3C4D-4E5D-84CE-6908F5F11144}"/>
              </a:ext>
            </a:extLst>
          </p:cNvPr>
          <p:cNvSpPr>
            <a:spLocks noGrp="1"/>
          </p:cNvSpPr>
          <p:nvPr>
            <p:ph type="title"/>
          </p:nvPr>
        </p:nvSpPr>
        <p:spPr/>
        <p:txBody>
          <a:bodyPr/>
          <a:lstStyle/>
          <a:p>
            <a:r>
              <a:rPr kumimoji="0" lang="en-US" altLang="en-US" sz="44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HARDWARE/SOFTWARE REQUIREMENTS</a:t>
            </a:r>
            <a:br>
              <a:rPr kumimoji="0" lang="en-US" altLang="en-US" sz="4400" b="1" i="0" u="none" strike="noStrike" cap="none" normalizeH="0" baseline="0" dirty="0">
                <a:ln>
                  <a:noFill/>
                </a:ln>
                <a:solidFill>
                  <a:schemeClr val="bg1"/>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5329D166-E6B0-49E4-82AE-E02E5D021068}"/>
              </a:ext>
            </a:extLst>
          </p:cNvPr>
          <p:cNvSpPr>
            <a:spLocks noGrp="1"/>
          </p:cNvSpPr>
          <p:nvPr>
            <p:ph idx="1"/>
          </p:nvPr>
        </p:nvSpPr>
        <p:spPr>
          <a:xfrm>
            <a:off x="838200" y="365126"/>
            <a:ext cx="10515600" cy="5811838"/>
          </a:xfrm>
        </p:spPr>
        <p:txBody>
          <a:bodyPr>
            <a:normAutofit/>
          </a:bodyPr>
          <a:lstStyle/>
          <a:p>
            <a:pPr marL="0" indent="0" algn="ctr">
              <a:buNone/>
            </a:pPr>
            <a:r>
              <a:rPr lang="en-US" b="1" dirty="0">
                <a:latin typeface="Times New Roman" panose="02020603050405020304" pitchFamily="18" charset="0"/>
                <a:cs typeface="Times New Roman" panose="02020603050405020304" pitchFamily="18" charset="0"/>
              </a:rPr>
              <a:t>HARDWARE/SOFTWARE REQUIREMENTS</a:t>
            </a:r>
          </a:p>
          <a:p>
            <a:r>
              <a:rPr kumimoji="0" lang="en-US" altLang="en-US" sz="36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ARE/SOFTWARE REQUIREMENTS</a:t>
            </a:r>
            <a:endParaRPr lang="en-US" sz="3600" b="1" u="sng"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b="1" u="sng" dirty="0">
                <a:latin typeface="Times New Roman" panose="02020603050405020304" pitchFamily="18" charset="0"/>
                <a:cs typeface="Times New Roman" panose="02020603050405020304" pitchFamily="18" charset="0"/>
              </a:rPr>
              <a:t>Hardware Requirements :</a:t>
            </a:r>
          </a:p>
          <a:p>
            <a:pPr marL="0" indent="0">
              <a:buNone/>
            </a:pPr>
            <a:endParaRPr lang="en-US" sz="2000" b="1" u="sng"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CPU : </a:t>
            </a:r>
            <a:r>
              <a:rPr lang="en-US" sz="2000" dirty="0">
                <a:latin typeface="Times New Roman" panose="02020603050405020304" pitchFamily="18" charset="0"/>
                <a:cs typeface="Times New Roman" panose="02020603050405020304" pitchFamily="18" charset="0"/>
              </a:rPr>
              <a:t>Intel i5 processor with minimum of 7</a:t>
            </a:r>
            <a:r>
              <a:rPr lang="en-US" sz="2000" baseline="30000" dirty="0">
                <a:latin typeface="Times New Roman" panose="02020603050405020304" pitchFamily="18" charset="0"/>
                <a:cs typeface="Times New Roman" panose="02020603050405020304" pitchFamily="18" charset="0"/>
              </a:rPr>
              <a:t>th</a:t>
            </a:r>
            <a:r>
              <a:rPr lang="en-US" sz="2000" dirty="0">
                <a:latin typeface="Times New Roman" panose="02020603050405020304" pitchFamily="18" charset="0"/>
                <a:cs typeface="Times New Roman" panose="02020603050405020304" pitchFamily="18" charset="0"/>
              </a:rPr>
              <a:t> generation.</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RAM : </a:t>
            </a:r>
            <a:r>
              <a:rPr lang="en-US" sz="2000" dirty="0">
                <a:latin typeface="Times New Roman" panose="02020603050405020304" pitchFamily="18" charset="0"/>
                <a:cs typeface="Times New Roman" panose="02020603050405020304" pitchFamily="18" charset="0"/>
              </a:rPr>
              <a:t>Minimum of 8GB.</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Operating System : </a:t>
            </a:r>
            <a:r>
              <a:rPr lang="en-US" sz="2000" dirty="0">
                <a:latin typeface="Times New Roman" panose="02020603050405020304" pitchFamily="18" charset="0"/>
                <a:cs typeface="Times New Roman" panose="02020603050405020304" pitchFamily="18" charset="0"/>
              </a:rPr>
              <a:t>Ubuntu or Microsoft Windows 10.</a:t>
            </a:r>
          </a:p>
          <a:p>
            <a:pPr marL="342900" indent="-342900">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b="1" u="sng" dirty="0">
                <a:latin typeface="Times New Roman" panose="02020603050405020304" pitchFamily="18" charset="0"/>
                <a:cs typeface="Times New Roman" panose="02020603050405020304" pitchFamily="18" charset="0"/>
              </a:rPr>
              <a:t>Software Requirements :</a:t>
            </a:r>
          </a:p>
          <a:p>
            <a:endParaRPr lang="en-US" sz="2000" b="1" u="sng"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Anaconda , </a:t>
            </a:r>
            <a:r>
              <a:rPr lang="en-US" sz="2000" dirty="0" err="1">
                <a:latin typeface="Times New Roman" panose="02020603050405020304" pitchFamily="18" charset="0"/>
                <a:cs typeface="Times New Roman" panose="02020603050405020304" pitchFamily="18" charset="0"/>
              </a:rPr>
              <a:t>Jupyter</a:t>
            </a:r>
            <a:r>
              <a:rPr lang="en-US" sz="2000" dirty="0">
                <a:latin typeface="Times New Roman" panose="02020603050405020304" pitchFamily="18" charset="0"/>
                <a:cs typeface="Times New Roman" panose="02020603050405020304" pitchFamily="18" charset="0"/>
              </a:rPr>
              <a:t> Notebook or Google </a:t>
            </a:r>
            <a:r>
              <a:rPr lang="en-US" sz="2000" dirty="0" err="1">
                <a:latin typeface="Times New Roman" panose="02020603050405020304" pitchFamily="18" charset="0"/>
                <a:cs typeface="Times New Roman" panose="02020603050405020304" pitchFamily="18" charset="0"/>
              </a:rPr>
              <a:t>Colab</a:t>
            </a:r>
            <a:r>
              <a:rPr lang="en-US" sz="20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Kaggle for datasets.</a:t>
            </a:r>
          </a:p>
          <a:p>
            <a:endParaRPr lang="en-IN" dirty="0"/>
          </a:p>
        </p:txBody>
      </p:sp>
    </p:spTree>
    <p:extLst>
      <p:ext uri="{BB962C8B-B14F-4D97-AF65-F5344CB8AC3E}">
        <p14:creationId xmlns:p14="http://schemas.microsoft.com/office/powerpoint/2010/main" val="3767465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B61CD7-B13D-9342-78DC-BC905C373C65}"/>
              </a:ext>
            </a:extLst>
          </p:cNvPr>
          <p:cNvSpPr>
            <a:spLocks noGrp="1"/>
          </p:cNvSpPr>
          <p:nvPr>
            <p:ph idx="1"/>
          </p:nvPr>
        </p:nvSpPr>
        <p:spPr>
          <a:xfrm>
            <a:off x="838200" y="756356"/>
            <a:ext cx="10515600" cy="5420607"/>
          </a:xfrm>
        </p:spPr>
        <p:txBody>
          <a:bodyPr/>
          <a:lstStyle/>
          <a:p>
            <a:r>
              <a:rPr lang="en-IN" sz="2800" b="1" dirty="0">
                <a:latin typeface="Times New Roman" panose="02020603050405020304" pitchFamily="18" charset="0"/>
                <a:cs typeface="Times New Roman" panose="02020603050405020304" pitchFamily="18" charset="0"/>
              </a:rPr>
              <a:t>SYSTEM DESIGN</a:t>
            </a:r>
          </a:p>
          <a:p>
            <a:pPr marL="0" indent="0">
              <a:buNone/>
            </a:pPr>
            <a:r>
              <a:rPr lang="en-IN"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                               System Architecture</a:t>
            </a:r>
          </a:p>
          <a:p>
            <a:pPr marL="0" indent="0">
              <a:buNone/>
            </a:pPr>
            <a:endParaRPr lang="en-IN" sz="2400" dirty="0"/>
          </a:p>
        </p:txBody>
      </p:sp>
      <p:pic>
        <p:nvPicPr>
          <p:cNvPr id="5" name="image1.png">
            <a:extLst>
              <a:ext uri="{FF2B5EF4-FFF2-40B4-BE49-F238E27FC236}">
                <a16:creationId xmlns:a16="http://schemas.microsoft.com/office/drawing/2014/main" id="{E7591546-0122-1A0B-5683-FF08C8EF9E27}"/>
              </a:ext>
            </a:extLst>
          </p:cNvPr>
          <p:cNvPicPr>
            <a:picLocks noChangeAspect="1"/>
          </p:cNvPicPr>
          <p:nvPr/>
        </p:nvPicPr>
        <p:blipFill>
          <a:blip r:embed="rId2" cstate="print"/>
          <a:stretch>
            <a:fillRect/>
          </a:stretch>
        </p:blipFill>
        <p:spPr>
          <a:xfrm>
            <a:off x="4335992" y="2114337"/>
            <a:ext cx="2571750" cy="4162285"/>
          </a:xfrm>
          <a:prstGeom prst="rect">
            <a:avLst/>
          </a:prstGeom>
        </p:spPr>
      </p:pic>
    </p:spTree>
    <p:extLst>
      <p:ext uri="{BB962C8B-B14F-4D97-AF65-F5344CB8AC3E}">
        <p14:creationId xmlns:p14="http://schemas.microsoft.com/office/powerpoint/2010/main" val="2376078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0F65CF-BF59-A596-38B4-4BCABC7A2918}"/>
              </a:ext>
            </a:extLst>
          </p:cNvPr>
          <p:cNvSpPr>
            <a:spLocks noGrp="1"/>
          </p:cNvSpPr>
          <p:nvPr>
            <p:ph idx="1"/>
          </p:nvPr>
        </p:nvSpPr>
        <p:spPr>
          <a:xfrm>
            <a:off x="838200" y="767644"/>
            <a:ext cx="10515600" cy="5409319"/>
          </a:xfrm>
        </p:spPr>
        <p:txBody>
          <a:bodyPr/>
          <a:lstStyle/>
          <a:p>
            <a:pPr marL="0" indent="0">
              <a:buNone/>
            </a:pPr>
            <a:r>
              <a:rPr lang="en-IN" dirty="0"/>
              <a:t>                                            Activity Diagram</a:t>
            </a:r>
          </a:p>
          <a:p>
            <a:pPr marL="0" indent="0">
              <a:buNone/>
            </a:pPr>
            <a:endParaRPr lang="en-IN" dirty="0"/>
          </a:p>
        </p:txBody>
      </p:sp>
      <p:pic>
        <p:nvPicPr>
          <p:cNvPr id="4" name="image2.jpeg">
            <a:extLst>
              <a:ext uri="{FF2B5EF4-FFF2-40B4-BE49-F238E27FC236}">
                <a16:creationId xmlns:a16="http://schemas.microsoft.com/office/drawing/2014/main" id="{8EAB75A2-6F6A-9A31-F950-F9C717A92083}"/>
              </a:ext>
            </a:extLst>
          </p:cNvPr>
          <p:cNvPicPr>
            <a:picLocks noChangeAspect="1"/>
          </p:cNvPicPr>
          <p:nvPr/>
        </p:nvPicPr>
        <p:blipFill>
          <a:blip r:embed="rId2" cstate="print"/>
          <a:stretch>
            <a:fillRect/>
          </a:stretch>
        </p:blipFill>
        <p:spPr>
          <a:xfrm>
            <a:off x="1649507" y="1871909"/>
            <a:ext cx="7763434" cy="3836670"/>
          </a:xfrm>
          <a:prstGeom prst="rect">
            <a:avLst/>
          </a:prstGeom>
        </p:spPr>
      </p:pic>
    </p:spTree>
    <p:extLst>
      <p:ext uri="{BB962C8B-B14F-4D97-AF65-F5344CB8AC3E}">
        <p14:creationId xmlns:p14="http://schemas.microsoft.com/office/powerpoint/2010/main" val="1922009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DFC36D-A162-AACC-0AAD-45B16DD1AC72}"/>
              </a:ext>
            </a:extLst>
          </p:cNvPr>
          <p:cNvSpPr>
            <a:spLocks noGrp="1"/>
          </p:cNvSpPr>
          <p:nvPr>
            <p:ph idx="1"/>
          </p:nvPr>
        </p:nvSpPr>
        <p:spPr>
          <a:xfrm>
            <a:off x="838200" y="790222"/>
            <a:ext cx="10515600" cy="5386741"/>
          </a:xfrm>
        </p:spPr>
        <p:txBody>
          <a:bodyPr/>
          <a:lstStyle/>
          <a:p>
            <a:r>
              <a:rPr lang="en-IN" dirty="0"/>
              <a:t>                            Runtime Pipeline Of System</a:t>
            </a:r>
          </a:p>
          <a:p>
            <a:endParaRPr lang="en-IN" dirty="0"/>
          </a:p>
        </p:txBody>
      </p:sp>
      <p:pic>
        <p:nvPicPr>
          <p:cNvPr id="4" name="image3.png">
            <a:extLst>
              <a:ext uri="{FF2B5EF4-FFF2-40B4-BE49-F238E27FC236}">
                <a16:creationId xmlns:a16="http://schemas.microsoft.com/office/drawing/2014/main" id="{AD4836F5-3037-8E75-0C16-D492866B4BF1}"/>
              </a:ext>
            </a:extLst>
          </p:cNvPr>
          <p:cNvPicPr>
            <a:picLocks noChangeAspect="1"/>
          </p:cNvPicPr>
          <p:nvPr/>
        </p:nvPicPr>
        <p:blipFill>
          <a:blip r:embed="rId2" cstate="print"/>
          <a:stretch>
            <a:fillRect/>
          </a:stretch>
        </p:blipFill>
        <p:spPr>
          <a:xfrm>
            <a:off x="1506072" y="1742545"/>
            <a:ext cx="8659904" cy="4434418"/>
          </a:xfrm>
          <a:prstGeom prst="rect">
            <a:avLst/>
          </a:prstGeom>
        </p:spPr>
      </p:pic>
    </p:spTree>
    <p:extLst>
      <p:ext uri="{BB962C8B-B14F-4D97-AF65-F5344CB8AC3E}">
        <p14:creationId xmlns:p14="http://schemas.microsoft.com/office/powerpoint/2010/main" val="4172735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25331-D2B1-4CEF-B967-973161A0FB02}"/>
              </a:ext>
            </a:extLst>
          </p:cNvPr>
          <p:cNvSpPr>
            <a:spLocks noGrp="1"/>
          </p:cNvSpPr>
          <p:nvPr>
            <p:ph type="title"/>
          </p:nvPr>
        </p:nvSpPr>
        <p:spPr>
          <a:xfrm>
            <a:off x="1593273" y="365126"/>
            <a:ext cx="9144000" cy="840220"/>
          </a:xfrm>
        </p:spPr>
        <p:txBody>
          <a:bodyPr>
            <a:normAutofit/>
          </a:bodyPr>
          <a:lstStyle/>
          <a:p>
            <a:pPr algn="ctr"/>
            <a:r>
              <a:rPr lang="en-IN" sz="3200" dirty="0">
                <a:latin typeface="Times New Roman" panose="02020603050405020304" pitchFamily="18" charset="0"/>
                <a:cs typeface="Times New Roman" panose="02020603050405020304" pitchFamily="18" charset="0"/>
              </a:rPr>
              <a:t>Block Diagram </a:t>
            </a:r>
          </a:p>
        </p:txBody>
      </p:sp>
      <p:pic>
        <p:nvPicPr>
          <p:cNvPr id="4" name="Content Placeholder 3">
            <a:extLst>
              <a:ext uri="{FF2B5EF4-FFF2-40B4-BE49-F238E27FC236}">
                <a16:creationId xmlns:a16="http://schemas.microsoft.com/office/drawing/2014/main" id="{AF196EEA-0307-4E07-88DE-AB37837D77D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593272" y="1622470"/>
            <a:ext cx="9144000" cy="4712021"/>
          </a:xfrm>
          <a:prstGeom prst="rect">
            <a:avLst/>
          </a:prstGeom>
          <a:noFill/>
          <a:ln>
            <a:noFill/>
          </a:ln>
        </p:spPr>
      </p:pic>
    </p:spTree>
    <p:extLst>
      <p:ext uri="{BB962C8B-B14F-4D97-AF65-F5344CB8AC3E}">
        <p14:creationId xmlns:p14="http://schemas.microsoft.com/office/powerpoint/2010/main" val="4170663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F9F9D-4796-4301-90BB-8ED50909227F}"/>
              </a:ext>
            </a:extLst>
          </p:cNvPr>
          <p:cNvSpPr>
            <a:spLocks noGrp="1"/>
          </p:cNvSpPr>
          <p:nvPr>
            <p:ph type="title"/>
          </p:nvPr>
        </p:nvSpPr>
        <p:spPr>
          <a:xfrm>
            <a:off x="838200" y="500063"/>
            <a:ext cx="10515600" cy="982374"/>
          </a:xfrm>
        </p:spPr>
        <p:txBody>
          <a:bodyPr>
            <a:normAutofit fontScale="90000"/>
          </a:bodyPr>
          <a:lstStyle/>
          <a:p>
            <a:pPr algn="ctr"/>
            <a:r>
              <a:rPr lang="en-US" sz="3200" b="1" kern="0" cap="small" dirty="0">
                <a:effectLst/>
                <a:latin typeface="Times New Roman" panose="02020603050405020304" pitchFamily="18" charset="0"/>
              </a:rPr>
              <a:t>CONCLUSION</a:t>
            </a:r>
            <a:br>
              <a:rPr lang="en-IN" sz="4400" b="1" kern="0" cap="small" dirty="0">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2E0F27B-4346-44A2-AC68-51CF2529567D}"/>
              </a:ext>
            </a:extLst>
          </p:cNvPr>
          <p:cNvSpPr>
            <a:spLocks noGrp="1"/>
          </p:cNvSpPr>
          <p:nvPr>
            <p:ph idx="1"/>
          </p:nvPr>
        </p:nvSpPr>
        <p:spPr>
          <a:xfrm>
            <a:off x="838200" y="1302327"/>
            <a:ext cx="10515600" cy="4874636"/>
          </a:xfrm>
        </p:spPr>
        <p:txBody>
          <a:bodyPr>
            <a:normAutofit/>
          </a:bodyPr>
          <a:lstStyle/>
          <a:p>
            <a:pPr algn="just">
              <a:lnSpc>
                <a:spcPct val="115000"/>
              </a:lnSpc>
              <a:buFont typeface="Wingdings" panose="05000000000000000000" pitchFamily="2" charset="2"/>
              <a:buChar char="Ø"/>
            </a:pPr>
            <a:r>
              <a:rPr lang="en-IN" sz="2000" dirty="0">
                <a:effectLst/>
                <a:latin typeface="Times New Roman" panose="02020603050405020304" pitchFamily="18" charset="0"/>
                <a:ea typeface="SimSun" panose="02010600030101010101" pitchFamily="2" charset="-122"/>
              </a:rPr>
              <a:t>From the above speech emotion recognition technique we can detect the emotions of the people just by listening their voices .</a:t>
            </a:r>
          </a:p>
          <a:p>
            <a:pPr>
              <a:buFont typeface="Wingdings" panose="05000000000000000000" pitchFamily="2" charset="2"/>
              <a:buChar char="Ø"/>
            </a:pPr>
            <a:r>
              <a:rPr lang="en-IN" sz="2000" dirty="0">
                <a:effectLst/>
                <a:latin typeface="Times New Roman" panose="02020603050405020304" pitchFamily="18" charset="0"/>
                <a:ea typeface="SimSun" panose="02010600030101010101" pitchFamily="2" charset="-122"/>
              </a:rPr>
              <a:t>This technique further helps us in implementing the process of detecting speech in various machines such as cars where the car get automatically gets stopped when a person is facing anger issues.</a:t>
            </a:r>
          </a:p>
          <a:p>
            <a:pPr>
              <a:buFont typeface="Wingdings" panose="05000000000000000000" pitchFamily="2" charset="2"/>
              <a:buChar char="Ø"/>
            </a:pPr>
            <a:r>
              <a:rPr lang="en-IN" sz="2000" dirty="0">
                <a:effectLst/>
                <a:latin typeface="Times New Roman" panose="02020603050405020304" pitchFamily="18" charset="0"/>
                <a:ea typeface="SimSun" panose="02010600030101010101" pitchFamily="2" charset="-122"/>
              </a:rPr>
              <a:t>We can attach this technique with various industries such as cyber security, call </a:t>
            </a:r>
            <a:r>
              <a:rPr lang="en-IN" sz="2000" dirty="0" err="1">
                <a:effectLst/>
                <a:latin typeface="Times New Roman" panose="02020603050405020304" pitchFamily="18" charset="0"/>
                <a:ea typeface="SimSun" panose="02010600030101010101" pitchFamily="2" charset="-122"/>
              </a:rPr>
              <a:t>centers</a:t>
            </a:r>
            <a:r>
              <a:rPr lang="en-IN" sz="2000" dirty="0">
                <a:effectLst/>
                <a:latin typeface="Times New Roman" panose="02020603050405020304" pitchFamily="18" charset="0"/>
                <a:ea typeface="SimSun" panose="02010600030101010101" pitchFamily="2" charset="-122"/>
              </a:rPr>
              <a:t>, military security purposes, robotics etc.</a:t>
            </a:r>
          </a:p>
          <a:p>
            <a:pPr algn="just">
              <a:lnSpc>
                <a:spcPct val="115000"/>
              </a:lnSpc>
              <a:buFont typeface="Wingdings" panose="05000000000000000000" pitchFamily="2" charset="2"/>
              <a:buChar char="Ø"/>
            </a:pPr>
            <a:r>
              <a:rPr lang="en-IN" sz="2000" dirty="0">
                <a:effectLst/>
                <a:latin typeface="Times New Roman" panose="02020603050405020304" pitchFamily="18" charset="0"/>
                <a:ea typeface="SimSun" panose="02010600030101010101" pitchFamily="2" charset="-122"/>
              </a:rPr>
              <a:t>With this emotion detection techniques the psychiatric department can grow very vast  where the doctors can easily detecting the people's emotions.</a:t>
            </a:r>
          </a:p>
          <a:p>
            <a:pPr algn="just">
              <a:lnSpc>
                <a:spcPct val="115000"/>
              </a:lnSpc>
              <a:buFont typeface="Wingdings" panose="05000000000000000000" pitchFamily="2" charset="2"/>
              <a:buChar char="Ø"/>
            </a:pPr>
            <a:r>
              <a:rPr lang="en-IN" sz="2000" dirty="0">
                <a:effectLst/>
                <a:latin typeface="Times New Roman" panose="02020603050405020304" pitchFamily="18" charset="0"/>
                <a:ea typeface="SimSun" panose="02010600030101010101" pitchFamily="2" charset="-122"/>
              </a:rPr>
              <a:t>Concepts of Machine Learning and Artificial Intelligence plays major roles in this process thus we can say that there is a lot of scope in the development of this kind of techniques.  </a:t>
            </a:r>
          </a:p>
          <a:p>
            <a:pPr algn="just">
              <a:lnSpc>
                <a:spcPct val="115000"/>
              </a:lnSpc>
              <a:buFont typeface="Wingdings" panose="05000000000000000000" pitchFamily="2" charset="2"/>
              <a:buChar char="Ø"/>
            </a:pPr>
            <a:r>
              <a:rPr lang="en-IN" sz="2000" dirty="0">
                <a:latin typeface="Times New Roman" panose="02020603050405020304" pitchFamily="18" charset="0"/>
                <a:ea typeface="SimSun" panose="02010600030101010101" pitchFamily="2" charset="-122"/>
              </a:rPr>
              <a:t>Here we used some of the libraries called </a:t>
            </a:r>
            <a:r>
              <a:rPr lang="en-IN" sz="2000" dirty="0" err="1">
                <a:latin typeface="Times New Roman" panose="02020603050405020304" pitchFamily="18" charset="0"/>
                <a:ea typeface="SimSun" panose="02010600030101010101" pitchFamily="2" charset="-122"/>
              </a:rPr>
              <a:t>librosa</a:t>
            </a:r>
            <a:r>
              <a:rPr lang="en-IN" sz="2000" dirty="0">
                <a:latin typeface="Times New Roman" panose="02020603050405020304" pitchFamily="18" charset="0"/>
                <a:ea typeface="SimSun" panose="02010600030101010101" pitchFamily="2" charset="-122"/>
              </a:rPr>
              <a:t>, </a:t>
            </a:r>
            <a:r>
              <a:rPr lang="en-IN" sz="2000" dirty="0" err="1">
                <a:latin typeface="Times New Roman" panose="02020603050405020304" pitchFamily="18" charset="0"/>
                <a:ea typeface="SimSun" panose="02010600030101010101" pitchFamily="2" charset="-122"/>
              </a:rPr>
              <a:t>numpy</a:t>
            </a:r>
            <a:r>
              <a:rPr lang="en-IN" sz="2000" dirty="0">
                <a:latin typeface="Times New Roman" panose="02020603050405020304" pitchFamily="18" charset="0"/>
                <a:ea typeface="SimSun" panose="02010600030101010101" pitchFamily="2" charset="-122"/>
              </a:rPr>
              <a:t>, </a:t>
            </a:r>
            <a:r>
              <a:rPr lang="en-IN" sz="2000" dirty="0" err="1">
                <a:latin typeface="Times New Roman" panose="02020603050405020304" pitchFamily="18" charset="0"/>
                <a:ea typeface="SimSun" panose="02010600030101010101" pitchFamily="2" charset="-122"/>
              </a:rPr>
              <a:t>pyaudio</a:t>
            </a:r>
            <a:r>
              <a:rPr lang="en-IN" sz="2000" dirty="0">
                <a:latin typeface="Times New Roman" panose="02020603050405020304" pitchFamily="18" charset="0"/>
                <a:ea typeface="SimSun" panose="02010600030101010101" pitchFamily="2" charset="-122"/>
              </a:rPr>
              <a:t> etc</a:t>
            </a:r>
            <a:endParaRPr lang="en-IN" sz="2000" dirty="0">
              <a:effectLst/>
              <a:latin typeface="Times New Roman" panose="02020603050405020304" pitchFamily="18" charset="0"/>
              <a:ea typeface="SimSun" panose="02010600030101010101" pitchFamily="2" charset="-122"/>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750847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403583-F4C4-4EEB-A419-B49D8C828509}"/>
              </a:ext>
            </a:extLst>
          </p:cNvPr>
          <p:cNvSpPr txBox="1"/>
          <p:nvPr/>
        </p:nvSpPr>
        <p:spPr>
          <a:xfrm>
            <a:off x="2650434" y="2505670"/>
            <a:ext cx="6096000" cy="1200329"/>
          </a:xfrm>
          <a:prstGeom prst="rect">
            <a:avLst/>
          </a:prstGeom>
          <a:noFill/>
        </p:spPr>
        <p:txBody>
          <a:bodyPr wrap="square">
            <a:spAutoFit/>
          </a:bodyPr>
          <a:lstStyle/>
          <a:p>
            <a:pPr algn="ctr"/>
            <a:r>
              <a:rPr lang="en-US" sz="7200" b="1" dirty="0">
                <a:solidFill>
                  <a:schemeClr val="accent5">
                    <a:lumMod val="75000"/>
                  </a:schemeClr>
                </a:solidFill>
                <a:latin typeface="Times New Roman" panose="02020603050405020304" pitchFamily="18" charset="0"/>
                <a:cs typeface="Times New Roman" panose="02020603050405020304" pitchFamily="18" charset="0"/>
              </a:rPr>
              <a:t>Thank You</a:t>
            </a:r>
            <a:r>
              <a:rPr lang="en-US" sz="7200" b="1" dirty="0">
                <a:solidFill>
                  <a:schemeClr val="accent5">
                    <a:lumMod val="75000"/>
                  </a:schemeClr>
                </a:solidFill>
                <a:latin typeface="Times New Roman" panose="02020603050405020304" pitchFamily="18" charset="0"/>
                <a:cs typeface="Times New Roman" panose="02020603050405020304" pitchFamily="18" charset="0"/>
                <a:sym typeface="Wingdings" panose="05000000000000000000" pitchFamily="2" charset="2"/>
              </a:rPr>
              <a:t></a:t>
            </a:r>
            <a:endParaRPr lang="en-IN" sz="7200" b="1" dirty="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1535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26457-057D-4033-85FB-33F32245DC32}"/>
              </a:ext>
            </a:extLst>
          </p:cNvPr>
          <p:cNvSpPr>
            <a:spLocks noGrp="1"/>
          </p:cNvSpPr>
          <p:nvPr>
            <p:ph type="title"/>
          </p:nvPr>
        </p:nvSpPr>
        <p:spPr>
          <a:xfrm>
            <a:off x="838200" y="298865"/>
            <a:ext cx="10515600" cy="686972"/>
          </a:xfrm>
        </p:spPr>
        <p:txBody>
          <a:bodyPr>
            <a:normAutofit/>
          </a:bodyPr>
          <a:lstStyle/>
          <a:p>
            <a:r>
              <a:rPr lang="en-IN" sz="3200" b="1" dirty="0">
                <a:latin typeface="Times New Roman" panose="02020603050405020304" pitchFamily="18" charset="0"/>
                <a:cs typeface="Times New Roman" panose="02020603050405020304" pitchFamily="18" charset="0"/>
              </a:rPr>
              <a:t>CONTENTS</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17787CC-E25F-4034-8CB4-02AFF3AB15CD}"/>
              </a:ext>
            </a:extLst>
          </p:cNvPr>
          <p:cNvSpPr>
            <a:spLocks noGrp="1"/>
          </p:cNvSpPr>
          <p:nvPr>
            <p:ph idx="1"/>
          </p:nvPr>
        </p:nvSpPr>
        <p:spPr>
          <a:xfrm>
            <a:off x="622069" y="1183178"/>
            <a:ext cx="10515600" cy="5112327"/>
          </a:xfrm>
        </p:spPr>
        <p:txBody>
          <a:bodyPr>
            <a:normAutofit/>
          </a:bodyPr>
          <a:lstStyle/>
          <a:p>
            <a:pPr>
              <a:buNone/>
            </a:pPr>
            <a:endParaRPr lang="en-US"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Introduction</a:t>
            </a: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Literature Survey on Papers</a:t>
            </a: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Existing Method</a:t>
            </a:r>
          </a:p>
          <a:p>
            <a:pPr marL="457200" indent="-457200"/>
            <a:r>
              <a:rPr lang="en-US" sz="2000" dirty="0">
                <a:latin typeface="Times New Roman" panose="02020603050405020304" pitchFamily="18" charset="0"/>
                <a:ea typeface="SimSun" panose="02010600030101010101" pitchFamily="2" charset="-122"/>
              </a:rPr>
              <a:t>Proposed Work And Feature Extraction</a:t>
            </a: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Hardware/software requirements</a:t>
            </a:r>
          </a:p>
          <a:p>
            <a:pPr marL="457200" indent="-457200">
              <a:buFont typeface="Arial" panose="020B0604020202020204" pitchFamily="34" charset="0"/>
              <a:buChar char="•"/>
            </a:pPr>
            <a:r>
              <a:rPr lang="en-IN" sz="2000" dirty="0">
                <a:effectLst/>
                <a:latin typeface="Times New Roman" panose="02020603050405020304" pitchFamily="18" charset="0"/>
                <a:ea typeface="SimSun" panose="02010600030101010101" pitchFamily="2" charset="-122"/>
              </a:rPr>
              <a:t>Convolution Neural Network</a:t>
            </a:r>
          </a:p>
          <a:p>
            <a:pPr marL="457200" indent="-457200">
              <a:buFont typeface="Arial" panose="020B0604020202020204" pitchFamily="34" charset="0"/>
              <a:buChar char="•"/>
            </a:pPr>
            <a:r>
              <a:rPr lang="en-IN" sz="2000" dirty="0">
                <a:effectLst/>
                <a:latin typeface="Times New Roman" panose="02020603050405020304" pitchFamily="18" charset="0"/>
                <a:ea typeface="SimSun" panose="02010600030101010101" pitchFamily="2" charset="-122"/>
              </a:rPr>
              <a:t>Naive Bayes</a:t>
            </a:r>
          </a:p>
          <a:p>
            <a:pPr marL="457200" indent="-457200">
              <a:buFont typeface="Arial" panose="020B0604020202020204" pitchFamily="34" charset="0"/>
              <a:buChar char="•"/>
            </a:pPr>
            <a:r>
              <a:rPr lang="en-IN" sz="2000" dirty="0">
                <a:effectLst/>
                <a:latin typeface="Times New Roman" panose="02020603050405020304" pitchFamily="18" charset="0"/>
                <a:ea typeface="SimSun" panose="02010600030101010101" pitchFamily="2" charset="-122"/>
              </a:rPr>
              <a:t>K-nearest Neighbour</a:t>
            </a:r>
          </a:p>
          <a:p>
            <a:pPr marL="457200" indent="-457200">
              <a:buFont typeface="Arial" panose="020B0604020202020204" pitchFamily="34" charset="0"/>
              <a:buChar char="•"/>
            </a:pPr>
            <a:r>
              <a:rPr lang="en-IN" sz="2000" dirty="0">
                <a:latin typeface="Times New Roman" panose="02020603050405020304" pitchFamily="18" charset="0"/>
                <a:ea typeface="SimSun" panose="02010600030101010101" pitchFamily="2" charset="-122"/>
              </a:rPr>
              <a:t>Block Diagram</a:t>
            </a:r>
          </a:p>
          <a:p>
            <a:pPr marL="457200" indent="-457200">
              <a:buFont typeface="Arial" panose="020B0604020202020204" pitchFamily="34" charset="0"/>
              <a:buChar char="•"/>
            </a:pPr>
            <a:r>
              <a:rPr lang="en-US" sz="2200" dirty="0">
                <a:latin typeface="Times New Roman" panose="02020603050405020304" pitchFamily="18" charset="0"/>
                <a:ea typeface="SimSun" panose="02010600030101010101" pitchFamily="2" charset="-122"/>
              </a:rPr>
              <a:t>Conclusion</a:t>
            </a:r>
          </a:p>
          <a:p>
            <a:pPr marL="457200" indent="-457200">
              <a:buFont typeface="Arial" panose="020B0604020202020204" pitchFamily="34" charset="0"/>
              <a:buChar char="•"/>
            </a:pPr>
            <a:r>
              <a:rPr lang="en-US" sz="2200" dirty="0">
                <a:effectLst/>
                <a:latin typeface="Times New Roman" panose="02020603050405020304" pitchFamily="18" charset="0"/>
                <a:ea typeface="SimSun" panose="02010600030101010101" pitchFamily="2" charset="-122"/>
              </a:rPr>
              <a:t>Results</a:t>
            </a:r>
            <a:endParaRPr lang="en-IN" sz="2200" dirty="0">
              <a:effectLst/>
              <a:latin typeface="Times New Roman" panose="02020603050405020304" pitchFamily="18" charset="0"/>
              <a:ea typeface="SimSun" panose="02010600030101010101" pitchFamily="2" charset="-122"/>
            </a:endParaRPr>
          </a:p>
          <a:p>
            <a:pPr marL="457200" indent="-457200">
              <a:buFont typeface="Arial" panose="020B0604020202020204" pitchFamily="34" charset="0"/>
              <a:buChar char="•"/>
            </a:pPr>
            <a:endParaRPr lang="en-IN" sz="2000" dirty="0">
              <a:effectLst/>
              <a:latin typeface="Times New Roman" panose="02020603050405020304" pitchFamily="18" charset="0"/>
              <a:ea typeface="SimSun" panose="02010600030101010101" pitchFamily="2" charset="-122"/>
            </a:endParaRPr>
          </a:p>
          <a:p>
            <a:pPr marL="457200" indent="-457200">
              <a:buFont typeface="Arial" panose="020B0604020202020204" pitchFamily="34" charset="0"/>
              <a:buChar char="•"/>
            </a:pPr>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14857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69CD6-0F8A-4EE0-AC4B-D7F6139C2150}"/>
              </a:ext>
            </a:extLst>
          </p:cNvPr>
          <p:cNvSpPr>
            <a:spLocks noGrp="1"/>
          </p:cNvSpPr>
          <p:nvPr>
            <p:ph type="title"/>
          </p:nvPr>
        </p:nvSpPr>
        <p:spPr>
          <a:xfrm>
            <a:off x="78971" y="77585"/>
            <a:ext cx="10515600" cy="1048039"/>
          </a:xfrm>
        </p:spPr>
        <p:txBody>
          <a:bodyPr>
            <a:normAutofit/>
          </a:bodyPr>
          <a:lstStyle/>
          <a:p>
            <a:pPr algn="ctr"/>
            <a:r>
              <a:rPr lang="en-IN" sz="2800" b="1" dirty="0">
                <a:latin typeface="Times New Roman" panose="02020603050405020304" pitchFamily="18" charset="0"/>
                <a:cs typeface="Times New Roman" panose="02020603050405020304" pitchFamily="18" charset="0"/>
              </a:rPr>
              <a:t>INTRODUCTION</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E5BB1ED-9CE9-4D92-8BC1-CAF90DCA810F}"/>
              </a:ext>
            </a:extLst>
          </p:cNvPr>
          <p:cNvSpPr>
            <a:spLocks noGrp="1"/>
          </p:cNvSpPr>
          <p:nvPr>
            <p:ph idx="1"/>
          </p:nvPr>
        </p:nvSpPr>
        <p:spPr>
          <a:xfrm>
            <a:off x="328352" y="817014"/>
            <a:ext cx="10515600" cy="4351338"/>
          </a:xfrm>
        </p:spPr>
        <p:txBody>
          <a:bodyPr>
            <a:normAutofit/>
          </a:bodyPr>
          <a:lstStyle/>
          <a:p>
            <a:pPr algn="just">
              <a:lnSpc>
                <a:spcPct val="100000"/>
              </a:lnSpc>
              <a:buSzPct val="109000"/>
            </a:pPr>
            <a:r>
              <a:rPr lang="en-GB" sz="2000" dirty="0">
                <a:latin typeface="Times New Roman" panose="02020603050405020304" pitchFamily="18" charset="0"/>
                <a:cs typeface="Times New Roman" panose="02020603050405020304" pitchFamily="18" charset="0"/>
              </a:rPr>
              <a:t>Speech Emotion Recognition(SER) system is generally composed of three parts, the first being speech signal acquisition, then comes the feature extraction followed by emotion recognition. </a:t>
            </a:r>
          </a:p>
          <a:p>
            <a:pPr algn="just">
              <a:lnSpc>
                <a:spcPct val="100000"/>
              </a:lnSpc>
            </a:pPr>
            <a:r>
              <a:rPr lang="en-GB" sz="2000" dirty="0">
                <a:latin typeface="Times New Roman" panose="02020603050405020304" pitchFamily="18" charset="0"/>
                <a:cs typeface="Times New Roman" panose="02020603050405020304" pitchFamily="18" charset="0"/>
              </a:rPr>
              <a:t>Artificial Neural Networks are biologically inspired tools for information processing. </a:t>
            </a:r>
          </a:p>
          <a:p>
            <a:pPr algn="just">
              <a:lnSpc>
                <a:spcPct val="100000"/>
              </a:lnSpc>
            </a:pPr>
            <a:r>
              <a:rPr lang="en-GB" sz="2000" dirty="0">
                <a:latin typeface="Times New Roman" panose="02020603050405020304" pitchFamily="18" charset="0"/>
                <a:cs typeface="Times New Roman" panose="02020603050405020304" pitchFamily="18" charset="0"/>
              </a:rPr>
              <a:t>Speech recognition modelling by Artificial Neural Networks doesn’t require any prior knowledge of speech process and this technique quickly became an attractive substitute to Hidden Markov Models.</a:t>
            </a:r>
          </a:p>
          <a:p>
            <a:pPr algn="just">
              <a:lnSpc>
                <a:spcPct val="100000"/>
              </a:lnSpc>
            </a:pPr>
            <a:r>
              <a:rPr lang="en-GB" sz="2000" dirty="0">
                <a:latin typeface="Times New Roman" panose="02020603050405020304" pitchFamily="18" charset="0"/>
                <a:cs typeface="Times New Roman" panose="02020603050405020304" pitchFamily="18" charset="0"/>
              </a:rPr>
              <a:t> The Conventional Neural Networks of Multi Layer Perceptron  type have been increasingly in use for speech recognition and for various other speech processing applications.</a:t>
            </a:r>
          </a:p>
          <a:p>
            <a:pPr algn="just">
              <a:lnSpc>
                <a:spcPct val="100000"/>
              </a:lnSpc>
              <a:buFont typeface="Wingdings" panose="05000000000000000000" pitchFamily="2" charset="2"/>
              <a:buChar char="Ø"/>
            </a:pPr>
            <a:endParaRPr lang="en-GB" sz="2000" dirty="0">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endParaRPr lang="en-GB" sz="2000" dirty="0">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endParaRPr lang="zh-CN" altLang="en-US" sz="2000" dirty="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pic>
        <p:nvPicPr>
          <p:cNvPr id="1029" name="Picture 5"/>
          <p:cNvPicPr>
            <a:picLocks noChangeAspect="1" noChangeArrowheads="1"/>
          </p:cNvPicPr>
          <p:nvPr/>
        </p:nvPicPr>
        <p:blipFill>
          <a:blip r:embed="rId2" cstate="print"/>
          <a:srcRect/>
          <a:stretch>
            <a:fillRect/>
          </a:stretch>
        </p:blipFill>
        <p:spPr bwMode="auto">
          <a:xfrm>
            <a:off x="2532610" y="4095405"/>
            <a:ext cx="5620529" cy="2495656"/>
          </a:xfrm>
          <a:prstGeom prst="rect">
            <a:avLst/>
          </a:prstGeom>
          <a:noFill/>
          <a:ln w="9525">
            <a:noFill/>
            <a:miter lim="800000"/>
            <a:headEnd/>
            <a:tailEnd/>
          </a:ln>
        </p:spPr>
      </p:pic>
    </p:spTree>
    <p:extLst>
      <p:ext uri="{BB962C8B-B14F-4D97-AF65-F5344CB8AC3E}">
        <p14:creationId xmlns:p14="http://schemas.microsoft.com/office/powerpoint/2010/main" val="2083311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C2039-641F-4033-A343-EE6955C9F68F}"/>
              </a:ext>
            </a:extLst>
          </p:cNvPr>
          <p:cNvSpPr>
            <a:spLocks noGrp="1"/>
          </p:cNvSpPr>
          <p:nvPr>
            <p:ph type="title"/>
          </p:nvPr>
        </p:nvSpPr>
        <p:spPr>
          <a:xfrm>
            <a:off x="-952108" y="242242"/>
            <a:ext cx="10515600" cy="1004668"/>
          </a:xfrm>
        </p:spPr>
        <p:txBody>
          <a:bodyPr>
            <a:normAutofit/>
          </a:bodyPr>
          <a:lstStyle/>
          <a:p>
            <a:pPr algn="ctr"/>
            <a:r>
              <a:rPr lang="en-IN" altLang="en-US" sz="2800" b="1" dirty="0">
                <a:latin typeface="Times New Roman" panose="02020603050405020304" pitchFamily="18" charset="0"/>
                <a:cs typeface="Times New Roman" panose="02020603050405020304" pitchFamily="18" charset="0"/>
              </a:rPr>
              <a:t>LITERATURE SURVEY PAPER -1</a:t>
            </a:r>
            <a:br>
              <a:rPr lang="en-IN" sz="3200" b="1"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6E070D-0089-42E2-9548-F048427B260C}"/>
              </a:ext>
            </a:extLst>
          </p:cNvPr>
          <p:cNvSpPr>
            <a:spLocks noGrp="1"/>
          </p:cNvSpPr>
          <p:nvPr>
            <p:ph idx="1"/>
          </p:nvPr>
        </p:nvSpPr>
        <p:spPr>
          <a:xfrm>
            <a:off x="777240" y="1183571"/>
            <a:ext cx="10515600" cy="4526032"/>
          </a:xfrm>
        </p:spPr>
        <p:txBody>
          <a:bodyPr>
            <a:normAutofit/>
          </a:bodyPr>
          <a:lstStyle/>
          <a:p>
            <a:pPr algn="just">
              <a:buFont typeface="Wingdings" panose="05000000000000000000" pitchFamily="2" charset="2"/>
              <a:buChar char="Ø"/>
            </a:pPr>
            <a:endParaRPr lang="en-US" sz="2000" dirty="0">
              <a:latin typeface="Times New Roman" panose="02020603050405020304" pitchFamily="18" charset="0"/>
              <a:ea typeface="+mn-lt"/>
              <a:cs typeface="Times New Roman" panose="02020603050405020304" pitchFamily="18" charset="0"/>
            </a:endParaRPr>
          </a:p>
          <a:p>
            <a:r>
              <a:rPr lang="en-IN" sz="2000" dirty="0">
                <a:latin typeface="Times New Roman" pitchFamily="18" charset="0"/>
                <a:ea typeface="+mn-lt"/>
                <a:cs typeface="Times New Roman" pitchFamily="18" charset="0"/>
              </a:rPr>
              <a:t>Paper: </a:t>
            </a:r>
            <a:r>
              <a:rPr lang="en-GB" sz="2000" dirty="0">
                <a:latin typeface="Times New Roman" pitchFamily="18" charset="0"/>
                <a:cs typeface="Times New Roman" pitchFamily="18" charset="0"/>
              </a:rPr>
              <a:t>Speech Emotion Recognition with deep learning (2020)</a:t>
            </a:r>
            <a:endParaRPr lang="en-US" sz="2000" dirty="0">
              <a:latin typeface="Times New Roman" pitchFamily="18" charset="0"/>
              <a:ea typeface="+mn-lt"/>
              <a:cs typeface="Times New Roman" pitchFamily="18" charset="0"/>
            </a:endParaRPr>
          </a:p>
          <a:p>
            <a:pPr algn="just"/>
            <a:r>
              <a:rPr lang="en-US" sz="2000" dirty="0">
                <a:latin typeface="Times New Roman" pitchFamily="18" charset="0"/>
                <a:ea typeface="+mn-lt"/>
                <a:cs typeface="Times New Roman" pitchFamily="18" charset="0"/>
              </a:rPr>
              <a:t>Authors: </a:t>
            </a:r>
            <a:r>
              <a:rPr lang="en-US" sz="2000" dirty="0" err="1">
                <a:latin typeface="Times New Roman" pitchFamily="18" charset="0"/>
                <a:ea typeface="+mn-lt"/>
                <a:cs typeface="Times New Roman" pitchFamily="18" charset="0"/>
              </a:rPr>
              <a:t>Hadhami</a:t>
            </a:r>
            <a:r>
              <a:rPr lang="en-US" sz="2000" dirty="0">
                <a:latin typeface="Times New Roman" pitchFamily="18" charset="0"/>
                <a:ea typeface="+mn-lt"/>
                <a:cs typeface="Times New Roman" pitchFamily="18" charset="0"/>
              </a:rPr>
              <a:t> Aouani and Yassine Ben </a:t>
            </a:r>
            <a:r>
              <a:rPr lang="en-US" sz="2000" dirty="0" err="1">
                <a:latin typeface="Times New Roman" pitchFamily="18" charset="0"/>
                <a:ea typeface="+mn-lt"/>
                <a:cs typeface="Times New Roman" pitchFamily="18" charset="0"/>
              </a:rPr>
              <a:t>Ayed</a:t>
            </a:r>
            <a:endParaRPr lang="en-US" sz="2000" dirty="0">
              <a:latin typeface="Times New Roman" pitchFamily="18" charset="0"/>
              <a:ea typeface="+mn-lt"/>
              <a:cs typeface="Times New Roman" pitchFamily="18" charset="0"/>
            </a:endParaRPr>
          </a:p>
          <a:p>
            <a:pPr algn="just">
              <a:buNone/>
            </a:pPr>
            <a:endParaRPr lang="en-US" sz="2000" dirty="0">
              <a:latin typeface="Times New Roman" pitchFamily="18" charset="0"/>
              <a:ea typeface="+mn-lt"/>
              <a:cs typeface="Times New Roman" pitchFamily="18" charset="0"/>
            </a:endParaRPr>
          </a:p>
          <a:p>
            <a:pPr algn="just">
              <a:buFont typeface="Wingdings" panose="05000000000000000000" pitchFamily="2" charset="2"/>
              <a:buChar char="Ø"/>
            </a:pPr>
            <a:r>
              <a:rPr lang="en-US" sz="2000" dirty="0">
                <a:latin typeface="Times New Roman" pitchFamily="18" charset="0"/>
                <a:ea typeface="+mn-lt"/>
                <a:cs typeface="Times New Roman" pitchFamily="18" charset="0"/>
              </a:rPr>
              <a:t>Have proposed an approach for automatically detecting emotions in speech  that explores some characteristics of how speech signals are detected and meta-information of the signals are calculated for labeling its emotion.</a:t>
            </a:r>
          </a:p>
          <a:p>
            <a:pPr algn="just">
              <a:buFont typeface="Wingdings" panose="05000000000000000000" pitchFamily="2" charset="2"/>
              <a:buChar char="Ø"/>
            </a:pPr>
            <a:r>
              <a:rPr lang="en-US" sz="2000" dirty="0">
                <a:latin typeface="Times New Roman" pitchFamily="18" charset="0"/>
                <a:ea typeface="+mn-lt"/>
                <a:cs typeface="Times New Roman" pitchFamily="18" charset="0"/>
              </a:rPr>
              <a:t>Features like 39 coefficients of Mel Frequency Cepstral Coefficients, Zero Crossing Rate, Harmonic to Noise Rate are used. </a:t>
            </a:r>
            <a:endParaRPr lang="en-US" altLang="zh-CN" sz="2000" dirty="0">
              <a:latin typeface="Times New Roman" pitchFamily="18" charset="0"/>
              <a:ea typeface="+mn-lt"/>
              <a:cs typeface="Times New Roman" pitchFamily="18" charset="0"/>
            </a:endParaRPr>
          </a:p>
          <a:p>
            <a:pPr algn="just">
              <a:buFont typeface="Wingdings" panose="05000000000000000000" pitchFamily="2" charset="2"/>
              <a:buChar char="Ø"/>
            </a:pPr>
            <a:r>
              <a:rPr lang="en-US" sz="2000" dirty="0">
                <a:latin typeface="Times New Roman" pitchFamily="18" charset="0"/>
                <a:cs typeface="Times New Roman" pitchFamily="18" charset="0"/>
              </a:rPr>
              <a:t>In this paper , they have used SVM algorithm for training the machine.</a:t>
            </a:r>
            <a:endParaRPr lang="en-IN" sz="2000" dirty="0">
              <a:latin typeface="Times New Roman" pitchFamily="18" charset="0"/>
              <a:cs typeface="Times New Roman" pitchFamily="18" charset="0"/>
            </a:endParaRPr>
          </a:p>
          <a:p>
            <a:pPr>
              <a:buFont typeface="Wingdings" panose="05000000000000000000" pitchFamily="2" charset="2"/>
              <a:buChar char="Ø"/>
            </a:pPr>
            <a:endParaRPr lang="en-IN" sz="2000" dirty="0"/>
          </a:p>
        </p:txBody>
      </p:sp>
    </p:spTree>
    <p:extLst>
      <p:ext uri="{BB962C8B-B14F-4D97-AF65-F5344CB8AC3E}">
        <p14:creationId xmlns:p14="http://schemas.microsoft.com/office/powerpoint/2010/main" val="2435575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3040" y="365126"/>
            <a:ext cx="9890760" cy="593610"/>
          </a:xfrm>
        </p:spPr>
        <p:txBody>
          <a:bodyPr>
            <a:normAutofit/>
          </a:bodyPr>
          <a:lstStyle/>
          <a:p>
            <a:r>
              <a:rPr lang="en-IN" altLang="en-US" sz="2800" b="1" dirty="0">
                <a:latin typeface="Times New Roman" panose="02020603050405020304" pitchFamily="18" charset="0"/>
                <a:cs typeface="Times New Roman" panose="02020603050405020304" pitchFamily="18" charset="0"/>
              </a:rPr>
              <a:t>LITERATURE SURVEY PAPER -1</a:t>
            </a:r>
            <a:endParaRPr lang="en-US" sz="2800" dirty="0"/>
          </a:p>
        </p:txBody>
      </p:sp>
      <p:sp>
        <p:nvSpPr>
          <p:cNvPr id="3" name="Content Placeholder 2"/>
          <p:cNvSpPr>
            <a:spLocks noGrp="1"/>
          </p:cNvSpPr>
          <p:nvPr>
            <p:ph idx="1"/>
          </p:nvPr>
        </p:nvSpPr>
        <p:spPr>
          <a:xfrm>
            <a:off x="671945" y="1603952"/>
            <a:ext cx="10515600" cy="4351338"/>
          </a:xfrm>
        </p:spPr>
        <p:txBody>
          <a:bodyPr>
            <a:normAutofit/>
          </a:bodyPr>
          <a:lstStyle/>
          <a:p>
            <a:r>
              <a:rPr lang="en-IN" sz="2000" dirty="0">
                <a:latin typeface="Times New Roman" pitchFamily="18" charset="0"/>
                <a:cs typeface="Times New Roman" pitchFamily="18" charset="0"/>
              </a:rPr>
              <a:t>Its accuracy is 73.3%</a:t>
            </a:r>
          </a:p>
          <a:p>
            <a:endParaRPr lang="en-IN" sz="2000" dirty="0">
              <a:latin typeface="Times New Roman" pitchFamily="18" charset="0"/>
              <a:cs typeface="Times New Roman" pitchFamily="18" charset="0"/>
            </a:endParaRPr>
          </a:p>
          <a:p>
            <a:pPr>
              <a:buNone/>
            </a:pPr>
            <a:r>
              <a:rPr lang="en-IN" sz="2000" b="1" u="sng" dirty="0">
                <a:latin typeface="Times New Roman" pitchFamily="18" charset="0"/>
                <a:cs typeface="Times New Roman" pitchFamily="18" charset="0"/>
              </a:rPr>
              <a:t>ADVANTAGES:</a:t>
            </a:r>
          </a:p>
          <a:p>
            <a:r>
              <a:rPr lang="en-IN" sz="2000" dirty="0">
                <a:latin typeface="Times New Roman" pitchFamily="18" charset="0"/>
                <a:cs typeface="Times New Roman" pitchFamily="18" charset="0"/>
              </a:rPr>
              <a:t>It is memory efficient.</a:t>
            </a:r>
          </a:p>
          <a:p>
            <a:r>
              <a:rPr lang="en-IN" sz="2000" dirty="0">
                <a:latin typeface="Times New Roman" pitchFamily="18" charset="0"/>
                <a:cs typeface="Times New Roman" pitchFamily="18" charset="0"/>
              </a:rPr>
              <a:t>It is more effective in high dimensional spaces.</a:t>
            </a:r>
          </a:p>
          <a:p>
            <a:endParaRPr lang="en-IN" sz="2000" dirty="0">
              <a:latin typeface="Times New Roman" pitchFamily="18" charset="0"/>
              <a:cs typeface="Times New Roman" pitchFamily="18" charset="0"/>
            </a:endParaRPr>
          </a:p>
          <a:p>
            <a:pPr>
              <a:buNone/>
            </a:pPr>
            <a:r>
              <a:rPr lang="en-IN" sz="2000" b="1" u="sng" dirty="0">
                <a:latin typeface="Times New Roman" pitchFamily="18" charset="0"/>
                <a:cs typeface="Times New Roman" pitchFamily="18" charset="0"/>
              </a:rPr>
              <a:t>DISADVANTAGES:</a:t>
            </a:r>
          </a:p>
          <a:p>
            <a:r>
              <a:rPr lang="en-IN" sz="2000" dirty="0">
                <a:latin typeface="Times New Roman" pitchFamily="18" charset="0"/>
                <a:cs typeface="Times New Roman" pitchFamily="18" charset="0"/>
              </a:rPr>
              <a:t>It </a:t>
            </a:r>
            <a:r>
              <a:rPr lang="en-IN" sz="2000" dirty="0" err="1">
                <a:latin typeface="Times New Roman" pitchFamily="18" charset="0"/>
                <a:cs typeface="Times New Roman" pitchFamily="18" charset="0"/>
              </a:rPr>
              <a:t>couldnot</a:t>
            </a:r>
            <a:r>
              <a:rPr lang="en-IN" sz="2000" dirty="0">
                <a:latin typeface="Times New Roman" pitchFamily="18" charset="0"/>
                <a:cs typeface="Times New Roman" pitchFamily="18" charset="0"/>
              </a:rPr>
              <a:t> classify disgust emotion.</a:t>
            </a:r>
          </a:p>
          <a:p>
            <a:r>
              <a:rPr lang="en-IN" sz="2000" dirty="0">
                <a:latin typeface="Times New Roman" pitchFamily="18" charset="0"/>
                <a:cs typeface="Times New Roman" pitchFamily="18" charset="0"/>
              </a:rPr>
              <a:t>Not suitable for large datasets</a:t>
            </a:r>
          </a:p>
          <a:p>
            <a:pPr>
              <a:buNone/>
            </a:pPr>
            <a:endParaRPr lang="en-US" b="1" u="sng"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3F154-F188-456A-B6B3-9A6E40D5E670}"/>
              </a:ext>
            </a:extLst>
          </p:cNvPr>
          <p:cNvSpPr>
            <a:spLocks noGrp="1"/>
          </p:cNvSpPr>
          <p:nvPr>
            <p:ph type="title"/>
          </p:nvPr>
        </p:nvSpPr>
        <p:spPr/>
        <p:txBody>
          <a:bodyPr>
            <a:normAutofit/>
          </a:bodyPr>
          <a:lstStyle/>
          <a:p>
            <a:pPr algn="ctr"/>
            <a:r>
              <a:rPr lang="en-IN" altLang="en-US" sz="2800" b="1" dirty="0">
                <a:latin typeface="Times New Roman" panose="02020603050405020304" pitchFamily="18" charset="0"/>
                <a:cs typeface="Times New Roman" panose="02020603050405020304" pitchFamily="18" charset="0"/>
              </a:rPr>
              <a:t>LITERATURE SURVEY PAPER -2</a:t>
            </a:r>
            <a:endParaRPr lang="en-IN" sz="2800" dirty="0"/>
          </a:p>
        </p:txBody>
      </p:sp>
      <p:sp>
        <p:nvSpPr>
          <p:cNvPr id="3" name="Content Placeholder 2">
            <a:extLst>
              <a:ext uri="{FF2B5EF4-FFF2-40B4-BE49-F238E27FC236}">
                <a16:creationId xmlns:a16="http://schemas.microsoft.com/office/drawing/2014/main" id="{51D1AF05-DAE4-4CEB-9FE0-FD0818684B93}"/>
              </a:ext>
            </a:extLst>
          </p:cNvPr>
          <p:cNvSpPr>
            <a:spLocks noGrp="1"/>
          </p:cNvSpPr>
          <p:nvPr>
            <p:ph idx="1"/>
          </p:nvPr>
        </p:nvSpPr>
        <p:spPr>
          <a:xfrm>
            <a:off x="838200" y="1870363"/>
            <a:ext cx="10515600" cy="3754581"/>
          </a:xfrm>
        </p:spPr>
        <p:txBody>
          <a:bodyPr>
            <a:normAutofit/>
          </a:bodyPr>
          <a:lstStyle/>
          <a:p>
            <a:r>
              <a:rPr lang="en-IN" sz="2000" dirty="0">
                <a:latin typeface="Times New Roman" pitchFamily="18" charset="0"/>
                <a:ea typeface="+mn-lt"/>
                <a:cs typeface="Times New Roman" pitchFamily="18" charset="0"/>
              </a:rPr>
              <a:t>Paper: </a:t>
            </a:r>
            <a:r>
              <a:rPr lang="en-GB" sz="2000" dirty="0">
                <a:latin typeface="Times New Roman" pitchFamily="18" charset="0"/>
                <a:cs typeface="Times New Roman" pitchFamily="18" charset="0"/>
              </a:rPr>
              <a:t>Machine Learning Based Speech Emotions Recognition System (2019)</a:t>
            </a:r>
            <a:endParaRPr lang="en-US" sz="2000" dirty="0">
              <a:latin typeface="Times New Roman" pitchFamily="18" charset="0"/>
              <a:ea typeface="+mn-lt"/>
              <a:cs typeface="Times New Roman" pitchFamily="18" charset="0"/>
            </a:endParaRPr>
          </a:p>
          <a:p>
            <a:pPr algn="just">
              <a:lnSpc>
                <a:spcPct val="100000"/>
              </a:lnSpc>
            </a:pPr>
            <a:r>
              <a:rPr lang="en-US" sz="2000" dirty="0">
                <a:latin typeface="Times New Roman" pitchFamily="18" charset="0"/>
                <a:ea typeface="+mn-lt"/>
                <a:cs typeface="Times New Roman" pitchFamily="18" charset="0"/>
              </a:rPr>
              <a:t>Authors: </a:t>
            </a:r>
            <a:r>
              <a:rPr lang="en-US" sz="2000" dirty="0" err="1">
                <a:latin typeface="Times New Roman" pitchFamily="18" charset="0"/>
                <a:ea typeface="+mn-lt"/>
                <a:cs typeface="Times New Roman" pitchFamily="18" charset="0"/>
              </a:rPr>
              <a:t>Yogesh</a:t>
            </a:r>
            <a:r>
              <a:rPr lang="en-US" sz="2000" dirty="0">
                <a:latin typeface="Times New Roman" pitchFamily="18" charset="0"/>
                <a:ea typeface="+mn-lt"/>
                <a:cs typeface="Times New Roman" pitchFamily="18" charset="0"/>
              </a:rPr>
              <a:t> Kumar and Manish </a:t>
            </a:r>
            <a:r>
              <a:rPr lang="en-US" sz="2000" dirty="0" err="1">
                <a:latin typeface="Times New Roman" pitchFamily="18" charset="0"/>
                <a:ea typeface="+mn-lt"/>
                <a:cs typeface="Times New Roman" pitchFamily="18" charset="0"/>
              </a:rPr>
              <a:t>Mahajan</a:t>
            </a:r>
            <a:endParaRPr lang="en-US" sz="2000" dirty="0">
              <a:latin typeface="Times New Roman" pitchFamily="18" charset="0"/>
              <a:ea typeface="+mn-lt"/>
              <a:cs typeface="Times New Roman" pitchFamily="18" charset="0"/>
            </a:endParaRPr>
          </a:p>
          <a:p>
            <a:pPr algn="just">
              <a:lnSpc>
                <a:spcPct val="100000"/>
              </a:lnSpc>
            </a:pPr>
            <a:endParaRPr lang="en-US" sz="2000" dirty="0">
              <a:latin typeface="Times New Roman" pitchFamily="18" charset="0"/>
              <a:ea typeface="+mn-lt"/>
              <a:cs typeface="Times New Roman" pitchFamily="18" charset="0"/>
            </a:endParaRPr>
          </a:p>
          <a:p>
            <a:pPr algn="just">
              <a:lnSpc>
                <a:spcPct val="100000"/>
              </a:lnSpc>
              <a:buFont typeface="Wingdings" pitchFamily="2" charset="2"/>
              <a:buChar char="Ø"/>
            </a:pPr>
            <a:r>
              <a:rPr lang="en-US" sz="2000" dirty="0">
                <a:latin typeface="Times New Roman" pitchFamily="18" charset="0"/>
                <a:ea typeface="+mn-lt"/>
                <a:cs typeface="Times New Roman" pitchFamily="18" charset="0"/>
              </a:rPr>
              <a:t>Have proposed an approach to automatically detect emotions in speech of a speaker that explores some characteristics of how speech signals are detected and meta-information of the signals.</a:t>
            </a:r>
          </a:p>
          <a:p>
            <a:pPr algn="just">
              <a:lnSpc>
                <a:spcPct val="100000"/>
              </a:lnSpc>
              <a:buNone/>
            </a:pPr>
            <a:endParaRPr lang="en-US" sz="2000" dirty="0">
              <a:latin typeface="Times New Roman" pitchFamily="18" charset="0"/>
              <a:ea typeface="+mn-lt"/>
              <a:cs typeface="Times New Roman" pitchFamily="18" charset="0"/>
            </a:endParaRPr>
          </a:p>
          <a:p>
            <a:pPr algn="just">
              <a:lnSpc>
                <a:spcPct val="100000"/>
              </a:lnSpc>
              <a:buFont typeface="Wingdings" pitchFamily="2" charset="2"/>
              <a:buChar char="Ø"/>
            </a:pPr>
            <a:r>
              <a:rPr lang="en-US" sz="2000" dirty="0">
                <a:latin typeface="Times New Roman" pitchFamily="18" charset="0"/>
                <a:ea typeface="+mn-lt"/>
                <a:cs typeface="Times New Roman" pitchFamily="18" charset="0"/>
              </a:rPr>
              <a:t>In this paper , they have used KNN algorithm for detecting emotions in speech signals. Features like MFCC , LPCC are used for data preprocessing and feature extraction.</a:t>
            </a:r>
            <a:endParaRPr lang="en-US" sz="2000" dirty="0">
              <a:latin typeface="Times New Roman" pitchFamily="18" charset="0"/>
              <a:cs typeface="Times New Roman" pitchFamily="18" charset="0"/>
            </a:endParaRPr>
          </a:p>
          <a:p>
            <a:endParaRPr lang="en-IN" sz="2400" dirty="0"/>
          </a:p>
        </p:txBody>
      </p:sp>
    </p:spTree>
    <p:extLst>
      <p:ext uri="{BB962C8B-B14F-4D97-AF65-F5344CB8AC3E}">
        <p14:creationId xmlns:p14="http://schemas.microsoft.com/office/powerpoint/2010/main" val="3288256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90CEB-1CD0-46FE-8AC0-2076F28EC375}"/>
              </a:ext>
            </a:extLst>
          </p:cNvPr>
          <p:cNvSpPr>
            <a:spLocks noGrp="1"/>
          </p:cNvSpPr>
          <p:nvPr>
            <p:ph type="title"/>
          </p:nvPr>
        </p:nvSpPr>
        <p:spPr>
          <a:xfrm>
            <a:off x="223058" y="304165"/>
            <a:ext cx="10515600" cy="1325563"/>
          </a:xfrm>
        </p:spPr>
        <p:txBody>
          <a:bodyPr>
            <a:noAutofit/>
          </a:bodyPr>
          <a:lstStyle/>
          <a:p>
            <a:pPr algn="ctr"/>
            <a:r>
              <a:rPr lang="en-IN" altLang="en-US" sz="3200" b="1" dirty="0">
                <a:solidFill>
                  <a:schemeClr val="accent5">
                    <a:lumMod val="75000"/>
                  </a:schemeClr>
                </a:solidFill>
                <a:latin typeface="Times New Roman" panose="02020603050405020304" pitchFamily="18" charset="0"/>
                <a:cs typeface="Times New Roman" panose="02020603050405020304" pitchFamily="18" charset="0"/>
              </a:rPr>
              <a:t> </a:t>
            </a:r>
            <a:r>
              <a:rPr lang="en-IN" altLang="en-US" sz="2800" b="1" dirty="0">
                <a:latin typeface="Times New Roman" panose="02020603050405020304" pitchFamily="18" charset="0"/>
                <a:cs typeface="Times New Roman" panose="02020603050405020304" pitchFamily="18" charset="0"/>
              </a:rPr>
              <a:t>LITERATURE SURVEY PAPER -2</a:t>
            </a:r>
            <a:br>
              <a:rPr lang="en-IN" sz="3200" b="1" dirty="0"/>
            </a:br>
            <a:endParaRPr lang="en-IN" sz="3200" dirty="0"/>
          </a:p>
        </p:txBody>
      </p:sp>
      <p:sp>
        <p:nvSpPr>
          <p:cNvPr id="3" name="Content Placeholder 2">
            <a:extLst>
              <a:ext uri="{FF2B5EF4-FFF2-40B4-BE49-F238E27FC236}">
                <a16:creationId xmlns:a16="http://schemas.microsoft.com/office/drawing/2014/main" id="{6B13DCE0-8B5C-460C-803B-09DFA5AB1266}"/>
              </a:ext>
            </a:extLst>
          </p:cNvPr>
          <p:cNvSpPr>
            <a:spLocks noGrp="1"/>
          </p:cNvSpPr>
          <p:nvPr>
            <p:ph idx="1"/>
          </p:nvPr>
        </p:nvSpPr>
        <p:spPr/>
        <p:txBody>
          <a:bodyPr>
            <a:noAutofit/>
          </a:bodyPr>
          <a:lstStyle/>
          <a:p>
            <a:pPr marL="342900" indent="-342900">
              <a:buFont typeface="Arial" panose="020B0604020202020204" pitchFamily="34" charset="0"/>
              <a:buChar char="•"/>
            </a:pPr>
            <a:r>
              <a:rPr lang="en-US" sz="2000" dirty="0">
                <a:latin typeface="Times New Roman" pitchFamily="18" charset="0"/>
                <a:cs typeface="Times New Roman" pitchFamily="18" charset="0"/>
              </a:rPr>
              <a:t>Its accuracy is 65.7%.</a:t>
            </a:r>
          </a:p>
          <a:p>
            <a:pPr marL="342900" indent="-342900">
              <a:buFont typeface="Arial" panose="020B0604020202020204" pitchFamily="34" charset="0"/>
              <a:buChar char="•"/>
            </a:pPr>
            <a:endParaRPr lang="en-US" sz="2000" b="1" dirty="0">
              <a:latin typeface="Times New Roman" pitchFamily="18" charset="0"/>
              <a:cs typeface="Times New Roman" pitchFamily="18" charset="0"/>
            </a:endParaRPr>
          </a:p>
          <a:p>
            <a:pPr>
              <a:buFont typeface="Wingdings" panose="05000000000000000000" pitchFamily="2" charset="2"/>
              <a:buChar char="Ø"/>
            </a:pPr>
            <a:r>
              <a:rPr lang="en-US" sz="2000" b="1" dirty="0">
                <a:latin typeface="Times New Roman" pitchFamily="18" charset="0"/>
                <a:cs typeface="Times New Roman" pitchFamily="18" charset="0"/>
              </a:rPr>
              <a:t>ADVANTAGES:</a:t>
            </a:r>
          </a:p>
          <a:p>
            <a:pPr marL="285750" indent="-285750">
              <a:buFont typeface="Arial" panose="020B0604020202020204" pitchFamily="34" charset="0"/>
              <a:buChar char="•"/>
            </a:pPr>
            <a:r>
              <a:rPr lang="en-US" sz="2000" dirty="0">
                <a:latin typeface="Times New Roman" pitchFamily="18" charset="0"/>
                <a:cs typeface="Times New Roman" pitchFamily="18" charset="0"/>
              </a:rPr>
              <a:t>KNN has less computation time.</a:t>
            </a:r>
          </a:p>
          <a:p>
            <a:pPr marL="285750" indent="-285750">
              <a:buFont typeface="Arial" panose="020B0604020202020204" pitchFamily="34" charset="0"/>
              <a:buChar char="•"/>
            </a:pPr>
            <a:r>
              <a:rPr lang="en-US" sz="2000" dirty="0">
                <a:latin typeface="Times New Roman" pitchFamily="18" charset="0"/>
                <a:cs typeface="Times New Roman" pitchFamily="18" charset="0"/>
              </a:rPr>
              <a:t>KNN is simple to interpret.</a:t>
            </a:r>
          </a:p>
          <a:p>
            <a:pPr marL="342900" indent="-342900">
              <a:buFont typeface="Arial" panose="020B0604020202020204" pitchFamily="34" charset="0"/>
              <a:buChar char="•"/>
            </a:pPr>
            <a:endParaRPr lang="en-US" sz="2000" dirty="0">
              <a:latin typeface="Times New Roman" pitchFamily="18" charset="0"/>
              <a:cs typeface="Times New Roman" pitchFamily="18" charset="0"/>
            </a:endParaRPr>
          </a:p>
          <a:p>
            <a:pPr>
              <a:buFont typeface="Wingdings" panose="05000000000000000000" pitchFamily="2" charset="2"/>
              <a:buChar char="Ø"/>
            </a:pPr>
            <a:r>
              <a:rPr lang="en-US" sz="2000" b="1" dirty="0">
                <a:latin typeface="Times New Roman" pitchFamily="18" charset="0"/>
                <a:cs typeface="Times New Roman" pitchFamily="18" charset="0"/>
              </a:rPr>
              <a:t>DISADVANTAGES:</a:t>
            </a:r>
          </a:p>
          <a:p>
            <a:pPr marL="285750" indent="-285750">
              <a:buFont typeface="Arial" panose="020B0604020202020204" pitchFamily="34" charset="0"/>
              <a:buChar char="•"/>
            </a:pPr>
            <a:r>
              <a:rPr lang="en-US" sz="2000" dirty="0">
                <a:latin typeface="Times New Roman" pitchFamily="18" charset="0"/>
                <a:cs typeface="Times New Roman" pitchFamily="18" charset="0"/>
              </a:rPr>
              <a:t>It has less accuracy.</a:t>
            </a:r>
          </a:p>
          <a:p>
            <a:pPr marL="285750" indent="-285750">
              <a:buFont typeface="Arial" panose="020B0604020202020204" pitchFamily="34" charset="0"/>
              <a:buChar char="•"/>
            </a:pPr>
            <a:r>
              <a:rPr lang="en-US" sz="2000" dirty="0">
                <a:latin typeface="Times New Roman" pitchFamily="18" charset="0"/>
                <a:cs typeface="Times New Roman" pitchFamily="18" charset="0"/>
              </a:rPr>
              <a:t>It’s accuracy depends on data.</a:t>
            </a:r>
          </a:p>
          <a:p>
            <a:pPr marL="285750" indent="-285750">
              <a:buFont typeface="Arial" panose="020B0604020202020204" pitchFamily="34" charset="0"/>
              <a:buChar char="•"/>
            </a:pPr>
            <a:r>
              <a:rPr lang="en-US" sz="2000" dirty="0">
                <a:latin typeface="Times New Roman" pitchFamily="18" charset="0"/>
                <a:cs typeface="Times New Roman" pitchFamily="18" charset="0"/>
              </a:rPr>
              <a:t>KNN require high memory. </a:t>
            </a:r>
          </a:p>
          <a:p>
            <a:pPr marL="342900" indent="-342900">
              <a:buFont typeface="Arial" panose="020B0604020202020204" pitchFamily="34" charset="0"/>
              <a:buChar char="•"/>
            </a:pPr>
            <a:endParaRPr lang="en-US" sz="2000" dirty="0"/>
          </a:p>
          <a:p>
            <a:endParaRPr lang="en-IN" sz="2000" dirty="0"/>
          </a:p>
        </p:txBody>
      </p:sp>
    </p:spTree>
    <p:extLst>
      <p:ext uri="{BB962C8B-B14F-4D97-AF65-F5344CB8AC3E}">
        <p14:creationId xmlns:p14="http://schemas.microsoft.com/office/powerpoint/2010/main" val="61858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16F91-60AF-482A-A268-03730D2F77E1}"/>
              </a:ext>
            </a:extLst>
          </p:cNvPr>
          <p:cNvSpPr>
            <a:spLocks noGrp="1"/>
          </p:cNvSpPr>
          <p:nvPr>
            <p:ph type="title"/>
          </p:nvPr>
        </p:nvSpPr>
        <p:spPr>
          <a:xfrm>
            <a:off x="838200" y="290945"/>
            <a:ext cx="10515600" cy="1039091"/>
          </a:xfrm>
        </p:spPr>
        <p:txBody>
          <a:bodyPr>
            <a:normAutofit fontScale="90000"/>
          </a:bodyPr>
          <a:lstStyle/>
          <a:p>
            <a:pPr algn="ctr"/>
            <a:r>
              <a:rPr lang="en-IN" sz="3100" b="1" dirty="0">
                <a:effectLst/>
                <a:latin typeface="Times New Roman" panose="02020603050405020304" pitchFamily="18" charset="0"/>
                <a:ea typeface="SimSun" panose="02010600030101010101" pitchFamily="2" charset="-122"/>
              </a:rPr>
              <a:t>EXISITNG SYSTEM</a:t>
            </a:r>
            <a:br>
              <a:rPr lang="en-IN" sz="4400" dirty="0">
                <a:effectLst/>
                <a:latin typeface="Times New Roman" panose="02020603050405020304" pitchFamily="18" charset="0"/>
                <a:ea typeface="SimSun" panose="02010600030101010101" pitchFamily="2" charset="-122"/>
              </a:rPr>
            </a:br>
            <a:endParaRPr lang="en-IN" dirty="0"/>
          </a:p>
        </p:txBody>
      </p:sp>
      <p:sp>
        <p:nvSpPr>
          <p:cNvPr id="3" name="Content Placeholder 2">
            <a:extLst>
              <a:ext uri="{FF2B5EF4-FFF2-40B4-BE49-F238E27FC236}">
                <a16:creationId xmlns:a16="http://schemas.microsoft.com/office/drawing/2014/main" id="{91F97CFC-733D-4B1C-94B4-A665235A1090}"/>
              </a:ext>
            </a:extLst>
          </p:cNvPr>
          <p:cNvSpPr>
            <a:spLocks noGrp="1"/>
          </p:cNvSpPr>
          <p:nvPr>
            <p:ph idx="1"/>
          </p:nvPr>
        </p:nvSpPr>
        <p:spPr>
          <a:xfrm>
            <a:off x="838200" y="1011382"/>
            <a:ext cx="10515600" cy="5165581"/>
          </a:xfrm>
        </p:spPr>
        <p:txBody>
          <a:bodyPr>
            <a:normAutofit lnSpcReduction="10000"/>
          </a:bodyPr>
          <a:lstStyle/>
          <a:p>
            <a:pPr algn="just">
              <a:lnSpc>
                <a:spcPct val="115000"/>
              </a:lnSpc>
              <a:spcAft>
                <a:spcPts val="1000"/>
              </a:spcAft>
              <a:buFont typeface="Wingdings" panose="05000000000000000000" pitchFamily="2" charset="2"/>
              <a:buChar char="Ø"/>
            </a:pPr>
            <a:r>
              <a:rPr lang="en-IN" sz="2000" dirty="0">
                <a:effectLst/>
                <a:latin typeface="Times New Roman" pitchFamily="18" charset="0"/>
                <a:ea typeface="SimSun" panose="02010600030101010101" pitchFamily="2" charset="-122"/>
                <a:cs typeface="Times New Roman" pitchFamily="18" charset="0"/>
              </a:rPr>
              <a:t>Speech Emotion Recognition is widely used in this modern computer science world. Emotion acts as medium through which a person can express their feelings, with we can determine the person's state of mind.</a:t>
            </a:r>
          </a:p>
          <a:p>
            <a:pPr algn="just">
              <a:lnSpc>
                <a:spcPct val="115000"/>
              </a:lnSpc>
              <a:spcAft>
                <a:spcPts val="1000"/>
              </a:spcAft>
              <a:buFont typeface="Wingdings" panose="05000000000000000000" pitchFamily="2" charset="2"/>
              <a:buChar char="Ø"/>
            </a:pPr>
            <a:r>
              <a:rPr lang="en-IN" sz="2000" dirty="0">
                <a:effectLst/>
                <a:latin typeface="Times New Roman" pitchFamily="18" charset="0"/>
                <a:ea typeface="SimSun" panose="02010600030101010101" pitchFamily="2" charset="-122"/>
                <a:cs typeface="Times New Roman" pitchFamily="18" charset="0"/>
              </a:rPr>
              <a:t>The Process of detecting emotions is bit tough because each and every single individual will have different tone. To overcome all these difficulties scientists used various deep learning and machine learning techniques.</a:t>
            </a:r>
          </a:p>
          <a:p>
            <a:pPr algn="just">
              <a:lnSpc>
                <a:spcPct val="115000"/>
              </a:lnSpc>
              <a:spcAft>
                <a:spcPts val="1000"/>
              </a:spcAft>
              <a:buFont typeface="Wingdings" panose="05000000000000000000" pitchFamily="2" charset="2"/>
              <a:buChar char="Ø"/>
            </a:pPr>
            <a:r>
              <a:rPr lang="en-IN" sz="2000" dirty="0">
                <a:effectLst/>
                <a:latin typeface="Times New Roman" pitchFamily="18" charset="0"/>
                <a:ea typeface="SimSun" panose="02010600030101010101" pitchFamily="2" charset="-122"/>
                <a:cs typeface="Times New Roman" pitchFamily="18" charset="0"/>
              </a:rPr>
              <a:t>Speech Emotion Recognition is one of the booming research topics in the computer science world.</a:t>
            </a:r>
          </a:p>
          <a:p>
            <a:pPr marL="0" indent="0" algn="just">
              <a:lnSpc>
                <a:spcPct val="115000"/>
              </a:lnSpc>
              <a:spcAft>
                <a:spcPts val="1000"/>
              </a:spcAft>
              <a:buNone/>
            </a:pPr>
            <a:r>
              <a:rPr lang="en-IN" sz="2000" b="1" dirty="0">
                <a:effectLst/>
                <a:latin typeface="Times New Roman" pitchFamily="18" charset="0"/>
                <a:ea typeface="SimSun" panose="02010600030101010101" pitchFamily="2" charset="-122"/>
                <a:cs typeface="Times New Roman" pitchFamily="18" charset="0"/>
              </a:rPr>
              <a:t>   DISADVANTAGE</a:t>
            </a:r>
          </a:p>
          <a:p>
            <a:pPr marL="0" indent="0" algn="just">
              <a:spcAft>
                <a:spcPts val="1000"/>
              </a:spcAft>
              <a:buNone/>
            </a:pPr>
            <a:r>
              <a:rPr lang="en-IN" sz="2000" dirty="0">
                <a:effectLst/>
                <a:latin typeface="Times New Roman" pitchFamily="18" charset="0"/>
                <a:ea typeface="SimSun" panose="02010600030101010101" pitchFamily="2" charset="-122"/>
                <a:cs typeface="Times New Roman" pitchFamily="18" charset="0"/>
              </a:rPr>
              <a:t> 1. It can cause poor accuracy prediction.</a:t>
            </a:r>
          </a:p>
          <a:p>
            <a:pPr marL="0" indent="0" algn="just">
              <a:spcAft>
                <a:spcPts val="1000"/>
              </a:spcAft>
              <a:buNone/>
            </a:pPr>
            <a:r>
              <a:rPr lang="en-IN" sz="2000" dirty="0">
                <a:effectLst/>
                <a:latin typeface="Times New Roman" pitchFamily="18" charset="0"/>
                <a:ea typeface="SimSun" panose="02010600030101010101" pitchFamily="2" charset="-122"/>
                <a:cs typeface="Times New Roman" pitchFamily="18" charset="0"/>
              </a:rPr>
              <a:t> 2. It took longer to process the dataset during the training phase.</a:t>
            </a:r>
          </a:p>
          <a:p>
            <a:pPr marL="0" indent="0" algn="just">
              <a:spcAft>
                <a:spcPts val="1000"/>
              </a:spcAft>
              <a:buNone/>
            </a:pPr>
            <a:r>
              <a:rPr lang="en-IN" sz="2000" dirty="0">
                <a:effectLst/>
                <a:latin typeface="Times New Roman" pitchFamily="18" charset="0"/>
                <a:ea typeface="SimSun" panose="02010600030101010101" pitchFamily="2" charset="-122"/>
                <a:cs typeface="Times New Roman" pitchFamily="18" charset="0"/>
              </a:rPr>
              <a:t> </a:t>
            </a:r>
            <a:r>
              <a:rPr lang="en-IN" sz="2000" dirty="0">
                <a:latin typeface="Times New Roman" pitchFamily="18" charset="0"/>
                <a:ea typeface="SimSun" panose="02010600030101010101" pitchFamily="2" charset="-122"/>
                <a:cs typeface="Times New Roman" pitchFamily="18" charset="0"/>
              </a:rPr>
              <a:t>3.</a:t>
            </a:r>
            <a:r>
              <a:rPr lang="en-IN" sz="2000" dirty="0">
                <a:effectLst/>
                <a:latin typeface="Times New Roman" pitchFamily="18" charset="0"/>
                <a:ea typeface="SimSun" panose="02010600030101010101" pitchFamily="2" charset="-122"/>
                <a:cs typeface="Times New Roman" pitchFamily="18" charset="0"/>
              </a:rPr>
              <a:t>This comprises during a excessive error rate.</a:t>
            </a:r>
          </a:p>
          <a:p>
            <a:endParaRPr lang="en-IN" dirty="0"/>
          </a:p>
        </p:txBody>
      </p:sp>
    </p:spTree>
    <p:extLst>
      <p:ext uri="{BB962C8B-B14F-4D97-AF65-F5344CB8AC3E}">
        <p14:creationId xmlns:p14="http://schemas.microsoft.com/office/powerpoint/2010/main" val="2689766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A3751DE-7E72-436C-B16E-64B16AC67027}"/>
              </a:ext>
            </a:extLst>
          </p:cNvPr>
          <p:cNvPicPr>
            <a:picLocks noGrp="1" noChangeAspect="1"/>
          </p:cNvPicPr>
          <p:nvPr>
            <p:ph idx="1"/>
          </p:nvPr>
        </p:nvPicPr>
        <p:blipFill>
          <a:blip r:embed="rId2" cstate="print"/>
          <a:stretch>
            <a:fillRect/>
          </a:stretch>
        </p:blipFill>
        <p:spPr>
          <a:xfrm>
            <a:off x="477467" y="457979"/>
            <a:ext cx="9894697" cy="5078933"/>
          </a:xfrm>
        </p:spPr>
      </p:pic>
    </p:spTree>
    <p:extLst>
      <p:ext uri="{BB962C8B-B14F-4D97-AF65-F5344CB8AC3E}">
        <p14:creationId xmlns:p14="http://schemas.microsoft.com/office/powerpoint/2010/main" val="11739389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TotalTime>
  <Words>985</Words>
  <Application>Microsoft Office PowerPoint</Application>
  <PresentationFormat>Widescreen</PresentationFormat>
  <Paragraphs>121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Office Theme</vt:lpstr>
      <vt:lpstr>PowerPoint Presentation</vt:lpstr>
      <vt:lpstr>CONTENTS</vt:lpstr>
      <vt:lpstr>INTRODUCTION</vt:lpstr>
      <vt:lpstr>LITERATURE SURVEY PAPER -1 </vt:lpstr>
      <vt:lpstr>LITERATURE SURVEY PAPER -1</vt:lpstr>
      <vt:lpstr>LITERATURE SURVEY PAPER -2</vt:lpstr>
      <vt:lpstr> LITERATURE SURVEY PAPER -2 </vt:lpstr>
      <vt:lpstr>EXISITNG SYSTEM </vt:lpstr>
      <vt:lpstr>PowerPoint Presentation</vt:lpstr>
      <vt:lpstr>PROPOSED WORK AND FEATURE EXTRACTION</vt:lpstr>
      <vt:lpstr>PowerPoint Presentation</vt:lpstr>
      <vt:lpstr>HARDWARE/SOFTWARE REQUIREMENTS </vt:lpstr>
      <vt:lpstr>PowerPoint Presentation</vt:lpstr>
      <vt:lpstr>PowerPoint Presentation</vt:lpstr>
      <vt:lpstr>PowerPoint Presentation</vt:lpstr>
      <vt:lpstr>Block Diagram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Muvva</cp:lastModifiedBy>
  <cp:revision>36</cp:revision>
  <dcterms:created xsi:type="dcterms:W3CDTF">2020-07-29T02:17:10Z</dcterms:created>
  <dcterms:modified xsi:type="dcterms:W3CDTF">2022-05-10T06:43:59Z</dcterms:modified>
</cp:coreProperties>
</file>