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64" r:id="rId4"/>
    <p:sldId id="258" r:id="rId5"/>
    <p:sldId id="259" r:id="rId6"/>
    <p:sldId id="262" r:id="rId7"/>
    <p:sldId id="260" r:id="rId8"/>
    <p:sldId id="263"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0"/>
    <p:restoredTop sz="77719"/>
  </p:normalViewPr>
  <p:slideViewPr>
    <p:cSldViewPr snapToGrid="0" snapToObjects="1">
      <p:cViewPr>
        <p:scale>
          <a:sx n="152" d="100"/>
          <a:sy n="152" d="100"/>
        </p:scale>
        <p:origin x="6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2/17/17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baseline="0" dirty="0" smtClean="0"/>
          </a:p>
          <a:p>
            <a:r>
              <a:rPr lang="en-US" baseline="0" dirty="0" smtClean="0"/>
              <a:t>In general, studies on category generation basically ask people to generate new categories of things, and the the experimenter analyzes the created categories to figure out what sources of prior knowledge were used in the creative process. In the classic paradigm, p</a:t>
            </a:r>
            <a:r>
              <a:rPr lang="en-US" baseline="0" dirty="0" smtClean="0"/>
              <a:t>articipants are asked to draw new species of plants and animals that might exist on other planets. In reality there are other backstories but </a:t>
            </a:r>
            <a:r>
              <a:rPr lang="en-US" baseline="0" dirty="0" err="1" smtClean="0"/>
              <a:t>i’m</a:t>
            </a:r>
            <a:r>
              <a:rPr lang="en-US" baseline="0" dirty="0" smtClean="0"/>
              <a:t> going to stick with the alien for simplicity.</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super exploratory. The most commonly cited idea from this era is that people “copy-and-tweak” some real example to make something new. But really, there was never any formalization of that idea because </a:t>
            </a:r>
            <a:r>
              <a:rPr lang="en-US" baseline="0" dirty="0" smtClean="0"/>
              <a:t>the behaviors to be explained are really high level, which makes them tough to simulate.</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t>
            </a:r>
            <a:r>
              <a:rPr lang="en-US" baseline="0" dirty="0" err="1" smtClean="0"/>
              <a:t>artifical</a:t>
            </a:r>
            <a:r>
              <a:rPr lang="en-US" baseline="0" dirty="0" smtClean="0"/>
              <a:t>,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I’ll be the first to admit that this doesn’t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The advantage, of course, is that you get a lot more control over the experience, and then you can build computational models to test theories about how people do this sort of thing. </a:t>
            </a:r>
          </a:p>
          <a:p>
            <a:endParaRPr lang="en-US" baseline="0" dirty="0" smtClean="0"/>
          </a:p>
          <a:p>
            <a:r>
              <a:rPr lang="en-US" baseline="0" dirty="0" smtClean="0"/>
              <a:t>So I’d argue that, just like list learning experiments can tell us a lot about memory, this artificial category generation paradigm can reveal a lot about more naturalistic cases.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3178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since </a:t>
            </a:r>
            <a:r>
              <a:rPr lang="en-US" baseline="0" dirty="0" err="1" smtClean="0"/>
              <a:t>Jern</a:t>
            </a:r>
            <a:r>
              <a:rPr lang="en-US" baseline="0" dirty="0" smtClean="0"/>
              <a:t> &amp; kemp published the first study taking this approach, I’ll briefly describe what they found.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that’s sort of the state of things when</a:t>
            </a:r>
            <a:r>
              <a:rPr lang="en-US" baseline="0" dirty="0" smtClean="0"/>
              <a:t> Joe and I started working on this last year. We have some strong </a:t>
            </a:r>
            <a:r>
              <a:rPr lang="en-US" baseline="0" dirty="0" err="1" smtClean="0"/>
              <a:t>evidenc</a:t>
            </a:r>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49550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2/17/17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27132" y="962429"/>
            <a:ext cx="3375239" cy="5428631"/>
            <a:chOff x="4893329" y="806333"/>
            <a:chExt cx="3989524" cy="596535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893330" y="6467299"/>
              <a:ext cx="3989523" cy="304385"/>
            </a:xfrm>
            <a:prstGeom prst="rect">
              <a:avLst/>
            </a:prstGeom>
            <a:noFill/>
          </p:spPr>
          <p:txBody>
            <a:bodyPr wrap="square" rtlCol="0">
              <a:spAutoFit/>
            </a:bodyPr>
            <a:lstStyle/>
            <a:p>
              <a:pPr algn="r"/>
              <a:r>
                <a:rPr lang="en-US" sz="1200" dirty="0" smtClean="0"/>
                <a:t>Images from Ward (1994), </a:t>
              </a:r>
              <a:r>
                <a:rPr lang="en-US" sz="1200" i="1" dirty="0" smtClean="0"/>
                <a:t>Cognitive Psychology</a:t>
              </a:r>
              <a:endParaRPr lang="en-US" sz="1200" dirty="0"/>
            </a:p>
          </p:txBody>
        </p:sp>
      </p:grpSp>
      <p:sp>
        <p:nvSpPr>
          <p:cNvPr id="4" name="TextBox 3"/>
          <p:cNvSpPr txBox="1"/>
          <p:nvPr/>
        </p:nvSpPr>
        <p:spPr>
          <a:xfrm>
            <a:off x="542155" y="437495"/>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sp>
        <p:nvSpPr>
          <p:cNvPr id="10" name="TextBox 9"/>
          <p:cNvSpPr txBox="1"/>
          <p:nvPr/>
        </p:nvSpPr>
        <p:spPr>
          <a:xfrm>
            <a:off x="260160" y="1568727"/>
            <a:ext cx="4849177" cy="4462760"/>
          </a:xfrm>
          <a:prstGeom prst="rect">
            <a:avLst/>
          </a:prstGeom>
          <a:noFill/>
        </p:spPr>
        <p:txBody>
          <a:bodyPr wrap="square" rtlCol="0">
            <a:spAutoFit/>
          </a:bodyPr>
          <a:lstStyle/>
          <a:p>
            <a:r>
              <a:rPr lang="en-US" sz="2000" dirty="0" smtClean="0"/>
              <a:t>Classic paradigm: participants asked to draw species of plants and animals from other planets</a:t>
            </a:r>
          </a:p>
          <a:p>
            <a:endParaRPr lang="en-US" dirty="0" smtClean="0"/>
          </a:p>
          <a:p>
            <a:endParaRPr lang="en-US" dirty="0" smtClean="0"/>
          </a:p>
          <a:p>
            <a:r>
              <a:rPr lang="en-US" sz="2000" dirty="0" smtClean="0"/>
              <a:t>What we learned—</a:t>
            </a:r>
          </a:p>
          <a:p>
            <a:endParaRPr lang="en-US" dirty="0" smtClean="0"/>
          </a:p>
          <a:p>
            <a:r>
              <a:rPr lang="en-US" b="1" dirty="0" smtClean="0"/>
              <a:t>Shared physical attributes</a:t>
            </a:r>
            <a:r>
              <a:rPr lang="en-US" dirty="0" smtClean="0"/>
              <a:t>: </a:t>
            </a:r>
          </a:p>
          <a:p>
            <a:pPr marL="285750" indent="-168275">
              <a:buFontTx/>
              <a:buChar char="-"/>
            </a:pPr>
            <a:r>
              <a:rPr lang="en-US" sz="1600" dirty="0" smtClean="0"/>
              <a:t>Aliens possess the same structural forms as on earth species (arms, legs, ears, </a:t>
            </a:r>
            <a:r>
              <a:rPr lang="en-US" sz="1600" dirty="0" err="1" smtClean="0"/>
              <a:t>etc</a:t>
            </a:r>
            <a:r>
              <a:rPr lang="mr-IN" sz="1600" dirty="0" smtClean="0"/>
              <a:t>…</a:t>
            </a:r>
            <a:r>
              <a:rPr lang="en-US" sz="1600" dirty="0" smtClean="0"/>
              <a:t>)</a:t>
            </a:r>
          </a:p>
          <a:p>
            <a:pPr marL="285750" indent="-285750">
              <a:buFontTx/>
              <a:buChar char="-"/>
            </a:pPr>
            <a:endParaRPr lang="en-US" b="1" dirty="0"/>
          </a:p>
          <a:p>
            <a:r>
              <a:rPr lang="en-US" b="1" dirty="0" smtClean="0"/>
              <a:t>Shared distributional properties</a:t>
            </a:r>
            <a:r>
              <a:rPr lang="en-US" dirty="0" smtClean="0"/>
              <a:t>: </a:t>
            </a:r>
          </a:p>
          <a:p>
            <a:pPr marL="285750" indent="-168275">
              <a:buFontTx/>
              <a:buChar char="-"/>
            </a:pPr>
            <a:r>
              <a:rPr lang="en-US" sz="1600" dirty="0" smtClean="0"/>
              <a:t>Same feature correlations as found on earth (e.g., wings usually found with feathers)</a:t>
            </a:r>
          </a:p>
          <a:p>
            <a:pPr marL="285750" indent="-168275">
              <a:buFontTx/>
              <a:buChar char="-"/>
            </a:pPr>
            <a:r>
              <a:rPr lang="en-US" sz="1600" dirty="0" smtClean="0"/>
              <a:t>Less within-species variance compared to between-species variance.</a:t>
            </a:r>
            <a:endParaRPr lang="en-US" sz="1600" dirty="0"/>
          </a:p>
        </p:txBody>
      </p:sp>
    </p:spTree>
    <p:extLst>
      <p:ext uri="{BB962C8B-B14F-4D97-AF65-F5344CB8AC3E}">
        <p14:creationId xmlns:p14="http://schemas.microsoft.com/office/powerpoint/2010/main" val="72531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27132" y="962429"/>
            <a:ext cx="3375239" cy="5428631"/>
            <a:chOff x="4893329" y="806333"/>
            <a:chExt cx="3989524" cy="596535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893330" y="6467299"/>
              <a:ext cx="3989523" cy="304385"/>
            </a:xfrm>
            <a:prstGeom prst="rect">
              <a:avLst/>
            </a:prstGeom>
            <a:noFill/>
          </p:spPr>
          <p:txBody>
            <a:bodyPr wrap="square" rtlCol="0">
              <a:spAutoFit/>
            </a:bodyPr>
            <a:lstStyle/>
            <a:p>
              <a:pPr algn="r"/>
              <a:r>
                <a:rPr lang="en-US" sz="1200" dirty="0" smtClean="0"/>
                <a:t>Images from Ward (1994), </a:t>
              </a:r>
              <a:r>
                <a:rPr lang="en-US" sz="1200" i="1" dirty="0" smtClean="0"/>
                <a:t>Cognitive Psychology</a:t>
              </a:r>
              <a:endParaRPr lang="en-US" sz="1200" dirty="0"/>
            </a:p>
          </p:txBody>
        </p:sp>
      </p:grpSp>
      <p:sp>
        <p:nvSpPr>
          <p:cNvPr id="10" name="TextBox 9"/>
          <p:cNvSpPr txBox="1"/>
          <p:nvPr/>
        </p:nvSpPr>
        <p:spPr>
          <a:xfrm>
            <a:off x="260160" y="1568727"/>
            <a:ext cx="4849177" cy="3693319"/>
          </a:xfrm>
          <a:prstGeom prst="rect">
            <a:avLst/>
          </a:prstGeom>
          <a:noFill/>
        </p:spPr>
        <p:txBody>
          <a:bodyPr wrap="square" rtlCol="0">
            <a:spAutoFit/>
          </a:bodyPr>
          <a:lstStyle/>
          <a:p>
            <a:r>
              <a:rPr lang="en-US" sz="2000" dirty="0" smtClean="0"/>
              <a:t>Classic paradigm: participants asked to draw species of plants and animals from other planets</a:t>
            </a:r>
          </a:p>
          <a:p>
            <a:endParaRPr lang="en-US" dirty="0" smtClean="0"/>
          </a:p>
          <a:p>
            <a:endParaRPr lang="en-US" dirty="0" smtClean="0"/>
          </a:p>
          <a:p>
            <a:r>
              <a:rPr lang="en-US" sz="2000" dirty="0" smtClean="0"/>
              <a:t>Psychological account—</a:t>
            </a:r>
          </a:p>
          <a:p>
            <a:endParaRPr lang="en-US" dirty="0" smtClean="0"/>
          </a:p>
          <a:p>
            <a:r>
              <a:rPr lang="en-US" b="1" dirty="0" smtClean="0"/>
              <a:t>Copy-and-Tweak </a:t>
            </a:r>
            <a:r>
              <a:rPr lang="en-US" dirty="0" smtClean="0"/>
              <a:t>(Ward, 1995)</a:t>
            </a:r>
          </a:p>
          <a:p>
            <a:pPr marL="285750" indent="-168275">
              <a:buFontTx/>
              <a:buChar char="-"/>
            </a:pPr>
            <a:r>
              <a:rPr lang="en-US" sz="1600" dirty="0" smtClean="0"/>
              <a:t>Participants retrieve an earth animal from memory, and then change a few of its features to make something new.</a:t>
            </a:r>
          </a:p>
          <a:p>
            <a:pPr marL="285750" indent="-168275">
              <a:buFontTx/>
              <a:buChar char="-"/>
            </a:pPr>
            <a:endParaRPr lang="en-US" sz="1600" dirty="0"/>
          </a:p>
          <a:p>
            <a:pPr marL="285750" indent="-285750">
              <a:buFontTx/>
              <a:buChar char="-"/>
            </a:pPr>
            <a:endParaRPr lang="en-US" b="1" dirty="0"/>
          </a:p>
        </p:txBody>
      </p:sp>
    </p:spTree>
    <p:extLst>
      <p:ext uri="{BB962C8B-B14F-4D97-AF65-F5344CB8AC3E}">
        <p14:creationId xmlns:p14="http://schemas.microsoft.com/office/powerpoint/2010/main" val="76802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220767" y="314133"/>
            <a:ext cx="8379329" cy="461665"/>
          </a:xfrm>
          <a:prstGeom prst="rect">
            <a:avLst/>
          </a:prstGeom>
          <a:noFill/>
        </p:spPr>
        <p:txBody>
          <a:bodyPr wrap="square" rtlCol="0">
            <a:spAutoFit/>
          </a:bodyPr>
          <a:lstStyle/>
          <a:p>
            <a:r>
              <a:rPr lang="en-US" sz="2400" dirty="0" smtClean="0"/>
              <a:t>Does this count as a </a:t>
            </a:r>
            <a:r>
              <a:rPr lang="en-US" sz="2400" u="sng" dirty="0" smtClean="0"/>
              <a:t>creative</a:t>
            </a:r>
            <a:r>
              <a:rPr lang="en-US" sz="2400" dirty="0" smtClean="0"/>
              <a:t> use of conceptual knowledge? </a:t>
            </a:r>
            <a:endParaRPr lang="en-US" sz="2400" dirty="0"/>
          </a:p>
        </p:txBody>
      </p:sp>
      <p:sp>
        <p:nvSpPr>
          <p:cNvPr id="2" name="TextBox 1"/>
          <p:cNvSpPr txBox="1"/>
          <p:nvPr/>
        </p:nvSpPr>
        <p:spPr>
          <a:xfrm>
            <a:off x="584375" y="1091398"/>
            <a:ext cx="6495474" cy="2185214"/>
          </a:xfrm>
          <a:prstGeom prst="rect">
            <a:avLst/>
          </a:prstGeom>
          <a:noFill/>
        </p:spPr>
        <p:txBody>
          <a:bodyPr wrap="square" rtlCol="0">
            <a:spAutoFit/>
          </a:bodyPr>
          <a:lstStyle/>
          <a:p>
            <a:r>
              <a:rPr lang="en-US" sz="2000" b="1" dirty="0" smtClean="0"/>
              <a:t>Disadvantages</a:t>
            </a:r>
            <a:endParaRPr lang="en-US" sz="2000" dirty="0"/>
          </a:p>
          <a:p>
            <a:pPr marL="342900" indent="-227013">
              <a:buFont typeface="Arial" charset="0"/>
              <a:buChar char="•"/>
            </a:pPr>
            <a:r>
              <a:rPr lang="en-US" dirty="0" smtClean="0"/>
              <a:t>Really boring, small domain. </a:t>
            </a:r>
          </a:p>
          <a:p>
            <a:pPr marL="342900" indent="-227013">
              <a:buFont typeface="Arial" charset="0"/>
              <a:buChar char="•"/>
            </a:pPr>
            <a:r>
              <a:rPr lang="en-US" dirty="0" smtClean="0"/>
              <a:t>Doesn’t *feel* very creative.</a:t>
            </a:r>
          </a:p>
          <a:p>
            <a:endParaRPr lang="en-US" sz="2000" dirty="0" smtClean="0"/>
          </a:p>
          <a:p>
            <a:r>
              <a:rPr lang="en-US" sz="2000" b="1" dirty="0" smtClean="0"/>
              <a:t>Advantages</a:t>
            </a:r>
            <a:endParaRPr lang="en-US" sz="2000" dirty="0"/>
          </a:p>
          <a:p>
            <a:pPr marL="285750" indent="-169863">
              <a:buFont typeface="Arial" charset="0"/>
              <a:buChar char="•"/>
            </a:pPr>
            <a:r>
              <a:rPr lang="en-US" dirty="0" smtClean="0"/>
              <a:t>Can control prior knowledge</a:t>
            </a:r>
          </a:p>
          <a:p>
            <a:pPr marL="285750" indent="-169863">
              <a:buFont typeface="Arial" charset="0"/>
              <a:buChar char="•"/>
            </a:pPr>
            <a:r>
              <a:rPr lang="en-US" dirty="0" smtClean="0"/>
              <a:t>possible to simulate with formal models!</a:t>
            </a:r>
            <a:endParaRPr lang="en-US" dirty="0"/>
          </a:p>
        </p:txBody>
      </p:sp>
    </p:spTree>
    <p:extLst>
      <p:ext uri="{BB962C8B-B14F-4D97-AF65-F5344CB8AC3E}">
        <p14:creationId xmlns:p14="http://schemas.microsoft.com/office/powerpoint/2010/main" val="108017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767" y="314133"/>
            <a:ext cx="8379329" cy="461665"/>
          </a:xfrm>
          <a:prstGeom prst="rect">
            <a:avLst/>
          </a:prstGeom>
          <a:noFill/>
        </p:spPr>
        <p:txBody>
          <a:bodyPr wrap="square" rtlCol="0">
            <a:spAutoFit/>
          </a:bodyPr>
          <a:lstStyle/>
          <a:p>
            <a:r>
              <a:rPr lang="en-US" sz="2400" dirty="0" smtClean="0"/>
              <a:t>Replicating classic results in the artificial domain.</a:t>
            </a:r>
            <a:endParaRPr lang="en-US" sz="2400" dirty="0"/>
          </a:p>
        </p:txBody>
      </p:sp>
      <p:sp>
        <p:nvSpPr>
          <p:cNvPr id="32" name="TextBox 31"/>
          <p:cNvSpPr txBox="1"/>
          <p:nvPr/>
        </p:nvSpPr>
        <p:spPr>
          <a:xfrm>
            <a:off x="1300109" y="1491688"/>
            <a:ext cx="5973127" cy="923330"/>
          </a:xfrm>
          <a:prstGeom prst="rect">
            <a:avLst/>
          </a:prstGeom>
          <a:noFill/>
        </p:spPr>
        <p:txBody>
          <a:bodyPr wrap="square" rtlCol="0">
            <a:spAutoFit/>
          </a:bodyPr>
          <a:lstStyle/>
          <a:p>
            <a:pPr marL="117475"/>
            <a:r>
              <a:rPr lang="en-US" b="1" dirty="0" err="1" smtClean="0"/>
              <a:t>Jern</a:t>
            </a:r>
            <a:r>
              <a:rPr lang="en-US" b="1" dirty="0" smtClean="0"/>
              <a:t> &amp; Kemp (2013):</a:t>
            </a:r>
            <a:endParaRPr lang="en-US" dirty="0" smtClean="0"/>
          </a:p>
          <a:p>
            <a:pPr marL="117475"/>
            <a:r>
              <a:rPr lang="en-US" dirty="0" smtClean="0"/>
              <a:t>Generated categories possessed the same correlations as in the experimenter-defined categories. </a:t>
            </a:r>
            <a:endParaRPr lang="en-US"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2334" y="763128"/>
            <a:ext cx="8379329" cy="1384995"/>
            <a:chOff x="411060" y="1006408"/>
            <a:chExt cx="8379329" cy="1384995"/>
          </a:xfrm>
        </p:grpSpPr>
        <p:sp>
          <p:nvSpPr>
            <p:cNvPr id="4" name="TextBox 3"/>
            <p:cNvSpPr txBox="1"/>
            <p:nvPr/>
          </p:nvSpPr>
          <p:spPr>
            <a:xfrm>
              <a:off x="411060" y="1006408"/>
              <a:ext cx="8379329" cy="461665"/>
            </a:xfrm>
            <a:prstGeom prst="rect">
              <a:avLst/>
            </a:prstGeom>
            <a:noFill/>
          </p:spPr>
          <p:txBody>
            <a:bodyPr wrap="square" rtlCol="0">
              <a:spAutoFit/>
            </a:bodyPr>
            <a:lstStyle/>
            <a:p>
              <a:r>
                <a:rPr lang="en-US" sz="2400" dirty="0" smtClean="0"/>
                <a:t>A hierarchical sampling model</a:t>
              </a:r>
              <a:endParaRPr lang="en-US" sz="2400" dirty="0"/>
            </a:p>
          </p:txBody>
        </p:sp>
        <p:sp>
          <p:nvSpPr>
            <p:cNvPr id="6" name="TextBox 5"/>
            <p:cNvSpPr txBox="1"/>
            <p:nvPr/>
          </p:nvSpPr>
          <p:spPr>
            <a:xfrm>
              <a:off x="411060" y="1468073"/>
              <a:ext cx="7633982" cy="923330"/>
            </a:xfrm>
            <a:prstGeom prst="rect">
              <a:avLst/>
            </a:prstGeom>
            <a:noFill/>
          </p:spPr>
          <p:txBody>
            <a:bodyPr wrap="square" rtlCol="0">
              <a:spAutoFit/>
            </a:bodyPr>
            <a:lstStyle/>
            <a:p>
              <a:pPr marL="342900" indent="-342900">
                <a:buFont typeface="+mj-lt"/>
                <a:buAutoNum type="arabicPeriod"/>
              </a:pPr>
              <a:r>
                <a:rPr lang="en-US" dirty="0" smtClean="0"/>
                <a:t>Represent categories as (multivariate normal) distributions in the space.</a:t>
              </a:r>
            </a:p>
            <a:p>
              <a:pPr marL="342900" indent="-342900">
                <a:buFont typeface="+mj-lt"/>
                <a:buAutoNum type="arabicPeriod"/>
              </a:pPr>
              <a:r>
                <a:rPr lang="en-US" dirty="0" smtClean="0"/>
                <a:t>Infer the the patterns of variability common among known categories.</a:t>
              </a:r>
            </a:p>
            <a:p>
              <a:pPr marL="342900" indent="-342900">
                <a:buFont typeface="+mj-lt"/>
                <a:buAutoNum type="arabicPeriod"/>
              </a:pPr>
              <a:r>
                <a:rPr lang="en-US" dirty="0" smtClean="0"/>
                <a:t>Generate a new category with similar patterns.</a:t>
              </a:r>
            </a:p>
          </p:txBody>
        </p:sp>
      </p:grpSp>
      <p:grpSp>
        <p:nvGrpSpPr>
          <p:cNvPr id="9" name="Group 8"/>
          <p:cNvGrpSpPr/>
          <p:nvPr/>
        </p:nvGrpSpPr>
        <p:grpSpPr>
          <a:xfrm>
            <a:off x="-74152" y="3095538"/>
            <a:ext cx="9218152" cy="2575419"/>
            <a:chOff x="868815" y="3145392"/>
            <a:chExt cx="8410515" cy="234977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868815" y="4848838"/>
              <a:ext cx="1261988" cy="646331"/>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0767" y="314133"/>
            <a:ext cx="8379329" cy="461665"/>
          </a:xfrm>
          <a:prstGeom prst="rect">
            <a:avLst/>
          </a:prstGeom>
          <a:noFill/>
        </p:spPr>
        <p:txBody>
          <a:bodyPr wrap="square" rtlCol="0">
            <a:spAutoFit/>
          </a:bodyPr>
          <a:lstStyle/>
          <a:p>
            <a:r>
              <a:rPr lang="en-US" sz="2400" dirty="0" smtClean="0"/>
              <a:t>Taking a step back</a:t>
            </a:r>
            <a:r>
              <a:rPr lang="mr-IN" sz="2400" dirty="0" smtClean="0"/>
              <a:t>…</a:t>
            </a:r>
            <a:endParaRPr lang="en-US" sz="2400" dirty="0"/>
          </a:p>
        </p:txBody>
      </p:sp>
      <p:sp>
        <p:nvSpPr>
          <p:cNvPr id="20" name="TextBox 19"/>
          <p:cNvSpPr txBox="1"/>
          <p:nvPr/>
        </p:nvSpPr>
        <p:spPr>
          <a:xfrm>
            <a:off x="486562" y="1342239"/>
            <a:ext cx="6570325" cy="2369880"/>
          </a:xfrm>
          <a:prstGeom prst="rect">
            <a:avLst/>
          </a:prstGeom>
          <a:noFill/>
        </p:spPr>
        <p:txBody>
          <a:bodyPr wrap="none" rtlCol="0">
            <a:spAutoFit/>
          </a:bodyPr>
          <a:lstStyle/>
          <a:p>
            <a:r>
              <a:rPr lang="en-US" b="1" dirty="0" smtClean="0"/>
              <a:t>Known phenomena</a:t>
            </a:r>
          </a:p>
          <a:p>
            <a:pPr marL="285750" indent="-169863">
              <a:buFontTx/>
              <a:buChar char="-"/>
            </a:pPr>
            <a:r>
              <a:rPr lang="en-US" sz="1600" dirty="0" smtClean="0"/>
              <a:t>Generation is influenced by prior knowledge.</a:t>
            </a:r>
          </a:p>
          <a:p>
            <a:pPr marL="285750" indent="-169863">
              <a:buFontTx/>
              <a:buChar char="-"/>
            </a:pPr>
            <a:r>
              <a:rPr lang="en-US" sz="1600" dirty="0" smtClean="0"/>
              <a:t>Distributional structure of known categories is obeyed in generated ones.</a:t>
            </a:r>
            <a:endParaRPr lang="en-US" sz="1600" dirty="0"/>
          </a:p>
          <a:p>
            <a:pPr marL="285750" indent="-169863">
              <a:buFontTx/>
              <a:buChar char="-"/>
            </a:pPr>
            <a:endParaRPr lang="en-US" sz="1600" dirty="0" smtClean="0"/>
          </a:p>
          <a:p>
            <a:pPr marL="285750" indent="-169863">
              <a:buFontTx/>
              <a:buChar char="-"/>
            </a:pPr>
            <a:endParaRPr lang="en-US" sz="1600" dirty="0"/>
          </a:p>
          <a:p>
            <a:r>
              <a:rPr lang="en-US" sz="1600" b="1" dirty="0" smtClean="0"/>
              <a:t>Existing models</a:t>
            </a:r>
            <a:endParaRPr lang="en-US" sz="1600" b="1" dirty="0"/>
          </a:p>
          <a:p>
            <a:pPr marL="285750" indent="-169863">
              <a:buFontTx/>
              <a:buChar char="-"/>
            </a:pPr>
            <a:r>
              <a:rPr lang="en-US" sz="1600" dirty="0" err="1" smtClean="0"/>
              <a:t>Copy+Tweak</a:t>
            </a:r>
            <a:r>
              <a:rPr lang="en-US" sz="1600" dirty="0" smtClean="0"/>
              <a:t> (formalized by </a:t>
            </a:r>
            <a:r>
              <a:rPr lang="en-US" sz="1600" dirty="0" err="1" smtClean="0"/>
              <a:t>Jern</a:t>
            </a:r>
            <a:r>
              <a:rPr lang="en-US" sz="1600" dirty="0" smtClean="0"/>
              <a:t> &amp; Kemp).</a:t>
            </a:r>
            <a:endParaRPr lang="en-US" sz="1600" dirty="0"/>
          </a:p>
          <a:p>
            <a:pPr marL="285750" indent="-169863">
              <a:buFontTx/>
              <a:buChar char="-"/>
            </a:pPr>
            <a:r>
              <a:rPr lang="en-US" sz="1600" dirty="0" smtClean="0"/>
              <a:t>Hierarchical sampling</a:t>
            </a:r>
            <a:endParaRPr lang="en-US" sz="1600" dirty="0"/>
          </a:p>
          <a:p>
            <a:pPr marL="285750" indent="-169863">
              <a:buFontTx/>
              <a:buChar char="-"/>
            </a:pPr>
            <a:endParaRPr lang="en-US" sz="1600" dirty="0" smtClean="0"/>
          </a:p>
        </p:txBody>
      </p:sp>
      <p:sp>
        <p:nvSpPr>
          <p:cNvPr id="21" name="TextBox 20"/>
          <p:cNvSpPr txBox="1"/>
          <p:nvPr/>
        </p:nvSpPr>
        <p:spPr>
          <a:xfrm>
            <a:off x="973123" y="5008228"/>
            <a:ext cx="6177781" cy="1200329"/>
          </a:xfrm>
          <a:prstGeom prst="rect">
            <a:avLst/>
          </a:prstGeom>
          <a:noFill/>
        </p:spPr>
        <p:txBody>
          <a:bodyPr wrap="none" rtlCol="0">
            <a:spAutoFit/>
          </a:bodyPr>
          <a:lstStyle/>
          <a:p>
            <a:r>
              <a:rPr lang="en-US" dirty="0" smtClean="0"/>
              <a:t>Both those models were designed to explain the above </a:t>
            </a:r>
            <a:r>
              <a:rPr lang="en-US" dirty="0" err="1" smtClean="0"/>
              <a:t>phenom</a:t>
            </a:r>
            <a:endParaRPr lang="en-US" dirty="0" smtClean="0"/>
          </a:p>
          <a:p>
            <a:r>
              <a:rPr lang="en-US" dirty="0" smtClean="0"/>
              <a:t>But that</a:t>
            </a:r>
            <a:r>
              <a:rPr lang="mr-IN" dirty="0" smtClean="0"/>
              <a:t>’</a:t>
            </a:r>
            <a:r>
              <a:rPr lang="en-US" dirty="0" smtClean="0"/>
              <a:t>s actually not much </a:t>
            </a:r>
            <a:r>
              <a:rPr lang="en-US" dirty="0" err="1" smtClean="0"/>
              <a:t>phenom</a:t>
            </a:r>
            <a:endParaRPr lang="en-US" dirty="0" smtClean="0"/>
          </a:p>
          <a:p>
            <a:endParaRPr lang="en-US" dirty="0"/>
          </a:p>
          <a:p>
            <a:r>
              <a:rPr lang="en-US" dirty="0" smtClean="0"/>
              <a:t>What else is there?</a:t>
            </a:r>
            <a:endParaRPr lang="en-US" dirty="0"/>
          </a:p>
        </p:txBody>
      </p:sp>
    </p:spTree>
    <p:extLst>
      <p:ext uri="{BB962C8B-B14F-4D97-AF65-F5344CB8AC3E}">
        <p14:creationId xmlns:p14="http://schemas.microsoft.com/office/powerpoint/2010/main" val="1841319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1438</Words>
  <Application>Microsoft Macintosh PowerPoint</Application>
  <PresentationFormat>On-screen Show (4:3)</PresentationFormat>
  <Paragraphs>127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Office Theme</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32</cp:revision>
  <dcterms:created xsi:type="dcterms:W3CDTF">2017-02-16T21:54:54Z</dcterms:created>
  <dcterms:modified xsi:type="dcterms:W3CDTF">2017-02-18T00:13:09Z</dcterms:modified>
</cp:coreProperties>
</file>