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0"/>
  </p:notesMasterIdLst>
  <p:sldIdLst>
    <p:sldId id="288" r:id="rId2"/>
    <p:sldId id="256" r:id="rId3"/>
    <p:sldId id="261" r:id="rId4"/>
    <p:sldId id="331" r:id="rId5"/>
    <p:sldId id="257" r:id="rId6"/>
    <p:sldId id="328" r:id="rId7"/>
    <p:sldId id="289" r:id="rId8"/>
    <p:sldId id="264" r:id="rId9"/>
    <p:sldId id="258" r:id="rId10"/>
    <p:sldId id="259" r:id="rId11"/>
    <p:sldId id="332" r:id="rId12"/>
    <p:sldId id="260" r:id="rId13"/>
    <p:sldId id="263" r:id="rId14"/>
    <p:sldId id="290" r:id="rId15"/>
    <p:sldId id="266" r:id="rId16"/>
    <p:sldId id="268" r:id="rId17"/>
    <p:sldId id="336" r:id="rId18"/>
    <p:sldId id="334" r:id="rId19"/>
    <p:sldId id="337" r:id="rId20"/>
    <p:sldId id="338" r:id="rId21"/>
    <p:sldId id="276" r:id="rId22"/>
    <p:sldId id="277" r:id="rId23"/>
    <p:sldId id="329" r:id="rId24"/>
    <p:sldId id="330" r:id="rId25"/>
    <p:sldId id="297" r:id="rId26"/>
    <p:sldId id="285" r:id="rId27"/>
    <p:sldId id="291" r:id="rId28"/>
    <p:sldId id="293" r:id="rId29"/>
    <p:sldId id="294" r:id="rId30"/>
    <p:sldId id="278" r:id="rId31"/>
    <p:sldId id="295" r:id="rId32"/>
    <p:sldId id="296" r:id="rId33"/>
    <p:sldId id="286" r:id="rId34"/>
    <p:sldId id="300" r:id="rId35"/>
    <p:sldId id="302" r:id="rId36"/>
    <p:sldId id="339" r:id="rId37"/>
    <p:sldId id="316" r:id="rId38"/>
    <p:sldId id="317" r:id="rId39"/>
    <p:sldId id="318" r:id="rId40"/>
    <p:sldId id="319" r:id="rId41"/>
    <p:sldId id="314" r:id="rId42"/>
    <p:sldId id="315" r:id="rId43"/>
    <p:sldId id="303" r:id="rId44"/>
    <p:sldId id="304" r:id="rId45"/>
    <p:sldId id="320" r:id="rId46"/>
    <p:sldId id="305" r:id="rId47"/>
    <p:sldId id="322" r:id="rId48"/>
    <p:sldId id="333" r:id="rId49"/>
    <p:sldId id="306" r:id="rId50"/>
    <p:sldId id="326" r:id="rId51"/>
    <p:sldId id="327" r:id="rId52"/>
    <p:sldId id="308" r:id="rId53"/>
    <p:sldId id="309" r:id="rId54"/>
    <p:sldId id="270" r:id="rId55"/>
    <p:sldId id="271" r:id="rId56"/>
    <p:sldId id="299" r:id="rId57"/>
    <p:sldId id="321" r:id="rId58"/>
    <p:sldId id="27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6"/>
    <p:restoredTop sz="77758"/>
  </p:normalViewPr>
  <p:slideViewPr>
    <p:cSldViewPr snapToGrid="0" snapToObjects="1">
      <p:cViewPr>
        <p:scale>
          <a:sx n="120" d="100"/>
          <a:sy n="120" d="100"/>
        </p:scale>
        <p:origin x="1872"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2/28/17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8A78D-75C4-E841-B8CC-3B6913D7A8EB}" type="slidenum">
              <a:rPr lang="en-US" smtClean="0"/>
              <a:t>1</a:t>
            </a:fld>
            <a:endParaRPr lang="en-US"/>
          </a:p>
        </p:txBody>
      </p:sp>
    </p:spTree>
    <p:extLst>
      <p:ext uri="{BB962C8B-B14F-4D97-AF65-F5344CB8AC3E}">
        <p14:creationId xmlns:p14="http://schemas.microsoft.com/office/powerpoint/2010/main" val="123380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they’ve finished, they will have created multiple crystals,</a:t>
            </a:r>
            <a:r>
              <a:rPr lang="en-US" baseline="0" dirty="0" smtClean="0"/>
              <a:t> which constitutes a category, and we can analyze their category to make conclusions about the creative process. So if you imagine that a participant created these for examples into their category, then you could also plot the generated category within the space and that can lead you to a lot of nice insights.</a:t>
            </a:r>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148470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a categories with a positive correlation, some with negative. And there are examples of each of these on the slide.</a:t>
            </a:r>
          </a:p>
          <a:p>
            <a:endParaRPr lang="en-US" baseline="0" dirty="0" smtClean="0"/>
          </a:p>
          <a:p>
            <a:r>
              <a:rPr lang="en-US" baseline="0" dirty="0" smtClean="0"/>
              <a:t>And it turns out that participants generated novel categories following the same correlations. So if they learned a category with a positive size-saturation correlation, they tended to generate a new category with the same pattern.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30538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that’s where the</a:t>
            </a:r>
            <a:r>
              <a:rPr lang="en-US" baseline="0" dirty="0" smtClean="0"/>
              <a:t> field was as of last year. </a:t>
            </a:r>
            <a:r>
              <a:rPr lang="en-US" baseline="0" dirty="0" smtClean="0"/>
              <a:t>But really, all of those studies just served to identify this one constraint on category generation, and it seems a little silly to assume that’s all there is to it. So our experiments have been about identifying other constraints on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a:t>
            </a:r>
            <a:r>
              <a:rPr lang="en-US" baseline="0" dirty="0" smtClean="0"/>
              <a:t>In our experiments, participants first complete a training phase where they are taught about a category that we defined as a collection of these squares. Then, they complete a generation phase where they we ask them generate a new category. </a:t>
            </a:r>
          </a:p>
          <a:p>
            <a:endParaRPr lang="en-US" baseline="0" dirty="0" smtClean="0"/>
          </a:p>
          <a:p>
            <a:r>
              <a:rPr lang="en-US" baseline="0" dirty="0" smtClean="0"/>
              <a:t>In each experiment, we call the category that we created the “alpha category”, and the participants are supposed to make the “Beta”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training phase is what you would call “supervised</a:t>
            </a:r>
            <a:r>
              <a:rPr lang="en-US" baseline="0" dirty="0" smtClean="0"/>
              <a:t> observation”. On each trial, participants see a single alpha category member and they are told it is an alpha, and they can move on whenever they want. So on the left I have a depiction of what each trial looked like, and on the right I have the instructions participants saw before beginning the training phase. These instructions are purposefully very boring because we don’t want participants bringing in any prior knowledge to the experiment.</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generation phase is just like in </a:t>
            </a:r>
            <a:r>
              <a:rPr lang="en-US" baseline="0" dirty="0" err="1" smtClean="0"/>
              <a:t>Jern</a:t>
            </a:r>
            <a:r>
              <a:rPr lang="en-US" baseline="0" dirty="0" smtClean="0"/>
              <a:t> and Kemp’s study. On each trial, they make a single beta category example by using sliders to adjust the example’s color and size. On the right I have the instructions that participants read before completing the generation task.</a:t>
            </a:r>
          </a:p>
          <a:p>
            <a:endParaRPr lang="en-US" baseline="0" dirty="0" smtClean="0"/>
          </a:p>
          <a:p>
            <a:r>
              <a:rPr lang="en-US" baseline="0" dirty="0" smtClean="0"/>
              <a:t>Again, the instructions were kept very vague because we did not want to bias participants towards creating any specific kind of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17</a:t>
            </a:fld>
            <a:endParaRPr lang="en-US"/>
          </a:p>
        </p:txBody>
      </p:sp>
    </p:spTree>
    <p:extLst>
      <p:ext uri="{BB962C8B-B14F-4D97-AF65-F5344CB8AC3E}">
        <p14:creationId xmlns:p14="http://schemas.microsoft.com/office/powerpoint/2010/main" val="1024249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moving on to the first experiment. W</a:t>
            </a:r>
            <a:r>
              <a:rPr lang="en-US" baseline="0" dirty="0" smtClean="0"/>
              <a:t>e </a:t>
            </a:r>
            <a:r>
              <a:rPr lang="en-US" baseline="0" dirty="0" smtClean="0"/>
              <a:t>developed three different </a:t>
            </a:r>
            <a:r>
              <a:rPr lang="en-US" baseline="0" dirty="0" smtClean="0"/>
              <a:t>conditions that we are calling XOR, Cluster, and Row. </a:t>
            </a:r>
            <a:r>
              <a:rPr lang="en-US" baseline="0" dirty="0" smtClean="0"/>
              <a:t>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18</a:t>
            </a:fld>
            <a:endParaRPr lang="en-US"/>
          </a:p>
        </p:txBody>
      </p:sp>
    </p:spTree>
    <p:extLst>
      <p:ext uri="{BB962C8B-B14F-4D97-AF65-F5344CB8AC3E}">
        <p14:creationId xmlns:p14="http://schemas.microsoft.com/office/powerpoint/2010/main" val="1344063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note that participants never see the Alpha category represented as points in one of these spaces. We just plot it like this</a:t>
            </a:r>
            <a:r>
              <a:rPr lang="en-US" baseline="0" dirty="0" smtClean="0"/>
              <a:t> for illustrative reasons. Participants are only ever exposed to squares of a particular size and color.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t>
            </a:r>
            <a:r>
              <a:rPr lang="en-US" dirty="0" smtClean="0"/>
              <a:t>this slide is just to give you a sense of how these categories are physically</a:t>
            </a:r>
            <a:r>
              <a:rPr lang="en-US" baseline="0" dirty="0" smtClean="0"/>
              <a:t> instantiated. So the Alpha category that people learn about in the XOR, or exclusive or, condition is made of small dark squares and large light squares. In Cluster they are all small and light, and in Row that are all very small but both dark and light.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19</a:t>
            </a:fld>
            <a:endParaRPr lang="en-US"/>
          </a:p>
        </p:txBody>
      </p:sp>
    </p:spTree>
    <p:extLst>
      <p:ext uri="{BB962C8B-B14F-4D97-AF65-F5344CB8AC3E}">
        <p14:creationId xmlns:p14="http://schemas.microsoft.com/office/powerpoint/2010/main" val="173396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here on out though, I’ll be referring to the axes as X and Y axis, since in the behavioral study the assignment between the perceptual feature and the axis of the space is counterbalanced.  But remember going forward, that each point in one of these multidimensional spaces corresponds to a particular square with a particular size and color.</a:t>
            </a:r>
          </a:p>
        </p:txBody>
      </p:sp>
      <p:sp>
        <p:nvSpPr>
          <p:cNvPr id="4" name="Slide Number Placeholder 3"/>
          <p:cNvSpPr>
            <a:spLocks noGrp="1"/>
          </p:cNvSpPr>
          <p:nvPr>
            <p:ph type="sldNum" sz="quarter" idx="10"/>
          </p:nvPr>
        </p:nvSpPr>
        <p:spPr/>
        <p:txBody>
          <a:bodyPr/>
          <a:lstStyle/>
          <a:p>
            <a:fld id="{2EE8A78D-75C4-E841-B8CC-3B6913D7A8EB}" type="slidenum">
              <a:rPr lang="en-US" smtClean="0"/>
              <a:t>20</a:t>
            </a:fld>
            <a:endParaRPr lang="en-US"/>
          </a:p>
        </p:txBody>
      </p:sp>
    </p:spTree>
    <p:extLst>
      <p:ext uri="{BB962C8B-B14F-4D97-AF65-F5344CB8AC3E}">
        <p14:creationId xmlns:p14="http://schemas.microsoft.com/office/powerpoint/2010/main" val="1946550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what do</a:t>
            </a:r>
            <a:r>
              <a:rPr lang="en-US" baseline="0" dirty="0" smtClean="0"/>
              <a:t> we think should happen here. Since people seem to emulate the structure of known categories, then the patterns of covariance in the Beta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21</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 to give you a sense of the richness of these data I’ll show some samples on the slide.</a:t>
            </a:r>
            <a:r>
              <a:rPr lang="en-US" baseline="0" dirty="0" smtClean="0"/>
              <a:t> Each of these subplots came from a single participant, and I’ve just plotted the locations of the members of category A as well as the locations of the generated examples in category B.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again, remember that each point in one of these plots corresponds to a physical stimulus. Each one of these plots is generated based on the collection of squares each person generates into the Beta category, and we produce these figures after the fact because it reveals a lot about each person’s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here are some samples from the XOR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here are the samples from the cluster condition</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1538014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the samples from the row </a:t>
            </a:r>
            <a:r>
              <a:rPr lang="en-US" dirty="0" smtClean="0"/>
              <a:t>condition</a:t>
            </a:r>
            <a:r>
              <a:rPr lang="en-US" baseline="0" dirty="0" smtClean="0"/>
              <a:t>. And what I hope you can see is that there’s a huge degree of differences between people and conditions, but there’s also a lot of commonalities. SO this data is just super super rich.</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1866686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approach we’ve taken to deal with this richness is try to characterize each participants category in terms of a set of statistics, like the range of the Beta category along each feature, or the correlation between the features.</a:t>
            </a:r>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almost but not entirely broad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with respect</a:t>
            </a:r>
            <a:r>
              <a:rPr lang="en-US" baseline="0" dirty="0" smtClean="0"/>
              <a:t> the X axis, or horizontal range, j</a:t>
            </a:r>
            <a:r>
              <a:rPr lang="en-US" dirty="0" smtClean="0"/>
              <a:t>ust as the</a:t>
            </a:r>
            <a:r>
              <a:rPr lang="en-US" baseline="0" dirty="0" smtClean="0"/>
              <a:t> classic effect would predict, t</a:t>
            </a:r>
            <a:r>
              <a:rPr lang="en-US" dirty="0" smtClean="0"/>
              <a:t>he XOR condition had the most X axis range, followed by the Row condition, followed by the cluster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Generating new categories,</a:t>
            </a:r>
            <a:r>
              <a:rPr lang="en-US" baseline="0" dirty="0" smtClean="0"/>
              <a:t> as it turns out, is an important part of doing science, or art, or design, or really any intellectual undertaking where you need to come up with new and interesting ideas. I assume that sort of thing is familiar to the people in this room</a:t>
            </a:r>
            <a:r>
              <a:rPr lang="mr-IN" baseline="0" dirty="0" smtClean="0"/>
              <a:t>…</a:t>
            </a:r>
            <a:endParaRPr lang="en-US" baseline="0" dirty="0" smtClean="0"/>
          </a:p>
          <a:p>
            <a:endParaRPr lang="en-US" baseline="0" dirty="0" smtClean="0"/>
          </a:p>
          <a:p>
            <a:r>
              <a:rPr lang="en-US" baseline="0" dirty="0" smtClean="0"/>
              <a:t>So there’s a lot of reasons for us to want to understand this.</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a:t>
            </a:r>
            <a:r>
              <a:rPr lang="en-US" baseline="0" dirty="0" smtClean="0"/>
              <a:t> think that’s some pretty good evidence that people do emulate the distributional properties of learned categories in what they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then I just sort of explored the data to get a sense of what else was going on. On the slide now I’m showing you </a:t>
            </a:r>
            <a:r>
              <a:rPr lang="en-US" baseline="0" dirty="0" err="1" smtClean="0"/>
              <a:t>heatmaps</a:t>
            </a:r>
            <a:r>
              <a:rPr lang="en-US" baseline="0" dirty="0" smtClean="0"/>
              <a:t> of where people tended to generate beta category examples. Each figure is for one condition, and the shading of the figure shows how often people generated exemplars in each location. Areas shaded blue correspond to locations where Beta examples were generated most frequently.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to have the beta category exemplars as far away from the alphas as possible.</a:t>
            </a:r>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amount of space between Beta examples and Alpha examples. I’ve plotted each person in a scatter plot here, and you can see that most people are in this upper triangle, which means that they have more between distance within distance.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that indicates that people want the betas to be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And the thought here is that existing models, which is pretty much just the hierarchical sampling model, assume that the internal structure, or distribution, of generated categories simply reflects the distribution of the known categories. The idea we had was that, actually, the shape of the remaining space, without any category items, influences generation.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I get to the results its worth going over what we can expect based on what we know. So since Bottom and Middle do not differ in terms of the structure of the Alpha category, then the prediction given all those classic effects is that people should generally make the same types of categories in each condition, because they all have the same prior knowledge of the distributional structure.</a:t>
            </a:r>
          </a:p>
          <a:p>
            <a:endParaRPr lang="en-US" baseline="0" dirty="0" smtClean="0"/>
          </a:p>
          <a:p>
            <a:r>
              <a:rPr lang="en-US" baseline="0" dirty="0" smtClean="0"/>
              <a:t>But you can also see that the shape of the open space differs between the two conditions, so our question is about whether that will lead to qualitatively different kinds of categories.</a:t>
            </a:r>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36</a:t>
            </a:fld>
            <a:endParaRPr lang="en-US"/>
          </a:p>
        </p:txBody>
      </p:sp>
    </p:spTree>
    <p:extLst>
      <p:ext uri="{BB962C8B-B14F-4D97-AF65-F5344CB8AC3E}">
        <p14:creationId xmlns:p14="http://schemas.microsoft.com/office/powerpoint/2010/main" val="712390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more</a:t>
            </a:r>
            <a:r>
              <a:rPr lang="en-US" baseline="0" dirty="0" smtClean="0"/>
              <a:t> participants in the middle condition used the top AND the bottom. And what this means is that participants in the middle condition were more likely to create categories that span the entire Y axis. 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approach we took was to try to find the common patterns of generation in each condition. We just manually inspected the data,</a:t>
            </a:r>
            <a:r>
              <a:rPr lang="en-US" baseline="0" dirty="0" smtClean="0"/>
              <a:t> and we came up with four common profiles, which I’m showing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was what we’re calling a “four corners” category, with one beta example in each of the corners. Probably the most common types were row and column categories, where the betas are widely distributed along one dimension but not the other, creating rows or columns. But we also saw a lot of tightly clustered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41</a:t>
            </a:fld>
            <a:endParaRPr lang="en-US"/>
          </a:p>
        </p:txBody>
      </p:sp>
    </p:spTree>
    <p:extLst>
      <p:ext uri="{BB962C8B-B14F-4D97-AF65-F5344CB8AC3E}">
        <p14:creationId xmlns:p14="http://schemas.microsoft.com/office/powerpoint/2010/main" val="997267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didn’t notice, those profiles sort of fill out four quadrants</a:t>
            </a:r>
            <a:r>
              <a:rPr lang="en-US" baseline="0" dirty="0" smtClean="0"/>
              <a:t> in the relationship between the X and Y axis ranges. Right, so here I’ve plotted the X and Y axis range from each participant's category, and you can see that people are all over the place. And honestly this looks like a big mess, we’ve got a huge amount of variability in the types of categories that people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sort of thing is tough to account for if your only explanatory mechanism based on knowledge of how other categories are distributed. Like, how could you explain such huge variability when everybody in the study has the same prior knowledge?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a:t>
            </a:r>
            <a:r>
              <a:rPr lang="en-US" dirty="0" smtClean="0"/>
              <a:t> I think you can explain a lot about each participant’s profile if</a:t>
            </a:r>
            <a:r>
              <a:rPr lang="en-US" baseline="0" dirty="0" smtClean="0"/>
              <a:t> you consider where the exemplars in the category are actually located, relative to the members of the Alpha category.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42</a:t>
            </a:fld>
            <a:endParaRPr lang="en-US"/>
          </a:p>
        </p:txBody>
      </p:sp>
    </p:spTree>
    <p:extLst>
      <p:ext uri="{BB962C8B-B14F-4D97-AF65-F5344CB8AC3E}">
        <p14:creationId xmlns:p14="http://schemas.microsoft.com/office/powerpoint/2010/main" val="770120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Joe</a:t>
            </a:r>
            <a:r>
              <a:rPr lang="en-US" baseline="0" dirty="0" smtClean="0"/>
              <a:t> and I are still exploring these data, but here’s one thing we did to relate category structure to category location. So the heat maps at the bottom show, for each stimulus, how the categories it was placed in tend to be distributed. So purple areas correspond to items that were often in horizontally aligned categories, or row-like categories. Orange areas correspond to items that were in vertically aligned, or column-like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what I think is really apparent here is that people tend to put rows above or below the alphas, and they tend to put columns to the sides, which is just real clear evidence that people are organizing their generated category in order to maximize distance from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43</a:t>
            </a:fld>
            <a:endParaRPr lang="en-US"/>
          </a:p>
        </p:txBody>
      </p:sp>
    </p:spTree>
    <p:extLst>
      <p:ext uri="{BB962C8B-B14F-4D97-AF65-F5344CB8AC3E}">
        <p14:creationId xmlns:p14="http://schemas.microsoft.com/office/powerpoint/2010/main" val="621783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a:t>
            </a:r>
            <a:r>
              <a:rPr lang="en-US" baseline="0" dirty="0" smtClean="0"/>
              <a:t> that’s all I have in the way of experiments to tell you all about. And as I said earlier, before Joe and I started working on this, we really didn’t know that much about category generation, so a lot of this has been about establishing some very fundamental principles. And I think these two experiments have revealed quite a bit, most notably that people in some sense seek out unoccupied areas of space to generate a category in, and that the structure of their categories is influenced by contrast from known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44</a:t>
            </a:fld>
            <a:endParaRPr lang="en-US"/>
          </a:p>
        </p:txBody>
      </p:sp>
    </p:spTree>
    <p:extLst>
      <p:ext uri="{BB962C8B-B14F-4D97-AF65-F5344CB8AC3E}">
        <p14:creationId xmlns:p14="http://schemas.microsoft.com/office/powerpoint/2010/main" val="1783687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it turns out, a lot of our intuitions about category contrast some</a:t>
            </a:r>
            <a:r>
              <a:rPr lang="en-US" baseline="0" dirty="0" smtClean="0"/>
              <a:t> from really foundational work in the categorizations, where we know that people tend to learn categories more easily if the categories are more distinct from one another. So we began to look into how popular category learning models might explain these effects.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45</a:t>
            </a:fld>
            <a:endParaRPr lang="en-US"/>
          </a:p>
        </p:txBody>
      </p:sp>
    </p:spTree>
    <p:extLst>
      <p:ext uri="{BB962C8B-B14F-4D97-AF65-F5344CB8AC3E}">
        <p14:creationId xmlns:p14="http://schemas.microsoft.com/office/powerpoint/2010/main" val="168879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we ended up building was called PACKER, which stands for producing</a:t>
            </a:r>
            <a:r>
              <a:rPr lang="en-US" baseline="0" dirty="0" smtClean="0"/>
              <a:t> alike and contrasting knowledge with exemplar representations. We called it packer first, because go packers!, but second because one of the key principles is that the model generated categories by trying to pack unoccupied space with examples. I don’t think I have time to review the core principles of the exemplar view, but I’d be happy to talk through the math later if any anyone asks me.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46</a:t>
            </a:fld>
            <a:endParaRPr lang="en-US"/>
          </a:p>
        </p:txBody>
      </p:sp>
    </p:spTree>
    <p:extLst>
      <p:ext uri="{BB962C8B-B14F-4D97-AF65-F5344CB8AC3E}">
        <p14:creationId xmlns:p14="http://schemas.microsoft.com/office/powerpoint/2010/main" val="678008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PACKER generates</a:t>
            </a:r>
            <a:r>
              <a:rPr lang="en-US" baseline="0" dirty="0" smtClean="0"/>
              <a:t> items by trying to satisfy two constraints. It wants new categories to be dissimilar to all the known categories, and it wants items belonging to the same category to be similar to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heatmaps</a:t>
            </a:r>
            <a:r>
              <a:rPr lang="en-US" baseline="0" dirty="0" smtClean="0"/>
              <a:t> I have on the slide I think provide a solid ignition about how the model works. Each of these plots show how likely the model is to generate a category B example at each point in the space, with blue areas being more likely. So in this case the model knows about one item in category A and one item in category B. The first plot shows how the category A example contributes to generation, and basically things get exponentially more likely as you move away from the A. The second one shows the influence of the category B example, and basically things get exponentially less likely as you move away from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combination of those is the actual distribution from which an example is generated, and you can see the model is predicting that an item will be generated close to the B but far from the A. And so basically the model has a little kernel for each example, and in the end generation is the combination of all of them.</a:t>
            </a:r>
          </a:p>
        </p:txBody>
      </p:sp>
      <p:sp>
        <p:nvSpPr>
          <p:cNvPr id="4" name="Slide Number Placeholder 3"/>
          <p:cNvSpPr>
            <a:spLocks noGrp="1"/>
          </p:cNvSpPr>
          <p:nvPr>
            <p:ph type="sldNum" sz="quarter" idx="10"/>
          </p:nvPr>
        </p:nvSpPr>
        <p:spPr/>
        <p:txBody>
          <a:bodyPr/>
          <a:lstStyle/>
          <a:p>
            <a:fld id="{058AAC71-9B48-0A43-90A2-3982C5B7C3CD}" type="slidenum">
              <a:rPr lang="en-US" smtClean="0"/>
              <a:t>47</a:t>
            </a:fld>
            <a:endParaRPr lang="en-US"/>
          </a:p>
        </p:txBody>
      </p:sp>
    </p:spTree>
    <p:extLst>
      <p:ext uri="{BB962C8B-B14F-4D97-AF65-F5344CB8AC3E}">
        <p14:creationId xmlns:p14="http://schemas.microsoft.com/office/powerpoint/2010/main" val="1510150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 gives you a pretty good intuition about how the model works,</a:t>
            </a:r>
            <a:r>
              <a:rPr lang="en-US" baseline="0" dirty="0" smtClean="0"/>
              <a:t> but </a:t>
            </a:r>
            <a:r>
              <a:rPr lang="en-US" dirty="0" smtClean="0"/>
              <a:t>I have this slide</a:t>
            </a:r>
            <a:r>
              <a:rPr lang="en-US" baseline="0" dirty="0" smtClean="0"/>
              <a:t> with the actual mathematics. And again I’m happy to talk this through more carefully if anyone asks, but really I’m showing this mostly</a:t>
            </a:r>
            <a:r>
              <a:rPr lang="en-US" dirty="0" smtClean="0"/>
              <a:t> for joe. Basically, we set the model up so that the influence of the contrast and target categories is parameterized,</a:t>
            </a:r>
            <a:r>
              <a:rPr lang="en-US" baseline="0" dirty="0" smtClean="0"/>
              <a:t> so by fitting the model to a single person’s category, we can interpret the parameters to get a sense of where their priorities are.</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48</a:t>
            </a:fld>
            <a:endParaRPr lang="en-US"/>
          </a:p>
        </p:txBody>
      </p:sp>
    </p:spTree>
    <p:extLst>
      <p:ext uri="{BB962C8B-B14F-4D97-AF65-F5344CB8AC3E}">
        <p14:creationId xmlns:p14="http://schemas.microsoft.com/office/powerpoint/2010/main" val="2093466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it turns out this system explains all</a:t>
            </a:r>
            <a:r>
              <a:rPr lang="en-US" baseline="0" dirty="0" smtClean="0"/>
              <a:t> sort of things that we’re observing, </a:t>
            </a:r>
            <a:r>
              <a:rPr lang="en-US" baseline="0" dirty="0" smtClean="0"/>
              <a:t>but joe and I are really just beginning to conduct systematic tests. This is a figure from a paper we submitted to the </a:t>
            </a:r>
            <a:r>
              <a:rPr lang="en-US" baseline="0" dirty="0" err="1" smtClean="0"/>
              <a:t>cogsci</a:t>
            </a:r>
            <a:r>
              <a:rPr lang="en-US" baseline="0" dirty="0" smtClean="0"/>
              <a:t> conference, and it’s showing that </a:t>
            </a:r>
            <a:r>
              <a:rPr lang="en-US" baseline="0" dirty="0" smtClean="0"/>
              <a:t>PACKER </a:t>
            </a:r>
            <a:r>
              <a:rPr lang="en-US" baseline="0" dirty="0" smtClean="0"/>
              <a:t>nicely </a:t>
            </a:r>
            <a:r>
              <a:rPr lang="en-US" baseline="0" dirty="0" smtClean="0"/>
              <a:t>explains the interaction between category location and distribution we observed. Just like human category generators, PACKER tends to put row like categories above and below the alphas, and it tends to put column like categories to the sides.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49</a:t>
            </a:fld>
            <a:endParaRPr lang="en-US"/>
          </a:p>
        </p:txBody>
      </p:sp>
    </p:spTree>
    <p:extLst>
      <p:ext uri="{BB962C8B-B14F-4D97-AF65-F5344CB8AC3E}">
        <p14:creationId xmlns:p14="http://schemas.microsoft.com/office/powerpoint/2010/main" val="12116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PACKER</a:t>
            </a:r>
            <a:r>
              <a:rPr lang="en-US" baseline="0" dirty="0" smtClean="0"/>
              <a:t> actually ends up being a very well-defined and expressive model that explains a lot of what Joe and I have observed. The only problem, and this could be a big deal depending on your perspective, is that it has no mechanism to explain the classic distributional-consistency effects like in the </a:t>
            </a:r>
            <a:r>
              <a:rPr lang="en-US" baseline="0" dirty="0" err="1" smtClean="0"/>
              <a:t>Jern</a:t>
            </a:r>
            <a:r>
              <a:rPr lang="en-US" baseline="0" dirty="0" smtClean="0"/>
              <a:t> and Kemp study.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50</a:t>
            </a:fld>
            <a:endParaRPr lang="en-US"/>
          </a:p>
        </p:txBody>
      </p:sp>
    </p:spTree>
    <p:extLst>
      <p:ext uri="{BB962C8B-B14F-4D97-AF65-F5344CB8AC3E}">
        <p14:creationId xmlns:p14="http://schemas.microsoft.com/office/powerpoint/2010/main" val="1526351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if I were going to defend PACKER,</a:t>
            </a:r>
            <a:r>
              <a:rPr lang="en-US" baseline="0" dirty="0" smtClean="0"/>
              <a:t> and I will, I would argue that there are actually a lot of influences on generation, and the distributional copying effect is only a small part of it. If you remember from before, this plot shows the huge amount of variation we observe from people with highly similar sources of prior knowledge, and I think the goal of the field should be to describe why different people generate different types of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51</a:t>
            </a:fld>
            <a:endParaRPr lang="en-US"/>
          </a:p>
        </p:txBody>
      </p:sp>
    </p:spTree>
    <p:extLst>
      <p:ext uri="{BB962C8B-B14F-4D97-AF65-F5344CB8AC3E}">
        <p14:creationId xmlns:p14="http://schemas.microsoft.com/office/powerpoint/2010/main" val="4150576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52</a:t>
            </a:fld>
            <a:endParaRPr lang="en-US"/>
          </a:p>
        </p:txBody>
      </p:sp>
    </p:spTree>
    <p:extLst>
      <p:ext uri="{BB962C8B-B14F-4D97-AF65-F5344CB8AC3E}">
        <p14:creationId xmlns:p14="http://schemas.microsoft.com/office/powerpoint/2010/main" val="2107245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53</a:t>
            </a:fld>
            <a:endParaRPr lang="en-US"/>
          </a:p>
        </p:txBody>
      </p:sp>
    </p:spTree>
    <p:extLst>
      <p:ext uri="{BB962C8B-B14F-4D97-AF65-F5344CB8AC3E}">
        <p14:creationId xmlns:p14="http://schemas.microsoft.com/office/powerpoint/2010/main" val="16920208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54</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55</a:t>
            </a:fld>
            <a:endParaRPr lang="en-US"/>
          </a:p>
        </p:txBody>
      </p:sp>
    </p:spTree>
    <p:extLst>
      <p:ext uri="{BB962C8B-B14F-4D97-AF65-F5344CB8AC3E}">
        <p14:creationId xmlns:p14="http://schemas.microsoft.com/office/powerpoint/2010/main" val="4091424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56</a:t>
            </a:fld>
            <a:endParaRPr lang="en-US"/>
          </a:p>
        </p:txBody>
      </p:sp>
    </p:spTree>
    <p:extLst>
      <p:ext uri="{BB962C8B-B14F-4D97-AF65-F5344CB8AC3E}">
        <p14:creationId xmlns:p14="http://schemas.microsoft.com/office/powerpoint/2010/main" val="14630371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before I start talking about what we’ve been doing, I just want to acknowledge right away that I know that these artificial category learning experiments don’t feel as creative as the older stuff on drawing aliens. But the core elements are in place </a:t>
            </a:r>
            <a:r>
              <a:rPr lang="mr-IN" baseline="0" dirty="0" smtClean="0"/>
              <a:t>–</a:t>
            </a:r>
            <a:r>
              <a:rPr lang="en-US" baseline="0" dirty="0" smtClean="0"/>
              <a:t> the only thing that has changed is that the domain is way smaller and a lot more boring. </a:t>
            </a:r>
          </a:p>
          <a:p>
            <a:endParaRPr lang="en-US" baseline="0" dirty="0" smtClean="0"/>
          </a:p>
          <a:p>
            <a:r>
              <a:rPr lang="en-US" baseline="0" dirty="0" smtClean="0"/>
              <a:t>The advantage, of course, is that you get a lot more control over the experience, and then you can build computational models that we would hope yield useful information about the more naturalistic case.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Anyway, this artificial categorization paradigm is where my talk is going to live, but I’m going to try to phrase my conclusions so that they apply to the broader world of category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57</a:t>
            </a:fld>
            <a:endParaRPr lang="en-US"/>
          </a:p>
        </p:txBody>
      </p:sp>
    </p:spTree>
    <p:extLst>
      <p:ext uri="{BB962C8B-B14F-4D97-AF65-F5344CB8AC3E}">
        <p14:creationId xmlns:p14="http://schemas.microsoft.com/office/powerpoint/2010/main" val="20126907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58</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typical finding is that prior knowledge is hugely constraining on creative generation. On the slide I have some example alien species from a study conduced by Thomas Ward, and you can see that alien species resemble earth species not only in their structural forms (having things like arms and legs), but also members of alien species tend to be distributed like earth species (in the correlations between features, but also the similarity between examples belonging to the same and different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10784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to explain the resemblance between alien and earth species was that people “copy-and-tweak” some real example to make something new. But really, there was never any formalization of </a:t>
            </a:r>
            <a:r>
              <a:rPr lang="en-US" baseline="0" dirty="0" err="1" smtClean="0"/>
              <a:t>theidea</a:t>
            </a:r>
            <a:r>
              <a:rPr lang="en-US" baseline="0" dirty="0" smtClean="0"/>
              <a:t> during that era</a:t>
            </a:r>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92449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2/28/17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2/28/17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2/28/17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2/28/17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image" Target="../media/image18.emf"/><Relationship Id="rId12"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7.emf"/></Relationships>
</file>

<file path=ppt/slides/_rels/slide24.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5.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11.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emf"/></Relationships>
</file>

<file path=ppt/slides/_rels/slide31.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5.emf"/></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emf"/><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1.emf"/><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a:solidFill>
                <a:srgbClr val="AE00FF"/>
              </a:solidFill>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grpSp>
        <p:nvGrpSpPr>
          <p:cNvPr id="70" name="Group 69"/>
          <p:cNvGrpSpPr/>
          <p:nvPr/>
        </p:nvGrpSpPr>
        <p:grpSpPr>
          <a:xfrm>
            <a:off x="135923" y="3332457"/>
            <a:ext cx="5767279" cy="2999074"/>
            <a:chOff x="165293" y="3264654"/>
            <a:chExt cx="5767279" cy="2999074"/>
          </a:xfrm>
        </p:grpSpPr>
        <p:grpSp>
          <p:nvGrpSpPr>
            <p:cNvPr id="71" name="Group 70"/>
            <p:cNvGrpSpPr/>
            <p:nvPr/>
          </p:nvGrpSpPr>
          <p:grpSpPr>
            <a:xfrm>
              <a:off x="165293" y="3264654"/>
              <a:ext cx="5767279" cy="2999074"/>
              <a:chOff x="400185" y="3264654"/>
              <a:chExt cx="5767279" cy="2999074"/>
            </a:xfrm>
          </p:grpSpPr>
          <p:grpSp>
            <p:nvGrpSpPr>
              <p:cNvPr id="78" name="Group 77"/>
              <p:cNvGrpSpPr/>
              <p:nvPr/>
            </p:nvGrpSpPr>
            <p:grpSpPr>
              <a:xfrm>
                <a:off x="400185" y="3264654"/>
                <a:ext cx="2561485" cy="2999074"/>
                <a:chOff x="5629639" y="3231483"/>
                <a:chExt cx="2561485" cy="2999074"/>
              </a:xfrm>
            </p:grpSpPr>
            <p:sp>
              <p:nvSpPr>
                <p:cNvPr id="82" name="TextBox 8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83" name="Group 82"/>
                <p:cNvGrpSpPr/>
                <p:nvPr/>
              </p:nvGrpSpPr>
              <p:grpSpPr>
                <a:xfrm>
                  <a:off x="5629639" y="3684435"/>
                  <a:ext cx="2561485" cy="2546122"/>
                  <a:chOff x="5629639" y="3422825"/>
                  <a:chExt cx="2824674" cy="2807732"/>
                </a:xfrm>
              </p:grpSpPr>
              <p:sp>
                <p:nvSpPr>
                  <p:cNvPr id="84" name="Cube 83"/>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86" name="TextBox 85"/>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87" name="TextBox 86"/>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79" name="Group 78"/>
              <p:cNvGrpSpPr/>
              <p:nvPr/>
            </p:nvGrpSpPr>
            <p:grpSpPr>
              <a:xfrm>
                <a:off x="3093514" y="3759530"/>
                <a:ext cx="3073950" cy="2451100"/>
                <a:chOff x="3093514" y="3759530"/>
                <a:chExt cx="3073950" cy="2451100"/>
              </a:xfrm>
            </p:grpSpPr>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81" name="Straight Arrow Connector 80"/>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Left Brace 71"/>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630940" y="4455291"/>
              <a:ext cx="1454540" cy="1308658"/>
              <a:chOff x="932303" y="4475122"/>
              <a:chExt cx="1454540" cy="1308658"/>
            </a:xfrm>
          </p:grpSpPr>
          <p:sp>
            <p:nvSpPr>
              <p:cNvPr id="74" name="Oval 73"/>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0364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68" y="3766024"/>
            <a:ext cx="2243328" cy="2450592"/>
          </a:xfrm>
          <a:prstGeom prst="rect">
            <a:avLst/>
          </a:prstGeom>
        </p:spPr>
      </p:pic>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54540" cy="1308658"/>
              <a:chOff x="932303" y="4475122"/>
              <a:chExt cx="1454540" cy="1308658"/>
            </a:xfrm>
          </p:grpSpPr>
          <p:sp>
            <p:nvSpPr>
              <p:cNvPr id="28" name="Oval 27"/>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3600701" y="3507129"/>
            <a:ext cx="2268373" cy="369332"/>
          </a:xfrm>
          <a:prstGeom prst="rect">
            <a:avLst/>
          </a:prstGeom>
          <a:noFill/>
        </p:spPr>
        <p:txBody>
          <a:bodyPr wrap="square" rtlCol="0">
            <a:spAutoFit/>
          </a:bodyPr>
          <a:lstStyle/>
          <a:p>
            <a:r>
              <a:rPr lang="en-US" smtClean="0"/>
              <a:t>Experimenter Defined</a:t>
            </a:r>
            <a:endParaRPr lang="en-US"/>
          </a:p>
        </p:txBody>
      </p:sp>
      <p:sp>
        <p:nvSpPr>
          <p:cNvPr id="53" name="TextBox 52"/>
          <p:cNvSpPr txBox="1"/>
          <p:nvPr/>
        </p:nvSpPr>
        <p:spPr>
          <a:xfrm>
            <a:off x="6219023" y="3507129"/>
            <a:ext cx="2268373" cy="369332"/>
          </a:xfrm>
          <a:prstGeom prst="rect">
            <a:avLst/>
          </a:prstGeom>
          <a:noFill/>
        </p:spPr>
        <p:txBody>
          <a:bodyPr wrap="square" rtlCol="0">
            <a:spAutoFit/>
          </a:bodyPr>
          <a:lstStyle/>
          <a:p>
            <a:r>
              <a:rPr lang="en-US" dirty="0" smtClean="0"/>
              <a:t>Participant Generated</a:t>
            </a:r>
            <a:endParaRPr lang="en-US" dirty="0"/>
          </a:p>
        </p:txBody>
      </p:sp>
      <p:sp>
        <p:nvSpPr>
          <p:cNvPr id="54" name="Oval 53"/>
          <p:cNvSpPr/>
          <p:nvPr/>
        </p:nvSpPr>
        <p:spPr>
          <a:xfrm>
            <a:off x="515791" y="5334277"/>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49721" y="509567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407151" y="5016898"/>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42981" y="467335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487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3264654"/>
            <a:ext cx="8275412" cy="2999074"/>
            <a:chOff x="400185" y="3264654"/>
            <a:chExt cx="8275412" cy="2999074"/>
          </a:xfrm>
        </p:grpSpPr>
        <p:grpSp>
          <p:nvGrpSpPr>
            <p:cNvPr id="35" name="Group 34"/>
            <p:cNvGrpSpPr/>
            <p:nvPr/>
          </p:nvGrpSpPr>
          <p:grpSpPr>
            <a:xfrm>
              <a:off x="1804336" y="3338313"/>
              <a:ext cx="6871261" cy="2872317"/>
              <a:chOff x="1804336" y="3338313"/>
              <a:chExt cx="6871261" cy="2872317"/>
            </a:xfrm>
          </p:grpSpPr>
          <p:grpSp>
            <p:nvGrpSpPr>
              <p:cNvPr id="19" name="Group 18"/>
              <p:cNvGrpSpPr/>
              <p:nvPr/>
            </p:nvGrpSpPr>
            <p:grpSpPr>
              <a:xfrm>
                <a:off x="3966202" y="3338313"/>
                <a:ext cx="4709395" cy="2872317"/>
                <a:chOff x="747375" y="3813149"/>
                <a:chExt cx="4709395" cy="287231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813149"/>
                  <a:ext cx="2135800" cy="584775"/>
                </a:xfrm>
                <a:prstGeom prst="rect">
                  <a:avLst/>
                </a:prstGeom>
                <a:noFill/>
              </p:spPr>
              <p:txBody>
                <a:bodyPr wrap="square" rtlCol="0">
                  <a:spAutoFit/>
                </a:bodyPr>
                <a:lstStyle/>
                <a:p>
                  <a:r>
                    <a:rPr lang="en-US" sz="1600" dirty="0" smtClean="0"/>
                    <a:t>Positive Size-Saturation correlation</a:t>
                  </a:r>
                </a:p>
              </p:txBody>
            </p:sp>
            <p:sp>
              <p:nvSpPr>
                <p:cNvPr id="18" name="TextBox 17"/>
                <p:cNvSpPr txBox="1"/>
                <p:nvPr/>
              </p:nvSpPr>
              <p:spPr>
                <a:xfrm>
                  <a:off x="3185239" y="3813149"/>
                  <a:ext cx="2196030" cy="584775"/>
                </a:xfrm>
                <a:prstGeom prst="rect">
                  <a:avLst/>
                </a:prstGeom>
                <a:noFill/>
              </p:spPr>
              <p:txBody>
                <a:bodyPr wrap="square" rtlCol="0">
                  <a:spAutoFit/>
                </a:bodyPr>
                <a:lstStyle/>
                <a:p>
                  <a:r>
                    <a:rPr lang="en-US" sz="1600" dirty="0" smtClean="0"/>
                    <a:t>Negative Size-Saturation correlation</a:t>
                  </a:r>
                </a:p>
              </p:txBody>
            </p:sp>
          </p:grpSp>
          <p:sp>
            <p:nvSpPr>
              <p:cNvPr id="33" name="Oval 32"/>
              <p:cNvSpPr/>
              <p:nvPr/>
            </p:nvSpPr>
            <p:spPr>
              <a:xfrm>
                <a:off x="1804336" y="4809011"/>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860485" y="5659814"/>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04712" y="5267953"/>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91059" y="4475122"/>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57404" y="568286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59175" y="440913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773576" y="533192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228291" y="4778251"/>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881800"/>
            <a:chOff x="411060" y="679154"/>
            <a:chExt cx="8379329" cy="2881800"/>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probabilistic hierarchical sampling model</a:t>
              </a:r>
              <a:endParaRPr lang="en-US" sz="2800" dirty="0"/>
            </a:p>
          </p:txBody>
        </p:sp>
        <p:sp>
          <p:nvSpPr>
            <p:cNvPr id="6" name="TextBox 5"/>
            <p:cNvSpPr txBox="1"/>
            <p:nvPr/>
          </p:nvSpPr>
          <p:spPr>
            <a:xfrm>
              <a:off x="411060" y="1468073"/>
              <a:ext cx="7633982" cy="2092881"/>
            </a:xfrm>
            <a:prstGeom prst="rect">
              <a:avLst/>
            </a:prstGeom>
            <a:noFill/>
          </p:spPr>
          <p:txBody>
            <a:bodyPr wrap="square" rtlCol="0">
              <a:spAutoFit/>
            </a:bodyPr>
            <a:lstStyle/>
            <a:p>
              <a:pPr marL="342900" indent="-342900">
                <a:spcAft>
                  <a:spcPts val="1200"/>
                </a:spcAft>
                <a:buFont typeface="+mj-lt"/>
                <a:buAutoNum type="arabicPeriod"/>
              </a:pPr>
              <a:r>
                <a:rPr lang="en-US" sz="2000" dirty="0" smtClean="0"/>
                <a:t>Represent categories as (multivariate normal) distributions in the space. </a:t>
              </a:r>
              <a:r>
                <a:rPr lang="en-US" sz="2000" i="1" dirty="0" smtClean="0"/>
                <a:t>Note: this produces a prototype representation</a:t>
              </a:r>
              <a:r>
                <a:rPr lang="en-US" sz="2000" dirty="0" smtClean="0"/>
                <a:t>.</a:t>
              </a:r>
            </a:p>
            <a:p>
              <a:pPr marL="342900" indent="-342900">
                <a:spcAft>
                  <a:spcPts val="1200"/>
                </a:spcAft>
                <a:buFont typeface="+mj-lt"/>
                <a:buAutoNum type="arabicPeriod"/>
              </a:pPr>
              <a:r>
                <a:rPr lang="en-US" sz="2000" dirty="0" smtClean="0"/>
                <a:t>Infer the the patterns of variability common among known categories.</a:t>
              </a:r>
            </a:p>
            <a:p>
              <a:pPr marL="342900" indent="-342900">
                <a:spcAft>
                  <a:spcPts val="1200"/>
                </a:spcAft>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005093"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38737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196" y="472166"/>
            <a:ext cx="7597657" cy="2339102"/>
          </a:xfrm>
          <a:prstGeom prst="rect">
            <a:avLst/>
          </a:prstGeom>
          <a:noFill/>
        </p:spPr>
        <p:txBody>
          <a:bodyPr wrap="none" rtlCol="0">
            <a:spAutoFit/>
          </a:bodyPr>
          <a:lstStyle/>
          <a:p>
            <a:r>
              <a:rPr lang="en-US" sz="2400" dirty="0" smtClean="0"/>
              <a:t>Goals</a:t>
            </a:r>
            <a:r>
              <a:rPr lang="en-US" sz="2400" dirty="0" smtClean="0"/>
              <a:t>: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General Approach</a:t>
            </a:r>
            <a:endParaRPr lang="en-US" sz="2400" dirty="0" smtClean="0"/>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grpSp>
        <p:nvGrpSpPr>
          <p:cNvPr id="14" name="Group 13"/>
          <p:cNvGrpSpPr/>
          <p:nvPr/>
        </p:nvGrpSpPr>
        <p:grpSpPr>
          <a:xfrm>
            <a:off x="16864" y="3294087"/>
            <a:ext cx="3099488" cy="3555054"/>
            <a:chOff x="4818042" y="1202632"/>
            <a:chExt cx="2378950" cy="2728609"/>
          </a:xfrm>
        </p:grpSpPr>
        <p:sp>
          <p:nvSpPr>
            <p:cNvPr id="15" name="TextBox 14"/>
            <p:cNvSpPr txBox="1"/>
            <p:nvPr/>
          </p:nvSpPr>
          <p:spPr>
            <a:xfrm>
              <a:off x="5128760" y="1202632"/>
              <a:ext cx="2068232" cy="354342"/>
            </a:xfrm>
            <a:prstGeom prst="rect">
              <a:avLst/>
            </a:prstGeom>
            <a:noFill/>
          </p:spPr>
          <p:txBody>
            <a:bodyPr wrap="square" rtlCol="0">
              <a:spAutoFit/>
            </a:bodyPr>
            <a:lstStyle/>
            <a:p>
              <a:pPr algn="ctr"/>
              <a:r>
                <a:rPr lang="en-US" sz="2400" b="1" dirty="0" smtClean="0"/>
                <a:t>Domain</a:t>
              </a:r>
              <a:r>
                <a:rPr lang="en-US" sz="2400" dirty="0" smtClean="0"/>
                <a:t>: Squares</a:t>
              </a:r>
              <a:endParaRPr lang="en-US" sz="2400"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5144444" y="3647768"/>
              <a:ext cx="2037455" cy="283473"/>
            </a:xfrm>
            <a:prstGeom prst="rect">
              <a:avLst/>
            </a:prstGeom>
            <a:noFill/>
          </p:spPr>
          <p:txBody>
            <a:bodyPr wrap="square" rtlCol="0">
              <a:spAutoFit/>
            </a:bodyPr>
            <a:lstStyle/>
            <a:p>
              <a:pPr algn="ctr"/>
              <a:r>
                <a:rPr lang="en-US" b="1" dirty="0" smtClean="0"/>
                <a:t>Color</a:t>
              </a:r>
              <a:r>
                <a:rPr lang="en-US" dirty="0" smtClean="0"/>
                <a:t> (RGB 25-230)</a:t>
              </a:r>
              <a:endParaRPr lang="en-US" dirty="0"/>
            </a:p>
          </p:txBody>
        </p:sp>
        <p:sp>
          <p:nvSpPr>
            <p:cNvPr id="18" name="TextBox 17"/>
            <p:cNvSpPr txBox="1"/>
            <p:nvPr/>
          </p:nvSpPr>
          <p:spPr>
            <a:xfrm rot="16200000">
              <a:off x="3941051" y="2487303"/>
              <a:ext cx="2037455" cy="283473"/>
            </a:xfrm>
            <a:prstGeom prst="rect">
              <a:avLst/>
            </a:prstGeom>
            <a:noFill/>
          </p:spPr>
          <p:txBody>
            <a:bodyPr wrap="square" rtlCol="0">
              <a:spAutoFit/>
            </a:bodyPr>
            <a:lstStyle/>
            <a:p>
              <a:pPr algn="ctr"/>
              <a:r>
                <a:rPr lang="en-US" b="1" dirty="0" smtClean="0"/>
                <a:t>Size</a:t>
              </a:r>
              <a:r>
                <a:rPr lang="en-US" dirty="0" smtClean="0"/>
                <a:t> (2.5 </a:t>
              </a:r>
              <a:r>
                <a:rPr lang="mr-IN" dirty="0" smtClean="0"/>
                <a:t>–</a:t>
              </a:r>
              <a:r>
                <a:rPr lang="en-US" dirty="0" smtClean="0"/>
                <a:t> 7.1cm)</a:t>
              </a:r>
              <a:endParaRPr lang="en-US" dirty="0"/>
            </a:p>
          </p:txBody>
        </p:sp>
      </p:grpSp>
      <p:grpSp>
        <p:nvGrpSpPr>
          <p:cNvPr id="24" name="Group 23"/>
          <p:cNvGrpSpPr/>
          <p:nvPr/>
        </p:nvGrpSpPr>
        <p:grpSpPr>
          <a:xfrm>
            <a:off x="3283057" y="3294087"/>
            <a:ext cx="2689800" cy="3235166"/>
            <a:chOff x="428324" y="258057"/>
            <a:chExt cx="3243413" cy="3901026"/>
          </a:xfrm>
        </p:grpSpPr>
        <p:grpSp>
          <p:nvGrpSpPr>
            <p:cNvPr id="25" name="Group 24"/>
            <p:cNvGrpSpPr/>
            <p:nvPr/>
          </p:nvGrpSpPr>
          <p:grpSpPr>
            <a:xfrm>
              <a:off x="428324" y="258057"/>
              <a:ext cx="3243413" cy="3901026"/>
              <a:chOff x="428324" y="258057"/>
              <a:chExt cx="2671693" cy="3213388"/>
            </a:xfrm>
          </p:grpSpPr>
          <p:grpSp>
            <p:nvGrpSpPr>
              <p:cNvPr id="27" name="Group 26"/>
              <p:cNvGrpSpPr/>
              <p:nvPr/>
            </p:nvGrpSpPr>
            <p:grpSpPr>
              <a:xfrm>
                <a:off x="428324" y="799752"/>
                <a:ext cx="2671693" cy="2671693"/>
                <a:chOff x="716216" y="1929305"/>
                <a:chExt cx="2531322" cy="2531322"/>
              </a:xfrm>
            </p:grpSpPr>
            <p:sp>
              <p:nvSpPr>
                <p:cNvPr id="29" name="Rectangle 28"/>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31" name="TextBox 30"/>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28" name="TextBox 27"/>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26" name="Rectangle 25"/>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2" name="Group 31"/>
          <p:cNvGrpSpPr/>
          <p:nvPr/>
        </p:nvGrpSpPr>
        <p:grpSpPr>
          <a:xfrm>
            <a:off x="6217142" y="3294087"/>
            <a:ext cx="2689800" cy="3235166"/>
            <a:chOff x="428324" y="258813"/>
            <a:chExt cx="3243413" cy="3901026"/>
          </a:xfrm>
        </p:grpSpPr>
        <p:grpSp>
          <p:nvGrpSpPr>
            <p:cNvPr id="33" name="Group 32"/>
            <p:cNvGrpSpPr/>
            <p:nvPr/>
          </p:nvGrpSpPr>
          <p:grpSpPr>
            <a:xfrm>
              <a:off x="428324" y="258813"/>
              <a:ext cx="3243413" cy="3901026"/>
              <a:chOff x="428324" y="258057"/>
              <a:chExt cx="3243413" cy="3901026"/>
            </a:xfrm>
          </p:grpSpPr>
          <p:sp>
            <p:nvSpPr>
              <p:cNvPr id="48" name="TextBox 47"/>
              <p:cNvSpPr txBox="1"/>
              <p:nvPr/>
            </p:nvSpPr>
            <p:spPr>
              <a:xfrm>
                <a:off x="428324" y="258057"/>
                <a:ext cx="3243413" cy="556685"/>
              </a:xfrm>
              <a:prstGeom prst="rect">
                <a:avLst/>
              </a:prstGeom>
              <a:noFill/>
            </p:spPr>
            <p:txBody>
              <a:bodyPr wrap="square" rtlCol="0">
                <a:spAutoFit/>
              </a:bodyPr>
              <a:lstStyle/>
              <a:p>
                <a:r>
                  <a:rPr lang="en-US" sz="2400" dirty="0" smtClean="0"/>
                  <a:t>Generation Phase</a:t>
                </a:r>
                <a:endParaRPr lang="en-US" sz="2400" dirty="0"/>
              </a:p>
            </p:txBody>
          </p:sp>
          <p:grpSp>
            <p:nvGrpSpPr>
              <p:cNvPr id="49" name="Group 48"/>
              <p:cNvGrpSpPr/>
              <p:nvPr/>
            </p:nvGrpSpPr>
            <p:grpSpPr>
              <a:xfrm>
                <a:off x="428324" y="915670"/>
                <a:ext cx="3243413" cy="3243413"/>
                <a:chOff x="428324" y="915670"/>
                <a:chExt cx="3243413" cy="3243413"/>
              </a:xfrm>
            </p:grpSpPr>
            <p:grpSp>
              <p:nvGrpSpPr>
                <p:cNvPr id="50" name="Group 49"/>
                <p:cNvGrpSpPr/>
                <p:nvPr/>
              </p:nvGrpSpPr>
              <p:grpSpPr>
                <a:xfrm>
                  <a:off x="428324" y="915670"/>
                  <a:ext cx="3243413" cy="3243413"/>
                  <a:chOff x="716216" y="1929305"/>
                  <a:chExt cx="2531322" cy="2531322"/>
                </a:xfrm>
              </p:grpSpPr>
              <p:sp>
                <p:nvSpPr>
                  <p:cNvPr id="52" name="Rectangle 51"/>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3" name="TextBox 52"/>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51" name="Rectangle 50"/>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34" name="Rectangle 33"/>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35" name="Group 34"/>
            <p:cNvGrpSpPr/>
            <p:nvPr/>
          </p:nvGrpSpPr>
          <p:grpSpPr>
            <a:xfrm>
              <a:off x="473233" y="1326901"/>
              <a:ext cx="1936919" cy="897119"/>
              <a:chOff x="4194103" y="5439002"/>
              <a:chExt cx="1714466" cy="794086"/>
            </a:xfrm>
          </p:grpSpPr>
          <p:grpSp>
            <p:nvGrpSpPr>
              <p:cNvPr id="36" name="Group 35"/>
              <p:cNvGrpSpPr/>
              <p:nvPr/>
            </p:nvGrpSpPr>
            <p:grpSpPr>
              <a:xfrm>
                <a:off x="4194103" y="5439002"/>
                <a:ext cx="1607442" cy="334115"/>
                <a:chOff x="4194103" y="5439002"/>
                <a:chExt cx="1607442" cy="334115"/>
              </a:xfrm>
            </p:grpSpPr>
            <p:grpSp>
              <p:nvGrpSpPr>
                <p:cNvPr id="43" name="Group 42"/>
                <p:cNvGrpSpPr/>
                <p:nvPr/>
              </p:nvGrpSpPr>
              <p:grpSpPr>
                <a:xfrm>
                  <a:off x="4551808" y="5439002"/>
                  <a:ext cx="991979" cy="123372"/>
                  <a:chOff x="4551808" y="5439002"/>
                  <a:chExt cx="991979" cy="123372"/>
                </a:xfrm>
              </p:grpSpPr>
              <p:cxnSp>
                <p:nvCxnSpPr>
                  <p:cNvPr id="46" name="Straight Connector 45"/>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4" name="TextBox 43"/>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45" name="TextBox 44"/>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37" name="Group 36"/>
              <p:cNvGrpSpPr/>
              <p:nvPr/>
            </p:nvGrpSpPr>
            <p:grpSpPr>
              <a:xfrm>
                <a:off x="4253922" y="5898973"/>
                <a:ext cx="1654647" cy="334115"/>
                <a:chOff x="4237091" y="5439002"/>
                <a:chExt cx="1654647" cy="334115"/>
              </a:xfrm>
            </p:grpSpPr>
            <p:grpSp>
              <p:nvGrpSpPr>
                <p:cNvPr id="38" name="Group 37"/>
                <p:cNvGrpSpPr/>
                <p:nvPr/>
              </p:nvGrpSpPr>
              <p:grpSpPr>
                <a:xfrm>
                  <a:off x="4543425" y="5439002"/>
                  <a:ext cx="1009324" cy="123372"/>
                  <a:chOff x="4543425" y="5439002"/>
                  <a:chExt cx="1009324" cy="123372"/>
                </a:xfrm>
              </p:grpSpPr>
              <p:cxnSp>
                <p:nvCxnSpPr>
                  <p:cNvPr id="41" name="Straight Connector 40"/>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9" name="TextBox 38"/>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40" name="TextBox 39"/>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186865"/>
            <a:ext cx="8614991" cy="1538883"/>
          </a:xfrm>
          <a:prstGeom prst="rect">
            <a:avLst/>
          </a:prstGeom>
          <a:noFill/>
        </p:spPr>
        <p:txBody>
          <a:bodyPr wrap="square" rtlCol="0">
            <a:spAutoFit/>
          </a:bodyPr>
          <a:lstStyle/>
          <a:p>
            <a:pPr>
              <a:spcAft>
                <a:spcPts val="1200"/>
              </a:spcAft>
            </a:pPr>
            <a:r>
              <a:rPr lang="en-US" sz="2400" b="1" dirty="0" smtClean="0"/>
              <a:t>Training</a:t>
            </a:r>
            <a:endParaRPr lang="en-US" b="1" dirty="0"/>
          </a:p>
          <a:p>
            <a:pPr marL="285750" indent="-285750">
              <a:buFont typeface="Arial" charset="0"/>
              <a:buChar char="•"/>
            </a:pPr>
            <a:r>
              <a:rPr lang="en-US" sz="2000" dirty="0" smtClean="0"/>
              <a:t>“Supervised Observation” (Levering &amp; </a:t>
            </a:r>
            <a:r>
              <a:rPr lang="en-US" sz="2000" dirty="0"/>
              <a:t>K</a:t>
            </a:r>
            <a:r>
              <a:rPr lang="en-US" sz="2000" dirty="0" smtClean="0"/>
              <a:t>urtz, 2015)</a:t>
            </a:r>
          </a:p>
          <a:p>
            <a:pPr marL="285750" indent="-285750">
              <a:buFont typeface="Arial" charset="0"/>
              <a:buChar char="•"/>
            </a:pPr>
            <a:r>
              <a:rPr lang="en-US" sz="2000" dirty="0" smtClean="0"/>
              <a:t>Participants </a:t>
            </a:r>
            <a:r>
              <a:rPr lang="en-US" sz="2000" dirty="0"/>
              <a:t>exposed to members of the Alpha category, one at a </a:t>
            </a:r>
            <a:r>
              <a:rPr lang="en-US" sz="2000" dirty="0" smtClean="0"/>
              <a:t>time. </a:t>
            </a:r>
            <a:endParaRPr lang="en-US" sz="2000" dirty="0" smtClean="0"/>
          </a:p>
          <a:p>
            <a:pPr marL="285750" indent="-285750">
              <a:buFont typeface="Arial" charset="0"/>
              <a:buChar char="•"/>
            </a:pPr>
            <a:r>
              <a:rPr lang="en-US" sz="2000" dirty="0" smtClean="0"/>
              <a:t>Three </a:t>
            </a:r>
            <a:r>
              <a:rPr lang="en-US" sz="2000" dirty="0" smtClean="0"/>
              <a:t>random blocks = 12 trials</a:t>
            </a:r>
            <a:r>
              <a:rPr lang="en-US" sz="2000" dirty="0" smtClean="0"/>
              <a:t>.</a:t>
            </a:r>
            <a:endParaRPr lang="en-US" sz="2000" dirty="0" smtClean="0"/>
          </a:p>
        </p:txBody>
      </p:sp>
      <p:grpSp>
        <p:nvGrpSpPr>
          <p:cNvPr id="15" name="Group 14"/>
          <p:cNvGrpSpPr/>
          <p:nvPr/>
        </p:nvGrpSpPr>
        <p:grpSpPr>
          <a:xfrm>
            <a:off x="229490" y="2768383"/>
            <a:ext cx="2868014" cy="3449513"/>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6" name="Group 5"/>
          <p:cNvGrpSpPr/>
          <p:nvPr/>
        </p:nvGrpSpPr>
        <p:grpSpPr>
          <a:xfrm>
            <a:off x="3436707" y="1991597"/>
            <a:ext cx="5385474" cy="4226299"/>
            <a:chOff x="3673466" y="2444508"/>
            <a:chExt cx="5385474" cy="4226299"/>
          </a:xfrm>
        </p:grpSpPr>
        <p:grpSp>
          <p:nvGrpSpPr>
            <p:cNvPr id="5" name="Group 4"/>
            <p:cNvGrpSpPr/>
            <p:nvPr/>
          </p:nvGrpSpPr>
          <p:grpSpPr>
            <a:xfrm>
              <a:off x="3758688" y="2519622"/>
              <a:ext cx="5209954" cy="4151185"/>
              <a:chOff x="3931723" y="2702843"/>
              <a:chExt cx="5209954" cy="4151185"/>
            </a:xfrm>
          </p:grpSpPr>
          <p:sp>
            <p:nvSpPr>
              <p:cNvPr id="3" name="Rectangle 2"/>
              <p:cNvSpPr/>
              <p:nvPr/>
            </p:nvSpPr>
            <p:spPr>
              <a:xfrm>
                <a:off x="3931723" y="3714707"/>
                <a:ext cx="5209954" cy="3139321"/>
              </a:xfrm>
              <a:prstGeom prst="rect">
                <a:avLst/>
              </a:prstGeom>
            </p:spPr>
            <p:txBody>
              <a:bodyPr wrap="square">
                <a:spAutoFit/>
              </a:bodyPr>
              <a:lstStyle/>
              <a:p>
                <a:endParaRPr lang="en-US" dirty="0"/>
              </a:p>
              <a:p>
                <a:endParaRPr lang="en-US" dirty="0" smtClean="0"/>
              </a:p>
              <a:p>
                <a:endParaRPr lang="en-US" dirty="0"/>
              </a:p>
              <a:p>
                <a:r>
                  <a:rPr lang="en-US" dirty="0" smtClean="0"/>
                  <a:t>We </a:t>
                </a:r>
                <a:r>
                  <a:rPr lang="en-US" dirty="0"/>
                  <a:t>will show you some examples like these, all belonging to a common category called "Alpha". Examples of the Alpha category will appear one at a time, and your job is to learn as much as you can about the category. </a:t>
                </a:r>
                <a:endParaRPr lang="en-US" dirty="0" smtClean="0"/>
              </a:p>
              <a:p>
                <a:endParaRPr lang="en-US" dirty="0"/>
              </a:p>
              <a:p>
                <a:r>
                  <a:rPr lang="en-US" dirty="0" smtClean="0"/>
                  <a:t>Afterwards</a:t>
                </a:r>
                <a:r>
                  <a:rPr lang="en-US" dirty="0"/>
                  <a:t>, we will ask you a series of questions about what you have learned.</a:t>
                </a:r>
              </a:p>
            </p:txBody>
          </p:sp>
          <p:sp>
            <p:nvSpPr>
              <p:cNvPr id="45" name="Rectangle 44"/>
              <p:cNvSpPr/>
              <p:nvPr/>
            </p:nvSpPr>
            <p:spPr>
              <a:xfrm>
                <a:off x="3931723" y="2702843"/>
                <a:ext cx="5209954" cy="646331"/>
              </a:xfrm>
              <a:prstGeom prst="rect">
                <a:avLst/>
              </a:prstGeom>
            </p:spPr>
            <p:txBody>
              <a:bodyPr wrap="square">
                <a:spAutoFit/>
              </a:bodyPr>
              <a:lstStyle/>
              <a:p>
                <a:r>
                  <a:rPr lang="en-US" dirty="0"/>
                  <a:t>In this experiment, you will observe geometric figures like the ones below</a:t>
                </a:r>
                <a:r>
                  <a:rPr lang="en-US" dirty="0" smtClean="0"/>
                  <a:t>:</a:t>
                </a:r>
                <a:endParaRPr lang="en-US" dirty="0"/>
              </a:p>
            </p:txBody>
          </p:sp>
          <p:grpSp>
            <p:nvGrpSpPr>
              <p:cNvPr id="4" name="Group 3"/>
              <p:cNvGrpSpPr/>
              <p:nvPr/>
            </p:nvGrpSpPr>
            <p:grpSpPr>
              <a:xfrm>
                <a:off x="4559335" y="3490874"/>
                <a:ext cx="3749519" cy="880507"/>
                <a:chOff x="4729456" y="3437708"/>
                <a:chExt cx="3749519" cy="880507"/>
              </a:xfrm>
            </p:grpSpPr>
            <p:sp>
              <p:nvSpPr>
                <p:cNvPr id="46" name="Rectangle 45"/>
                <p:cNvSpPr/>
                <p:nvPr/>
              </p:nvSpPr>
              <p:spPr>
                <a:xfrm>
                  <a:off x="6830116" y="3990764"/>
                  <a:ext cx="327450" cy="327451"/>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9456" y="3990764"/>
                  <a:ext cx="327450" cy="327451"/>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08707" y="3437708"/>
                  <a:ext cx="869608" cy="86960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609367" y="3448606"/>
                  <a:ext cx="869608" cy="86960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Rectangle 49"/>
            <p:cNvSpPr/>
            <p:nvPr/>
          </p:nvSpPr>
          <p:spPr>
            <a:xfrm>
              <a:off x="3673466" y="2444508"/>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29490" y="2768383"/>
            <a:ext cx="2868014" cy="3449513"/>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91705"/>
              </a:xfrm>
              <a:prstGeom prst="rect">
                <a:avLst/>
              </a:prstGeom>
              <a:noFill/>
            </p:spPr>
            <p:txBody>
              <a:bodyPr wrap="square" rtlCol="0">
                <a:spAutoFit/>
              </a:bodyPr>
              <a:lstStyle/>
              <a:p>
                <a:r>
                  <a:rPr lang="en-US" sz="2800" dirty="0" smtClean="0"/>
                  <a:t>Generation</a:t>
                </a:r>
                <a:endParaRPr lang="en-US" sz="28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44" name="TextBox 43"/>
                  <p:cNvSpPr txBox="1"/>
                  <p:nvPr/>
                </p:nvSpPr>
                <p:spPr>
                  <a:xfrm>
                    <a:off x="829695" y="3181321"/>
                    <a:ext cx="2286337" cy="570455"/>
                  </a:xfrm>
                  <a:prstGeom prst="rect">
                    <a:avLst/>
                  </a:prstGeom>
                  <a:noFill/>
                </p:spPr>
                <p:txBody>
                  <a:bodyPr wrap="square" rtlCol="0">
                    <a:spAutoFit/>
                  </a:bodyPr>
                  <a:lstStyle/>
                  <a:p>
                    <a:pPr algn="ctr"/>
                    <a:r>
                      <a:rPr lang="en-US" dirty="0" smtClean="0"/>
                      <a:t>Use the sliders to create </a:t>
                    </a:r>
                    <a:r>
                      <a:rPr lang="en-US" smtClean="0"/>
                      <a:t>a Beta Category </a:t>
                    </a:r>
                    <a:r>
                      <a:rPr lang="en-US" dirty="0" smtClean="0"/>
                      <a:t>example.</a:t>
                    </a:r>
                    <a:endParaRPr lang="en-US"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DONE</a:t>
                  </a:r>
                  <a:endParaRPr lang="en-US" sz="2000"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73233" y="1326899"/>
              <a:ext cx="2106551" cy="972211"/>
              <a:chOff x="4194103" y="5439002"/>
              <a:chExt cx="1864616" cy="860554"/>
            </a:xfrm>
          </p:grpSpPr>
          <p:grpSp>
            <p:nvGrpSpPr>
              <p:cNvPr id="27" name="Group 26"/>
              <p:cNvGrpSpPr/>
              <p:nvPr/>
            </p:nvGrpSpPr>
            <p:grpSpPr>
              <a:xfrm>
                <a:off x="4194103" y="5439002"/>
                <a:ext cx="1746533" cy="400582"/>
                <a:chOff x="4194103" y="5439002"/>
                <a:chExt cx="1746533" cy="400582"/>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5" name="TextBox 34"/>
                <p:cNvSpPr txBox="1"/>
                <p:nvPr/>
              </p:nvSpPr>
              <p:spPr>
                <a:xfrm>
                  <a:off x="4194103" y="5500688"/>
                  <a:ext cx="809051" cy="338896"/>
                </a:xfrm>
                <a:prstGeom prst="rect">
                  <a:avLst/>
                </a:prstGeom>
                <a:noFill/>
              </p:spPr>
              <p:txBody>
                <a:bodyPr wrap="none" rtlCol="0">
                  <a:spAutoFit/>
                </a:bodyPr>
                <a:lstStyle/>
                <a:p>
                  <a:r>
                    <a:rPr lang="en-US" sz="1600" smtClean="0"/>
                    <a:t>Smaller</a:t>
                  </a:r>
                  <a:endParaRPr lang="en-US" sz="1600"/>
                </a:p>
              </p:txBody>
            </p:sp>
            <p:sp>
              <p:nvSpPr>
                <p:cNvPr id="36" name="TextBox 35"/>
                <p:cNvSpPr txBox="1"/>
                <p:nvPr/>
              </p:nvSpPr>
              <p:spPr>
                <a:xfrm>
                  <a:off x="5229274" y="5500688"/>
                  <a:ext cx="711362" cy="338896"/>
                </a:xfrm>
                <a:prstGeom prst="rect">
                  <a:avLst/>
                </a:prstGeom>
                <a:noFill/>
              </p:spPr>
              <p:txBody>
                <a:bodyPr wrap="none" rtlCol="0">
                  <a:spAutoFit/>
                </a:bodyPr>
                <a:lstStyle/>
                <a:p>
                  <a:r>
                    <a:rPr lang="en-US" sz="1600" smtClean="0"/>
                    <a:t>Bigger</a:t>
                  </a:r>
                  <a:endParaRPr lang="en-US" sz="1600"/>
                </a:p>
              </p:txBody>
            </p:sp>
          </p:grpSp>
          <p:grpSp>
            <p:nvGrpSpPr>
              <p:cNvPr id="28" name="Group 27"/>
              <p:cNvGrpSpPr/>
              <p:nvPr/>
            </p:nvGrpSpPr>
            <p:grpSpPr>
              <a:xfrm>
                <a:off x="4253922" y="5898973"/>
                <a:ext cx="1804797" cy="400583"/>
                <a:chOff x="4237091" y="5439002"/>
                <a:chExt cx="1804797" cy="400583"/>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0" name="TextBox 29"/>
                <p:cNvSpPr txBox="1"/>
                <p:nvPr/>
              </p:nvSpPr>
              <p:spPr>
                <a:xfrm>
                  <a:off x="4237091" y="5500688"/>
                  <a:ext cx="743133" cy="338896"/>
                </a:xfrm>
                <a:prstGeom prst="rect">
                  <a:avLst/>
                </a:prstGeom>
                <a:noFill/>
              </p:spPr>
              <p:txBody>
                <a:bodyPr wrap="none" rtlCol="0">
                  <a:spAutoFit/>
                </a:bodyPr>
                <a:lstStyle/>
                <a:p>
                  <a:r>
                    <a:rPr lang="en-US" sz="1600" dirty="0" smtClean="0"/>
                    <a:t>Darker</a:t>
                  </a:r>
                  <a:endParaRPr lang="en-US" sz="1600" dirty="0"/>
                </a:p>
              </p:txBody>
            </p:sp>
            <p:sp>
              <p:nvSpPr>
                <p:cNvPr id="31" name="TextBox 30"/>
                <p:cNvSpPr txBox="1"/>
                <p:nvPr/>
              </p:nvSpPr>
              <p:spPr>
                <a:xfrm>
                  <a:off x="5280078" y="5500688"/>
                  <a:ext cx="761810" cy="338897"/>
                </a:xfrm>
                <a:prstGeom prst="rect">
                  <a:avLst/>
                </a:prstGeom>
                <a:noFill/>
              </p:spPr>
              <p:txBody>
                <a:bodyPr wrap="none" rtlCol="0">
                  <a:spAutoFit/>
                </a:bodyPr>
                <a:lstStyle/>
                <a:p>
                  <a:r>
                    <a:rPr lang="en-US" sz="1600" dirty="0" smtClean="0"/>
                    <a:t>Lighter</a:t>
                  </a:r>
                  <a:endParaRPr lang="en-US" sz="1600" dirty="0"/>
                </a:p>
              </p:txBody>
            </p:sp>
          </p:grpSp>
        </p:grpSp>
      </p:grpSp>
      <p:sp>
        <p:nvSpPr>
          <p:cNvPr id="14" name="TextBox 13"/>
          <p:cNvSpPr txBox="1"/>
          <p:nvPr/>
        </p:nvSpPr>
        <p:spPr>
          <a:xfrm>
            <a:off x="353651" y="186865"/>
            <a:ext cx="8614991" cy="1231106"/>
          </a:xfrm>
          <a:prstGeom prst="rect">
            <a:avLst/>
          </a:prstGeom>
          <a:noFill/>
        </p:spPr>
        <p:txBody>
          <a:bodyPr wrap="square" rtlCol="0">
            <a:spAutoFit/>
          </a:bodyPr>
          <a:lstStyle/>
          <a:p>
            <a:pPr>
              <a:spcAft>
                <a:spcPts val="1200"/>
              </a:spcAft>
            </a:pPr>
            <a:r>
              <a:rPr lang="en-US" sz="2400" b="1" dirty="0"/>
              <a:t>Generation</a:t>
            </a:r>
            <a:endParaRPr lang="en-US" sz="2000" b="1" dirty="0"/>
          </a:p>
          <a:p>
            <a:pPr marL="285750" indent="-285750">
              <a:buFont typeface="Arial" charset="0"/>
              <a:buChar char="•"/>
            </a:pPr>
            <a:r>
              <a:rPr lang="en-US" sz="2000" dirty="0"/>
              <a:t>Participants generated four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p>
        </p:txBody>
      </p:sp>
      <p:grpSp>
        <p:nvGrpSpPr>
          <p:cNvPr id="7" name="Group 6"/>
          <p:cNvGrpSpPr/>
          <p:nvPr/>
        </p:nvGrpSpPr>
        <p:grpSpPr>
          <a:xfrm>
            <a:off x="3436706" y="1991597"/>
            <a:ext cx="5385475" cy="4226299"/>
            <a:chOff x="3436706" y="1991597"/>
            <a:chExt cx="5385475" cy="4226299"/>
          </a:xfrm>
        </p:grpSpPr>
        <p:sp>
          <p:nvSpPr>
            <p:cNvPr id="50" name="Rectangle 49"/>
            <p:cNvSpPr/>
            <p:nvPr/>
          </p:nvSpPr>
          <p:spPr>
            <a:xfrm>
              <a:off x="3436707" y="1991597"/>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36706" y="2118081"/>
              <a:ext cx="5385475" cy="3970318"/>
            </a:xfrm>
            <a:prstGeom prst="rect">
              <a:avLst/>
            </a:prstGeom>
            <a:noFill/>
          </p:spPr>
          <p:txBody>
            <a:bodyPr wrap="square" rtlCol="0">
              <a:spAutoFit/>
            </a:bodyPr>
            <a:lstStyle/>
            <a:p>
              <a:r>
                <a:rPr lang="en-US" dirty="0"/>
                <a:t>As it turns out, there is another category of geometric figures called "Beta". Instead of showing you examples of the Beta category, we would like to know what you think is likely to be in the Beta category. </a:t>
              </a:r>
              <a:endParaRPr lang="en-US" dirty="0" smtClean="0"/>
            </a:p>
            <a:p>
              <a:endParaRPr lang="en-US" dirty="0"/>
            </a:p>
            <a:p>
              <a:r>
                <a:rPr lang="en-US" dirty="0" smtClean="0"/>
                <a:t>You </a:t>
              </a:r>
              <a:r>
                <a:rPr lang="en-US" dirty="0"/>
                <a:t>will now be given the chance to create examples of any size or color in order to show what you expect about the Beta category. You will be asked to produce 4 Beta examples - they can be quite similar or quite different to each other, depending on what you think makes the most sense for the category</a:t>
              </a:r>
              <a:r>
                <a:rPr lang="en-US" dirty="0" smtClean="0"/>
                <a:t>.</a:t>
              </a:r>
            </a:p>
            <a:p>
              <a:endParaRPr lang="en-US" dirty="0"/>
            </a:p>
            <a:p>
              <a:r>
                <a:rPr lang="en-US" dirty="0" smtClean="0"/>
                <a:t>Each </a:t>
              </a:r>
              <a:r>
                <a:rPr lang="en-US" dirty="0"/>
                <a:t>example needs to be unique, but the computer will let you know if you accidentally create a repeat.</a:t>
              </a:r>
            </a:p>
          </p:txBody>
        </p:sp>
      </p:grpSp>
    </p:spTree>
    <p:extLst>
      <p:ext uri="{BB962C8B-B14F-4D97-AF65-F5344CB8AC3E}">
        <p14:creationId xmlns:p14="http://schemas.microsoft.com/office/powerpoint/2010/main" val="1879604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
        <p:nvSpPr>
          <p:cNvPr id="24" name="TextBox 23"/>
          <p:cNvSpPr txBox="1"/>
          <p:nvPr/>
        </p:nvSpPr>
        <p:spPr>
          <a:xfrm>
            <a:off x="427862" y="696020"/>
            <a:ext cx="7652665" cy="1523494"/>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370749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31" name="TextBox 30"/>
          <p:cNvSpPr txBox="1"/>
          <p:nvPr/>
        </p:nvSpPr>
        <p:spPr>
          <a:xfrm>
            <a:off x="427862" y="696020"/>
            <a:ext cx="7652665" cy="2277547"/>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spcAft>
                <a:spcPts val="600"/>
              </a:spcAft>
              <a:buFont typeface="Arial" charset="0"/>
              <a:buChar char="•"/>
            </a:pPr>
            <a:r>
              <a:rPr lang="en-US" sz="2200" dirty="0" smtClean="0"/>
              <a:t>Conditions visualized as points in 2D Space, participants never see this representation (they only see the physical stimuli)</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495990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862" y="696020"/>
            <a:ext cx="7652665" cy="2693045"/>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spcAft>
                <a:spcPts val="600"/>
              </a:spcAft>
              <a:buFont typeface="Arial" charset="0"/>
              <a:buChar char="•"/>
            </a:pPr>
            <a:r>
              <a:rPr lang="en-US" sz="2200" dirty="0" smtClean="0"/>
              <a:t>Conditions visualized as points in 2D Space, participants never see this representation (they only see the physical stimuli)</a:t>
            </a:r>
          </a:p>
          <a:p>
            <a:pPr marL="457200" indent="-457200">
              <a:spcAft>
                <a:spcPts val="600"/>
              </a:spcAft>
              <a:buFont typeface="Arial" charset="0"/>
              <a:buChar char="•"/>
            </a:pPr>
            <a:r>
              <a:rPr lang="en-US" sz="2200" dirty="0" smtClean="0"/>
              <a:t>Axis assignment (</a:t>
            </a:r>
            <a:r>
              <a:rPr lang="en-US" sz="2200" b="1" dirty="0" smtClean="0"/>
              <a:t>x</a:t>
            </a:r>
            <a:r>
              <a:rPr lang="en-US" sz="2200" dirty="0" smtClean="0"/>
              <a:t> = size, </a:t>
            </a:r>
            <a:r>
              <a:rPr lang="en-US" sz="2200" b="1" dirty="0" smtClean="0"/>
              <a:t>y </a:t>
            </a:r>
            <a:r>
              <a:rPr lang="en-US" sz="2200" dirty="0" smtClean="0"/>
              <a:t>= color) counterbalanced.</a:t>
            </a:r>
          </a:p>
          <a:p>
            <a:pPr marL="457200" indent="-457200">
              <a:buFont typeface="Arial" charset="0"/>
              <a:buChar char="•"/>
            </a:pPr>
            <a:endParaRPr lang="en-US" sz="2200" dirty="0" smtClean="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76606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32657" y="2286730"/>
            <a:ext cx="9131053" cy="182192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746750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43983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270392"/>
            <a:ext cx="5255098" cy="5856701"/>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4" name="TextBox 3"/>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dirty="0" smtClean="0"/>
              <a:t>…</a:t>
            </a:r>
            <a:endParaRPr lang="en-US" sz="2400" dirty="0"/>
          </a:p>
        </p:txBody>
      </p:sp>
      <p:grpSp>
        <p:nvGrpSpPr>
          <p:cNvPr id="5" name="Group 4"/>
          <p:cNvGrpSpPr/>
          <p:nvPr/>
        </p:nvGrpSpPr>
        <p:grpSpPr>
          <a:xfrm>
            <a:off x="2142846" y="844790"/>
            <a:ext cx="4861478" cy="1703170"/>
            <a:chOff x="1212850" y="4000320"/>
            <a:chExt cx="7616825" cy="2668479"/>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1" name="TextBox 10"/>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2" name="TextBox 11"/>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3" name="TextBox 12"/>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grpSp>
        <p:nvGrpSpPr>
          <p:cNvPr id="5" name="Group 4"/>
          <p:cNvGrpSpPr/>
          <p:nvPr/>
        </p:nvGrpSpPr>
        <p:grpSpPr>
          <a:xfrm>
            <a:off x="2142846" y="844790"/>
            <a:ext cx="4861478" cy="1703170"/>
            <a:chOff x="1212850" y="4000320"/>
            <a:chExt cx="7616825" cy="2668479"/>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2" name="TextBox 11"/>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3" name="TextBox 12"/>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4" name="TextBox 13"/>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6" name="TextBox 15"/>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grpSp>
        <p:nvGrpSpPr>
          <p:cNvPr id="10" name="Group 9"/>
          <p:cNvGrpSpPr/>
          <p:nvPr/>
        </p:nvGrpSpPr>
        <p:grpSpPr>
          <a:xfrm>
            <a:off x="2142846" y="844790"/>
            <a:ext cx="4861478" cy="1703170"/>
            <a:chOff x="1212850" y="4000320"/>
            <a:chExt cx="7616825" cy="266847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4" name="TextBox 13"/>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5" name="TextBox 14"/>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6" name="TextBox 15"/>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7" name="TextBox 16"/>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smtClean="0">
                <a:solidFill>
                  <a:schemeClr val="tx1"/>
                </a:solidFill>
              </a:rPr>
              <a:t>Not quite a</a:t>
            </a:r>
            <a:r>
              <a:rPr lang="en-US" sz="2400" b="1" dirty="0" smtClean="0">
                <a:solidFill>
                  <a:schemeClr val="tx1"/>
                </a:solidFill>
              </a:rPr>
              <a:t>s predicted</a:t>
            </a:r>
            <a:r>
              <a:rPr lang="mr-IN" sz="2400" b="1" dirty="0" smtClean="0">
                <a:solidFill>
                  <a:schemeClr val="tx1"/>
                </a:solidFill>
              </a:rPr>
              <a:t>…</a:t>
            </a:r>
            <a:r>
              <a:rPr lang="en-US" sz="2400" b="1" dirty="0" smtClean="0">
                <a:solidFill>
                  <a:schemeClr val="tx1"/>
                </a:solidFill>
              </a:rPr>
              <a:t> </a:t>
            </a:r>
            <a:endParaRPr lang="en-US" sz="2400" b="1" dirty="0" smtClean="0">
              <a:solidFill>
                <a:schemeClr val="tx1"/>
              </a:solidFill>
            </a:endParaRPr>
          </a:p>
          <a:p>
            <a:pPr marL="2863850"/>
            <a:r>
              <a:rPr lang="en-US" sz="2000" dirty="0" smtClean="0">
                <a:solidFill>
                  <a:schemeClr val="tx1"/>
                </a:solidFill>
              </a:rPr>
              <a:t>XOR </a:t>
            </a:r>
            <a:r>
              <a:rPr lang="en-US" sz="2000" dirty="0" smtClean="0">
                <a:solidFill>
                  <a:schemeClr val="tx1"/>
                </a:solidFill>
              </a:rPr>
              <a:t>has correlations opposite that of </a:t>
            </a:r>
            <a:r>
              <a:rPr lang="en-US" sz="2000" smtClean="0">
                <a:solidFill>
                  <a:schemeClr val="tx1"/>
                </a:solidFill>
              </a:rPr>
              <a:t>Alpha category.</a:t>
            </a:r>
            <a:endParaRPr lang="en-US" sz="2000" dirty="0">
              <a:solidFill>
                <a:schemeClr val="tx1"/>
              </a:solidFill>
            </a:endParaRP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142846" y="844790"/>
            <a:ext cx="4861478" cy="1703170"/>
            <a:chOff x="1212850" y="4000320"/>
            <a:chExt cx="7616825" cy="266847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6" name="TextBox 15"/>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7" name="TextBox 16"/>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8" name="TextBox 17"/>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9" name="TextBox 18"/>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841319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
        <p:nvSpPr>
          <p:cNvPr id="4" name="TextBox 3"/>
          <p:cNvSpPr txBox="1"/>
          <p:nvPr/>
        </p:nvSpPr>
        <p:spPr>
          <a:xfrm>
            <a:off x="337017" y="483489"/>
            <a:ext cx="6489085" cy="83099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p:txBody>
      </p:sp>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6" name="TextBox 5"/>
          <p:cNvSpPr txBox="1"/>
          <p:nvPr/>
        </p:nvSpPr>
        <p:spPr>
          <a:xfrm>
            <a:off x="337017" y="483489"/>
            <a:ext cx="6489085" cy="135421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smtClean="0"/>
              <a:t>Distant </a:t>
            </a:r>
            <a:r>
              <a:rPr lang="en-US" sz="2400" dirty="0"/>
              <a:t>examples are </a:t>
            </a:r>
            <a:r>
              <a:rPr lang="en-US" sz="2400" dirty="0" smtClean="0"/>
              <a:t>more frequently </a:t>
            </a:r>
            <a:r>
              <a:rPr lang="en-US" sz="2400" dirty="0"/>
              <a:t>generated</a:t>
            </a:r>
            <a:r>
              <a:rPr lang="en-US" sz="2400" dirty="0" smtClean="0"/>
              <a:t>.</a:t>
            </a:r>
            <a:endParaRPr lang="en-US" sz="2400" dirty="0"/>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6489085" cy="2246769"/>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Distant examples are more frequently generated.</a:t>
            </a:r>
          </a:p>
          <a:p>
            <a:pPr>
              <a:spcAft>
                <a:spcPts val="1200"/>
              </a:spcAft>
            </a:pPr>
            <a:r>
              <a:rPr lang="en-US" sz="2400" dirty="0" smtClean="0"/>
              <a:t>Betas are (usually) more similar to each other than they are to alphas.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540" y="228601"/>
            <a:ext cx="8861395"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0" y="4589664"/>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24" name="Rectangle 23"/>
          <p:cNvSpPr/>
          <p:nvPr/>
        </p:nvSpPr>
        <p:spPr>
          <a:xfrm>
            <a:off x="160542" y="1930675"/>
            <a:ext cx="6079391" cy="2246769"/>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Inspired by classification lit (Hidaka </a:t>
            </a:r>
            <a:r>
              <a:rPr lang="en-US" sz="2000" dirty="0" smtClean="0"/>
              <a:t>&amp; Smith, 2011).</a:t>
            </a:r>
          </a:p>
          <a:p>
            <a:endParaRPr lang="en-US" sz="2000" i="1" dirty="0" smtClean="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617484"/>
            <a:ext cx="2451101" cy="4750588"/>
          </a:xfrm>
          <a:prstGeom prst="rect">
            <a:avLst/>
          </a:prstGeom>
        </p:spPr>
      </p:pic>
      <p:sp>
        <p:nvSpPr>
          <p:cNvPr id="6" name="TextBox 5"/>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7" name="Rectangle 6"/>
          <p:cNvSpPr/>
          <p:nvPr/>
        </p:nvSpPr>
        <p:spPr>
          <a:xfrm>
            <a:off x="160542" y="1930675"/>
            <a:ext cx="6079391" cy="4124206"/>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a:t>An alternative</a:t>
            </a:r>
            <a:r>
              <a:rPr lang="en-US" sz="2000" i="1" dirty="0"/>
              <a:t>: </a:t>
            </a:r>
            <a:r>
              <a:rPr lang="en-US" sz="2000" dirty="0"/>
              <a:t>generation is influenced by the shape of the </a:t>
            </a:r>
            <a:r>
              <a:rPr lang="en-US" sz="2000" i="1" dirty="0"/>
              <a:t>unoccupied</a:t>
            </a:r>
            <a:r>
              <a:rPr lang="en-US" sz="2000" b="1" dirty="0"/>
              <a:t> </a:t>
            </a:r>
            <a:r>
              <a:rPr lang="en-US" sz="2000" dirty="0"/>
              <a:t>space. Inspired by classification lit (Hidaka &amp; Smith, 2011</a:t>
            </a:r>
            <a:r>
              <a:rPr lang="en-US" sz="2000" dirty="0" smtClean="0"/>
              <a:t>).</a:t>
            </a:r>
            <a:endParaRPr lang="en-US" sz="2000" i="1" dirty="0" smtClean="0"/>
          </a:p>
          <a:p>
            <a:endParaRPr lang="en-US" sz="2000" i="1" dirty="0"/>
          </a:p>
          <a:p>
            <a:r>
              <a:rPr lang="en-US" sz="2200" b="1" dirty="0"/>
              <a:t>Super minimal manipulation</a:t>
            </a:r>
            <a:r>
              <a:rPr lang="en-US" sz="2200" b="1" dirty="0" smtClean="0"/>
              <a:t>!</a:t>
            </a:r>
            <a:endParaRPr lang="en-US" sz="2200" dirty="0"/>
          </a:p>
          <a:p>
            <a:r>
              <a:rPr lang="en-US" sz="2000" dirty="0"/>
              <a:t>Categories differ only slightly in Y axis position. </a:t>
            </a:r>
            <a:endParaRPr lang="en-US" sz="2000" dirty="0" smtClean="0"/>
          </a:p>
          <a:p>
            <a:endParaRPr lang="en-US" sz="2000" dirty="0"/>
          </a:p>
          <a:p>
            <a:r>
              <a:rPr lang="en-US" sz="2000" i="1" dirty="0" smtClean="0"/>
              <a:t>Identical </a:t>
            </a:r>
            <a:r>
              <a:rPr lang="en-US" sz="2000" i="1" dirty="0"/>
              <a:t>distributional </a:t>
            </a:r>
            <a:r>
              <a:rPr lang="en-US" sz="2000" i="1" dirty="0" smtClean="0"/>
              <a:t>structure</a:t>
            </a:r>
            <a:r>
              <a:rPr lang="en-US" sz="2000" dirty="0" smtClean="0"/>
              <a:t>: between-condition differences can be attributed to contrast.</a:t>
            </a:r>
            <a:endParaRPr lang="en-US" sz="2000" dirty="0"/>
          </a:p>
          <a:p>
            <a:endParaRPr lang="en-US" sz="2000" i="1" dirty="0"/>
          </a:p>
        </p:txBody>
      </p:sp>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8251" b="1703"/>
          <a:stretch/>
        </p:blipFill>
        <p:spPr>
          <a:xfrm>
            <a:off x="5162405" y="741687"/>
            <a:ext cx="2880044" cy="2793492"/>
          </a:xfrm>
          <a:prstGeom prst="rect">
            <a:avLst/>
          </a:prstGeom>
        </p:spPr>
      </p:pic>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2" b="49956"/>
          <a:stretch/>
        </p:blipFill>
        <p:spPr>
          <a:xfrm>
            <a:off x="1148318" y="741687"/>
            <a:ext cx="2880044" cy="2793492"/>
          </a:xfrm>
          <a:prstGeom prst="rect">
            <a:avLst/>
          </a:prstGeom>
        </p:spPr>
      </p:pic>
      <p:sp>
        <p:nvSpPr>
          <p:cNvPr id="11" name="TextBox 10"/>
          <p:cNvSpPr txBox="1"/>
          <p:nvPr/>
        </p:nvSpPr>
        <p:spPr>
          <a:xfrm>
            <a:off x="233916" y="3960481"/>
            <a:ext cx="8384189" cy="2000548"/>
          </a:xfrm>
          <a:prstGeom prst="rect">
            <a:avLst/>
          </a:prstGeom>
          <a:noFill/>
        </p:spPr>
        <p:txBody>
          <a:bodyPr wrap="square" rtlCol="0">
            <a:spAutoFit/>
          </a:bodyPr>
          <a:lstStyle/>
          <a:p>
            <a:r>
              <a:rPr lang="en-US" sz="2200" b="1" dirty="0" smtClean="0"/>
              <a:t>Conditions differ only in y-axis position (not in distributional structure)</a:t>
            </a:r>
          </a:p>
          <a:p>
            <a:r>
              <a:rPr lang="en-US" sz="2000" dirty="0" err="1" smtClean="0"/>
              <a:t>Jern</a:t>
            </a:r>
            <a:r>
              <a:rPr lang="en-US" sz="2000" dirty="0" smtClean="0"/>
              <a:t> &amp; Kemp: Distributions of generated categories should not differ.</a:t>
            </a:r>
          </a:p>
          <a:p>
            <a:endParaRPr lang="en-US" sz="2000" dirty="0"/>
          </a:p>
          <a:p>
            <a:r>
              <a:rPr lang="en-US" sz="2200" b="1" dirty="0" smtClean="0"/>
              <a:t>Shape of unoccupied space differs considerably</a:t>
            </a:r>
            <a:endParaRPr lang="en-US" sz="2200" b="1" dirty="0"/>
          </a:p>
          <a:p>
            <a:r>
              <a:rPr lang="en-US" sz="2000" dirty="0" smtClean="0"/>
              <a:t>Will participants make different kinds of categories, based on where there is space to put the exemplars?</a:t>
            </a:r>
            <a:endParaRPr lang="en-US" sz="2000" dirty="0"/>
          </a:p>
        </p:txBody>
      </p:sp>
    </p:spTree>
    <p:extLst>
      <p:ext uri="{BB962C8B-B14F-4D97-AF65-F5344CB8AC3E}">
        <p14:creationId xmlns:p14="http://schemas.microsoft.com/office/powerpoint/2010/main" val="1682176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98274" y="1107531"/>
            <a:ext cx="8516118" cy="4591309"/>
            <a:chOff x="1134249" y="2814136"/>
            <a:chExt cx="6684076" cy="3603597"/>
          </a:xfrm>
        </p:grpSpPr>
        <p:grpSp>
          <p:nvGrpSpPr>
            <p:cNvPr id="7" name="Group 6"/>
            <p:cNvGrpSpPr/>
            <p:nvPr/>
          </p:nvGrpSpPr>
          <p:grpSpPr>
            <a:xfrm>
              <a:off x="1134249" y="2895599"/>
              <a:ext cx="6684076" cy="3522134"/>
              <a:chOff x="1134249" y="2895599"/>
              <a:chExt cx="6684076" cy="3522134"/>
            </a:xfrm>
          </p:grpSpPr>
          <p:grpSp>
            <p:nvGrpSpPr>
              <p:cNvPr id="5" name="Group 4"/>
              <p:cNvGrpSpPr/>
              <p:nvPr/>
            </p:nvGrpSpPr>
            <p:grpSpPr>
              <a:xfrm>
                <a:off x="1134249" y="2895599"/>
                <a:ext cx="6684076" cy="3522134"/>
                <a:chOff x="1803116" y="2506133"/>
                <a:chExt cx="6684076"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10993"/>
                  <a:ext cx="1403883" cy="369900"/>
                </a:xfrm>
                <a:prstGeom prst="rect">
                  <a:avLst/>
                </a:prstGeom>
                <a:noFill/>
              </p:spPr>
              <p:txBody>
                <a:bodyPr wrap="square" rtlCol="0">
                  <a:spAutoFit/>
                </a:bodyPr>
                <a:lstStyle/>
                <a:p>
                  <a:pPr algn="ctr"/>
                  <a:r>
                    <a:rPr lang="en-US" sz="2400" smtClean="0"/>
                    <a:t>Middle</a:t>
                  </a:r>
                  <a:endParaRPr lang="en-US" sz="2400"/>
                </a:p>
              </p:txBody>
            </p:sp>
            <p:sp>
              <p:nvSpPr>
                <p:cNvPr id="4" name="TextBox 3"/>
                <p:cNvSpPr txBox="1"/>
                <p:nvPr/>
              </p:nvSpPr>
              <p:spPr>
                <a:xfrm rot="16200000">
                  <a:off x="1285334" y="4852716"/>
                  <a:ext cx="1405466" cy="369901"/>
                </a:xfrm>
                <a:prstGeom prst="rect">
                  <a:avLst/>
                </a:prstGeom>
                <a:noFill/>
              </p:spPr>
              <p:txBody>
                <a:bodyPr wrap="square" rtlCol="0">
                  <a:spAutoFit/>
                </a:bodyPr>
                <a:lstStyle/>
                <a:p>
                  <a:pPr algn="ctr"/>
                  <a:r>
                    <a:rPr lang="en-US" sz="2400" dirty="0" smtClean="0"/>
                    <a:t>Bottom</a:t>
                  </a:r>
                  <a:endParaRPr lang="en-US" sz="2400" dirty="0"/>
                </a:p>
              </p:txBody>
            </p:sp>
          </p:grpSp>
          <p:sp>
            <p:nvSpPr>
              <p:cNvPr id="6" name="TextBox 5"/>
              <p:cNvSpPr txBox="1"/>
              <p:nvPr/>
            </p:nvSpPr>
            <p:spPr>
              <a:xfrm>
                <a:off x="5198533" y="6129865"/>
                <a:ext cx="2336800" cy="265722"/>
              </a:xfrm>
              <a:prstGeom prst="rect">
                <a:avLst/>
              </a:prstGeom>
              <a:noFill/>
            </p:spPr>
            <p:txBody>
              <a:bodyPr wrap="square" rtlCol="0">
                <a:spAutoFit/>
              </a:bodyPr>
              <a:lstStyle/>
              <a:p>
                <a:pPr algn="r"/>
                <a:r>
                  <a:rPr lang="en-US" sz="1600" smtClean="0"/>
                  <a:t>* representative </a:t>
                </a:r>
                <a:r>
                  <a:rPr lang="en-US" sz="1600" dirty="0" smtClean="0"/>
                  <a:t>participants</a:t>
                </a:r>
                <a:endParaRPr lang="en-US" sz="1600" dirty="0"/>
              </a:p>
            </p:txBody>
          </p:sp>
        </p:grpSp>
        <p:sp>
          <p:nvSpPr>
            <p:cNvPr id="9" name="TextBox 8"/>
            <p:cNvSpPr txBox="1"/>
            <p:nvPr/>
          </p:nvSpPr>
          <p:spPr>
            <a:xfrm>
              <a:off x="1503865" y="2818094"/>
              <a:ext cx="1417135" cy="665821"/>
            </a:xfrm>
            <a:prstGeom prst="rect">
              <a:avLst/>
            </a:prstGeom>
            <a:noFill/>
          </p:spPr>
          <p:txBody>
            <a:bodyPr wrap="square" rtlCol="0">
              <a:spAutoFit/>
            </a:bodyPr>
            <a:lstStyle/>
            <a:p>
              <a:pPr algn="ctr"/>
              <a:r>
                <a:rPr lang="en-US" sz="2400" dirty="0" smtClean="0"/>
                <a:t>Four Corners</a:t>
              </a:r>
              <a:endParaRPr lang="en-US" sz="2400" dirty="0"/>
            </a:p>
          </p:txBody>
        </p:sp>
        <p:sp>
          <p:nvSpPr>
            <p:cNvPr id="12" name="TextBox 11"/>
            <p:cNvSpPr txBox="1"/>
            <p:nvPr/>
          </p:nvSpPr>
          <p:spPr>
            <a:xfrm>
              <a:off x="3055748" y="2818094"/>
              <a:ext cx="1406185" cy="369900"/>
            </a:xfrm>
            <a:prstGeom prst="rect">
              <a:avLst/>
            </a:prstGeom>
            <a:noFill/>
          </p:spPr>
          <p:txBody>
            <a:bodyPr wrap="square" rtlCol="0">
              <a:spAutoFit/>
            </a:bodyPr>
            <a:lstStyle/>
            <a:p>
              <a:pPr algn="ctr"/>
              <a:r>
                <a:rPr lang="en-US" sz="2400" smtClean="0"/>
                <a:t>Row</a:t>
              </a:r>
              <a:endParaRPr lang="en-US" sz="2400" dirty="0"/>
            </a:p>
          </p:txBody>
        </p:sp>
        <p:sp>
          <p:nvSpPr>
            <p:cNvPr id="13" name="TextBox 12"/>
            <p:cNvSpPr txBox="1"/>
            <p:nvPr/>
          </p:nvSpPr>
          <p:spPr>
            <a:xfrm>
              <a:off x="4596681" y="2814136"/>
              <a:ext cx="1406185" cy="369900"/>
            </a:xfrm>
            <a:prstGeom prst="rect">
              <a:avLst/>
            </a:prstGeom>
            <a:noFill/>
          </p:spPr>
          <p:txBody>
            <a:bodyPr wrap="square" rtlCol="0">
              <a:spAutoFit/>
            </a:bodyPr>
            <a:lstStyle/>
            <a:p>
              <a:pPr algn="ctr"/>
              <a:r>
                <a:rPr lang="en-US" sz="2400" dirty="0" smtClean="0"/>
                <a:t>Column</a:t>
              </a:r>
              <a:endParaRPr lang="en-US" sz="2400" dirty="0"/>
            </a:p>
          </p:txBody>
        </p:sp>
        <p:sp>
          <p:nvSpPr>
            <p:cNvPr id="14" name="TextBox 13"/>
            <p:cNvSpPr txBox="1"/>
            <p:nvPr/>
          </p:nvSpPr>
          <p:spPr>
            <a:xfrm>
              <a:off x="6129147" y="2814136"/>
              <a:ext cx="1406185" cy="369900"/>
            </a:xfrm>
            <a:prstGeom prst="rect">
              <a:avLst/>
            </a:prstGeom>
            <a:noFill/>
          </p:spPr>
          <p:txBody>
            <a:bodyPr wrap="square" rtlCol="0">
              <a:spAutoFit/>
            </a:bodyPr>
            <a:lstStyle/>
            <a:p>
              <a:pPr algn="ctr"/>
              <a:r>
                <a:rPr lang="en-US" sz="2400" smtClean="0"/>
                <a:t>Cluster</a:t>
              </a:r>
              <a:endParaRPr lang="en-US" sz="2400" dirty="0"/>
            </a:p>
          </p:txBody>
        </p:sp>
      </p:grpSp>
    </p:spTree>
    <p:extLst>
      <p:ext uri="{BB962C8B-B14F-4D97-AF65-F5344CB8AC3E}">
        <p14:creationId xmlns:p14="http://schemas.microsoft.com/office/powerpoint/2010/main" val="1564897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06180" y="207039"/>
            <a:ext cx="5970526" cy="3216642"/>
            <a:chOff x="1129558" y="2814136"/>
            <a:chExt cx="6688767" cy="3603597"/>
          </a:xfrm>
        </p:grpSpPr>
        <p:grpSp>
          <p:nvGrpSpPr>
            <p:cNvPr id="5" name="Group 4"/>
            <p:cNvGrpSpPr/>
            <p:nvPr/>
          </p:nvGrpSpPr>
          <p:grpSpPr>
            <a:xfrm>
              <a:off x="1129558" y="2895599"/>
              <a:ext cx="6688767" cy="3522134"/>
              <a:chOff x="1798425" y="2506133"/>
              <a:chExt cx="6688767"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06303"/>
                <a:ext cx="1403883" cy="379281"/>
              </a:xfrm>
              <a:prstGeom prst="rect">
                <a:avLst/>
              </a:prstGeom>
              <a:noFill/>
            </p:spPr>
            <p:txBody>
              <a:bodyPr wrap="square" rtlCol="0">
                <a:spAutoFit/>
              </a:bodyPr>
              <a:lstStyle/>
              <a:p>
                <a:pPr algn="ctr"/>
                <a:r>
                  <a:rPr lang="en-US" sz="1600" smtClean="0"/>
                  <a:t>Middle</a:t>
                </a:r>
                <a:endParaRPr lang="en-US" sz="1600"/>
              </a:p>
            </p:txBody>
          </p:sp>
          <p:sp>
            <p:nvSpPr>
              <p:cNvPr id="4" name="TextBox 3"/>
              <p:cNvSpPr txBox="1"/>
              <p:nvPr/>
            </p:nvSpPr>
            <p:spPr>
              <a:xfrm rot="16200000">
                <a:off x="1285334" y="4848024"/>
                <a:ext cx="1405466" cy="379281"/>
              </a:xfrm>
              <a:prstGeom prst="rect">
                <a:avLst/>
              </a:prstGeom>
              <a:noFill/>
            </p:spPr>
            <p:txBody>
              <a:bodyPr wrap="square" rtlCol="0">
                <a:spAutoFit/>
              </a:bodyPr>
              <a:lstStyle/>
              <a:p>
                <a:pPr algn="ctr"/>
                <a:r>
                  <a:rPr lang="en-US" sz="1600" dirty="0" smtClean="0"/>
                  <a:t>Bottom</a:t>
                </a:r>
                <a:endParaRPr lang="en-US" sz="1600" dirty="0"/>
              </a:p>
            </p:txBody>
          </p:sp>
        </p:grpSp>
        <p:sp>
          <p:nvSpPr>
            <p:cNvPr id="9" name="TextBox 8"/>
            <p:cNvSpPr txBox="1"/>
            <p:nvPr/>
          </p:nvSpPr>
          <p:spPr>
            <a:xfrm>
              <a:off x="1503865" y="2818094"/>
              <a:ext cx="1417134" cy="379281"/>
            </a:xfrm>
            <a:prstGeom prst="rect">
              <a:avLst/>
            </a:prstGeom>
            <a:noFill/>
          </p:spPr>
          <p:txBody>
            <a:bodyPr wrap="square" rtlCol="0">
              <a:spAutoFit/>
            </a:bodyPr>
            <a:lstStyle/>
            <a:p>
              <a:pPr algn="ctr"/>
              <a:r>
                <a:rPr lang="en-US" sz="1600" dirty="0" smtClean="0"/>
                <a:t>Four Corners</a:t>
              </a:r>
              <a:endParaRPr lang="en-US" sz="1600" dirty="0"/>
            </a:p>
          </p:txBody>
        </p:sp>
        <p:sp>
          <p:nvSpPr>
            <p:cNvPr id="12" name="TextBox 11"/>
            <p:cNvSpPr txBox="1"/>
            <p:nvPr/>
          </p:nvSpPr>
          <p:spPr>
            <a:xfrm>
              <a:off x="3055748" y="2818094"/>
              <a:ext cx="1406185" cy="379281"/>
            </a:xfrm>
            <a:prstGeom prst="rect">
              <a:avLst/>
            </a:prstGeom>
            <a:noFill/>
          </p:spPr>
          <p:txBody>
            <a:bodyPr wrap="square" rtlCol="0">
              <a:spAutoFit/>
            </a:bodyPr>
            <a:lstStyle/>
            <a:p>
              <a:pPr algn="ctr"/>
              <a:r>
                <a:rPr lang="en-US" sz="1600" smtClean="0"/>
                <a:t>Row</a:t>
              </a:r>
              <a:endParaRPr lang="en-US" sz="1600" dirty="0"/>
            </a:p>
          </p:txBody>
        </p:sp>
        <p:sp>
          <p:nvSpPr>
            <p:cNvPr id="13" name="TextBox 12"/>
            <p:cNvSpPr txBox="1"/>
            <p:nvPr/>
          </p:nvSpPr>
          <p:spPr>
            <a:xfrm>
              <a:off x="4596680" y="2814136"/>
              <a:ext cx="1406185" cy="379281"/>
            </a:xfrm>
            <a:prstGeom prst="rect">
              <a:avLst/>
            </a:prstGeom>
            <a:noFill/>
          </p:spPr>
          <p:txBody>
            <a:bodyPr wrap="square" rtlCol="0">
              <a:spAutoFit/>
            </a:bodyPr>
            <a:lstStyle/>
            <a:p>
              <a:pPr algn="ctr"/>
              <a:r>
                <a:rPr lang="en-US" sz="1600" dirty="0" smtClean="0"/>
                <a:t>Column</a:t>
              </a:r>
              <a:endParaRPr lang="en-US" sz="1600" dirty="0"/>
            </a:p>
          </p:txBody>
        </p:sp>
        <p:sp>
          <p:nvSpPr>
            <p:cNvPr id="14" name="TextBox 13"/>
            <p:cNvSpPr txBox="1"/>
            <p:nvPr/>
          </p:nvSpPr>
          <p:spPr>
            <a:xfrm>
              <a:off x="6129147" y="2814136"/>
              <a:ext cx="1406185" cy="379281"/>
            </a:xfrm>
            <a:prstGeom prst="rect">
              <a:avLst/>
            </a:prstGeom>
            <a:noFill/>
          </p:spPr>
          <p:txBody>
            <a:bodyPr wrap="square" rtlCol="0">
              <a:spAutoFit/>
            </a:bodyPr>
            <a:lstStyle/>
            <a:p>
              <a:pPr algn="ctr"/>
              <a:r>
                <a:rPr lang="en-US" sz="1600" smtClean="0"/>
                <a:t>Cluster</a:t>
              </a:r>
              <a:endParaRPr lang="en-US" sz="1600" dirty="0"/>
            </a:p>
          </p:txBody>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28" y="3567290"/>
            <a:ext cx="5007893" cy="2956142"/>
          </a:xfrm>
          <a:prstGeom prst="rect">
            <a:avLst/>
          </a:prstGeom>
        </p:spPr>
      </p:pic>
      <p:sp>
        <p:nvSpPr>
          <p:cNvPr id="11" name="TextBox 10"/>
          <p:cNvSpPr txBox="1"/>
          <p:nvPr/>
        </p:nvSpPr>
        <p:spPr>
          <a:xfrm>
            <a:off x="5311637" y="4029698"/>
            <a:ext cx="3715404" cy="2031325"/>
          </a:xfrm>
          <a:prstGeom prst="rect">
            <a:avLst/>
          </a:prstGeom>
          <a:noFill/>
        </p:spPr>
        <p:txBody>
          <a:bodyPr wrap="square" rtlCol="0">
            <a:spAutoFit/>
          </a:bodyPr>
          <a:lstStyle/>
          <a:p>
            <a:r>
              <a:rPr lang="en-US" dirty="0" smtClean="0"/>
              <a:t>Varied performance tough to explain via prior knowledge of distributional structure.</a:t>
            </a:r>
          </a:p>
          <a:p>
            <a:endParaRPr lang="en-US" dirty="0" smtClean="0"/>
          </a:p>
          <a:p>
            <a:r>
              <a:rPr lang="en-US" dirty="0" smtClean="0"/>
              <a:t>Can </a:t>
            </a:r>
            <a:r>
              <a:rPr lang="en-US" dirty="0" smtClean="0"/>
              <a:t>variation be explained by the category’s </a:t>
            </a:r>
            <a:r>
              <a:rPr lang="en-US" b="1" dirty="0" smtClean="0"/>
              <a:t>location</a:t>
            </a:r>
            <a:r>
              <a:rPr lang="en-US" dirty="0" smtClean="0"/>
              <a:t>, relative to the Alphas?</a:t>
            </a:r>
            <a:endParaRPr lang="en-US" dirty="0"/>
          </a:p>
        </p:txBody>
      </p:sp>
    </p:spTree>
    <p:extLst>
      <p:ext uri="{BB962C8B-B14F-4D97-AF65-F5344CB8AC3E}">
        <p14:creationId xmlns:p14="http://schemas.microsoft.com/office/powerpoint/2010/main" val="869797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475" y="3201785"/>
            <a:ext cx="8420148" cy="3585310"/>
            <a:chOff x="482638" y="3405404"/>
            <a:chExt cx="8108467" cy="3452596"/>
          </a:xfrm>
        </p:grpSpPr>
        <p:grpSp>
          <p:nvGrpSpPr>
            <p:cNvPr id="11" name="Group 10"/>
            <p:cNvGrpSpPr/>
            <p:nvPr/>
          </p:nvGrpSpPr>
          <p:grpSpPr>
            <a:xfrm>
              <a:off x="482638" y="3661877"/>
              <a:ext cx="6057989" cy="2935911"/>
              <a:chOff x="2967822" y="3284136"/>
              <a:chExt cx="4964066" cy="2405758"/>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4297" t="16417" r="155" b="9669"/>
              <a:stretch/>
            </p:blipFill>
            <p:spPr>
              <a:xfrm>
                <a:off x="6825654" y="3392332"/>
                <a:ext cx="1106234" cy="2297562"/>
              </a:xfrm>
              <a:prstGeom prst="rect">
                <a:avLst/>
              </a:prstGeom>
            </p:spPr>
          </p:pic>
          <p:grpSp>
            <p:nvGrpSpPr>
              <p:cNvPr id="10" name="Group 9"/>
              <p:cNvGrpSpPr/>
              <p:nvPr/>
            </p:nvGrpSpPr>
            <p:grpSpPr>
              <a:xfrm>
                <a:off x="2967822" y="3284136"/>
                <a:ext cx="3762586" cy="2118527"/>
                <a:chOff x="1022065" y="3041593"/>
                <a:chExt cx="4878374" cy="2746772"/>
              </a:xfrm>
            </p:grpSpPr>
            <p:grpSp>
              <p:nvGrpSpPr>
                <p:cNvPr id="9" name="Group 8"/>
                <p:cNvGrpSpPr/>
                <p:nvPr/>
              </p:nvGrpSpPr>
              <p:grpSpPr>
                <a:xfrm>
                  <a:off x="1022065" y="3041593"/>
                  <a:ext cx="2377441" cy="2746772"/>
                  <a:chOff x="1022065" y="3041593"/>
                  <a:chExt cx="2377441" cy="2746772"/>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23" t="6968" r="77414" b="48479"/>
                  <a:stretch/>
                </p:blipFill>
                <p:spPr>
                  <a:xfrm>
                    <a:off x="1022065" y="3410925"/>
                    <a:ext cx="2377440" cy="2377440"/>
                  </a:xfrm>
                  <a:prstGeom prst="rect">
                    <a:avLst/>
                  </a:prstGeom>
                </p:spPr>
              </p:pic>
              <p:sp>
                <p:nvSpPr>
                  <p:cNvPr id="6" name="TextBox 5"/>
                  <p:cNvSpPr txBox="1"/>
                  <p:nvPr/>
                </p:nvSpPr>
                <p:spPr>
                  <a:xfrm>
                    <a:off x="1022065" y="3041593"/>
                    <a:ext cx="2377441" cy="369332"/>
                  </a:xfrm>
                  <a:prstGeom prst="rect">
                    <a:avLst/>
                  </a:prstGeom>
                  <a:noFill/>
                </p:spPr>
                <p:txBody>
                  <a:bodyPr wrap="square" rtlCol="0">
                    <a:spAutoFit/>
                  </a:bodyPr>
                  <a:lstStyle/>
                  <a:p>
                    <a:pPr algn="ctr"/>
                    <a:r>
                      <a:rPr lang="en-US" smtClean="0"/>
                      <a:t>Middle</a:t>
                    </a:r>
                    <a:endParaRPr lang="en-US"/>
                  </a:p>
                </p:txBody>
              </p:sp>
            </p:grpSp>
            <p:grpSp>
              <p:nvGrpSpPr>
                <p:cNvPr id="8" name="Group 7"/>
                <p:cNvGrpSpPr/>
                <p:nvPr/>
              </p:nvGrpSpPr>
              <p:grpSpPr>
                <a:xfrm>
                  <a:off x="3522997" y="3041593"/>
                  <a:ext cx="2377442" cy="2746772"/>
                  <a:chOff x="3522997" y="3041593"/>
                  <a:chExt cx="2377442" cy="2746772"/>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86" t="52365" r="77451" b="3084"/>
                  <a:stretch/>
                </p:blipFill>
                <p:spPr>
                  <a:xfrm>
                    <a:off x="3522999" y="3410925"/>
                    <a:ext cx="2377440" cy="2377440"/>
                  </a:xfrm>
                  <a:prstGeom prst="rect">
                    <a:avLst/>
                  </a:prstGeom>
                </p:spPr>
              </p:pic>
              <p:sp>
                <p:nvSpPr>
                  <p:cNvPr id="7" name="TextBox 6"/>
                  <p:cNvSpPr txBox="1"/>
                  <p:nvPr/>
                </p:nvSpPr>
                <p:spPr>
                  <a:xfrm>
                    <a:off x="3522997" y="3041593"/>
                    <a:ext cx="2377442" cy="369332"/>
                  </a:xfrm>
                  <a:prstGeom prst="rect">
                    <a:avLst/>
                  </a:prstGeom>
                  <a:noFill/>
                </p:spPr>
                <p:txBody>
                  <a:bodyPr wrap="square" rtlCol="0">
                    <a:spAutoFit/>
                  </a:bodyPr>
                  <a:lstStyle/>
                  <a:p>
                    <a:pPr algn="ctr"/>
                    <a:r>
                      <a:rPr lang="en-US" dirty="0" smtClean="0"/>
                      <a:t>Bottom</a:t>
                    </a:r>
                    <a:endParaRPr lang="en-US" dirty="0"/>
                  </a:p>
                </p:txBody>
              </p:sp>
            </p:grpSp>
          </p:grpSp>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736" y="3405404"/>
              <a:ext cx="1639369" cy="163936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736" y="5218631"/>
              <a:ext cx="1639369" cy="1639369"/>
            </a:xfrm>
            <a:prstGeom prst="rect">
              <a:avLst/>
            </a:prstGeom>
          </p:spPr>
        </p:pic>
        <p:cxnSp>
          <p:nvCxnSpPr>
            <p:cNvPr id="16" name="Straight Arrow Connector 15"/>
            <p:cNvCxnSpPr>
              <a:endCxn id="13" idx="1"/>
            </p:cNvCxnSpPr>
            <p:nvPr/>
          </p:nvCxnSpPr>
          <p:spPr>
            <a:xfrm>
              <a:off x="6540627" y="4114800"/>
              <a:ext cx="411109" cy="11028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411433" y="6038316"/>
              <a:ext cx="540303" cy="20894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46623" y="216352"/>
            <a:ext cx="7607532" cy="2985433"/>
          </a:xfrm>
          <a:prstGeom prst="rect">
            <a:avLst/>
          </a:prstGeom>
          <a:noFill/>
        </p:spPr>
        <p:txBody>
          <a:bodyPr wrap="none" rtlCol="0">
            <a:spAutoFit/>
          </a:bodyPr>
          <a:lstStyle/>
          <a:p>
            <a:pPr>
              <a:spcAft>
                <a:spcPts val="1200"/>
              </a:spcAft>
            </a:pPr>
            <a:r>
              <a:rPr lang="en-US" dirty="0" smtClean="0"/>
              <a:t>Each beta category characterized by difference in feature ranges: </a:t>
            </a:r>
          </a:p>
          <a:p>
            <a:pPr marL="401638">
              <a:spcAft>
                <a:spcPts val="1200"/>
              </a:spcAft>
            </a:pPr>
            <a:r>
              <a:rPr lang="en-US" i="1" dirty="0" smtClean="0">
                <a:latin typeface="Times" charset="0"/>
                <a:ea typeface="Times" charset="0"/>
                <a:cs typeface="Times" charset="0"/>
              </a:rPr>
              <a:t>D = range</a:t>
            </a:r>
            <a:r>
              <a:rPr lang="en-US" dirty="0" smtClean="0">
                <a:latin typeface="Times" charset="0"/>
                <a:ea typeface="Times" charset="0"/>
                <a:cs typeface="Times" charset="0"/>
              </a:rPr>
              <a:t>(</a:t>
            </a:r>
            <a:r>
              <a:rPr lang="en-US" b="1" dirty="0" smtClean="0">
                <a:latin typeface="Times" charset="0"/>
                <a:ea typeface="Times" charset="0"/>
                <a:cs typeface="Times" charset="0"/>
              </a:rPr>
              <a:t>X</a:t>
            </a:r>
            <a:r>
              <a:rPr lang="en-US" dirty="0" smtClean="0">
                <a:latin typeface="Times" charset="0"/>
                <a:ea typeface="Times" charset="0"/>
                <a:cs typeface="Times" charset="0"/>
              </a:rPr>
              <a:t>) </a:t>
            </a:r>
            <a:r>
              <a:rPr lang="mr-IN" dirty="0" smtClean="0">
                <a:latin typeface="Times" charset="0"/>
                <a:ea typeface="Times" charset="0"/>
                <a:cs typeface="Times" charset="0"/>
              </a:rPr>
              <a:t>–</a:t>
            </a:r>
            <a:r>
              <a:rPr lang="en-US" dirty="0" smtClean="0">
                <a:latin typeface="Times" charset="0"/>
                <a:ea typeface="Times" charset="0"/>
                <a:cs typeface="Times" charset="0"/>
              </a:rPr>
              <a:t> </a:t>
            </a:r>
            <a:r>
              <a:rPr lang="en-US" i="1" dirty="0" smtClean="0">
                <a:latin typeface="Times" charset="0"/>
                <a:ea typeface="Times" charset="0"/>
                <a:cs typeface="Times" charset="0"/>
              </a:rPr>
              <a:t>range</a:t>
            </a:r>
            <a:r>
              <a:rPr lang="en-US" dirty="0" smtClean="0">
                <a:latin typeface="Times" charset="0"/>
                <a:ea typeface="Times" charset="0"/>
                <a:cs typeface="Times" charset="0"/>
              </a:rPr>
              <a:t>(</a:t>
            </a:r>
            <a:r>
              <a:rPr lang="en-US" b="1" dirty="0" smtClean="0">
                <a:latin typeface="Times" charset="0"/>
                <a:ea typeface="Times" charset="0"/>
                <a:cs typeface="Times" charset="0"/>
              </a:rPr>
              <a:t>Y</a:t>
            </a:r>
            <a:r>
              <a:rPr lang="en-US" dirty="0" smtClean="0">
                <a:latin typeface="Times" charset="0"/>
                <a:ea typeface="Times" charset="0"/>
                <a:cs typeface="Times" charset="0"/>
              </a:rPr>
              <a:t>)  </a:t>
            </a:r>
            <a:endParaRPr lang="en-US" dirty="0">
              <a:latin typeface="Times" charset="0"/>
              <a:ea typeface="Times" charset="0"/>
              <a:cs typeface="Times" charset="0"/>
            </a:endParaRPr>
          </a:p>
          <a:p>
            <a:r>
              <a:rPr lang="en-US" sz="1600" dirty="0" smtClean="0"/>
              <a:t>Positive </a:t>
            </a:r>
            <a:r>
              <a:rPr lang="en-US" sz="1600" i="1" dirty="0" smtClean="0">
                <a:latin typeface="Times" charset="0"/>
                <a:ea typeface="Times" charset="0"/>
                <a:cs typeface="Times" charset="0"/>
              </a:rPr>
              <a:t>D</a:t>
            </a:r>
            <a:r>
              <a:rPr lang="en-US" sz="1600" dirty="0" smtClean="0"/>
              <a:t>: more X range, indicating a row-like category</a:t>
            </a:r>
          </a:p>
          <a:p>
            <a:r>
              <a:rPr lang="en-US" sz="1600" dirty="0" smtClean="0"/>
              <a:t>Negative </a:t>
            </a:r>
            <a:r>
              <a:rPr lang="en-US" sz="1600" i="1" dirty="0" smtClean="0">
                <a:latin typeface="Times" charset="0"/>
                <a:ea typeface="Times" charset="0"/>
                <a:cs typeface="Times" charset="0"/>
              </a:rPr>
              <a:t>D</a:t>
            </a:r>
            <a:r>
              <a:rPr lang="en-US" sz="1600" dirty="0"/>
              <a:t>: more </a:t>
            </a:r>
            <a:r>
              <a:rPr lang="en-US" sz="1600" dirty="0" smtClean="0"/>
              <a:t>Y range, indicating a column-like category.</a:t>
            </a:r>
          </a:p>
          <a:p>
            <a:pPr>
              <a:spcAft>
                <a:spcPts val="3600"/>
              </a:spcAft>
            </a:pPr>
            <a:r>
              <a:rPr lang="en-US" sz="1600" i="1" dirty="0" smtClean="0">
                <a:latin typeface="Times" charset="0"/>
                <a:ea typeface="Times" charset="0"/>
                <a:cs typeface="Times" charset="0"/>
              </a:rPr>
              <a:t>D</a:t>
            </a:r>
            <a:r>
              <a:rPr lang="en-US" sz="1600" dirty="0" smtClean="0"/>
              <a:t> were averaged for each stimulus, revealing overall tendency.</a:t>
            </a:r>
          </a:p>
          <a:p>
            <a:r>
              <a:rPr lang="en-US" b="1" dirty="0" smtClean="0"/>
              <a:t>Categories are </a:t>
            </a:r>
            <a:r>
              <a:rPr lang="en-US" b="1" dirty="0"/>
              <a:t>locally </a:t>
            </a:r>
            <a:r>
              <a:rPr lang="en-US" b="1" dirty="0" smtClean="0"/>
              <a:t>distributed to allow for maximum distance from Alphas.</a:t>
            </a:r>
          </a:p>
          <a:p>
            <a:pPr marL="179388"/>
            <a:r>
              <a:rPr lang="en-US" dirty="0" smtClean="0"/>
              <a:t>”Column” categories placed to the side of Alphas</a:t>
            </a:r>
          </a:p>
          <a:p>
            <a:pPr marL="179388"/>
            <a:r>
              <a:rPr lang="en-US" dirty="0" smtClean="0"/>
              <a:t>“Rows” </a:t>
            </a:r>
            <a:r>
              <a:rPr lang="en-US" dirty="0"/>
              <a:t>categories </a:t>
            </a:r>
            <a:r>
              <a:rPr lang="en-US" dirty="0" smtClean="0"/>
              <a:t>placed above/below.  </a:t>
            </a:r>
            <a:endParaRPr lang="en-US" dirty="0"/>
          </a:p>
        </p:txBody>
      </p:sp>
    </p:spTree>
    <p:extLst>
      <p:ext uri="{BB962C8B-B14F-4D97-AF65-F5344CB8AC3E}">
        <p14:creationId xmlns:p14="http://schemas.microsoft.com/office/powerpoint/2010/main" val="20752010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4801314"/>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endParaRPr lang="en-US" dirty="0"/>
          </a:p>
        </p:txBody>
      </p:sp>
    </p:spTree>
    <p:extLst>
      <p:ext uri="{BB962C8B-B14F-4D97-AF65-F5344CB8AC3E}">
        <p14:creationId xmlns:p14="http://schemas.microsoft.com/office/powerpoint/2010/main" val="977954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6032421"/>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p>
          <a:p>
            <a:pPr marL="285750" indent="-285750">
              <a:buFontTx/>
              <a:buChar char="-"/>
            </a:pPr>
            <a:endParaRPr lang="en-US" dirty="0" smtClean="0"/>
          </a:p>
          <a:p>
            <a:pPr>
              <a:spcAft>
                <a:spcPts val="1200"/>
              </a:spcAft>
            </a:pPr>
            <a:r>
              <a:rPr lang="en-US" sz="2400" u="sng" dirty="0" smtClean="0"/>
              <a:t>Formal Modeling</a:t>
            </a:r>
            <a:endParaRPr lang="en-US" sz="1100" dirty="0" smtClean="0"/>
          </a:p>
          <a:p>
            <a:pPr>
              <a:spcAft>
                <a:spcPts val="1200"/>
              </a:spcAft>
            </a:pPr>
            <a:r>
              <a:rPr lang="en-US" dirty="0" smtClean="0"/>
              <a:t>Do popular category learning models offer any insights?</a:t>
            </a:r>
            <a:endParaRPr lang="en-US" sz="1600" dirty="0" smtClean="0"/>
          </a:p>
        </p:txBody>
      </p:sp>
    </p:spTree>
    <p:extLst>
      <p:ext uri="{BB962C8B-B14F-4D97-AF65-F5344CB8AC3E}">
        <p14:creationId xmlns:p14="http://schemas.microsoft.com/office/powerpoint/2010/main" val="9138437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sp>
        <p:nvSpPr>
          <p:cNvPr id="8" name="TextBox 7"/>
          <p:cNvSpPr txBox="1"/>
          <p:nvPr/>
        </p:nvSpPr>
        <p:spPr>
          <a:xfrm>
            <a:off x="233917" y="1323470"/>
            <a:ext cx="8240233" cy="754053"/>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p:txBody>
      </p:sp>
    </p:spTree>
    <p:extLst>
      <p:ext uri="{BB962C8B-B14F-4D97-AF65-F5344CB8AC3E}">
        <p14:creationId xmlns:p14="http://schemas.microsoft.com/office/powerpoint/2010/main" val="1706962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7" y="1323470"/>
            <a:ext cx="8240233" cy="2046714"/>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a:p>
            <a:pPr>
              <a:spcBef>
                <a:spcPts val="1800"/>
              </a:spcBef>
              <a:spcAft>
                <a:spcPts val="600"/>
              </a:spcAft>
            </a:pPr>
            <a:r>
              <a:rPr lang="en-US" b="1" i="1" dirty="0" smtClean="0"/>
              <a:t>Generation is based on dual constraints</a:t>
            </a:r>
          </a:p>
          <a:p>
            <a:pPr marL="401637" indent="-285750">
              <a:spcAft>
                <a:spcPts val="600"/>
              </a:spcAft>
              <a:buFont typeface="Arial" charset="0"/>
              <a:buChar char="•"/>
            </a:pPr>
            <a:r>
              <a:rPr lang="en-US" dirty="0" smtClean="0"/>
              <a:t>Dissimilarity to members of opposite categories.</a:t>
            </a:r>
          </a:p>
          <a:p>
            <a:pPr marL="401637" indent="-285750">
              <a:spcAft>
                <a:spcPts val="600"/>
              </a:spcAft>
              <a:buFont typeface="Arial" charset="0"/>
              <a:buChar char="•"/>
            </a:pPr>
            <a:r>
              <a:rPr lang="en-US" dirty="0"/>
              <a:t>S</a:t>
            </a:r>
            <a:r>
              <a:rPr lang="en-US" dirty="0" smtClean="0"/>
              <a:t>imilarity to members of the target category. </a:t>
            </a:r>
          </a:p>
        </p:txBody>
      </p:sp>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45" y="3756717"/>
            <a:ext cx="8612371" cy="2798112"/>
          </a:xfrm>
          <a:prstGeom prst="rect">
            <a:avLst/>
          </a:prstGeom>
        </p:spPr>
      </p:pic>
    </p:spTree>
    <p:extLst>
      <p:ext uri="{BB962C8B-B14F-4D97-AF65-F5344CB8AC3E}">
        <p14:creationId xmlns:p14="http://schemas.microsoft.com/office/powerpoint/2010/main" val="21117161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grpSp>
        <p:nvGrpSpPr>
          <p:cNvPr id="12" name="Group 11"/>
          <p:cNvGrpSpPr/>
          <p:nvPr/>
        </p:nvGrpSpPr>
        <p:grpSpPr>
          <a:xfrm>
            <a:off x="350877" y="1212220"/>
            <a:ext cx="8375156" cy="707886"/>
            <a:chOff x="233917" y="1396251"/>
            <a:chExt cx="8375156" cy="707886"/>
          </a:xfrm>
        </p:grpSpPr>
        <p:sp>
          <p:nvSpPr>
            <p:cNvPr id="8" name="TextBox 7"/>
            <p:cNvSpPr txBox="1"/>
            <p:nvPr/>
          </p:nvSpPr>
          <p:spPr>
            <a:xfrm>
              <a:off x="233917" y="1396251"/>
              <a:ext cx="4572000" cy="707886"/>
            </a:xfrm>
            <a:prstGeom prst="rect">
              <a:avLst/>
            </a:prstGeom>
            <a:noFill/>
          </p:spPr>
          <p:txBody>
            <a:bodyPr wrap="square" rtlCol="0">
              <a:spAutoFit/>
            </a:bodyPr>
            <a:lstStyle/>
            <a:p>
              <a:r>
                <a:rPr lang="en-US" sz="2000" dirty="0" smtClean="0"/>
                <a:t>Similarity as inverse-exponential function of distance across </a:t>
              </a:r>
              <a:r>
                <a:rPr lang="en-US" sz="2000" i="1" dirty="0" smtClean="0">
                  <a:latin typeface="Times" charset="0"/>
                  <a:ea typeface="Times" charset="0"/>
                  <a:cs typeface="Times" charset="0"/>
                </a:rPr>
                <a:t>k</a:t>
              </a:r>
              <a:r>
                <a:rPr lang="en-US" sz="2000" dirty="0" smtClean="0"/>
                <a:t> dimensions.</a:t>
              </a:r>
              <a:endParaRPr lang="en-US" sz="2000" dirty="0"/>
            </a:p>
          </p:txBody>
        </p:sp>
        <mc:AlternateContent xmlns:mc="http://schemas.openxmlformats.org/markup-compatibility/2006">
          <mc:Choice xmlns:a14="http://schemas.microsoft.com/office/drawing/2010/main" Requires="a14">
            <p:sp>
              <p:nvSpPr>
                <p:cNvPr id="11" name="TextBox 10"/>
                <p:cNvSpPr txBox="1"/>
                <p:nvPr/>
              </p:nvSpPr>
              <p:spPr>
                <a:xfrm>
                  <a:off x="4805917" y="1489321"/>
                  <a:ext cx="3803156" cy="5217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𝑠</m:t>
                        </m:r>
                        <m:d>
                          <m:dPr>
                            <m:ctrlPr>
                              <a:rPr lang="mr-IN" b="0"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m:t>
                        </m:r>
                        <m:func>
                          <m:funcPr>
                            <m:ctrlPr>
                              <a:rPr lang="en-US" b="0" i="1" smtClean="0">
                                <a:latin typeface="Cambria Math" charset="0"/>
                              </a:rPr>
                            </m:ctrlPr>
                          </m:funcPr>
                          <m:fName>
                            <m:r>
                              <m:rPr>
                                <m:sty m:val="p"/>
                              </m:rPr>
                              <a:rPr lang="en-US" b="0" i="0" smtClean="0">
                                <a:latin typeface="Cambria Math" charset="0"/>
                              </a:rPr>
                              <m:t>exp</m:t>
                            </m:r>
                          </m:fName>
                          <m:e>
                            <m:d>
                              <m:dPr>
                                <m:begChr m:val="{"/>
                                <m:endChr m:val="}"/>
                                <m:ctrlPr>
                                  <a:rPr lang="en-US" b="0" i="1" smtClean="0">
                                    <a:latin typeface="Cambria Math" charset="0"/>
                                  </a:rPr>
                                </m:ctrlPr>
                              </m:dPr>
                              <m:e>
                                <m:r>
                                  <a:rPr lang="en-US" b="0" i="1" smtClean="0">
                                    <a:latin typeface="Cambria Math" charset="0"/>
                                  </a:rPr>
                                  <m:t>−</m:t>
                                </m:r>
                                <m:r>
                                  <a:rPr lang="en-US" b="0" i="1" smtClean="0">
                                    <a:latin typeface="Cambria Math" charset="0"/>
                                  </a:rPr>
                                  <m:t>𝑐</m:t>
                                </m:r>
                                <m:nary>
                                  <m:naryPr>
                                    <m:chr m:val="∑"/>
                                    <m:limLoc m:val="subSup"/>
                                    <m:supHide m:val="on"/>
                                    <m:ctrlPr>
                                      <a:rPr lang="en-US" b="0" i="1" smtClean="0">
                                        <a:latin typeface="Cambria Math" charset="0"/>
                                      </a:rPr>
                                    </m:ctrlPr>
                                  </m:naryPr>
                                  <m:sub>
                                    <m:r>
                                      <m:rPr>
                                        <m:brk m:alnAt="9"/>
                                      </m:rPr>
                                      <a:rPr lang="en-US" b="0" i="1" smtClean="0">
                                        <a:latin typeface="Cambria Math" charset="0"/>
                                      </a:rPr>
                                      <m:t>𝑘</m:t>
                                    </m:r>
                                  </m:sub>
                                  <m:sup/>
                                  <m:e>
                                    <m:d>
                                      <m:dPr>
                                        <m:begChr m:val="|"/>
                                        <m:endChr m:val="|"/>
                                        <m:ctrlPr>
                                          <a:rPr lang="hr-HR" b="0"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r>
                                              <a:rPr lang="en-US" b="0" i="1" smtClean="0">
                                                <a:latin typeface="Cambria Math" charset="0"/>
                                              </a:rPr>
                                              <m:t>𝑘</m:t>
                                            </m:r>
                                          </m:sub>
                                        </m:sSub>
                                        <m:r>
                                          <a:rPr lang="en-US" b="0" i="1" smtClean="0">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𝑗</m:t>
                                            </m:r>
                                            <m:r>
                                              <a:rPr lang="en-US" b="0" i="1" smtClean="0">
                                                <a:latin typeface="Cambria Math" charset="0"/>
                                              </a:rPr>
                                              <m:t>𝑘</m:t>
                                            </m:r>
                                          </m:sub>
                                        </m:sSub>
                                      </m:e>
                                    </m:d>
                                    <m:sSub>
                                      <m:sSubPr>
                                        <m:ctrlPr>
                                          <a:rPr lang="en-US" i="1">
                                            <a:latin typeface="Cambria Math" charset="0"/>
                                          </a:rPr>
                                        </m:ctrlPr>
                                      </m:sSubPr>
                                      <m:e>
                                        <m:r>
                                          <a:rPr lang="en-US" b="0" i="1" smtClean="0">
                                            <a:latin typeface="Cambria Math" charset="0"/>
                                          </a:rPr>
                                          <m:t>𝑤</m:t>
                                        </m:r>
                                      </m:e>
                                      <m:sub>
                                        <m:r>
                                          <a:rPr lang="en-US" b="0" i="1" smtClean="0">
                                            <a:latin typeface="Cambria Math" charset="0"/>
                                          </a:rPr>
                                          <m:t>𝑘</m:t>
                                        </m:r>
                                      </m:sub>
                                    </m:sSub>
                                  </m:e>
                                </m:nary>
                              </m:e>
                            </m:d>
                          </m:e>
                        </m:func>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805917" y="1489321"/>
                  <a:ext cx="3803156" cy="521746"/>
                </a:xfrm>
                <a:prstGeom prst="rect">
                  <a:avLst/>
                </a:prstGeom>
                <a:blipFill rotWithShape="0">
                  <a:blip r:embed="rId4"/>
                  <a:stretch>
                    <a:fillRect b="-1163"/>
                  </a:stretch>
                </a:blipFill>
              </p:spPr>
              <p:txBody>
                <a:bodyPr/>
                <a:lstStyle/>
                <a:p>
                  <a:r>
                    <a:rPr lang="en-US">
                      <a:noFill/>
                    </a:rPr>
                    <a:t> </a:t>
                  </a:r>
                </a:p>
              </p:txBody>
            </p:sp>
          </mc:Fallback>
        </mc:AlternateContent>
      </p:grpSp>
      <p:grpSp>
        <p:nvGrpSpPr>
          <p:cNvPr id="23" name="Group 22"/>
          <p:cNvGrpSpPr/>
          <p:nvPr/>
        </p:nvGrpSpPr>
        <p:grpSpPr>
          <a:xfrm>
            <a:off x="350877" y="2250546"/>
            <a:ext cx="8375156" cy="1090380"/>
            <a:chOff x="232270" y="2264020"/>
            <a:chExt cx="8375156" cy="1090380"/>
          </a:xfrm>
        </p:grpSpPr>
        <p:sp>
          <p:nvSpPr>
            <p:cNvPr id="14" name="TextBox 13"/>
            <p:cNvSpPr txBox="1"/>
            <p:nvPr/>
          </p:nvSpPr>
          <p:spPr>
            <a:xfrm>
              <a:off x="232270" y="2338737"/>
              <a:ext cx="4688957" cy="1015663"/>
            </a:xfrm>
            <a:prstGeom prst="rect">
              <a:avLst/>
            </a:prstGeom>
            <a:noFill/>
          </p:spPr>
          <p:txBody>
            <a:bodyPr wrap="square" rtlCol="0">
              <a:spAutoFit/>
            </a:bodyPr>
            <a:lstStyle/>
            <a:p>
              <a:r>
                <a:rPr lang="en-US" sz="2000" dirty="0" smtClean="0"/>
                <a:t>Generation is based on aggregation over stored examples </a:t>
              </a:r>
              <a:r>
                <a:rPr lang="en-US" sz="2000" dirty="0" smtClean="0">
                  <a:latin typeface="Times" charset="0"/>
                  <a:ea typeface="Times" charset="0"/>
                  <a:cs typeface="Times" charset="0"/>
                </a:rPr>
                <a:t>x</a:t>
              </a:r>
              <a:r>
                <a:rPr lang="en-US" sz="2000" dirty="0" smtClean="0"/>
                <a:t>. Similarity is weighted differently according to class assignment.</a:t>
              </a:r>
              <a:endParaRPr lang="en-US" sz="2000" dirty="0"/>
            </a:p>
          </p:txBody>
        </p:sp>
        <mc:AlternateContent xmlns:mc="http://schemas.openxmlformats.org/markup-compatibility/2006">
          <mc:Choice xmlns:a14="http://schemas.microsoft.com/office/drawing/2010/main" Requires="a14">
            <p:sp>
              <p:nvSpPr>
                <p:cNvPr id="15" name="TextBox 14"/>
                <p:cNvSpPr txBox="1"/>
                <p:nvPr/>
              </p:nvSpPr>
              <p:spPr>
                <a:xfrm>
                  <a:off x="5834872" y="2264020"/>
                  <a:ext cx="2772554" cy="342786"/>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charset="0"/>
                        </a:rPr>
                        <m:t>𝑎</m:t>
                      </m:r>
                      <m:d>
                        <m:dPr>
                          <m:ctrlPr>
                            <a:rPr lang="mr-IN" sz="2000" b="0" i="1" smtClean="0">
                              <a:latin typeface="Cambria Math" charset="0"/>
                            </a:rPr>
                          </m:ctrlPr>
                        </m:dPr>
                        <m:e>
                          <m:r>
                            <a:rPr lang="en-US" sz="2000" b="0" i="1" smtClean="0">
                              <a:latin typeface="Cambria Math" charset="0"/>
                            </a:rPr>
                            <m:t>𝑦</m:t>
                          </m:r>
                          <m:r>
                            <a:rPr lang="en-US" sz="2000" i="1">
                              <a:latin typeface="Cambria Math" charset="0"/>
                            </a:rPr>
                            <m:t>,</m:t>
                          </m:r>
                          <m:r>
                            <a:rPr lang="en-US" sz="2000" b="0" i="1" smtClean="0">
                              <a:latin typeface="Cambria Math" charset="0"/>
                            </a:rPr>
                            <m:t>𝑥</m:t>
                          </m:r>
                          <m:r>
                            <a:rPr lang="en-US" sz="2000" i="1" smtClean="0">
                              <a:latin typeface="Cambria Math" charset="0"/>
                            </a:rPr>
                            <m:t> </m:t>
                          </m:r>
                        </m:e>
                      </m:d>
                      <m:r>
                        <a:rPr lang="en-US" sz="2000" b="0" i="1" smtClean="0">
                          <a:latin typeface="Cambria Math" charset="0"/>
                        </a:rPr>
                        <m:t>=</m:t>
                      </m:r>
                      <m:nary>
                        <m:naryPr>
                          <m:chr m:val="∑"/>
                          <m:limLoc m:val="subSup"/>
                          <m:supHide m:val="on"/>
                          <m:ctrlPr>
                            <a:rPr lang="en-US" sz="2000" b="0" i="1" smtClean="0">
                              <a:latin typeface="Cambria Math" charset="0"/>
                            </a:rPr>
                          </m:ctrlPr>
                        </m:naryPr>
                        <m:sub>
                          <m:r>
                            <m:rPr>
                              <m:brk m:alnAt="9"/>
                            </m:rPr>
                            <a:rPr lang="en-US" sz="2000" b="0" i="1" smtClean="0">
                              <a:latin typeface="Cambria Math" charset="0"/>
                            </a:rPr>
                            <m:t>𝑗</m:t>
                          </m:r>
                        </m:sub>
                        <m:sup/>
                        <m:e>
                          <m:r>
                            <a:rPr lang="en-US" sz="2000" b="0" i="1" smtClean="0">
                              <a:latin typeface="Cambria Math" charset="0"/>
                            </a:rPr>
                            <m:t>𝑓</m:t>
                          </m:r>
                          <m:d>
                            <m:dPr>
                              <m:ctrlPr>
                                <a:rPr lang="en-US" sz="2000" b="0" i="1" smtClean="0">
                                  <a:latin typeface="Cambria Math" charset="0"/>
                                </a:rPr>
                              </m:ctrlPr>
                            </m:dPr>
                            <m:e>
                              <m:r>
                                <a:rPr lang="en-US" sz="2000" b="0" i="1" smtClean="0">
                                  <a:latin typeface="Cambria Math" charset="0"/>
                                </a:rPr>
                                <m:t>𝑗</m:t>
                              </m:r>
                            </m:e>
                          </m:d>
                          <m:r>
                            <a:rPr lang="en-US" sz="2000" b="0" i="1" smtClean="0">
                              <a:latin typeface="Cambria Math" charset="0"/>
                            </a:rPr>
                            <m:t>𝑠</m:t>
                          </m:r>
                          <m:r>
                            <a:rPr lang="en-US" sz="2000" b="0" i="1" smtClean="0">
                              <a:latin typeface="Cambria Math" charset="0"/>
                            </a:rPr>
                            <m:t>(</m:t>
                          </m:r>
                          <m:r>
                            <a:rPr lang="en-US" sz="2000" b="0" i="1" smtClean="0">
                              <a:latin typeface="Cambria Math" charset="0"/>
                            </a:rPr>
                            <m:t>𝑦</m:t>
                          </m:r>
                          <m:r>
                            <a:rPr lang="en-US" sz="2000" b="0" i="1" smtClean="0">
                              <a:latin typeface="Cambria Math" charset="0"/>
                            </a:rPr>
                            <m:t>,</m:t>
                          </m:r>
                          <m:sSub>
                            <m:sSubPr>
                              <m:ctrlPr>
                                <a:rPr lang="en-US" sz="2000" i="1">
                                  <a:latin typeface="Cambria Math" charset="0"/>
                                </a:rPr>
                              </m:ctrlPr>
                            </m:sSubPr>
                            <m:e>
                              <m:r>
                                <a:rPr lang="en-US" sz="2000" i="1">
                                  <a:latin typeface="Cambria Math" charset="0"/>
                                </a:rPr>
                                <m:t>𝑥</m:t>
                              </m:r>
                            </m:e>
                            <m:sub>
                              <m:r>
                                <a:rPr lang="en-US" sz="2000" i="1">
                                  <a:latin typeface="Cambria Math" charset="0"/>
                                </a:rPr>
                                <m:t>𝑗</m:t>
                              </m:r>
                            </m:sub>
                          </m:sSub>
                          <m:r>
                            <a:rPr lang="en-US" sz="2000" b="0" i="1" smtClean="0">
                              <a:latin typeface="Cambria Math" charset="0"/>
                            </a:rPr>
                            <m:t>)</m:t>
                          </m:r>
                        </m:e>
                      </m:nary>
                    </m:oMath>
                  </a14:m>
                  <a:r>
                    <a:rPr lang="en-US" sz="2000" dirty="0" smtClean="0"/>
                    <a:t> </a:t>
                  </a:r>
                  <a:endParaRPr lang="en-US" sz="2000" dirty="0"/>
                </a:p>
              </p:txBody>
            </p:sp>
          </mc:Choice>
          <mc:Fallback>
            <p:sp>
              <p:nvSpPr>
                <p:cNvPr id="15" name="TextBox 14"/>
                <p:cNvSpPr txBox="1">
                  <a:spLocks noRot="1" noChangeAspect="1" noMove="1" noResize="1" noEditPoints="1" noAdjustHandles="1" noChangeArrowheads="1" noChangeShapeType="1" noTextEdit="1"/>
                </p:cNvSpPr>
                <p:nvPr/>
              </p:nvSpPr>
              <p:spPr>
                <a:xfrm>
                  <a:off x="5834872" y="2264020"/>
                  <a:ext cx="2772554" cy="342786"/>
                </a:xfrm>
                <a:prstGeom prst="rect">
                  <a:avLst/>
                </a:prstGeom>
                <a:blipFill rotWithShape="0">
                  <a:blip r:embed="rId5"/>
                  <a:stretch>
                    <a:fillRect l="-2423" t="-155357" r="-1762" b="-22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588219" y="2673495"/>
                  <a:ext cx="2984407" cy="6395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mr-IN" sz="1600" i="1" smtClean="0">
                            <a:latin typeface="Cambria Math" charset="0"/>
                          </a:rPr>
                          <m:t>𝑓</m:t>
                        </m:r>
                        <m:d>
                          <m:dPr>
                            <m:ctrlPr>
                              <a:rPr lang="mr-IN" sz="1600" i="1" smtClean="0">
                                <a:latin typeface="Cambria Math" charset="0"/>
                              </a:rPr>
                            </m:ctrlPr>
                          </m:dPr>
                          <m:e>
                            <m:r>
                              <a:rPr lang="en-US" sz="1600" b="0" i="1" smtClean="0">
                                <a:latin typeface="Cambria Math" charset="0"/>
                              </a:rPr>
                              <m:t>𝑗</m:t>
                            </m:r>
                          </m:e>
                        </m:d>
                        <m:r>
                          <a:rPr lang="mr-IN" sz="1600" i="1" smtClean="0">
                            <a:latin typeface="Cambria Math" charset="0"/>
                          </a:rPr>
                          <m:t>=</m:t>
                        </m:r>
                        <m:d>
                          <m:dPr>
                            <m:begChr m:val="{"/>
                            <m:endChr m:val=""/>
                            <m:ctrlPr>
                              <a:rPr lang="mr-IN" sz="1600" i="1" smtClean="0">
                                <a:latin typeface="Cambria Math" charset="0"/>
                              </a:rPr>
                            </m:ctrlPr>
                          </m:dPr>
                          <m:e>
                            <m:eqArr>
                              <m:eqArrPr>
                                <m:ctrlPr>
                                  <a:rPr lang="mr-IN" sz="1600" i="1" smtClean="0">
                                    <a:latin typeface="Cambria Math" charset="0"/>
                                  </a:rPr>
                                </m:ctrlPr>
                              </m:eqArrPr>
                              <m:e>
                                <m:r>
                                  <a:rPr lang="mr-IN" sz="1600" i="1" smtClean="0">
                                    <a:latin typeface="Cambria Math" charset="0"/>
                                    <a:ea typeface="Cambria Math" charset="0"/>
                                    <a:cs typeface="Cambria Math" charset="0"/>
                                  </a:rPr>
                                  <m:t>𝜙</m:t>
                                </m:r>
                                <m:r>
                                  <a:rPr lang="mr-IN" sz="1600" i="1" smtClean="0">
                                    <a:latin typeface="Cambria Math" charset="0"/>
                                  </a:rPr>
                                  <m:t>,  </m:t>
                                </m:r>
                                <m:sSub>
                                  <m:sSubPr>
                                    <m:ctrlPr>
                                      <a:rPr lang="en-US" sz="1600" b="0" i="1" smtClean="0">
                                        <a:latin typeface="Cambria Math" charset="0"/>
                                      </a:rPr>
                                    </m:ctrlPr>
                                  </m:sSubPr>
                                  <m:e>
                                    <m:r>
                                      <a:rPr lang="en-US" sz="1600" b="0" i="1" smtClean="0">
                                        <a:latin typeface="Cambria Math" charset="0"/>
                                      </a:rPr>
                                      <m:t>𝑥</m:t>
                                    </m:r>
                                  </m:e>
                                  <m:sub>
                                    <m:r>
                                      <a:rPr lang="en-US" sz="1600" b="0" i="1" smtClean="0">
                                        <a:latin typeface="Cambria Math" charset="0"/>
                                      </a:rPr>
                                      <m:t>𝑗</m:t>
                                    </m:r>
                                  </m:sub>
                                </m:sSub>
                                <m:r>
                                  <a:rPr lang="en-US" sz="1600" b="0" i="1" smtClean="0">
                                    <a:latin typeface="Cambria Math" charset="0"/>
                                  </a:rPr>
                                  <m:t> </m:t>
                                </m:r>
                                <m:r>
                                  <m:rPr>
                                    <m:nor/>
                                  </m:rPr>
                                  <a:rPr lang="en-US" sz="1600" b="0" i="0" smtClean="0">
                                    <a:latin typeface="Cambria Math" charset="0"/>
                                  </a:rPr>
                                  <m:t>in</m:t>
                                </m:r>
                                <m:r>
                                  <m:rPr>
                                    <m:nor/>
                                  </m:rPr>
                                  <a:rPr lang="en-US" sz="1600" b="0" i="0" smtClean="0">
                                    <a:latin typeface="Cambria Math" charset="0"/>
                                  </a:rPr>
                                  <m:t> </m:t>
                                </m:r>
                                <m:r>
                                  <m:rPr>
                                    <m:nor/>
                                  </m:rPr>
                                  <a:rPr lang="en-US" sz="1600" b="0" i="0" smtClean="0">
                                    <a:latin typeface="Cambria Math" charset="0"/>
                                  </a:rPr>
                                  <m:t>contrast</m:t>
                                </m:r>
                                <m:r>
                                  <m:rPr>
                                    <m:nor/>
                                  </m:rPr>
                                  <a:rPr lang="en-US" sz="1600" b="0" i="0" smtClean="0">
                                    <a:latin typeface="Cambria Math" charset="0"/>
                                  </a:rPr>
                                  <m:t> </m:t>
                                </m:r>
                                <m:r>
                                  <m:rPr>
                                    <m:nor/>
                                  </m:rPr>
                                  <a:rPr lang="en-US" sz="1600" b="0" i="0" smtClean="0">
                                    <a:latin typeface="Cambria Math" charset="0"/>
                                  </a:rPr>
                                  <m:t>class</m:t>
                                </m:r>
                              </m:e>
                              <m:e>
                                <m:r>
                                  <a:rPr lang="mr-IN" sz="1600" i="1" smtClean="0">
                                    <a:latin typeface="Cambria Math" charset="0"/>
                                    <a:ea typeface="Cambria Math" charset="0"/>
                                    <a:cs typeface="Cambria Math" charset="0"/>
                                  </a:rPr>
                                  <m:t>𝛾</m:t>
                                </m:r>
                                <m:r>
                                  <a:rPr lang="mr-IN" sz="1600" i="1">
                                    <a:latin typeface="Cambria Math" charset="0"/>
                                  </a:rPr>
                                  <m:t>, </m:t>
                                </m:r>
                                <m:r>
                                  <a:rPr lang="mr-IN" sz="1600" i="1" smtClean="0">
                                    <a:latin typeface="Cambria Math" charset="0"/>
                                  </a:rPr>
                                  <m:t> </m:t>
                                </m:r>
                                <m:sSub>
                                  <m:sSubPr>
                                    <m:ctrlPr>
                                      <a:rPr lang="en-US" sz="1600" i="1">
                                        <a:latin typeface="Cambria Math" charset="0"/>
                                      </a:rPr>
                                    </m:ctrlPr>
                                  </m:sSubPr>
                                  <m:e>
                                    <m:r>
                                      <a:rPr lang="en-US" sz="1600" b="0" i="1" smtClean="0">
                                        <a:latin typeface="Cambria Math" charset="0"/>
                                      </a:rPr>
                                      <m:t>   </m:t>
                                    </m:r>
                                    <m:r>
                                      <a:rPr lang="en-US" sz="1600" i="1">
                                        <a:latin typeface="Cambria Math" charset="0"/>
                                      </a:rPr>
                                      <m:t>𝑥</m:t>
                                    </m:r>
                                  </m:e>
                                  <m:sub>
                                    <m:r>
                                      <a:rPr lang="en-US" sz="1600" i="1">
                                        <a:latin typeface="Cambria Math" charset="0"/>
                                      </a:rPr>
                                      <m:t>𝑗</m:t>
                                    </m:r>
                                  </m:sub>
                                </m:sSub>
                                <m:r>
                                  <a:rPr lang="en-US" sz="1600" b="0" i="1" smtClean="0">
                                    <a:latin typeface="Cambria Math" charset="0"/>
                                  </a:rPr>
                                  <m:t> </m:t>
                                </m:r>
                                <m:r>
                                  <m:rPr>
                                    <m:nor/>
                                  </m:rPr>
                                  <a:rPr lang="en-US" sz="1600" b="0" i="0" smtClean="0">
                                    <a:latin typeface="Cambria Math" charset="0"/>
                                  </a:rPr>
                                  <m:t>i</m:t>
                                </m:r>
                                <m:r>
                                  <m:rPr>
                                    <m:nor/>
                                  </m:rPr>
                                  <a:rPr lang="en-US" sz="1600" i="0">
                                    <a:latin typeface="Cambria Math" charset="0"/>
                                  </a:rPr>
                                  <m:t>n</m:t>
                                </m:r>
                                <m:r>
                                  <m:rPr>
                                    <m:nor/>
                                  </m:rPr>
                                  <a:rPr lang="en-US" sz="1600" i="0">
                                    <a:latin typeface="Cambria Math" charset="0"/>
                                  </a:rPr>
                                  <m:t> </m:t>
                                </m:r>
                                <m:r>
                                  <m:rPr>
                                    <m:nor/>
                                  </m:rPr>
                                  <a:rPr lang="en-US" sz="1600" b="0" i="0" smtClean="0">
                                    <a:latin typeface="Cambria Math" charset="0"/>
                                  </a:rPr>
                                  <m:t>target</m:t>
                                </m:r>
                                <m:r>
                                  <m:rPr>
                                    <m:nor/>
                                  </m:rPr>
                                  <a:rPr lang="en-US" sz="1600" b="0" i="0" smtClean="0">
                                    <a:latin typeface="Cambria Math" charset="0"/>
                                  </a:rPr>
                                  <m:t> </m:t>
                                </m:r>
                                <m:r>
                                  <m:rPr>
                                    <m:nor/>
                                  </m:rPr>
                                  <a:rPr lang="en-US" sz="1600" i="0">
                                    <a:latin typeface="Cambria Math" charset="0"/>
                                  </a:rPr>
                                  <m:t>class</m:t>
                                </m:r>
                              </m:e>
                            </m:eqArr>
                          </m:e>
                        </m:d>
                      </m:oMath>
                    </m:oMathPara>
                  </a14:m>
                  <a:endParaRPr lang="en-US" sz="1600" dirty="0"/>
                </a:p>
              </p:txBody>
            </p:sp>
          </mc:Choice>
          <mc:Fallback>
            <p:sp>
              <p:nvSpPr>
                <p:cNvPr id="16" name="TextBox 15"/>
                <p:cNvSpPr txBox="1">
                  <a:spLocks noRot="1" noChangeAspect="1" noMove="1" noResize="1" noEditPoints="1" noAdjustHandles="1" noChangeArrowheads="1" noChangeShapeType="1" noTextEdit="1"/>
                </p:cNvSpPr>
                <p:nvPr/>
              </p:nvSpPr>
              <p:spPr>
                <a:xfrm>
                  <a:off x="5588219" y="2673495"/>
                  <a:ext cx="2984407" cy="639534"/>
                </a:xfrm>
                <a:prstGeom prst="rect">
                  <a:avLst/>
                </a:prstGeom>
                <a:blipFill rotWithShape="0">
                  <a:blip r:embed="rId6"/>
                  <a:stretch>
                    <a:fillRect/>
                  </a:stretch>
                </a:blipFill>
              </p:spPr>
              <p:txBody>
                <a:bodyPr/>
                <a:lstStyle/>
                <a:p>
                  <a:r>
                    <a:rPr lang="en-US">
                      <a:noFill/>
                    </a:rPr>
                    <a:t> </a:t>
                  </a:r>
                </a:p>
              </p:txBody>
            </p:sp>
          </mc:Fallback>
        </mc:AlternateContent>
      </p:grpSp>
      <p:grpSp>
        <p:nvGrpSpPr>
          <p:cNvPr id="22" name="Group 21"/>
          <p:cNvGrpSpPr/>
          <p:nvPr/>
        </p:nvGrpSpPr>
        <p:grpSpPr>
          <a:xfrm>
            <a:off x="308345" y="3746084"/>
            <a:ext cx="8612371" cy="2798112"/>
            <a:chOff x="308345" y="3746084"/>
            <a:chExt cx="8612371" cy="2798112"/>
          </a:xfrm>
        </p:grpSpPr>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345" y="3746084"/>
              <a:ext cx="8612371" cy="2798112"/>
            </a:xfrm>
            <a:prstGeom prst="rect">
              <a:avLst/>
            </a:prstGeom>
          </p:spPr>
        </p:pic>
        <mc:AlternateContent xmlns:mc="http://schemas.openxmlformats.org/markup-compatibility/2006">
          <mc:Choice xmlns:a14="http://schemas.microsoft.com/office/drawing/2010/main" Requires="a14">
            <p:sp>
              <p:nvSpPr>
                <p:cNvPr id="19" name="TextBox 18"/>
                <p:cNvSpPr txBox="1"/>
                <p:nvPr/>
              </p:nvSpPr>
              <p:spPr>
                <a:xfrm>
                  <a:off x="5231971" y="6137361"/>
                  <a:ext cx="1988288"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=1</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231971" y="6137361"/>
                  <a:ext cx="1988288" cy="276999"/>
                </a:xfrm>
                <a:prstGeom prst="rect">
                  <a:avLst/>
                </a:prstGeom>
                <a:blipFill rotWithShape="0">
                  <a:blip r:embed="rId8"/>
                  <a:stretch>
                    <a:fillRect l="-920"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870791" y="6137363"/>
                  <a:ext cx="1988288"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=0,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=1</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870791" y="6137363"/>
                  <a:ext cx="1988288" cy="276999"/>
                </a:xfrm>
                <a:prstGeom prst="rect">
                  <a:avLst/>
                </a:prstGeom>
                <a:blipFill rotWithShape="0">
                  <a:blip r:embed="rId9"/>
                  <a:stretch>
                    <a:fillRect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30874" y="6137362"/>
                  <a:ext cx="1988288"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=0</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0874" y="6137362"/>
                  <a:ext cx="1988288" cy="276999"/>
                </a:xfrm>
                <a:prstGeom prst="rect">
                  <a:avLst/>
                </a:prstGeom>
                <a:blipFill rotWithShape="0">
                  <a:blip r:embed="rId10"/>
                  <a:stretch>
                    <a:fillRect l="-920"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83064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3196"/>
            <a:ext cx="9144000" cy="3994804"/>
          </a:xfrm>
          <a:prstGeom prst="rect">
            <a:avLst/>
          </a:prstGeom>
        </p:spPr>
      </p:pic>
      <p:sp>
        <p:nvSpPr>
          <p:cNvPr id="6" name="TextBox 5"/>
          <p:cNvSpPr txBox="1"/>
          <p:nvPr/>
        </p:nvSpPr>
        <p:spPr>
          <a:xfrm>
            <a:off x="308344" y="95693"/>
            <a:ext cx="2965877" cy="523220"/>
          </a:xfrm>
          <a:prstGeom prst="rect">
            <a:avLst/>
          </a:prstGeom>
          <a:noFill/>
        </p:spPr>
        <p:txBody>
          <a:bodyPr wrap="none" rtlCol="0">
            <a:spAutoFit/>
          </a:bodyPr>
          <a:lstStyle/>
          <a:p>
            <a:r>
              <a:rPr lang="en-US" sz="2800" smtClean="0"/>
              <a:t>Model Comparison</a:t>
            </a:r>
            <a:endParaRPr lang="en-US" sz="2800"/>
          </a:p>
        </p:txBody>
      </p:sp>
      <p:sp>
        <p:nvSpPr>
          <p:cNvPr id="7" name="TextBox 6"/>
          <p:cNvSpPr txBox="1"/>
          <p:nvPr/>
        </p:nvSpPr>
        <p:spPr>
          <a:xfrm>
            <a:off x="308344" y="739659"/>
            <a:ext cx="8277447" cy="1938992"/>
          </a:xfrm>
          <a:prstGeom prst="rect">
            <a:avLst/>
          </a:prstGeom>
          <a:noFill/>
        </p:spPr>
        <p:txBody>
          <a:bodyPr wrap="square" rtlCol="0">
            <a:spAutoFit/>
          </a:bodyPr>
          <a:lstStyle/>
          <a:p>
            <a:pPr marL="285750" indent="-285750">
              <a:buFontTx/>
              <a:buChar char="-"/>
            </a:pPr>
            <a:r>
              <a:rPr lang="en-US" sz="2000" dirty="0" smtClean="0"/>
              <a:t>Parameters fitted (4 per model), maximized </a:t>
            </a:r>
            <a:r>
              <a:rPr lang="en-US" sz="2000" dirty="0" smtClean="0"/>
              <a:t>log-likelihood to </a:t>
            </a:r>
            <a:r>
              <a:rPr lang="en-US" sz="2000" dirty="0" smtClean="0"/>
              <a:t>all responses.</a:t>
            </a:r>
            <a:endParaRPr lang="en-US" sz="2000" dirty="0" smtClean="0"/>
          </a:p>
          <a:p>
            <a:pPr marL="285750" indent="-285750">
              <a:buFontTx/>
              <a:buChar char="-"/>
            </a:pPr>
            <a:r>
              <a:rPr lang="en-US" sz="2000" dirty="0" smtClean="0"/>
              <a:t>Each participant’s generation simulated 50 times with the best-fitting parameters.</a:t>
            </a:r>
          </a:p>
          <a:p>
            <a:pPr marL="285750" indent="-285750">
              <a:buFontTx/>
              <a:buChar char="-"/>
            </a:pPr>
            <a:endParaRPr lang="en-US" sz="2000" dirty="0"/>
          </a:p>
          <a:p>
            <a:r>
              <a:rPr lang="en-US" sz="2000" i="1" dirty="0" smtClean="0"/>
              <a:t>PACKER has a clear advantage over the Copy &amp; Tweak and Hierarchical sampling models.</a:t>
            </a:r>
            <a:endParaRPr lang="en-US" sz="2000" i="1" dirty="0"/>
          </a:p>
        </p:txBody>
      </p:sp>
    </p:spTree>
    <p:extLst>
      <p:ext uri="{BB962C8B-B14F-4D97-AF65-F5344CB8AC3E}">
        <p14:creationId xmlns:p14="http://schemas.microsoft.com/office/powerpoint/2010/main" val="73291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7" name="Group 6"/>
          <p:cNvGrpSpPr/>
          <p:nvPr/>
        </p:nvGrpSpPr>
        <p:grpSpPr>
          <a:xfrm>
            <a:off x="4967784" y="866632"/>
            <a:ext cx="3807725" cy="5751702"/>
            <a:chOff x="4623782" y="806333"/>
            <a:chExt cx="4259071" cy="598101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9" name="TextBox 8"/>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1" name="TextBox 10"/>
          <p:cNvSpPr txBox="1"/>
          <p:nvPr/>
        </p:nvSpPr>
        <p:spPr>
          <a:xfrm>
            <a:off x="297264" y="1834106"/>
            <a:ext cx="5063319" cy="1292662"/>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p:txBody>
      </p:sp>
    </p:spTree>
    <p:extLst>
      <p:ext uri="{BB962C8B-B14F-4D97-AF65-F5344CB8AC3E}">
        <p14:creationId xmlns:p14="http://schemas.microsoft.com/office/powerpoint/2010/main" val="7253108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259" y="691116"/>
            <a:ext cx="7517219" cy="4031873"/>
          </a:xfrm>
          <a:prstGeom prst="rect">
            <a:avLst/>
          </a:prstGeom>
          <a:noFill/>
        </p:spPr>
        <p:txBody>
          <a:bodyPr wrap="square" rtlCol="0">
            <a:spAutoFit/>
          </a:bodyPr>
          <a:lstStyle/>
          <a:p>
            <a:r>
              <a:rPr lang="en-US" sz="2800" b="1" dirty="0"/>
              <a:t>What does PACKER contribute?</a:t>
            </a:r>
          </a:p>
          <a:p>
            <a:pPr marL="285750" indent="-285750">
              <a:buFontTx/>
              <a:buChar char="-"/>
            </a:pPr>
            <a:endParaRPr lang="en-US" sz="2000" dirty="0" smtClean="0"/>
          </a:p>
          <a:p>
            <a:pPr marL="285750" indent="-285750">
              <a:buFontTx/>
              <a:buChar char="-"/>
            </a:pPr>
            <a:r>
              <a:rPr lang="en-US" sz="2000" dirty="0" smtClean="0"/>
              <a:t>Links exemplar classification learning to category generation.</a:t>
            </a:r>
          </a:p>
          <a:p>
            <a:pPr marL="285750" indent="-285750">
              <a:buFontTx/>
              <a:buChar char="-"/>
            </a:pPr>
            <a:r>
              <a:rPr lang="en-US" sz="2000" dirty="0"/>
              <a:t>Explains contrast &amp; similarity-driven effects</a:t>
            </a:r>
            <a:r>
              <a:rPr lang="en-US" sz="2000" dirty="0" smtClean="0"/>
              <a:t>.</a:t>
            </a:r>
          </a:p>
          <a:p>
            <a:pPr marL="285750" indent="-285750">
              <a:buFontTx/>
              <a:buChar char="-"/>
            </a:pPr>
            <a:r>
              <a:rPr lang="en-US" sz="2000" dirty="0" smtClean="0"/>
              <a:t>Explains “open space” effects.</a:t>
            </a:r>
          </a:p>
          <a:p>
            <a:pPr marL="285750" indent="-285750">
              <a:buFontTx/>
              <a:buChar char="-"/>
            </a:pPr>
            <a:r>
              <a:rPr lang="en-US" sz="2000" dirty="0" smtClean="0"/>
              <a:t>Explains individual differences (via parameter changes).</a:t>
            </a:r>
          </a:p>
          <a:p>
            <a:pPr marL="285750" indent="-285750">
              <a:buFontTx/>
              <a:buChar char="-"/>
            </a:pPr>
            <a:r>
              <a:rPr lang="en-US" sz="2000" dirty="0" smtClean="0"/>
              <a:t>Possible interpretation as an importance sampling process (ask Joe!)</a:t>
            </a:r>
            <a:endParaRPr lang="en-US" sz="2000" dirty="0"/>
          </a:p>
          <a:p>
            <a:endParaRPr lang="en-US" sz="2000" dirty="0" smtClean="0"/>
          </a:p>
          <a:p>
            <a:pPr marL="285750" indent="-285750">
              <a:buFontTx/>
              <a:buChar char="-"/>
            </a:pPr>
            <a:endParaRPr lang="en-US" sz="2000" dirty="0" smtClean="0"/>
          </a:p>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endParaRPr lang="en-US" sz="2000" dirty="0"/>
          </a:p>
        </p:txBody>
      </p:sp>
    </p:spTree>
    <p:extLst>
      <p:ext uri="{BB962C8B-B14F-4D97-AF65-F5344CB8AC3E}">
        <p14:creationId xmlns:p14="http://schemas.microsoft.com/office/powerpoint/2010/main" val="802935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934" y="388841"/>
            <a:ext cx="8346560" cy="3108543"/>
          </a:xfrm>
          <a:prstGeom prst="rect">
            <a:avLst/>
          </a:prstGeom>
          <a:noFill/>
        </p:spPr>
        <p:txBody>
          <a:bodyPr wrap="square" rtlCol="0">
            <a:spAutoFit/>
          </a:bodyPr>
          <a:lstStyle/>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p>
          <a:p>
            <a:pPr marL="285750" indent="-285750">
              <a:buFontTx/>
              <a:buChar char="-"/>
            </a:pPr>
            <a:endParaRPr lang="en-US" sz="2000" dirty="0"/>
          </a:p>
          <a:p>
            <a:r>
              <a:rPr lang="en-US" sz="2800" b="1" dirty="0" smtClean="0"/>
              <a:t>Rebuttal!</a:t>
            </a:r>
          </a:p>
          <a:p>
            <a:endParaRPr lang="en-US" sz="2000" dirty="0"/>
          </a:p>
          <a:p>
            <a:pPr marL="285750" indent="-285750">
              <a:buFontTx/>
              <a:buChar char="-"/>
            </a:pPr>
            <a:r>
              <a:rPr lang="en-US" sz="2000" dirty="0" smtClean="0"/>
              <a:t>There is a lot going into category generation, </a:t>
            </a:r>
            <a:r>
              <a:rPr lang="en-US" sz="2000" i="1" dirty="0" smtClean="0"/>
              <a:t>besides</a:t>
            </a:r>
            <a:r>
              <a:rPr lang="en-US" sz="2000" dirty="0" smtClean="0"/>
              <a:t> prior knowledge</a:t>
            </a:r>
            <a:r>
              <a:rPr lang="en-US" sz="2000" dirty="0" smtClean="0"/>
              <a:t>.</a:t>
            </a:r>
          </a:p>
          <a:p>
            <a:pPr marL="285750" indent="-285750">
              <a:buFontTx/>
              <a:buChar char="-"/>
            </a:pPr>
            <a:r>
              <a:rPr lang="en-US" sz="2000" dirty="0" smtClean="0"/>
              <a:t>Possible to devise a model explaining contrast </a:t>
            </a:r>
            <a:r>
              <a:rPr lang="en-US" sz="2000" i="1" dirty="0" smtClean="0"/>
              <a:t>and</a:t>
            </a:r>
            <a:r>
              <a:rPr lang="en-US" sz="2000" dirty="0" smtClean="0"/>
              <a:t> distributional similarity.</a:t>
            </a:r>
            <a:endParaRPr lang="en-US" sz="2000" dirty="0"/>
          </a:p>
          <a:p>
            <a:pPr marL="285750" indent="-285750">
              <a:buFontTx/>
              <a:buChar cha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011" y="3380994"/>
            <a:ext cx="5728159" cy="3381313"/>
          </a:xfrm>
          <a:prstGeom prst="rect">
            <a:avLst/>
          </a:prstGeom>
        </p:spPr>
      </p:pic>
    </p:spTree>
    <p:extLst>
      <p:ext uri="{BB962C8B-B14F-4D97-AF65-F5344CB8AC3E}">
        <p14:creationId xmlns:p14="http://schemas.microsoft.com/office/powerpoint/2010/main" val="13035665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688" y="478464"/>
            <a:ext cx="2514599" cy="4955203"/>
          </a:xfrm>
          <a:prstGeom prst="rect">
            <a:avLst/>
          </a:prstGeom>
          <a:noFill/>
        </p:spPr>
        <p:txBody>
          <a:bodyPr wrap="none" rtlCol="0">
            <a:spAutoFit/>
          </a:bodyPr>
          <a:lstStyle/>
          <a:p>
            <a:r>
              <a:rPr lang="en-US" sz="4000" dirty="0" smtClean="0"/>
              <a:t>Questions?</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pPr marL="401638" indent="-381000">
              <a:buFont typeface="Arial" charset="0"/>
              <a:buChar char="•"/>
            </a:pPr>
            <a:endParaRPr lang="en-US" sz="2400" dirty="0"/>
          </a:p>
        </p:txBody>
      </p:sp>
      <p:sp>
        <p:nvSpPr>
          <p:cNvPr id="11" name="Rectangle 10"/>
          <p:cNvSpPr/>
          <p:nvPr/>
        </p:nvSpPr>
        <p:spPr>
          <a:xfrm>
            <a:off x="3131287" y="2494400"/>
            <a:ext cx="4572000" cy="1938992"/>
          </a:xfrm>
          <a:prstGeom prst="rect">
            <a:avLst/>
          </a:prstGeom>
        </p:spPr>
        <p:txBody>
          <a:bodyPr>
            <a:spAutoFit/>
          </a:bodyPr>
          <a:lstStyle/>
          <a:p>
            <a:r>
              <a:rPr lang="en-US" sz="2400" b="1" dirty="0"/>
              <a:t>Special thanks to </a:t>
            </a:r>
          </a:p>
          <a:p>
            <a:r>
              <a:rPr lang="en-US" sz="2400" dirty="0"/>
              <a:t>Ken Kurtz</a:t>
            </a:r>
          </a:p>
          <a:p>
            <a:r>
              <a:rPr lang="en-US" sz="2400" dirty="0"/>
              <a:t>Alan </a:t>
            </a:r>
            <a:r>
              <a:rPr lang="en-US" sz="2400" dirty="0" err="1" smtClean="0"/>
              <a:t>Jern</a:t>
            </a:r>
            <a:endParaRPr lang="en-US" sz="2400" dirty="0" smtClean="0"/>
          </a:p>
          <a:p>
            <a:r>
              <a:rPr lang="en-US" sz="2400" dirty="0" smtClean="0"/>
              <a:t>Charles </a:t>
            </a:r>
            <a:r>
              <a:rPr lang="en-US" sz="2400" dirty="0" smtClean="0"/>
              <a:t>Kemp</a:t>
            </a:r>
          </a:p>
          <a:p>
            <a:r>
              <a:rPr lang="en-US" sz="2400" dirty="0" smtClean="0"/>
              <a:t>Jeff </a:t>
            </a:r>
            <a:r>
              <a:rPr lang="en-US" sz="2400" dirty="0" err="1" smtClean="0"/>
              <a:t>Zemla</a:t>
            </a:r>
            <a:endParaRPr lang="en-US" sz="2400" dirty="0"/>
          </a:p>
        </p:txBody>
      </p:sp>
    </p:spTree>
    <p:extLst>
      <p:ext uri="{BB962C8B-B14F-4D97-AF65-F5344CB8AC3E}">
        <p14:creationId xmlns:p14="http://schemas.microsoft.com/office/powerpoint/2010/main" val="20332520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89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smtClean="0"/>
              <a:t>Training Instructions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57" y="774220"/>
            <a:ext cx="8240486" cy="5803683"/>
          </a:xfrm>
          <a:prstGeom prst="rect">
            <a:avLst/>
          </a:prstGeom>
        </p:spPr>
      </p:pic>
    </p:spTree>
    <p:extLst>
      <p:ext uri="{BB962C8B-B14F-4D97-AF65-F5344CB8AC3E}">
        <p14:creationId xmlns:p14="http://schemas.microsoft.com/office/powerpoint/2010/main" val="8893255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dirty="0" smtClean="0"/>
              <a:t>Generation Instructions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9" y="1729015"/>
            <a:ext cx="8153263" cy="3267529"/>
          </a:xfrm>
          <a:prstGeom prst="rect">
            <a:avLst/>
          </a:prstGeom>
        </p:spPr>
      </p:pic>
    </p:spTree>
    <p:extLst>
      <p:ext uri="{BB962C8B-B14F-4D97-AF65-F5344CB8AC3E}">
        <p14:creationId xmlns:p14="http://schemas.microsoft.com/office/powerpoint/2010/main" val="14113416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723592"/>
            <a:ext cx="5716945" cy="2546122"/>
            <a:chOff x="165293" y="3717606"/>
            <a:chExt cx="5716945" cy="2546122"/>
          </a:xfrm>
        </p:grpSpPr>
        <p:grpSp>
          <p:nvGrpSpPr>
            <p:cNvPr id="9" name="Group 8"/>
            <p:cNvGrpSpPr/>
            <p:nvPr/>
          </p:nvGrpSpPr>
          <p:grpSpPr>
            <a:xfrm>
              <a:off x="165293" y="3717606"/>
              <a:ext cx="5716945" cy="2546122"/>
              <a:chOff x="400185" y="3717606"/>
              <a:chExt cx="5716945" cy="2546122"/>
            </a:xfrm>
          </p:grpSpPr>
          <p:grpSp>
            <p:nvGrpSpPr>
              <p:cNvPr id="26" name="Group 25"/>
              <p:cNvGrpSpPr/>
              <p:nvPr/>
            </p:nvGrpSpPr>
            <p:grpSpPr>
              <a:xfrm>
                <a:off x="400185" y="3717606"/>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nvGrpSpPr>
              <p:cNvPr id="35" name="Group 34"/>
              <p:cNvGrpSpPr/>
              <p:nvPr/>
            </p:nvGrpSpPr>
            <p:grpSpPr>
              <a:xfrm>
                <a:off x="3068347" y="3759530"/>
                <a:ext cx="3048783" cy="2451100"/>
                <a:chOff x="3068347" y="3759530"/>
                <a:chExt cx="3048783"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30" y="3759530"/>
                  <a:ext cx="2247900" cy="2451100"/>
                </a:xfrm>
                <a:prstGeom prst="rect">
                  <a:avLst/>
                </a:prstGeom>
              </p:spPr>
            </p:pic>
            <p:cxnSp>
              <p:nvCxnSpPr>
                <p:cNvPr id="29" name="Straight Arrow Connector 28"/>
                <p:cNvCxnSpPr/>
                <p:nvPr/>
              </p:nvCxnSpPr>
              <p:spPr>
                <a:xfrm flipH="1">
                  <a:off x="3068347"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45871"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
        <p:nvSpPr>
          <p:cNvPr id="52" name="TextBox 51"/>
          <p:cNvSpPr txBox="1"/>
          <p:nvPr/>
        </p:nvSpPr>
        <p:spPr>
          <a:xfrm>
            <a:off x="94123" y="84224"/>
            <a:ext cx="8799294" cy="523220"/>
          </a:xfrm>
          <a:prstGeom prst="rect">
            <a:avLst/>
          </a:prstGeom>
          <a:noFill/>
        </p:spPr>
        <p:txBody>
          <a:bodyPr wrap="square" rtlCol="0">
            <a:spAutoFit/>
          </a:bodyPr>
          <a:lstStyle/>
          <a:p>
            <a:r>
              <a:rPr lang="en-US" sz="2800" dirty="0" smtClean="0"/>
              <a:t>Does this count as a </a:t>
            </a:r>
            <a:r>
              <a:rPr lang="en-US" sz="2800" u="sng" dirty="0" smtClean="0"/>
              <a:t>creative</a:t>
            </a:r>
            <a:r>
              <a:rPr lang="en-US" sz="2800" dirty="0" smtClean="0"/>
              <a:t> use of conceptual knowledge? </a:t>
            </a:r>
            <a:endParaRPr lang="en-US" sz="2800" dirty="0"/>
          </a:p>
        </p:txBody>
      </p:sp>
      <p:sp>
        <p:nvSpPr>
          <p:cNvPr id="2" name="TextBox 1"/>
          <p:cNvSpPr txBox="1"/>
          <p:nvPr/>
        </p:nvSpPr>
        <p:spPr>
          <a:xfrm>
            <a:off x="546968" y="847653"/>
            <a:ext cx="6495474" cy="2431435"/>
          </a:xfrm>
          <a:prstGeom prst="rect">
            <a:avLst/>
          </a:prstGeom>
          <a:noFill/>
        </p:spPr>
        <p:txBody>
          <a:bodyPr wrap="square" rtlCol="0">
            <a:spAutoFit/>
          </a:bodyPr>
          <a:lstStyle/>
          <a:p>
            <a:r>
              <a:rPr lang="en-US" sz="2400" b="1" dirty="0" smtClean="0"/>
              <a:t>Disadvantages</a:t>
            </a:r>
            <a:endParaRPr lang="en-US" sz="2400" dirty="0"/>
          </a:p>
          <a:p>
            <a:pPr marL="342900" indent="-227013">
              <a:buFont typeface="Arial" charset="0"/>
              <a:buChar char="•"/>
            </a:pPr>
            <a:r>
              <a:rPr lang="en-US" sz="2000" dirty="0" smtClean="0"/>
              <a:t>Really boring, small domain. </a:t>
            </a:r>
          </a:p>
          <a:p>
            <a:pPr marL="342900" indent="-227013">
              <a:buFont typeface="Arial" charset="0"/>
              <a:buChar char="•"/>
            </a:pPr>
            <a:r>
              <a:rPr lang="en-US" sz="2000" dirty="0" smtClean="0"/>
              <a:t>Doesn’t *feel* very creative.</a:t>
            </a:r>
          </a:p>
          <a:p>
            <a:endParaRPr lang="en-US" sz="2400" dirty="0" smtClean="0"/>
          </a:p>
          <a:p>
            <a:r>
              <a:rPr lang="en-US" sz="2400" b="1" dirty="0" smtClean="0"/>
              <a:t>Advantages</a:t>
            </a:r>
            <a:endParaRPr lang="en-US" sz="2400" dirty="0"/>
          </a:p>
          <a:p>
            <a:pPr marL="285750" indent="-169863">
              <a:buFont typeface="Arial" charset="0"/>
              <a:buChar char="•"/>
            </a:pPr>
            <a:r>
              <a:rPr lang="en-US" sz="2000" dirty="0" smtClean="0"/>
              <a:t>Can control prior knowledge</a:t>
            </a:r>
          </a:p>
          <a:p>
            <a:pPr marL="285750" indent="-169863">
              <a:buFont typeface="Arial" charset="0"/>
              <a:buChar char="•"/>
            </a:pPr>
            <a:r>
              <a:rPr lang="en-US" sz="2000" dirty="0" smtClean="0"/>
              <a:t>possible to simulate with formal models!</a:t>
            </a:r>
            <a:endParaRPr lang="en-US" sz="2000" dirty="0"/>
          </a:p>
        </p:txBody>
      </p:sp>
    </p:spTree>
    <p:extLst>
      <p:ext uri="{BB962C8B-B14F-4D97-AF65-F5344CB8AC3E}">
        <p14:creationId xmlns:p14="http://schemas.microsoft.com/office/powerpoint/2010/main" val="3006422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 y="4130748"/>
            <a:ext cx="9135339" cy="2727252"/>
          </a:xfrm>
          <a:prstGeom prst="rect">
            <a:avLst/>
          </a:prstGeom>
        </p:spPr>
      </p:pic>
      <p:sp>
        <p:nvSpPr>
          <p:cNvPr id="4" name="TextBox 3"/>
          <p:cNvSpPr txBox="1"/>
          <p:nvPr/>
        </p:nvSpPr>
        <p:spPr>
          <a:xfrm>
            <a:off x="272114" y="580915"/>
            <a:ext cx="6780877" cy="3046988"/>
          </a:xfrm>
          <a:prstGeom prst="rect">
            <a:avLst/>
          </a:prstGeom>
          <a:noFill/>
        </p:spPr>
        <p:txBody>
          <a:bodyPr wrap="square" rtlCol="0">
            <a:spAutoFit/>
          </a:bodyPr>
          <a:lstStyle/>
          <a:p>
            <a:r>
              <a:rPr lang="en-US" sz="2400" dirty="0" smtClean="0"/>
              <a:t>Huge variation in Y axis Range, but everyone’s Alpha category had the same range!</a:t>
            </a:r>
          </a:p>
          <a:p>
            <a:endParaRPr lang="en-US" sz="2400" dirty="0"/>
          </a:p>
          <a:p>
            <a:r>
              <a:rPr lang="en-US" sz="2000" dirty="0" smtClean="0"/>
              <a:t>Each participant is a line, depicting the start and end points of their category along the Y axis. Notches for each example.</a:t>
            </a:r>
          </a:p>
          <a:p>
            <a:endParaRPr lang="en-US" sz="2000" dirty="0"/>
          </a:p>
          <a:p>
            <a:r>
              <a:rPr lang="en-US" sz="2000" dirty="0" smtClean="0"/>
              <a:t>Most people have very little or maximum ranges, very little middle ground.</a:t>
            </a:r>
          </a:p>
          <a:p>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991" y="78071"/>
            <a:ext cx="2091009" cy="4052677"/>
          </a:xfrm>
          <a:prstGeom prst="rect">
            <a:avLst/>
          </a:prstGeom>
        </p:spPr>
      </p:pic>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673247"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b="1" u="sng" dirty="0" smtClean="0"/>
              <a:t>Generation is influenced by prior knowledge.</a:t>
            </a:r>
          </a:p>
          <a:p>
            <a:pPr marL="285750" indent="-169863">
              <a:buFontTx/>
              <a:buChar char="-"/>
            </a:pPr>
            <a:r>
              <a:rPr lang="en-US" b="1"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solidFill>
                  <a:schemeClr val="bg1">
                    <a:lumMod val="65000"/>
                  </a:schemeClr>
                </a:solidFill>
              </a:rPr>
              <a:t>Real World Examples</a:t>
            </a:r>
            <a:r>
              <a:rPr lang="en-US" sz="2400" dirty="0" smtClean="0">
                <a:solidFill>
                  <a:schemeClr val="bg1">
                    <a:lumMod val="65000"/>
                  </a:schemeClr>
                </a:solidFill>
              </a:rPr>
              <a:t>: </a:t>
            </a:r>
          </a:p>
          <a:p>
            <a:r>
              <a:rPr lang="en-US" sz="2400" dirty="0" smtClean="0">
                <a:solidFill>
                  <a:schemeClr val="bg1">
                    <a:lumMod val="65000"/>
                  </a:schemeClr>
                </a:solidFill>
              </a:rPr>
              <a:t>science, art, design, etc</a:t>
            </a:r>
            <a:r>
              <a:rPr lang="mr-IN" sz="2400" dirty="0" smtClean="0">
                <a:solidFill>
                  <a:schemeClr val="bg1">
                    <a:lumMod val="65000"/>
                  </a:schemeClr>
                </a:solidFill>
              </a:rPr>
              <a:t>…</a:t>
            </a:r>
            <a:endParaRPr lang="en-US" sz="2400" dirty="0">
              <a:solidFill>
                <a:schemeClr val="bg1">
                  <a:lumMod val="65000"/>
                </a:schemeClr>
              </a:solidFill>
            </a:endParaRPr>
          </a:p>
        </p:txBody>
      </p:sp>
    </p:spTree>
    <p:extLst>
      <p:ext uri="{BB962C8B-B14F-4D97-AF65-F5344CB8AC3E}">
        <p14:creationId xmlns:p14="http://schemas.microsoft.com/office/powerpoint/2010/main" val="586641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endParaRPr lang="en-US" dirty="0" smtClean="0"/>
          </a:p>
          <a:p>
            <a:endParaRPr lang="en-US" dirty="0" smtClean="0"/>
          </a:p>
          <a:p>
            <a:endParaRPr lang="en-US" dirty="0"/>
          </a:p>
          <a:p>
            <a:pPr>
              <a:spcAft>
                <a:spcPts val="1800"/>
              </a:spcAft>
            </a:pPr>
            <a:r>
              <a:rPr lang="en-US" sz="2000" b="1" dirty="0"/>
              <a:t>Copy-and-Tweak </a:t>
            </a:r>
            <a:r>
              <a:rPr lang="en-US" sz="2000" dirty="0"/>
              <a:t>(Ward, 1995)</a:t>
            </a:r>
          </a:p>
          <a:p>
            <a:pPr marL="285750" indent="-168275">
              <a:spcAft>
                <a:spcPts val="600"/>
              </a:spcAft>
              <a:buFontTx/>
              <a:buChar char="-"/>
            </a:pPr>
            <a:r>
              <a:rPr lang="en-US" sz="2000" dirty="0"/>
              <a:t>Participants retrieve an earth animal from memory, and then change a few of its features to make something new</a:t>
            </a:r>
            <a:r>
              <a:rPr lang="en-US" sz="2000" dirty="0" smtClean="0"/>
              <a:t>.</a:t>
            </a:r>
          </a:p>
          <a:p>
            <a:pPr marL="285750" indent="-168275">
              <a:spcAft>
                <a:spcPts val="600"/>
              </a:spcAft>
              <a:buFontTx/>
              <a:buChar char="-"/>
            </a:pPr>
            <a:r>
              <a:rPr lang="en-US" sz="2000" dirty="0" smtClean="0"/>
              <a:t>Interpreted as an exemplar approach.</a:t>
            </a:r>
          </a:p>
          <a:p>
            <a:pPr marL="285750" indent="-168275">
              <a:spcAft>
                <a:spcPts val="600"/>
              </a:spcAft>
              <a:buFontTx/>
              <a:buChar char="-"/>
            </a:pPr>
            <a:r>
              <a:rPr lang="en-US" sz="2000" dirty="0" smtClean="0"/>
              <a:t>Recently formalized by </a:t>
            </a:r>
            <a:r>
              <a:rPr lang="en-US" sz="2000" dirty="0" err="1"/>
              <a:t>J</a:t>
            </a:r>
            <a:r>
              <a:rPr lang="en-US" sz="2000" dirty="0" err="1" smtClean="0"/>
              <a:t>ern</a:t>
            </a:r>
            <a:r>
              <a:rPr lang="en-US" sz="2000" dirty="0" smtClean="0"/>
              <a:t> &amp; Kemp (2013)</a:t>
            </a:r>
            <a:endParaRPr lang="en-US" sz="2000" dirty="0"/>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74318" y="4832727"/>
              <a:ext cx="1972750" cy="454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23505" y="4681914"/>
              <a:ext cx="176689" cy="176689"/>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1538</TotalTime>
  <Words>7311</Words>
  <Application>Microsoft Macintosh PowerPoint</Application>
  <PresentationFormat>On-screen Show (4:3)</PresentationFormat>
  <Paragraphs>719</Paragraphs>
  <Slides>58</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Calibri</vt:lpstr>
      <vt:lpstr>Calibri Light</vt:lpstr>
      <vt:lpstr>Cambria Math</vt:lpstr>
      <vt:lpstr>Courier</vt:lpstr>
      <vt:lpstr>Mangal</vt:lpstr>
      <vt:lpstr>Times</vt:lpstr>
      <vt:lpstr>Arial</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172</cp:revision>
  <cp:lastPrinted>2017-02-20T22:11:34Z</cp:lastPrinted>
  <dcterms:created xsi:type="dcterms:W3CDTF">2017-02-16T21:54:54Z</dcterms:created>
  <dcterms:modified xsi:type="dcterms:W3CDTF">2017-02-28T22:40:41Z</dcterms:modified>
</cp:coreProperties>
</file>