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sldIdLst>
    <p:sldId id="288" r:id="rId2"/>
    <p:sldId id="256" r:id="rId3"/>
    <p:sldId id="261" r:id="rId4"/>
    <p:sldId id="257" r:id="rId5"/>
    <p:sldId id="289" r:id="rId6"/>
    <p:sldId id="264" r:id="rId7"/>
    <p:sldId id="258" r:id="rId8"/>
    <p:sldId id="259" r:id="rId9"/>
    <p:sldId id="260" r:id="rId10"/>
    <p:sldId id="263" r:id="rId11"/>
    <p:sldId id="262" r:id="rId12"/>
    <p:sldId id="290" r:id="rId13"/>
    <p:sldId id="266" r:id="rId14"/>
    <p:sldId id="267" r:id="rId15"/>
    <p:sldId id="268" r:id="rId16"/>
    <p:sldId id="276" r:id="rId17"/>
    <p:sldId id="277" r:id="rId18"/>
    <p:sldId id="297" r:id="rId19"/>
    <p:sldId id="285" r:id="rId20"/>
    <p:sldId id="291" r:id="rId21"/>
    <p:sldId id="293" r:id="rId22"/>
    <p:sldId id="294" r:id="rId23"/>
    <p:sldId id="278" r:id="rId24"/>
    <p:sldId id="295" r:id="rId25"/>
    <p:sldId id="296" r:id="rId26"/>
    <p:sldId id="286" r:id="rId27"/>
    <p:sldId id="300" r:id="rId28"/>
    <p:sldId id="302" r:id="rId29"/>
    <p:sldId id="307" r:id="rId30"/>
    <p:sldId id="287" r:id="rId31"/>
    <p:sldId id="310" r:id="rId32"/>
    <p:sldId id="311" r:id="rId33"/>
    <p:sldId id="312" r:id="rId34"/>
    <p:sldId id="313" r:id="rId35"/>
    <p:sldId id="303" r:id="rId36"/>
    <p:sldId id="304" r:id="rId37"/>
    <p:sldId id="305" r:id="rId38"/>
    <p:sldId id="306" r:id="rId39"/>
    <p:sldId id="308" r:id="rId40"/>
    <p:sldId id="309" r:id="rId41"/>
    <p:sldId id="274" r:id="rId42"/>
    <p:sldId id="275" r:id="rId43"/>
    <p:sldId id="270" r:id="rId44"/>
    <p:sldId id="271" r:id="rId45"/>
    <p:sldId id="29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5"/>
    <p:restoredTop sz="77751"/>
  </p:normalViewPr>
  <p:slideViewPr>
    <p:cSldViewPr snapToGrid="0" snapToObjects="1">
      <p:cViewPr>
        <p:scale>
          <a:sx n="158" d="100"/>
          <a:sy n="158" d="100"/>
        </p:scale>
        <p:origin x="408"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2/22/17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before I start talking about what we’ve been doing, I just want to acknowledge right away that I know that these artificial category learning experiments don’t feel as creative as the older stuff on drawing aliens. But the core elements are in place </a:t>
            </a:r>
            <a:r>
              <a:rPr lang="mr-IN" baseline="0" dirty="0" smtClean="0"/>
              <a:t>–</a:t>
            </a:r>
            <a:r>
              <a:rPr lang="en-US" baseline="0" dirty="0" smtClean="0"/>
              <a:t> the only thing that has changed is that the domain is way smaller and a lot more boring. </a:t>
            </a:r>
          </a:p>
          <a:p>
            <a:endParaRPr lang="en-US" baseline="0" dirty="0" smtClean="0"/>
          </a:p>
          <a:p>
            <a:r>
              <a:rPr lang="en-US" baseline="0" dirty="0" smtClean="0"/>
              <a:t>The advantage, of course, is that you get a lot more control over the experience, and then you can build computational models that we would hope yield useful information about the more naturalistic case.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Anyway, this artificial categorization paradigm is where my talk is going to live, but I’m going to try to phrase my conclusions so that they apply to the broader world of category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1831789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again, we</a:t>
            </a:r>
            <a:r>
              <a:rPr lang="en-US" baseline="0" dirty="0" smtClean="0"/>
              <a:t> have surprisingly little information about the processes underlying category generation. And as a result, a lot of our early experiments were really exploratory because we were just trying get a sense of what types of effects exist in a category generation experiment. And later on, we began to start building model to see what parts of category generation you can explain with existing ideas from the category learning literature.</a:t>
            </a:r>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24092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thing we wanted to do was try to replicate the canonical effects that I just explained, and we sort of used these data as a springboard for later work.</a:t>
            </a:r>
          </a:p>
          <a:p>
            <a:endParaRPr lang="en-US" baseline="0" dirty="0"/>
          </a:p>
          <a:p>
            <a:r>
              <a:rPr lang="en-US" baseline="0" dirty="0" smtClean="0"/>
              <a:t>We developed a two dimensional domain of squares varying in color and in size. Then, we developed three different conditions. In each condition, participants are exposed to a category called “Alpha”, but in each condition the alpha category is different. So in each of these plots I’m showing the conceptual organization of the class in the domain, with A markers corresponding to members of a the “alpha” category.</a:t>
            </a:r>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slide is just to give you a sense of how these categories are physically</a:t>
            </a:r>
            <a:r>
              <a:rPr lang="en-US" baseline="0" dirty="0" smtClean="0"/>
              <a:t> instantiated. So the Alpha category in the XOR, or exclusive or, condition is made of small dark squares and large light squares. In Cluster they are all small and light, and in Row that are all very small but both dark and light.</a:t>
            </a:r>
          </a:p>
          <a:p>
            <a:endParaRPr lang="en-US" baseline="0" dirty="0" smtClean="0"/>
          </a:p>
          <a:p>
            <a:r>
              <a:rPr lang="en-US" baseline="0" dirty="0" smtClean="0"/>
              <a:t>From here on out though, I’ll be referring to the axes as X and Y axis, since in the behavioral study the assignment between the perceptual feature and the axis of the space is counterbalanced.</a:t>
            </a:r>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873940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trained</a:t>
            </a:r>
            <a:r>
              <a:rPr lang="en-US" baseline="0" dirty="0" smtClean="0"/>
              <a:t> each participant on one of the classes by showing them the examples one at a time for twelve trials. Then we told there was another category called Beta, and asked them to generate four examples just like in the </a:t>
            </a:r>
            <a:r>
              <a:rPr lang="en-US" baseline="0" dirty="0" err="1" smtClean="0"/>
              <a:t>Jern</a:t>
            </a:r>
            <a:r>
              <a:rPr lang="en-US" baseline="0" dirty="0" smtClean="0"/>
              <a:t> and kemp experiments.</a:t>
            </a:r>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what do</a:t>
            </a:r>
            <a:r>
              <a:rPr lang="en-US" baseline="0" dirty="0" smtClean="0"/>
              <a:t> we think should happen here. Since people seem to emulate the structure of known categories, then the patterns of covariance in the Beta categories should 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16</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jus to give you a sense of the richness of these data I have some samples on the slide.</a:t>
            </a:r>
            <a:r>
              <a:rPr lang="en-US" baseline="0" dirty="0" smtClean="0"/>
              <a:t> Each of these subplots came from a single participant, and I’ve just plotted the locations of the members of category A as well as the locations of the generated examples in category B. As you can see there are a lot of individual differences but also a lot of common patterns in each condition. </a:t>
            </a:r>
          </a:p>
        </p:txBody>
      </p:sp>
      <p:sp>
        <p:nvSpPr>
          <p:cNvPr id="4" name="Slide Number Placeholder 3"/>
          <p:cNvSpPr>
            <a:spLocks noGrp="1"/>
          </p:cNvSpPr>
          <p:nvPr>
            <p:ph type="sldNum" sz="quarter" idx="10"/>
          </p:nvPr>
        </p:nvSpPr>
        <p:spPr/>
        <p:txBody>
          <a:bodyPr/>
          <a:lstStyle/>
          <a:p>
            <a:fld id="{058AAC71-9B48-0A43-90A2-3982C5B7C3CD}" type="slidenum">
              <a:rPr lang="en-US" smtClean="0"/>
              <a:t>17</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approach we’ve taken to deal with this richness is try to characterize each participants category in terms of a set of statistics, like the range of the Beta category along each feature, or the correlation between the features.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for example </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18</a:t>
            </a:fld>
            <a:endParaRPr lang="en-US"/>
          </a:p>
        </p:txBody>
      </p:sp>
    </p:spTree>
    <p:extLst>
      <p:ext uri="{BB962C8B-B14F-4D97-AF65-F5344CB8AC3E}">
        <p14:creationId xmlns:p14="http://schemas.microsoft.com/office/powerpoint/2010/main" val="222209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boxplots showing the distribution of X- and Y- axis range</a:t>
            </a:r>
            <a:r>
              <a:rPr lang="en-US" baseline="0" dirty="0" smtClean="0"/>
              <a:t> and</a:t>
            </a:r>
            <a:r>
              <a:rPr lang="en-US" dirty="0" smtClean="0"/>
              <a:t> correlations</a:t>
            </a:r>
            <a:r>
              <a:rPr lang="en-US" baseline="0" dirty="0" smtClean="0"/>
              <a:t> for the beta categories in each condition. And in these data we see all sorts of support for the classic effects, So let me just walk you through these.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19</a:t>
            </a:fld>
            <a:endParaRPr lang="en-US"/>
          </a:p>
        </p:txBody>
      </p:sp>
    </p:spTree>
    <p:extLst>
      <p:ext uri="{BB962C8B-B14F-4D97-AF65-F5344CB8AC3E}">
        <p14:creationId xmlns:p14="http://schemas.microsoft.com/office/powerpoint/2010/main" val="129670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Just as the</a:t>
            </a:r>
            <a:r>
              <a:rPr lang="en-US" baseline="0" dirty="0" smtClean="0"/>
              <a:t> classic effect would predict, t</a:t>
            </a:r>
            <a:r>
              <a:rPr lang="en-US" dirty="0" smtClean="0"/>
              <a:t>he XOR condition categories had more X axis, or horizontal range than the other two conditions.</a:t>
            </a:r>
          </a:p>
        </p:txBody>
      </p:sp>
      <p:sp>
        <p:nvSpPr>
          <p:cNvPr id="4" name="Slide Number Placeholder 3"/>
          <p:cNvSpPr>
            <a:spLocks noGrp="1"/>
          </p:cNvSpPr>
          <p:nvPr>
            <p:ph type="sldNum" sz="quarter" idx="10"/>
          </p:nvPr>
        </p:nvSpPr>
        <p:spPr/>
        <p:txBody>
          <a:bodyPr/>
          <a:lstStyle/>
          <a:p>
            <a:fld id="{058AAC71-9B48-0A43-90A2-3982C5B7C3CD}" type="slidenum">
              <a:rPr lang="en-US" smtClean="0"/>
              <a:t>20</a:t>
            </a:fld>
            <a:endParaRPr lang="en-US"/>
          </a:p>
        </p:txBody>
      </p:sp>
    </p:spTree>
    <p:extLst>
      <p:ext uri="{BB962C8B-B14F-4D97-AF65-F5344CB8AC3E}">
        <p14:creationId xmlns:p14="http://schemas.microsoft.com/office/powerpoint/2010/main" val="78190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dirty="0" smtClean="0"/>
          </a:p>
          <a:p>
            <a:r>
              <a:rPr lang="en-US" dirty="0" smtClean="0"/>
              <a:t>And really you</a:t>
            </a:r>
            <a:r>
              <a:rPr lang="en-US" baseline="0" dirty="0" smtClean="0"/>
              <a:t> can think about category generation as sort of the intersection between straight up categorization research and creativity. And both of those are really well studied topics, but when you look into it, we actually know very little about how people creatively generate new categories.</a:t>
            </a:r>
          </a:p>
          <a:p>
            <a:endParaRPr lang="en-US" baseline="0" dirty="0" smtClean="0"/>
          </a:p>
          <a:p>
            <a:r>
              <a:rPr lang="en-US" baseline="0" dirty="0" smtClean="0"/>
              <a:t>So on the slide I have listed sort of  the state of the field when Joe and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row categories</a:t>
            </a:r>
            <a:r>
              <a:rPr lang="en-US" baseline="0" dirty="0" smtClean="0"/>
              <a:t> had less Y axis, or vertical range than the other conditions.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21</a:t>
            </a:fld>
            <a:endParaRPr lang="en-US"/>
          </a:p>
        </p:txBody>
      </p:sp>
    </p:spTree>
    <p:extLst>
      <p:ext uri="{BB962C8B-B14F-4D97-AF65-F5344CB8AC3E}">
        <p14:creationId xmlns:p14="http://schemas.microsoft.com/office/powerpoint/2010/main" val="264558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the XOR condition</a:t>
            </a:r>
            <a:r>
              <a:rPr lang="en-US" baseline="0" dirty="0" smtClean="0"/>
              <a:t> </a:t>
            </a:r>
            <a:r>
              <a:rPr lang="en-US" dirty="0" smtClean="0"/>
              <a:t>actually had more</a:t>
            </a:r>
            <a:r>
              <a:rPr lang="en-US" baseline="0" dirty="0" smtClean="0"/>
              <a:t> negative correlations compared to the other two conditions. That one is opposite of what we had originally predicted, but makes sense if you think about what areas of the space are left for the Beta category, given the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580836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so we have some good evidence that</a:t>
            </a:r>
            <a:r>
              <a:rPr lang="en-US" baseline="0" dirty="0" smtClean="0"/>
              <a:t> our methods are consistent with what </a:t>
            </a:r>
            <a:r>
              <a:rPr lang="en-US" baseline="0" dirty="0" err="1" smtClean="0"/>
              <a:t>Jern</a:t>
            </a:r>
            <a:r>
              <a:rPr lang="en-US" baseline="0" dirty="0" smtClean="0"/>
              <a:t> and Kemp did, and we replicated the core observation that we’ve seen in all the existing studies.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then I just sort of explored the data to get a sense of what else was going on. On the slide now I’m showing you </a:t>
            </a:r>
            <a:r>
              <a:rPr lang="en-US" baseline="0" dirty="0" err="1" smtClean="0"/>
              <a:t>heatmaps</a:t>
            </a:r>
            <a:r>
              <a:rPr lang="en-US" baseline="0" dirty="0" smtClean="0"/>
              <a:t> of where people tended to generate beta category examples. Each figure is for one condition, and the shading of the figure shows how often people generated exemplars in each location. Areas shaded blue correspond to locations where Beta examples were generated most frequently.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to have the beta category exemplars as far away from the alphas as possible.</a:t>
            </a:r>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t>
            </a:r>
            <a:r>
              <a:rPr lang="en-US" baseline="0" dirty="0" err="1" smtClean="0"/>
              <a:t>amonunt</a:t>
            </a:r>
            <a:r>
              <a:rPr lang="en-US" baseline="0" dirty="0" smtClean="0"/>
              <a:t> of space between Beta examples and Alpha examples. And you can see most participants have more between class distance, indicating that the betas are closer to one another than they are to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just as a quick summary, we replicated the classic effect that generated</a:t>
            </a:r>
            <a:r>
              <a:rPr lang="en-US" baseline="0" dirty="0" smtClean="0"/>
              <a:t> categories tend to have the same distributional properties as known categories. But we also observed a pretty striking degree of individual differences. And this point is apparent if you just look at the categories people made. On the slide I have some samples from the Cluster condition, and you can see they there is a wide amount of variability in the underlying structure of the Betas.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one thing all of these examples have in common is that Beta category is placed pretty far away from the alphas. So while it’s clear that prior knowledge effects what types of categories will be generated, I think it’s also clear that generated categories need to be different from known categories, and those contrast effects are really strong.</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1745579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a:t>
            </a:r>
            <a:r>
              <a:rPr lang="en-US" baseline="0" dirty="0" smtClean="0"/>
              <a:t> led Joe and I to start asking questions about whether these contrast effects could actually influence the types of categories people make. And the thought here is that existing models, which is pretty much just the hierarchical sampling model, assume that the internal structure, or distribution, of generated categories simply reflects the distribution of the known categories. The idea we had was that, actually, the shape of the remaining space, without any category items, influences generation.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348022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developed these two conditions for the next experiment. And the manipulation here is super super minimal. In both cases, the Alphas have the same distributional structure because they are both pretty tight clusters. In the middle condition, the cluster is in the middle of the space, and in the bottom condition the cluster is sort of lower-middle.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key is, since both categories have have the same distributional structure, than any difference between the conditions must be due to something besides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ran a bunch of participants in each condition, using the same methods as in the last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28</a:t>
            </a:fld>
            <a:endParaRPr lang="en-US"/>
          </a:p>
        </p:txBody>
      </p:sp>
    </p:spTree>
    <p:extLst>
      <p:ext uri="{BB962C8B-B14F-4D97-AF65-F5344CB8AC3E}">
        <p14:creationId xmlns:p14="http://schemas.microsoft.com/office/powerpoint/2010/main" val="1626327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here are just some more samples from the data we collected. And</a:t>
            </a:r>
            <a:r>
              <a:rPr lang="en-US" baseline="0" dirty="0" smtClean="0"/>
              <a:t> in this case, we actually observed several common types of Beta categories in each condition. I’ve pulled out a good example of each category type for the slide just to show you what each one is like. There was what we’re calling a “four corners” category, with one beta example in each of the corners. Probably the most common types were row and column categories, where the betas are widely distributed along one dimension but not the other, creating rows or columns. But we also saw a lot of tightly clustered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965958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since our manipulation was</a:t>
            </a:r>
            <a:r>
              <a:rPr lang="en-US" baseline="0" dirty="0" smtClean="0"/>
              <a:t> in the Y axis position of the Alpha category, we started by analyzing how frequently participants generated Beta examples above and below the alphas. So for each participant, we counted whether they used the top of the space and the bottom of the space. And I have these regions highlighted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right I have the contingency tables of these data.</a:t>
            </a:r>
            <a:r>
              <a:rPr lang="en-US" baseline="0" dirty="0" smtClean="0"/>
              <a:t> So we have two, 2x2 contingency tables, which I know from personal experience can be surprisingly difficult to analyze, so let me walk you though this.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159637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since we don’t know very much, and so my introduction is going to be short.</a:t>
            </a:r>
          </a:p>
          <a:p>
            <a:endParaRPr lang="en-US" baseline="0" dirty="0" smtClean="0"/>
          </a:p>
          <a:p>
            <a:r>
              <a:rPr lang="en-US" baseline="0" dirty="0" smtClean="0"/>
              <a:t>So in general, studies on category generation basically ask people to generate new categories of things. In the early studies from the 90s, people were asked to draw pictures of alien plants or animals, and the experimenter would analyze the pictures to figure out what sources of prior knowledge were used in the creative process. </a:t>
            </a:r>
          </a:p>
          <a:p>
            <a:endParaRPr lang="en-US" baseline="0" dirty="0" smtClean="0"/>
          </a:p>
          <a:p>
            <a:r>
              <a:rPr lang="en-US" baseline="0" dirty="0" smtClean="0"/>
              <a:t>The typical finding is that prior knowledge is hugely constraining on creative generation. On the slide I have some example alien species from a study conduced by Thomas Ward, and you can see that alien species resemble earth species not only in their structural forms (having things like arms and legs), but also members of alien species tend to be distributed like earth species (in the correlations between features, but also the similarity between examples belonging to the same and different species).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thing to note is that nearly every one</a:t>
            </a:r>
            <a:r>
              <a:rPr lang="en-US" baseline="0" dirty="0" smtClean="0"/>
              <a:t> put at least one item at the top or one item at the bottom. Only 10 people put all four betas in the interior of the space.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762919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is that participants in the bottom condition were less likely to use the bottom of the space. This</a:t>
            </a:r>
            <a:r>
              <a:rPr lang="en-US" baseline="0" dirty="0" smtClean="0"/>
              <a:t> is just the contrast effect we’ve been seeing </a:t>
            </a:r>
            <a:r>
              <a:rPr lang="mr-IN" baseline="0" dirty="0" smtClean="0"/>
              <a:t>–</a:t>
            </a:r>
            <a:r>
              <a:rPr lang="en-US" baseline="0" dirty="0" smtClean="0"/>
              <a:t> the </a:t>
            </a:r>
            <a:r>
              <a:rPr lang="en-US" dirty="0" smtClean="0"/>
              <a:t>bottom zone is a lot closer to the Alphas in the bottom condition.</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935472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converse is not true</a:t>
            </a:r>
            <a:r>
              <a:rPr lang="en-US" baseline="0" dirty="0" smtClean="0"/>
              <a:t> though, so the conditions don’t differ in the number of people who placed an item at the top.</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33</a:t>
            </a:fld>
            <a:endParaRPr lang="en-US"/>
          </a:p>
        </p:txBody>
      </p:sp>
    </p:spTree>
    <p:extLst>
      <p:ext uri="{BB962C8B-B14F-4D97-AF65-F5344CB8AC3E}">
        <p14:creationId xmlns:p14="http://schemas.microsoft.com/office/powerpoint/2010/main" val="316105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and I think</a:t>
            </a:r>
            <a:r>
              <a:rPr lang="en-US" baseline="0" dirty="0" smtClean="0"/>
              <a:t> most interestingly, more  participants in the middle condition used the top AND the bottom. So participants in the middle condition were more likely to create categories that span the entire Y axis. And this effect isn’t like crazy strong, but I think its something to note especially when you consider how weak </a:t>
            </a:r>
            <a:r>
              <a:rPr lang="en-US" baseline="0" smtClean="0"/>
              <a:t>our manipulation is.</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34</a:t>
            </a:fld>
            <a:endParaRPr lang="en-US"/>
          </a:p>
        </p:txBody>
      </p:sp>
    </p:spTree>
    <p:extLst>
      <p:ext uri="{BB962C8B-B14F-4D97-AF65-F5344CB8AC3E}">
        <p14:creationId xmlns:p14="http://schemas.microsoft.com/office/powerpoint/2010/main" val="393370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35</a:t>
            </a:fld>
            <a:endParaRPr lang="en-US"/>
          </a:p>
        </p:txBody>
      </p:sp>
    </p:spTree>
    <p:extLst>
      <p:ext uri="{BB962C8B-B14F-4D97-AF65-F5344CB8AC3E}">
        <p14:creationId xmlns:p14="http://schemas.microsoft.com/office/powerpoint/2010/main" val="621783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36</a:t>
            </a:fld>
            <a:endParaRPr lang="en-US"/>
          </a:p>
        </p:txBody>
      </p:sp>
    </p:spTree>
    <p:extLst>
      <p:ext uri="{BB962C8B-B14F-4D97-AF65-F5344CB8AC3E}">
        <p14:creationId xmlns:p14="http://schemas.microsoft.com/office/powerpoint/2010/main" val="1783687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37</a:t>
            </a:fld>
            <a:endParaRPr lang="en-US"/>
          </a:p>
        </p:txBody>
      </p:sp>
    </p:spTree>
    <p:extLst>
      <p:ext uri="{BB962C8B-B14F-4D97-AF65-F5344CB8AC3E}">
        <p14:creationId xmlns:p14="http://schemas.microsoft.com/office/powerpoint/2010/main" val="678008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38</a:t>
            </a:fld>
            <a:endParaRPr lang="en-US"/>
          </a:p>
        </p:txBody>
      </p:sp>
    </p:spTree>
    <p:extLst>
      <p:ext uri="{BB962C8B-B14F-4D97-AF65-F5344CB8AC3E}">
        <p14:creationId xmlns:p14="http://schemas.microsoft.com/office/powerpoint/2010/main" val="121163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39</a:t>
            </a:fld>
            <a:endParaRPr lang="en-US"/>
          </a:p>
        </p:txBody>
      </p:sp>
    </p:spTree>
    <p:extLst>
      <p:ext uri="{BB962C8B-B14F-4D97-AF65-F5344CB8AC3E}">
        <p14:creationId xmlns:p14="http://schemas.microsoft.com/office/powerpoint/2010/main" val="2107245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40</a:t>
            </a:fld>
            <a:endParaRPr lang="en-US"/>
          </a:p>
        </p:txBody>
      </p:sp>
    </p:spTree>
    <p:extLst>
      <p:ext uri="{BB962C8B-B14F-4D97-AF65-F5344CB8AC3E}">
        <p14:creationId xmlns:p14="http://schemas.microsoft.com/office/powerpoint/2010/main" val="169202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169863">
              <a:buFontTx/>
              <a:buChar char="-"/>
            </a:pPr>
            <a:r>
              <a:rPr lang="en-US" dirty="0" smtClean="0"/>
              <a:t>Right, and so that’s what I mean when I said that that </a:t>
            </a:r>
            <a:r>
              <a:rPr lang="en-US" u="none" dirty="0" smtClean="0">
                <a:solidFill>
                  <a:srgbClr val="C00000"/>
                </a:solidFill>
              </a:rPr>
              <a:t>generation is influenced by prior knowledge,</a:t>
            </a:r>
            <a:r>
              <a:rPr lang="en-US" u="none" baseline="0" dirty="0" smtClean="0">
                <a:solidFill>
                  <a:srgbClr val="C00000"/>
                </a:solidFill>
              </a:rPr>
              <a:t> and that d</a:t>
            </a:r>
            <a:r>
              <a:rPr lang="en-US" u="none" dirty="0" smtClean="0">
                <a:solidFill>
                  <a:srgbClr val="C00000"/>
                </a:solidFill>
              </a:rPr>
              <a:t>istributional structure of generated categories reflects known categories.</a:t>
            </a:r>
          </a:p>
          <a:p>
            <a:pPr marL="285750" indent="-169863">
              <a:buFontTx/>
              <a:buChar cha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582283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41</a:t>
            </a:fld>
            <a:endParaRPr lang="en-US"/>
          </a:p>
        </p:txBody>
      </p:sp>
    </p:spTree>
    <p:extLst>
      <p:ext uri="{BB962C8B-B14F-4D97-AF65-F5344CB8AC3E}">
        <p14:creationId xmlns:p14="http://schemas.microsoft.com/office/powerpoint/2010/main" val="11940656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42</a:t>
            </a:fld>
            <a:endParaRPr lang="en-US"/>
          </a:p>
        </p:txBody>
      </p:sp>
    </p:spTree>
    <p:extLst>
      <p:ext uri="{BB962C8B-B14F-4D97-AF65-F5344CB8AC3E}">
        <p14:creationId xmlns:p14="http://schemas.microsoft.com/office/powerpoint/2010/main" val="7340639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43</a:t>
            </a:fld>
            <a:endParaRPr lang="en-US"/>
          </a:p>
        </p:txBody>
      </p:sp>
    </p:spTree>
    <p:extLst>
      <p:ext uri="{BB962C8B-B14F-4D97-AF65-F5344CB8AC3E}">
        <p14:creationId xmlns:p14="http://schemas.microsoft.com/office/powerpoint/2010/main" val="52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44</a:t>
            </a:fld>
            <a:endParaRPr lang="en-US"/>
          </a:p>
        </p:txBody>
      </p:sp>
    </p:spTree>
    <p:extLst>
      <p:ext uri="{BB962C8B-B14F-4D97-AF65-F5344CB8AC3E}">
        <p14:creationId xmlns:p14="http://schemas.microsoft.com/office/powerpoint/2010/main" val="4091424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45</a:t>
            </a:fld>
            <a:endParaRPr lang="en-US"/>
          </a:p>
        </p:txBody>
      </p:sp>
    </p:spTree>
    <p:extLst>
      <p:ext uri="{BB962C8B-B14F-4D97-AF65-F5344CB8AC3E}">
        <p14:creationId xmlns:p14="http://schemas.microsoft.com/office/powerpoint/2010/main" val="1463037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really exploratory. The most commonly cited idea to explain the resemblance between alien and earth species was that people “copy-and-tweak” some real example to make something new. But really, there was never any formalization of that idea.</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92449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learned a categories with a positive correlation, some with negative. And there are examples of each of these on the slide.</a:t>
            </a:r>
          </a:p>
          <a:p>
            <a:endParaRPr lang="en-US" baseline="0" dirty="0" smtClean="0"/>
          </a:p>
          <a:p>
            <a:r>
              <a:rPr lang="en-US" baseline="0" dirty="0" smtClean="0"/>
              <a:t>And it turns out that participants generated novel categories following the same correlations. So if they learned a category with a positive size-saturation correlation, they tended to generate a new category with the same pattern.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variability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30538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2/22/17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2/22/17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2/22/17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2/22/17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3" Type="http://schemas.openxmlformats.org/officeDocument/2006/relationships/image" Target="../media/image24.emf"/><Relationship Id="rId14" Type="http://schemas.openxmlformats.org/officeDocument/2006/relationships/image" Target="../media/image25.emf"/><Relationship Id="rId15" Type="http://schemas.openxmlformats.org/officeDocument/2006/relationships/image" Target="../media/image26.emf"/><Relationship Id="rId16" Type="http://schemas.openxmlformats.org/officeDocument/2006/relationships/image" Target="../media/image27.emf"/><Relationship Id="rId17"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slides/_rels/slide18.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3" Type="http://schemas.openxmlformats.org/officeDocument/2006/relationships/image" Target="../media/image24.emf"/><Relationship Id="rId14" Type="http://schemas.openxmlformats.org/officeDocument/2006/relationships/image" Target="../media/image25.emf"/><Relationship Id="rId15" Type="http://schemas.openxmlformats.org/officeDocument/2006/relationships/image" Target="../media/image26.emf"/><Relationship Id="rId16" Type="http://schemas.openxmlformats.org/officeDocument/2006/relationships/image" Target="../media/image27.emf"/><Relationship Id="rId17"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emf"/></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6478" y="408974"/>
            <a:ext cx="8761666" cy="2727911"/>
            <a:chOff x="411060" y="679154"/>
            <a:chExt cx="8379329" cy="2727911"/>
          </a:xfrm>
        </p:grpSpPr>
        <p:sp>
          <p:nvSpPr>
            <p:cNvPr id="4" name="TextBox 3"/>
            <p:cNvSpPr txBox="1"/>
            <p:nvPr/>
          </p:nvSpPr>
          <p:spPr>
            <a:xfrm>
              <a:off x="411060" y="679154"/>
              <a:ext cx="8379329" cy="523220"/>
            </a:xfrm>
            <a:prstGeom prst="rect">
              <a:avLst/>
            </a:prstGeom>
            <a:noFill/>
          </p:spPr>
          <p:txBody>
            <a:bodyPr wrap="square" rtlCol="0">
              <a:spAutoFit/>
            </a:bodyPr>
            <a:lstStyle/>
            <a:p>
              <a:r>
                <a:rPr lang="en-US" sz="2800" dirty="0" smtClean="0"/>
                <a:t>A hierarchical sampling model</a:t>
              </a:r>
              <a:endParaRPr lang="en-US" sz="2800" dirty="0"/>
            </a:p>
          </p:txBody>
        </p:sp>
        <p:sp>
          <p:nvSpPr>
            <p:cNvPr id="6" name="TextBox 5"/>
            <p:cNvSpPr txBox="1"/>
            <p:nvPr/>
          </p:nvSpPr>
          <p:spPr>
            <a:xfrm>
              <a:off x="411060" y="1468073"/>
              <a:ext cx="7633982" cy="1938992"/>
            </a:xfrm>
            <a:prstGeom prst="rect">
              <a:avLst/>
            </a:prstGeom>
            <a:noFill/>
          </p:spPr>
          <p:txBody>
            <a:bodyPr wrap="square" rtlCol="0">
              <a:spAutoFit/>
            </a:bodyPr>
            <a:lstStyle/>
            <a:p>
              <a:pPr marL="342900" indent="-342900">
                <a:buFont typeface="+mj-lt"/>
                <a:buAutoNum type="arabicPeriod"/>
              </a:pPr>
              <a:r>
                <a:rPr lang="en-US" sz="2000" dirty="0" smtClean="0"/>
                <a:t>Represent categories as (multivariate normal) distributions in the space.</a:t>
              </a:r>
            </a:p>
            <a:p>
              <a:pPr marL="342900" indent="-342900">
                <a:buFont typeface="+mj-lt"/>
                <a:buAutoNum type="arabicPeriod"/>
              </a:pPr>
              <a:r>
                <a:rPr lang="en-US" sz="2000" dirty="0" smtClean="0"/>
                <a:t>Infer the the patterns of variability common among known categories.</a:t>
              </a:r>
            </a:p>
            <a:p>
              <a:pPr marL="342900" indent="-342900">
                <a:buFont typeface="+mj-lt"/>
                <a:buAutoNum type="arabicPeriod"/>
              </a:pPr>
              <a:r>
                <a:rPr lang="en-US" sz="2000" dirty="0" smtClean="0"/>
                <a:t>Generate a new category with similar patterns.</a:t>
              </a:r>
            </a:p>
            <a:p>
              <a:pPr marL="342900" indent="-342900">
                <a:buFont typeface="+mj-lt"/>
                <a:buAutoNum type="arabicPeriod"/>
              </a:pPr>
              <a:endParaRPr lang="en-US" sz="2000" dirty="0"/>
            </a:p>
          </p:txBody>
        </p:sp>
      </p:grpSp>
      <p:grpSp>
        <p:nvGrpSpPr>
          <p:cNvPr id="9" name="Group 8"/>
          <p:cNvGrpSpPr/>
          <p:nvPr/>
        </p:nvGrpSpPr>
        <p:grpSpPr>
          <a:xfrm>
            <a:off x="136478" y="3263362"/>
            <a:ext cx="9144000" cy="2658824"/>
            <a:chOff x="1188038" y="3145392"/>
            <a:chExt cx="8091292" cy="225052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1188038" y="4848838"/>
              <a:ext cx="942765" cy="547078"/>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723592"/>
            <a:ext cx="5716945" cy="2546122"/>
            <a:chOff x="165293" y="3717606"/>
            <a:chExt cx="5716945" cy="2546122"/>
          </a:xfrm>
        </p:grpSpPr>
        <p:grpSp>
          <p:nvGrpSpPr>
            <p:cNvPr id="9" name="Group 8"/>
            <p:cNvGrpSpPr/>
            <p:nvPr/>
          </p:nvGrpSpPr>
          <p:grpSpPr>
            <a:xfrm>
              <a:off x="165293" y="3717606"/>
              <a:ext cx="5716945" cy="2546122"/>
              <a:chOff x="400185" y="3717606"/>
              <a:chExt cx="5716945" cy="2546122"/>
            </a:xfrm>
          </p:grpSpPr>
          <p:grpSp>
            <p:nvGrpSpPr>
              <p:cNvPr id="26" name="Group 25"/>
              <p:cNvGrpSpPr/>
              <p:nvPr/>
            </p:nvGrpSpPr>
            <p:grpSpPr>
              <a:xfrm>
                <a:off x="400185" y="3717606"/>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nvGrpSpPr>
              <p:cNvPr id="35" name="Group 34"/>
              <p:cNvGrpSpPr/>
              <p:nvPr/>
            </p:nvGrpSpPr>
            <p:grpSpPr>
              <a:xfrm>
                <a:off x="3068347" y="3759530"/>
                <a:ext cx="3048783" cy="2451100"/>
                <a:chOff x="3068347" y="3759530"/>
                <a:chExt cx="3048783"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30" y="3759530"/>
                  <a:ext cx="2247900" cy="2451100"/>
                </a:xfrm>
                <a:prstGeom prst="rect">
                  <a:avLst/>
                </a:prstGeom>
              </p:spPr>
            </p:pic>
            <p:cxnSp>
              <p:nvCxnSpPr>
                <p:cNvPr id="29" name="Straight Arrow Connector 28"/>
                <p:cNvCxnSpPr/>
                <p:nvPr/>
              </p:nvCxnSpPr>
              <p:spPr>
                <a:xfrm flipH="1">
                  <a:off x="3068347"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45871"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
        <p:nvSpPr>
          <p:cNvPr id="52" name="TextBox 51"/>
          <p:cNvSpPr txBox="1"/>
          <p:nvPr/>
        </p:nvSpPr>
        <p:spPr>
          <a:xfrm>
            <a:off x="94123" y="84224"/>
            <a:ext cx="8799294" cy="523220"/>
          </a:xfrm>
          <a:prstGeom prst="rect">
            <a:avLst/>
          </a:prstGeom>
          <a:noFill/>
        </p:spPr>
        <p:txBody>
          <a:bodyPr wrap="square" rtlCol="0">
            <a:spAutoFit/>
          </a:bodyPr>
          <a:lstStyle/>
          <a:p>
            <a:r>
              <a:rPr lang="en-US" sz="2800" dirty="0" smtClean="0"/>
              <a:t>Does this count as a </a:t>
            </a:r>
            <a:r>
              <a:rPr lang="en-US" sz="2800" u="sng" dirty="0" smtClean="0"/>
              <a:t>creative</a:t>
            </a:r>
            <a:r>
              <a:rPr lang="en-US" sz="2800" dirty="0" smtClean="0"/>
              <a:t> use of conceptual knowledge? </a:t>
            </a:r>
            <a:endParaRPr lang="en-US" sz="2800" dirty="0"/>
          </a:p>
        </p:txBody>
      </p:sp>
      <p:sp>
        <p:nvSpPr>
          <p:cNvPr id="2" name="TextBox 1"/>
          <p:cNvSpPr txBox="1"/>
          <p:nvPr/>
        </p:nvSpPr>
        <p:spPr>
          <a:xfrm>
            <a:off x="546968" y="847653"/>
            <a:ext cx="6495474" cy="2431435"/>
          </a:xfrm>
          <a:prstGeom prst="rect">
            <a:avLst/>
          </a:prstGeom>
          <a:noFill/>
        </p:spPr>
        <p:txBody>
          <a:bodyPr wrap="square" rtlCol="0">
            <a:spAutoFit/>
          </a:bodyPr>
          <a:lstStyle/>
          <a:p>
            <a:r>
              <a:rPr lang="en-US" sz="2400" b="1" dirty="0" smtClean="0"/>
              <a:t>Disadvantages</a:t>
            </a:r>
            <a:endParaRPr lang="en-US" sz="2400" dirty="0"/>
          </a:p>
          <a:p>
            <a:pPr marL="342900" indent="-227013">
              <a:buFont typeface="Arial" charset="0"/>
              <a:buChar char="•"/>
            </a:pPr>
            <a:r>
              <a:rPr lang="en-US" sz="2000" dirty="0" smtClean="0"/>
              <a:t>Really boring, small domain. </a:t>
            </a:r>
          </a:p>
          <a:p>
            <a:pPr marL="342900" indent="-227013">
              <a:buFont typeface="Arial" charset="0"/>
              <a:buChar char="•"/>
            </a:pPr>
            <a:r>
              <a:rPr lang="en-US" sz="2000" dirty="0" smtClean="0"/>
              <a:t>Doesn’t *feel* very creative.</a:t>
            </a:r>
          </a:p>
          <a:p>
            <a:endParaRPr lang="en-US" sz="2400" dirty="0" smtClean="0"/>
          </a:p>
          <a:p>
            <a:r>
              <a:rPr lang="en-US" sz="2400" b="1" dirty="0" smtClean="0"/>
              <a:t>Advantages</a:t>
            </a:r>
            <a:endParaRPr lang="en-US" sz="2400" dirty="0"/>
          </a:p>
          <a:p>
            <a:pPr marL="285750" indent="-169863">
              <a:buFont typeface="Arial" charset="0"/>
              <a:buChar char="•"/>
            </a:pPr>
            <a:r>
              <a:rPr lang="en-US" sz="2000" dirty="0" smtClean="0"/>
              <a:t>Can control prior knowledge</a:t>
            </a:r>
          </a:p>
          <a:p>
            <a:pPr marL="285750" indent="-169863">
              <a:buFont typeface="Arial" charset="0"/>
              <a:buChar char="•"/>
            </a:pPr>
            <a:r>
              <a:rPr lang="en-US" sz="2000" dirty="0" smtClean="0"/>
              <a:t>possible to simulate with formal models!</a:t>
            </a:r>
            <a:endParaRPr lang="en-US" sz="2000" dirty="0"/>
          </a:p>
        </p:txBody>
      </p:sp>
    </p:spTree>
    <p:extLst>
      <p:ext uri="{BB962C8B-B14F-4D97-AF65-F5344CB8AC3E}">
        <p14:creationId xmlns:p14="http://schemas.microsoft.com/office/powerpoint/2010/main" val="108017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3323987"/>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a:p>
          <a:p>
            <a:pPr marL="7938"/>
            <a:r>
              <a:rPr lang="en-US" sz="2000" b="1" dirty="0"/>
              <a:t>Our investigation</a:t>
            </a:r>
          </a:p>
          <a:p>
            <a:pPr marL="285750" indent="-169863">
              <a:buFontTx/>
              <a:buChar char="-"/>
            </a:pPr>
            <a:r>
              <a:rPr lang="en-US" sz="2000" dirty="0"/>
              <a:t>What </a:t>
            </a:r>
            <a:r>
              <a:rPr lang="en-US" sz="2000" i="1" dirty="0"/>
              <a:t>else</a:t>
            </a:r>
            <a:r>
              <a:rPr lang="en-US" sz="2000" dirty="0"/>
              <a:t> drives category generation?</a:t>
            </a:r>
          </a:p>
          <a:p>
            <a:pPr marL="285750" indent="-169863">
              <a:buFontTx/>
              <a:buChar char="-"/>
            </a:pPr>
            <a:r>
              <a:rPr lang="en-US" sz="2000" dirty="0"/>
              <a:t>Do existing categorization approaches yield any insights?</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7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2" name="TextBox 1"/>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701847" y="4281617"/>
            <a:ext cx="6384086" cy="2113404"/>
            <a:chOff x="-573649" y="1742488"/>
            <a:chExt cx="7985232" cy="2643451"/>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1" name="TextBox 20"/>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3" name="TextBox 22"/>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25" name="TextBox 24"/>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Rectangle 26"/>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Rectangle 27"/>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Rectangle 29"/>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889353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218467"/>
            <a:ext cx="8614991" cy="2954655"/>
          </a:xfrm>
          <a:prstGeom prst="rect">
            <a:avLst/>
          </a:prstGeom>
          <a:noFill/>
        </p:spPr>
        <p:txBody>
          <a:bodyPr wrap="square" rtlCol="0">
            <a:spAutoFit/>
          </a:bodyPr>
          <a:lstStyle/>
          <a:p>
            <a:r>
              <a:rPr lang="en-US" sz="2800" dirty="0" smtClean="0"/>
              <a:t>Experiment 1</a:t>
            </a:r>
          </a:p>
          <a:p>
            <a:pPr marL="285750" indent="-285750">
              <a:buFont typeface="Arial" charset="0"/>
              <a:buChar char="•"/>
            </a:pPr>
            <a:endParaRPr lang="en-US" dirty="0"/>
          </a:p>
          <a:p>
            <a:pPr marL="285750" indent="-285750">
              <a:buFont typeface="Arial" charset="0"/>
              <a:buChar char="•"/>
            </a:pPr>
            <a:r>
              <a:rPr lang="en-US" sz="2000" dirty="0" smtClean="0"/>
              <a:t>n </a:t>
            </a:r>
            <a:r>
              <a:rPr lang="en-US" sz="2000" dirty="0"/>
              <a:t>= 22 per condition</a:t>
            </a:r>
          </a:p>
          <a:p>
            <a:pPr marL="285750" indent="-285750">
              <a:buFont typeface="Arial" charset="0"/>
              <a:buChar char="•"/>
            </a:pPr>
            <a:r>
              <a:rPr lang="en-US" sz="2000" dirty="0" smtClean="0"/>
              <a:t>“Observational Learning”: Participants </a:t>
            </a:r>
            <a:r>
              <a:rPr lang="en-US" sz="2000" dirty="0"/>
              <a:t>exposed to members of the Alpha category, one at a </a:t>
            </a:r>
            <a:r>
              <a:rPr lang="en-US" sz="2000" dirty="0" smtClean="0"/>
              <a:t>time. Three random blocks = 12 trials.</a:t>
            </a:r>
          </a:p>
          <a:p>
            <a:pPr marL="285750" indent="-285750">
              <a:buFont typeface="Arial" charset="0"/>
              <a:buChar char="•"/>
            </a:pPr>
            <a:endParaRPr lang="en-US" sz="2000" dirty="0"/>
          </a:p>
          <a:p>
            <a:pPr marL="285750" indent="-285750">
              <a:buFont typeface="Arial" charset="0"/>
              <a:buChar char="•"/>
            </a:pPr>
            <a:r>
              <a:rPr lang="en-US" sz="2000" dirty="0"/>
              <a:t>Participants generated four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r>
              <a:rPr lang="en-US" sz="2000" dirty="0" smtClean="0"/>
              <a:t>)</a:t>
            </a:r>
          </a:p>
          <a:p>
            <a:pPr marL="285750" indent="-285750">
              <a:buFont typeface="Arial" charset="0"/>
              <a:buChar char="•"/>
            </a:pPr>
            <a:endParaRPr lang="en-US" sz="2000" dirty="0"/>
          </a:p>
        </p:txBody>
      </p:sp>
      <p:grpSp>
        <p:nvGrpSpPr>
          <p:cNvPr id="15" name="Group 14"/>
          <p:cNvGrpSpPr/>
          <p:nvPr/>
        </p:nvGrpSpPr>
        <p:grpSpPr>
          <a:xfrm>
            <a:off x="1240755" y="3369746"/>
            <a:ext cx="2689800" cy="3235166"/>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3" name="Group 22"/>
          <p:cNvGrpSpPr/>
          <p:nvPr/>
        </p:nvGrpSpPr>
        <p:grpSpPr>
          <a:xfrm>
            <a:off x="4845191" y="3369746"/>
            <a:ext cx="2689800" cy="3235166"/>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56685"/>
              </a:xfrm>
              <a:prstGeom prst="rect">
                <a:avLst/>
              </a:prstGeom>
              <a:noFill/>
            </p:spPr>
            <p:txBody>
              <a:bodyPr wrap="square" rtlCol="0">
                <a:spAutoFit/>
              </a:bodyPr>
              <a:lstStyle/>
              <a:p>
                <a:r>
                  <a:rPr lang="en-US" sz="2400" dirty="0" smtClean="0"/>
                  <a:t>Generation</a:t>
                </a:r>
                <a:endParaRPr lang="en-US" sz="24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4" name="TextBox 43"/>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6" name="Group 25"/>
            <p:cNvGrpSpPr/>
            <p:nvPr/>
          </p:nvGrpSpPr>
          <p:grpSpPr>
            <a:xfrm>
              <a:off x="473233" y="1326901"/>
              <a:ext cx="1936919" cy="897119"/>
              <a:chOff x="4194103" y="5439002"/>
              <a:chExt cx="1714466" cy="794086"/>
            </a:xfrm>
          </p:grpSpPr>
          <p:grpSp>
            <p:nvGrpSpPr>
              <p:cNvPr id="27" name="Group 26"/>
              <p:cNvGrpSpPr/>
              <p:nvPr/>
            </p:nvGrpSpPr>
            <p:grpSpPr>
              <a:xfrm>
                <a:off x="4194103" y="5439002"/>
                <a:ext cx="1607442" cy="334115"/>
                <a:chOff x="4194103" y="5439002"/>
                <a:chExt cx="1607442" cy="334115"/>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a:stCxn id="33" idx="0"/>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5" name="TextBox 34"/>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36" name="TextBox 35"/>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28" name="Group 27"/>
              <p:cNvGrpSpPr/>
              <p:nvPr/>
            </p:nvGrpSpPr>
            <p:grpSpPr>
              <a:xfrm>
                <a:off x="4253922" y="5898973"/>
                <a:ext cx="1654647" cy="334115"/>
                <a:chOff x="4237091" y="5439002"/>
                <a:chExt cx="1654647" cy="334115"/>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0" name="TextBox 29"/>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31" name="TextBox 30"/>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Little variance along both 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
        <p:nvSpPr>
          <p:cNvPr id="28" name="Rectangle 27"/>
          <p:cNvSpPr/>
          <p:nvPr/>
        </p:nvSpPr>
        <p:spPr>
          <a:xfrm>
            <a:off x="3888902" y="270392"/>
            <a:ext cx="5255098" cy="5856701"/>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500"/>
            <a:endParaRPr lang="en-US" sz="2000" b="1" dirty="0" smtClean="0">
              <a:solidFill>
                <a:schemeClr val="tx1"/>
              </a:solidFill>
            </a:endParaRPr>
          </a:p>
          <a:p>
            <a:pPr marL="63500"/>
            <a:endParaRPr lang="en-US" sz="2000" b="1" dirty="0">
              <a:solidFill>
                <a:schemeClr val="tx1"/>
              </a:solidFill>
            </a:endParaRPr>
          </a:p>
          <a:p>
            <a:pPr marL="63500"/>
            <a:r>
              <a:rPr lang="en-US" sz="2400" b="1" dirty="0" smtClean="0">
                <a:solidFill>
                  <a:schemeClr val="tx1"/>
                </a:solidFill>
              </a:rPr>
              <a:t>Analysis Approach</a:t>
            </a:r>
          </a:p>
          <a:p>
            <a:pPr marL="63500"/>
            <a:endParaRPr lang="en-US" sz="2000" b="1" dirty="0" smtClean="0">
              <a:solidFill>
                <a:schemeClr val="tx1"/>
              </a:solidFill>
            </a:endParaRPr>
          </a:p>
          <a:p>
            <a:pPr marL="63500"/>
            <a:r>
              <a:rPr lang="en-US" sz="2000" dirty="0" smtClean="0">
                <a:solidFill>
                  <a:schemeClr val="tx1"/>
                </a:solidFill>
              </a:rPr>
              <a:t>Characterize each category in terms of underlying statistics, compare conditions on category statistics.</a:t>
            </a:r>
          </a:p>
          <a:p>
            <a:pPr marL="63500"/>
            <a:endParaRPr lang="en-US" sz="2000" dirty="0">
              <a:solidFill>
                <a:schemeClr val="tx1"/>
              </a:solidFill>
            </a:endParaRPr>
          </a:p>
          <a:p>
            <a:pPr marL="63500"/>
            <a:r>
              <a:rPr lang="en-US" sz="2400" dirty="0" smtClean="0">
                <a:solidFill>
                  <a:schemeClr val="tx1"/>
                </a:solidFill>
              </a:rPr>
              <a:t>Core stats</a:t>
            </a:r>
          </a:p>
          <a:p>
            <a:pPr marL="290513" indent="-173038">
              <a:buFont typeface="Arial" charset="0"/>
              <a:buChar char="•"/>
            </a:pPr>
            <a:r>
              <a:rPr lang="en-US" sz="2000" dirty="0" smtClean="0">
                <a:solidFill>
                  <a:schemeClr val="tx1"/>
                </a:solidFill>
              </a:rPr>
              <a:t>Range of examples along each axis (X, Y)</a:t>
            </a:r>
          </a:p>
          <a:p>
            <a:pPr marL="290513" indent="-173038">
              <a:buFont typeface="Arial" charset="0"/>
              <a:buChar char="•"/>
            </a:pPr>
            <a:r>
              <a:rPr lang="en-US" sz="2000" dirty="0" smtClean="0">
                <a:solidFill>
                  <a:schemeClr val="tx1"/>
                </a:solidFill>
              </a:rPr>
              <a:t>Correlation between features.</a:t>
            </a:r>
          </a:p>
          <a:p>
            <a:pPr marL="290513" indent="-173038">
              <a:buFont typeface="Arial" charset="0"/>
              <a:buChar char="•"/>
            </a:pPr>
            <a:r>
              <a:rPr lang="en-US" sz="2000" dirty="0" smtClean="0">
                <a:solidFill>
                  <a:schemeClr val="tx1"/>
                </a:solidFill>
              </a:rPr>
              <a:t>Within- &amp; Between-class distance</a:t>
            </a:r>
          </a:p>
          <a:p>
            <a:pPr marL="63500"/>
            <a:endParaRPr lang="en-US" sz="2000" dirty="0">
              <a:solidFill>
                <a:schemeClr val="tx1"/>
              </a:solidFill>
            </a:endParaRPr>
          </a:p>
          <a:p>
            <a:pPr marL="63500"/>
            <a:endParaRPr lang="en-US" sz="2000" b="1" dirty="0">
              <a:solidFill>
                <a:schemeClr val="tx1"/>
              </a:solidFill>
            </a:endParaRPr>
          </a:p>
        </p:txBody>
      </p:sp>
    </p:spTree>
    <p:extLst>
      <p:ext uri="{BB962C8B-B14F-4D97-AF65-F5344CB8AC3E}">
        <p14:creationId xmlns:p14="http://schemas.microsoft.com/office/powerpoint/2010/main" val="538193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7" name="TextBox 6"/>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1936026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3058887" y="2795911"/>
            <a:ext cx="6085114"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&gt;  Cluster	p &lt; 0.001</a:t>
            </a:r>
          </a:p>
          <a:p>
            <a:r>
              <a:rPr lang="en-US" sz="2000" dirty="0" smtClean="0">
                <a:solidFill>
                  <a:schemeClr val="tx1"/>
                </a:solidFill>
              </a:rPr>
              <a:t>XOR &gt;  Row	p = 0.007</a:t>
            </a:r>
          </a:p>
          <a:p>
            <a:r>
              <a:rPr lang="en-US" sz="2000" dirty="0" smtClean="0">
                <a:solidFill>
                  <a:schemeClr val="tx1"/>
                </a:solidFill>
              </a:rPr>
              <a:t>Cluster = Row	p = 0.29</a:t>
            </a:r>
          </a:p>
          <a:p>
            <a:endParaRPr lang="en-US" sz="2000" dirty="0">
              <a:solidFill>
                <a:schemeClr val="tx1"/>
              </a:solidFill>
            </a:endParaRPr>
          </a:p>
          <a:p>
            <a:r>
              <a:rPr lang="en-US" sz="2400" b="1" dirty="0" smtClean="0">
                <a:solidFill>
                  <a:schemeClr val="tx1"/>
                </a:solidFill>
              </a:rPr>
              <a:t>As Predicted</a:t>
            </a:r>
          </a:p>
          <a:p>
            <a:r>
              <a:rPr lang="en-US" sz="2000" dirty="0" smtClean="0">
                <a:solidFill>
                  <a:schemeClr val="tx1"/>
                </a:solidFill>
              </a:rPr>
              <a:t>XOR has more X Range than Row and Cluster</a:t>
            </a:r>
          </a:p>
          <a:p>
            <a:endParaRPr lang="en-US" sz="2000" dirty="0">
              <a:solidFill>
                <a:schemeClr val="tx1"/>
              </a:solidFill>
            </a:endParaRPr>
          </a:p>
        </p:txBody>
      </p:sp>
      <p:sp>
        <p:nvSpPr>
          <p:cNvPr id="9" name="TextBox 8"/>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190556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6127845" y="2795911"/>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  Cluster	p = 0.13</a:t>
            </a:r>
          </a:p>
          <a:p>
            <a:r>
              <a:rPr lang="en-US" sz="2000" dirty="0" smtClean="0">
                <a:solidFill>
                  <a:schemeClr val="tx1"/>
                </a:solidFill>
              </a:rPr>
              <a:t>XOR &gt;  Row	p &lt; 0.001</a:t>
            </a:r>
          </a:p>
          <a:p>
            <a:r>
              <a:rPr lang="en-US" sz="2000" dirty="0" smtClean="0">
                <a:solidFill>
                  <a:schemeClr val="tx1"/>
                </a:solidFill>
              </a:rPr>
              <a:t>Cluster &gt; Row	p = 0.001</a:t>
            </a:r>
          </a:p>
          <a:p>
            <a:endParaRPr lang="en-US" sz="2000" dirty="0">
              <a:solidFill>
                <a:schemeClr val="tx1"/>
              </a:solidFill>
            </a:endParaRPr>
          </a:p>
          <a:p>
            <a:r>
              <a:rPr lang="en-US" sz="2400" b="1" dirty="0">
                <a:solidFill>
                  <a:schemeClr val="tx1"/>
                </a:solidFill>
              </a:rPr>
              <a:t>As Predicted</a:t>
            </a:r>
          </a:p>
          <a:p>
            <a:r>
              <a:rPr lang="en-US" sz="2000" dirty="0" smtClean="0">
                <a:solidFill>
                  <a:schemeClr val="tx1"/>
                </a:solidFill>
              </a:rPr>
              <a:t>Row has less Y </a:t>
            </a:r>
            <a:r>
              <a:rPr lang="en-US" sz="2000" dirty="0">
                <a:solidFill>
                  <a:schemeClr val="tx1"/>
                </a:solidFill>
              </a:rPr>
              <a:t>Range than </a:t>
            </a:r>
            <a:r>
              <a:rPr lang="en-US" sz="2000" dirty="0" smtClean="0">
                <a:solidFill>
                  <a:schemeClr val="tx1"/>
                </a:solidFill>
              </a:rPr>
              <a:t>XOR and Cluster</a:t>
            </a:r>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5" name="Rectangle 4"/>
          <p:cNvSpPr/>
          <p:nvPr/>
        </p:nvSpPr>
        <p:spPr>
          <a:xfrm>
            <a:off x="11996" y="2795910"/>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sp>
        <p:nvSpPr>
          <p:cNvPr id="9" name="TextBox 8"/>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915510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1" y="2795911"/>
            <a:ext cx="6237028"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smtClean="0">
              <a:solidFill>
                <a:schemeClr val="tx1"/>
              </a:solidFill>
            </a:endParaRPr>
          </a:p>
          <a:p>
            <a:pPr marL="2863850"/>
            <a:endParaRPr lang="en-US" sz="2000" dirty="0" smtClean="0">
              <a:solidFill>
                <a:schemeClr val="tx1"/>
              </a:solidFill>
            </a:endParaRPr>
          </a:p>
          <a:p>
            <a:pPr marL="2863850"/>
            <a:r>
              <a:rPr lang="en-US" sz="2000" dirty="0" smtClean="0">
                <a:solidFill>
                  <a:schemeClr val="tx1"/>
                </a:solidFill>
              </a:rPr>
              <a:t>XOR &lt;=  Cluster	p = 0.086</a:t>
            </a:r>
          </a:p>
          <a:p>
            <a:pPr marL="2863850"/>
            <a:r>
              <a:rPr lang="en-US" sz="2000" dirty="0" smtClean="0">
                <a:solidFill>
                  <a:schemeClr val="tx1"/>
                </a:solidFill>
              </a:rPr>
              <a:t>XOR &lt;=  Row	p = 0.057</a:t>
            </a:r>
          </a:p>
          <a:p>
            <a:pPr marL="2863850"/>
            <a:r>
              <a:rPr lang="en-US" sz="2000" dirty="0" smtClean="0">
                <a:solidFill>
                  <a:schemeClr val="tx1"/>
                </a:solidFill>
              </a:rPr>
              <a:t>Cluster = Row	p = 0.88</a:t>
            </a:r>
          </a:p>
          <a:p>
            <a:pPr marL="2863850"/>
            <a:endParaRPr lang="en-US" sz="2000" dirty="0" smtClean="0">
              <a:solidFill>
                <a:schemeClr val="tx1"/>
              </a:solidFill>
            </a:endParaRPr>
          </a:p>
          <a:p>
            <a:pPr marL="2863850"/>
            <a:endParaRPr lang="en-US" sz="2000" dirty="0">
              <a:solidFill>
                <a:schemeClr val="tx1"/>
              </a:solidFill>
            </a:endParaRPr>
          </a:p>
          <a:p>
            <a:pPr marL="2863850"/>
            <a:r>
              <a:rPr lang="en-US" sz="2400" b="1" dirty="0">
                <a:solidFill>
                  <a:schemeClr val="tx1"/>
                </a:solidFill>
              </a:rPr>
              <a:t>As </a:t>
            </a:r>
            <a:r>
              <a:rPr lang="en-US" sz="2400" b="1" dirty="0" smtClean="0">
                <a:solidFill>
                  <a:schemeClr val="tx1"/>
                </a:solidFill>
              </a:rPr>
              <a:t>Predicted</a:t>
            </a:r>
            <a:r>
              <a:rPr lang="mr-IN" sz="2400" b="1" dirty="0" smtClean="0">
                <a:solidFill>
                  <a:schemeClr val="tx1"/>
                </a:solidFill>
              </a:rPr>
              <a:t>…</a:t>
            </a:r>
            <a:r>
              <a:rPr lang="en-US" sz="2400" b="1" dirty="0" smtClean="0">
                <a:solidFill>
                  <a:schemeClr val="tx1"/>
                </a:solidFill>
              </a:rPr>
              <a:t>? </a:t>
            </a:r>
          </a:p>
          <a:p>
            <a:pPr marL="2863850"/>
            <a:r>
              <a:rPr lang="en-US" sz="2000" dirty="0" smtClean="0">
                <a:solidFill>
                  <a:schemeClr val="tx1"/>
                </a:solidFill>
              </a:rPr>
              <a:t>XOR has stronger correlations than </a:t>
            </a:r>
            <a:r>
              <a:rPr lang="en-US" sz="2000" dirty="0">
                <a:solidFill>
                  <a:schemeClr val="tx1"/>
                </a:solidFill>
              </a:rPr>
              <a:t>than Row and Cluster</a:t>
            </a:r>
          </a:p>
          <a:p>
            <a:pPr marL="2863850"/>
            <a:endParaRPr lang="en-US" sz="2000" dirty="0">
              <a:solidFill>
                <a:schemeClr val="tx1"/>
              </a:solidFill>
            </a:endParaRPr>
          </a:p>
        </p:txBody>
      </p:sp>
      <p:sp>
        <p:nvSpPr>
          <p:cNvPr id="2" name="TextBox 1"/>
          <p:cNvSpPr txBox="1"/>
          <p:nvPr/>
        </p:nvSpPr>
        <p:spPr>
          <a:xfrm>
            <a:off x="235585" y="3062780"/>
            <a:ext cx="2289273" cy="830997"/>
          </a:xfrm>
          <a:prstGeom prst="rect">
            <a:avLst/>
          </a:prstGeom>
          <a:noFill/>
        </p:spPr>
        <p:txBody>
          <a:bodyPr wrap="square" rtlCol="0">
            <a:spAutoFit/>
          </a:bodyPr>
          <a:lstStyle/>
          <a:p>
            <a:r>
              <a:rPr lang="en-US" sz="2400" dirty="0" smtClean="0"/>
              <a:t>XOR correlations are </a:t>
            </a:r>
            <a:r>
              <a:rPr lang="en-US" sz="2400" b="1" dirty="0" smtClean="0"/>
              <a:t>negative</a:t>
            </a:r>
            <a:r>
              <a:rPr lang="en-US" sz="2400" dirty="0" smtClean="0"/>
              <a:t>?</a:t>
            </a:r>
            <a:endParaRPr lang="en-US" sz="2400" dirty="0"/>
          </a:p>
        </p:txBody>
      </p:sp>
      <p:grpSp>
        <p:nvGrpSpPr>
          <p:cNvPr id="21" name="Group 20"/>
          <p:cNvGrpSpPr/>
          <p:nvPr/>
        </p:nvGrpSpPr>
        <p:grpSpPr>
          <a:xfrm>
            <a:off x="385714" y="4299171"/>
            <a:ext cx="2234680" cy="2348693"/>
            <a:chOff x="290178" y="4299171"/>
            <a:chExt cx="2234680" cy="2348693"/>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8" y="4299171"/>
              <a:ext cx="2234680" cy="2348693"/>
            </a:xfrm>
            <a:prstGeom prst="rect">
              <a:avLst/>
            </a:prstGeom>
          </p:spPr>
        </p:pic>
        <p:cxnSp>
          <p:nvCxnSpPr>
            <p:cNvPr id="15" name="Straight Arrow Connector 14"/>
            <p:cNvCxnSpPr/>
            <p:nvPr/>
          </p:nvCxnSpPr>
          <p:spPr>
            <a:xfrm>
              <a:off x="627794" y="4626590"/>
              <a:ext cx="1501255" cy="1624085"/>
            </a:xfrm>
            <a:prstGeom prst="straightConnector1">
              <a:avLst/>
            </a:prstGeom>
            <a:ln w="3492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882052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830997"/>
          </a:xfrm>
          <a:prstGeom prst="rect">
            <a:avLst/>
          </a:prstGeom>
          <a:noFill/>
        </p:spPr>
        <p:txBody>
          <a:bodyPr wrap="square" rtlCol="0">
            <a:spAutoFit/>
          </a:bodyPr>
          <a:lstStyle/>
          <a:p>
            <a:pPr>
              <a:spcAft>
                <a:spcPts val="1200"/>
              </a:spcAft>
            </a:pPr>
            <a:r>
              <a:rPr lang="en-US" sz="2400" dirty="0" smtClean="0"/>
              <a:t>Betas are most commonly generated in extremes of the space, distant from Alphas.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1723549"/>
          </a:xfrm>
          <a:prstGeom prst="rect">
            <a:avLst/>
          </a:prstGeom>
          <a:noFill/>
        </p:spPr>
        <p:txBody>
          <a:bodyPr wrap="square" rtlCol="0">
            <a:spAutoFit/>
          </a:bodyPr>
          <a:lstStyle/>
          <a:p>
            <a:pPr>
              <a:spcAft>
                <a:spcPts val="1200"/>
              </a:spcAft>
            </a:pPr>
            <a:r>
              <a:rPr lang="en-US" sz="2400" dirty="0" smtClean="0"/>
              <a:t>Betas are most commonly generated in extremes of the space, distant from Alphas. </a:t>
            </a:r>
          </a:p>
          <a:p>
            <a:pPr>
              <a:spcAft>
                <a:spcPts val="1200"/>
              </a:spcAft>
            </a:pPr>
            <a:r>
              <a:rPr lang="en-US" sz="2400" dirty="0" smtClean="0"/>
              <a:t>Most distant examples are most frequently generated.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2616101"/>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Most distant examples are most frequently generated.</a:t>
            </a:r>
          </a:p>
          <a:p>
            <a:pPr>
              <a:spcAft>
                <a:spcPts val="1200"/>
              </a:spcAft>
            </a:pPr>
            <a:r>
              <a:rPr lang="en-US" sz="2400" dirty="0" smtClean="0"/>
              <a:t>Betas are (usually) more similar to each other than they are to alphas.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540" y="228601"/>
            <a:ext cx="8861395" cy="4031873"/>
          </a:xfrm>
          <a:prstGeom prst="rect">
            <a:avLst/>
          </a:prstGeom>
          <a:noFill/>
        </p:spPr>
        <p:txBody>
          <a:bodyPr wrap="square" rtlCol="0">
            <a:spAutoFit/>
          </a:bodyPr>
          <a:lstStyle/>
          <a:p>
            <a:r>
              <a:rPr lang="en-US" sz="2800" dirty="0" smtClean="0"/>
              <a:t>Summary</a:t>
            </a:r>
          </a:p>
          <a:p>
            <a:endParaRPr lang="en-US" sz="2000" dirty="0"/>
          </a:p>
          <a:p>
            <a:pPr marL="117475"/>
            <a:r>
              <a:rPr lang="en-US" sz="2000" dirty="0" smtClean="0"/>
              <a:t>Generated categories are, on average, distributed like </a:t>
            </a:r>
            <a:r>
              <a:rPr lang="en-US" sz="2000" dirty="0"/>
              <a:t>k</a:t>
            </a:r>
            <a:r>
              <a:rPr lang="en-US" sz="2000" dirty="0" smtClean="0"/>
              <a:t>nown categories. </a:t>
            </a:r>
            <a:r>
              <a:rPr lang="en-US" sz="2000" b="1" dirty="0" smtClean="0"/>
              <a:t>But that is not the whole story!</a:t>
            </a:r>
          </a:p>
          <a:p>
            <a:pPr marL="117475"/>
            <a:endParaRPr lang="en-US" sz="2000" dirty="0" smtClean="0"/>
          </a:p>
          <a:p>
            <a:pPr marL="290513" indent="-173038">
              <a:buFont typeface="Arial" charset="0"/>
              <a:buChar char="•"/>
            </a:pPr>
            <a:r>
              <a:rPr lang="en-US" sz="2000" dirty="0"/>
              <a:t>T</a:t>
            </a:r>
            <a:r>
              <a:rPr lang="en-US" sz="2000" dirty="0" smtClean="0"/>
              <a:t>here are a lot of individual differences.</a:t>
            </a:r>
          </a:p>
          <a:p>
            <a:pPr marL="290513" indent="-173038">
              <a:buFont typeface="Arial" charset="0"/>
              <a:buChar char="•"/>
            </a:pPr>
            <a:r>
              <a:rPr lang="en-US" sz="2000" b="1" dirty="0" smtClean="0"/>
              <a:t>Contrast</a:t>
            </a:r>
            <a:r>
              <a:rPr lang="en-US" sz="2000" dirty="0" smtClean="0"/>
              <a:t> effects are very strong.</a:t>
            </a:r>
          </a:p>
          <a:p>
            <a:pPr marL="290513" indent="-173038">
              <a:buFont typeface="Arial" charset="0"/>
              <a:buChar char="•"/>
            </a:pPr>
            <a:endParaRPr lang="en-US" sz="2000" dirty="0" smtClean="0"/>
          </a:p>
          <a:p>
            <a:pPr marL="290513" indent="-173038">
              <a:buFont typeface="Arial" charset="0"/>
              <a:buChar char="•"/>
            </a:pPr>
            <a:endParaRPr lang="en-US" sz="2000" dirty="0"/>
          </a:p>
          <a:p>
            <a:pPr marL="117475"/>
            <a:r>
              <a:rPr lang="en-US" sz="2200" i="1" dirty="0" smtClean="0"/>
              <a:t>People try to make something consistent with the Alpha category, but perceptually dissimilar to it.</a:t>
            </a:r>
            <a:endParaRPr lang="en-US" sz="2200" dirty="0"/>
          </a:p>
          <a:p>
            <a:endParaRPr lang="en-US" sz="2000" dirty="0" smtClean="0"/>
          </a:p>
        </p:txBody>
      </p:sp>
      <p:grpSp>
        <p:nvGrpSpPr>
          <p:cNvPr id="9" name="Group 8"/>
          <p:cNvGrpSpPr/>
          <p:nvPr/>
        </p:nvGrpSpPr>
        <p:grpSpPr>
          <a:xfrm>
            <a:off x="160540" y="4589664"/>
            <a:ext cx="8861395" cy="1860726"/>
            <a:chOff x="421799" y="2286731"/>
            <a:chExt cx="8676597" cy="182192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37" y="2288278"/>
              <a:ext cx="1735309" cy="18203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463" y="2288278"/>
              <a:ext cx="1735309" cy="18203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7775" y="2288278"/>
              <a:ext cx="1735309" cy="18203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087" y="2288279"/>
              <a:ext cx="1735309" cy="182037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799" y="2286731"/>
              <a:ext cx="1735320" cy="1820385"/>
            </a:xfrm>
            <a:prstGeom prst="rect">
              <a:avLst/>
            </a:prstGeom>
          </p:spPr>
        </p:pic>
      </p:grpSp>
    </p:spTree>
    <p:extLst>
      <p:ext uri="{BB962C8B-B14F-4D97-AF65-F5344CB8AC3E}">
        <p14:creationId xmlns:p14="http://schemas.microsoft.com/office/powerpoint/2010/main" val="1822532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24" name="Rectangle 23"/>
          <p:cNvSpPr/>
          <p:nvPr/>
        </p:nvSpPr>
        <p:spPr>
          <a:xfrm>
            <a:off x="160542" y="1930675"/>
            <a:ext cx="6079391" cy="1938992"/>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(Hidaka &amp; Smith, 2011).</a:t>
            </a:r>
          </a:p>
          <a:p>
            <a:endParaRPr lang="en-US" sz="2000" i="1" dirty="0" smtClean="0"/>
          </a:p>
        </p:txBody>
      </p:sp>
    </p:spTree>
    <p:extLst>
      <p:ext uri="{BB962C8B-B14F-4D97-AF65-F5344CB8AC3E}">
        <p14:creationId xmlns:p14="http://schemas.microsoft.com/office/powerpoint/2010/main" val="2085406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933" y="1617484"/>
            <a:ext cx="2451101" cy="4750588"/>
          </a:xfrm>
          <a:prstGeom prst="rect">
            <a:avLst/>
          </a:prstGeom>
        </p:spPr>
      </p:pic>
      <p:sp>
        <p:nvSpPr>
          <p:cNvPr id="6" name="TextBox 5"/>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7" name="Rectangle 6"/>
          <p:cNvSpPr/>
          <p:nvPr/>
        </p:nvSpPr>
        <p:spPr>
          <a:xfrm>
            <a:off x="160542" y="1930675"/>
            <a:ext cx="6079391" cy="4124206"/>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(Hidaka &amp; Smith, 2011).</a:t>
            </a:r>
          </a:p>
          <a:p>
            <a:endParaRPr lang="en-US" sz="2000" i="1" dirty="0" smtClean="0"/>
          </a:p>
          <a:p>
            <a:endParaRPr lang="en-US" sz="2000" i="1" dirty="0"/>
          </a:p>
          <a:p>
            <a:r>
              <a:rPr lang="en-US" sz="2200" b="1" dirty="0"/>
              <a:t>Super minimal manipulation</a:t>
            </a:r>
            <a:r>
              <a:rPr lang="en-US" sz="2200" b="1" dirty="0" smtClean="0"/>
              <a:t>!</a:t>
            </a:r>
            <a:endParaRPr lang="en-US" sz="2200" dirty="0"/>
          </a:p>
          <a:p>
            <a:r>
              <a:rPr lang="en-US" sz="2000" dirty="0"/>
              <a:t>Categories differ only slightly in Y axis position. </a:t>
            </a:r>
            <a:endParaRPr lang="en-US" sz="2000" dirty="0" smtClean="0"/>
          </a:p>
          <a:p>
            <a:endParaRPr lang="en-US" sz="2000" dirty="0"/>
          </a:p>
          <a:p>
            <a:r>
              <a:rPr lang="en-US" sz="2000" i="1" dirty="0" smtClean="0"/>
              <a:t>Identical </a:t>
            </a:r>
            <a:r>
              <a:rPr lang="en-US" sz="2000" i="1" dirty="0"/>
              <a:t>distributional </a:t>
            </a:r>
            <a:r>
              <a:rPr lang="en-US" sz="2000" i="1" dirty="0" smtClean="0"/>
              <a:t>structure</a:t>
            </a:r>
            <a:r>
              <a:rPr lang="en-US" sz="2000" dirty="0" smtClean="0"/>
              <a:t>: between-condition differences can be attributed to contrast.</a:t>
            </a:r>
            <a:endParaRPr lang="en-US" sz="2000" dirty="0"/>
          </a:p>
          <a:p>
            <a:endParaRPr lang="en-US" sz="2000" i="1" dirty="0"/>
          </a:p>
        </p:txBody>
      </p:sp>
      <p:sp>
        <p:nvSpPr>
          <p:cNvPr id="2" name="TextBox 1"/>
          <p:cNvSpPr txBox="1"/>
          <p:nvPr/>
        </p:nvSpPr>
        <p:spPr>
          <a:xfrm>
            <a:off x="6553201" y="6126003"/>
            <a:ext cx="1879600" cy="276999"/>
          </a:xfrm>
          <a:prstGeom prst="rect">
            <a:avLst/>
          </a:prstGeom>
          <a:noFill/>
        </p:spPr>
        <p:txBody>
          <a:bodyPr wrap="square" rtlCol="0">
            <a:spAutoFit/>
          </a:bodyPr>
          <a:lstStyle/>
          <a:p>
            <a:pPr algn="r"/>
            <a:r>
              <a:rPr lang="en-US" sz="1200" dirty="0" smtClean="0"/>
              <a:t>* n = 61 per condition</a:t>
            </a:r>
            <a:endParaRPr lang="en-US" sz="1200" dirty="0"/>
          </a:p>
        </p:txBody>
      </p:sp>
    </p:spTree>
    <p:extLst>
      <p:ext uri="{BB962C8B-B14F-4D97-AF65-F5344CB8AC3E}">
        <p14:creationId xmlns:p14="http://schemas.microsoft.com/office/powerpoint/2010/main" val="1344270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87890" y="1121601"/>
            <a:ext cx="6576146" cy="461665"/>
          </a:xfrm>
          <a:prstGeom prst="rect">
            <a:avLst/>
          </a:prstGeom>
          <a:noFill/>
        </p:spPr>
        <p:txBody>
          <a:bodyPr wrap="square" rtlCol="0">
            <a:spAutoFit/>
          </a:bodyPr>
          <a:lstStyle/>
          <a:p>
            <a:pPr algn="ctr"/>
            <a:r>
              <a:rPr lang="en-US" sz="2400" dirty="0" smtClean="0"/>
              <a:t>Common profiles in both conditions.</a:t>
            </a:r>
          </a:p>
        </p:txBody>
      </p:sp>
      <p:grpSp>
        <p:nvGrpSpPr>
          <p:cNvPr id="15" name="Group 14"/>
          <p:cNvGrpSpPr/>
          <p:nvPr/>
        </p:nvGrpSpPr>
        <p:grpSpPr>
          <a:xfrm>
            <a:off x="985205" y="2368398"/>
            <a:ext cx="7287380" cy="3929024"/>
            <a:chOff x="1134533" y="2814136"/>
            <a:chExt cx="6683792" cy="3603597"/>
          </a:xfrm>
        </p:grpSpPr>
        <p:grpSp>
          <p:nvGrpSpPr>
            <p:cNvPr id="7" name="Group 6"/>
            <p:cNvGrpSpPr/>
            <p:nvPr/>
          </p:nvGrpSpPr>
          <p:grpSpPr>
            <a:xfrm>
              <a:off x="1134533" y="2895599"/>
              <a:ext cx="6683792" cy="3522134"/>
              <a:chOff x="1134533" y="2895599"/>
              <a:chExt cx="6683792" cy="3522134"/>
            </a:xfrm>
          </p:grpSpPr>
          <p:grpSp>
            <p:nvGrpSpPr>
              <p:cNvPr id="5" name="Group 4"/>
              <p:cNvGrpSpPr/>
              <p:nvPr/>
            </p:nvGrpSpPr>
            <p:grpSpPr>
              <a:xfrm>
                <a:off x="1134533" y="2895599"/>
                <a:ext cx="6683792" cy="3522134"/>
                <a:chOff x="1803400" y="2506133"/>
                <a:chExt cx="6683792"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11278"/>
                  <a:ext cx="1403883" cy="369332"/>
                </a:xfrm>
                <a:prstGeom prst="rect">
                  <a:avLst/>
                </a:prstGeom>
                <a:noFill/>
              </p:spPr>
              <p:txBody>
                <a:bodyPr wrap="square" rtlCol="0">
                  <a:spAutoFit/>
                </a:bodyPr>
                <a:lstStyle/>
                <a:p>
                  <a:pPr algn="ctr"/>
                  <a:r>
                    <a:rPr lang="en-US" smtClean="0"/>
                    <a:t>Middle</a:t>
                  </a:r>
                  <a:endParaRPr lang="en-US"/>
                </a:p>
              </p:txBody>
            </p:sp>
            <p:sp>
              <p:nvSpPr>
                <p:cNvPr id="4" name="TextBox 3"/>
                <p:cNvSpPr txBox="1"/>
                <p:nvPr/>
              </p:nvSpPr>
              <p:spPr>
                <a:xfrm rot="16200000">
                  <a:off x="1285334" y="4853000"/>
                  <a:ext cx="1405466" cy="369332"/>
                </a:xfrm>
                <a:prstGeom prst="rect">
                  <a:avLst/>
                </a:prstGeom>
                <a:noFill/>
              </p:spPr>
              <p:txBody>
                <a:bodyPr wrap="square" rtlCol="0">
                  <a:spAutoFit/>
                </a:bodyPr>
                <a:lstStyle/>
                <a:p>
                  <a:pPr algn="ctr"/>
                  <a:r>
                    <a:rPr lang="en-US" dirty="0" smtClean="0"/>
                    <a:t>Bottom</a:t>
                  </a:r>
                  <a:endParaRPr lang="en-US" dirty="0"/>
                </a:p>
              </p:txBody>
            </p:sp>
          </p:grpSp>
          <p:sp>
            <p:nvSpPr>
              <p:cNvPr id="6" name="TextBox 5"/>
              <p:cNvSpPr txBox="1"/>
              <p:nvPr/>
            </p:nvSpPr>
            <p:spPr>
              <a:xfrm>
                <a:off x="5198533" y="6129865"/>
                <a:ext cx="2336800" cy="282285"/>
              </a:xfrm>
              <a:prstGeom prst="rect">
                <a:avLst/>
              </a:prstGeom>
              <a:noFill/>
            </p:spPr>
            <p:txBody>
              <a:bodyPr wrap="square" rtlCol="0">
                <a:spAutoFit/>
              </a:bodyPr>
              <a:lstStyle/>
              <a:p>
                <a:pPr algn="r"/>
                <a:r>
                  <a:rPr lang="en-US" sz="1400" smtClean="0"/>
                  <a:t>* representative </a:t>
                </a:r>
                <a:r>
                  <a:rPr lang="en-US" sz="1400" dirty="0" smtClean="0"/>
                  <a:t>participants</a:t>
                </a:r>
                <a:endParaRPr lang="en-US" sz="1400" dirty="0"/>
              </a:p>
            </p:txBody>
          </p:sp>
        </p:grpSp>
        <p:sp>
          <p:nvSpPr>
            <p:cNvPr id="9" name="TextBox 8"/>
            <p:cNvSpPr txBox="1"/>
            <p:nvPr/>
          </p:nvSpPr>
          <p:spPr>
            <a:xfrm>
              <a:off x="1503865" y="2818094"/>
              <a:ext cx="1417135" cy="369332"/>
            </a:xfrm>
            <a:prstGeom prst="rect">
              <a:avLst/>
            </a:prstGeom>
            <a:noFill/>
          </p:spPr>
          <p:txBody>
            <a:bodyPr wrap="square" rtlCol="0">
              <a:spAutoFit/>
            </a:bodyPr>
            <a:lstStyle/>
            <a:p>
              <a:pPr algn="ctr"/>
              <a:r>
                <a:rPr lang="en-US" dirty="0" smtClean="0"/>
                <a:t>Four Corners</a:t>
              </a:r>
              <a:endParaRPr lang="en-US" dirty="0"/>
            </a:p>
          </p:txBody>
        </p:sp>
        <p:sp>
          <p:nvSpPr>
            <p:cNvPr id="12" name="TextBox 11"/>
            <p:cNvSpPr txBox="1"/>
            <p:nvPr/>
          </p:nvSpPr>
          <p:spPr>
            <a:xfrm>
              <a:off x="3055748" y="2818094"/>
              <a:ext cx="1406185" cy="369332"/>
            </a:xfrm>
            <a:prstGeom prst="rect">
              <a:avLst/>
            </a:prstGeom>
            <a:noFill/>
          </p:spPr>
          <p:txBody>
            <a:bodyPr wrap="square" rtlCol="0">
              <a:spAutoFit/>
            </a:bodyPr>
            <a:lstStyle/>
            <a:p>
              <a:pPr algn="ctr"/>
              <a:r>
                <a:rPr lang="en-US" smtClean="0"/>
                <a:t>Row</a:t>
              </a:r>
              <a:endParaRPr lang="en-US" dirty="0"/>
            </a:p>
          </p:txBody>
        </p:sp>
        <p:sp>
          <p:nvSpPr>
            <p:cNvPr id="13" name="TextBox 12"/>
            <p:cNvSpPr txBox="1"/>
            <p:nvPr/>
          </p:nvSpPr>
          <p:spPr>
            <a:xfrm>
              <a:off x="4596681" y="2814136"/>
              <a:ext cx="1406185" cy="369332"/>
            </a:xfrm>
            <a:prstGeom prst="rect">
              <a:avLst/>
            </a:prstGeom>
            <a:noFill/>
          </p:spPr>
          <p:txBody>
            <a:bodyPr wrap="square" rtlCol="0">
              <a:spAutoFit/>
            </a:bodyPr>
            <a:lstStyle/>
            <a:p>
              <a:pPr algn="ctr"/>
              <a:r>
                <a:rPr lang="en-US" dirty="0" smtClean="0"/>
                <a:t>Column</a:t>
              </a:r>
              <a:endParaRPr lang="en-US" dirty="0"/>
            </a:p>
          </p:txBody>
        </p:sp>
        <p:sp>
          <p:nvSpPr>
            <p:cNvPr id="14" name="TextBox 13"/>
            <p:cNvSpPr txBox="1"/>
            <p:nvPr/>
          </p:nvSpPr>
          <p:spPr>
            <a:xfrm>
              <a:off x="6129147" y="2814136"/>
              <a:ext cx="1406185" cy="369332"/>
            </a:xfrm>
            <a:prstGeom prst="rect">
              <a:avLst/>
            </a:prstGeom>
            <a:noFill/>
          </p:spPr>
          <p:txBody>
            <a:bodyPr wrap="square" rtlCol="0">
              <a:spAutoFit/>
            </a:bodyPr>
            <a:lstStyle/>
            <a:p>
              <a:pPr algn="ctr"/>
              <a:r>
                <a:rPr lang="en-US" smtClean="0"/>
                <a:t>Cluster</a:t>
              </a:r>
              <a:endParaRPr lang="en-US" dirty="0"/>
            </a:p>
          </p:txBody>
        </p:sp>
      </p:grpSp>
    </p:spTree>
    <p:extLst>
      <p:ext uri="{BB962C8B-B14F-4D97-AF65-F5344CB8AC3E}">
        <p14:creationId xmlns:p14="http://schemas.microsoft.com/office/powerpoint/2010/main" val="581169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1319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37642474"/>
              </p:ext>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a:t>
                      </a:r>
                      <a:r>
                        <a:rPr lang="en-US" dirty="0" smtClean="0"/>
                        <a:t>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a:t>
                      </a:r>
                      <a:r>
                        <a:rPr lang="en-US" dirty="0" smtClean="0"/>
                        <a:t>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Tree>
    <p:extLst>
      <p:ext uri="{BB962C8B-B14F-4D97-AF65-F5344CB8AC3E}">
        <p14:creationId xmlns:p14="http://schemas.microsoft.com/office/powerpoint/2010/main" val="1182252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531622789"/>
              </p:ext>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a:t>
                      </a:r>
                      <a:r>
                        <a:rPr lang="en-US" dirty="0" smtClean="0"/>
                        <a:t>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a:t>
                      </a:r>
                      <a:r>
                        <a:rPr lang="en-US" dirty="0" smtClean="0"/>
                        <a:t>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9" y="1321123"/>
            <a:ext cx="6075253" cy="1077218"/>
          </a:xfrm>
          <a:prstGeom prst="rect">
            <a:avLst/>
          </a:prstGeom>
          <a:noFill/>
        </p:spPr>
        <p:txBody>
          <a:bodyPr wrap="none" rtlCol="0">
            <a:spAutoFit/>
          </a:bodyPr>
          <a:lstStyle/>
          <a:p>
            <a:pPr marL="285750" indent="-285750">
              <a:spcAft>
                <a:spcPts val="1200"/>
              </a:spcAft>
              <a:buFontTx/>
              <a:buChar char="-"/>
            </a:pPr>
            <a:r>
              <a:rPr lang="en-US" dirty="0"/>
              <a:t>Only 10 participants did </a:t>
            </a:r>
            <a:r>
              <a:rPr lang="en-US" b="1" dirty="0"/>
              <a:t>not </a:t>
            </a:r>
            <a:r>
              <a:rPr lang="en-US" dirty="0"/>
              <a:t>use the the top and/or bottom.</a:t>
            </a: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5278763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800219"/>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p:txBody>
      </p:sp>
      <p:graphicFrame>
        <p:nvGraphicFramePr>
          <p:cNvPr id="11" name="Table 10"/>
          <p:cNvGraphicFramePr>
            <a:graphicFrameLocks noGrp="1"/>
          </p:cNvGraphicFramePr>
          <p:nvPr>
            <p:extLst>
              <p:ext uri="{D42A27DB-BD31-4B8C-83A1-F6EECF244321}">
                <p14:modId xmlns:p14="http://schemas.microsoft.com/office/powerpoint/2010/main" val="1227736392"/>
              </p:ext>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a:t>
                      </a:r>
                      <a:r>
                        <a:rPr lang="en-US" dirty="0" smtClean="0"/>
                        <a:t>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18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a:t>
                      </a:r>
                      <a:r>
                        <a:rPr lang="en-US" dirty="0" smtClean="0"/>
                        <a:t>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001622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1231106"/>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dirty="0" smtClean="0"/>
              <a:t>Conditions do not differ in top use, </a:t>
            </a:r>
            <a:r>
              <a:rPr lang="en-US" i="1" dirty="0" smtClean="0"/>
              <a:t>p</a:t>
            </a:r>
            <a:r>
              <a:rPr lang="en-US" dirty="0" smtClean="0"/>
              <a:t> = 0.16</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743812276"/>
              </p:ext>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a:t>
                      </a:r>
                      <a:r>
                        <a:rPr lang="en-US" dirty="0" smtClean="0"/>
                        <a:t>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a:t>
                      </a:r>
                      <a:r>
                        <a:rPr lang="en-US" dirty="0" smtClean="0"/>
                        <a:t>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11</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31</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40673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1661993"/>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dirty="0" smtClean="0"/>
              <a:t>Conditions do not differ in top use, </a:t>
            </a:r>
            <a:r>
              <a:rPr lang="en-US" i="1" dirty="0" smtClean="0"/>
              <a:t>p</a:t>
            </a:r>
            <a:r>
              <a:rPr lang="en-US" dirty="0" smtClean="0"/>
              <a:t> = 0.16</a:t>
            </a:r>
          </a:p>
          <a:p>
            <a:pPr marL="285750" indent="-285750">
              <a:spcAft>
                <a:spcPts val="1200"/>
              </a:spcAft>
              <a:buFontTx/>
              <a:buChar char="-"/>
            </a:pPr>
            <a:r>
              <a:rPr lang="en-US" dirty="0" smtClean="0"/>
              <a:t>Middle was more likely to use the top </a:t>
            </a:r>
            <a:r>
              <a:rPr lang="en-US" b="1" dirty="0" smtClean="0"/>
              <a:t>and</a:t>
            </a:r>
            <a:r>
              <a:rPr lang="en-US" dirty="0" smtClean="0"/>
              <a:t> bottom, </a:t>
            </a:r>
            <a:r>
              <a:rPr lang="en-US" i="1" dirty="0" smtClean="0"/>
              <a:t>p</a:t>
            </a:r>
            <a:r>
              <a:rPr lang="en-US" dirty="0" smtClean="0"/>
              <a:t> = 0.038.</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236707797"/>
              </p:ext>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a:t>
                      </a:r>
                      <a:r>
                        <a:rPr lang="en-US" dirty="0" smtClean="0"/>
                        <a:t>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a:t>
                      </a:r>
                      <a:r>
                        <a:rPr lang="en-US" dirty="0" smtClean="0"/>
                        <a:t>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03647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52010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9541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9621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9141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252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sz="2000" dirty="0" smtClean="0"/>
          </a:p>
          <a:p>
            <a:r>
              <a:rPr lang="en-US" sz="2000" b="1" dirty="0" smtClean="0"/>
              <a:t>Shared physical attributes</a:t>
            </a:r>
            <a:r>
              <a:rPr lang="en-US" sz="2000" dirty="0" smtClean="0"/>
              <a:t>: </a:t>
            </a:r>
          </a:p>
          <a:p>
            <a:pPr marL="285750" indent="-168275">
              <a:buFontTx/>
              <a:buChar char="-"/>
            </a:pPr>
            <a:r>
              <a:rPr lang="en-US" dirty="0" smtClean="0"/>
              <a:t>Aliens possess the same structural forms as on earth species (arms, legs, ears, </a:t>
            </a:r>
            <a:r>
              <a:rPr lang="en-US" dirty="0" err="1" smtClean="0"/>
              <a:t>etc</a:t>
            </a:r>
            <a:r>
              <a:rPr lang="mr-IN" dirty="0" smtClean="0"/>
              <a:t>…</a:t>
            </a:r>
            <a:r>
              <a:rPr lang="en-US" dirty="0" smtClean="0"/>
              <a:t>)</a:t>
            </a:r>
          </a:p>
          <a:p>
            <a:pPr marL="285750" indent="-285750">
              <a:buFontTx/>
              <a:buChar char="-"/>
            </a:pPr>
            <a:endParaRPr lang="en-US" sz="2000" b="1" dirty="0"/>
          </a:p>
          <a:p>
            <a:r>
              <a:rPr lang="en-US" sz="2000" b="1" dirty="0" smtClean="0"/>
              <a:t>Shared distributional properties</a:t>
            </a:r>
            <a:r>
              <a:rPr lang="en-US" sz="2000" dirty="0" smtClean="0"/>
              <a:t>: </a:t>
            </a:r>
          </a:p>
          <a:p>
            <a:pPr marL="285750" indent="-168275">
              <a:buFontTx/>
              <a:buChar char="-"/>
            </a:pPr>
            <a:r>
              <a:rPr lang="en-US" dirty="0" smtClean="0"/>
              <a:t>Same feature correlations as found on earth (e.g., wings usually found with feathers)</a:t>
            </a:r>
          </a:p>
          <a:p>
            <a:pPr marL="285750" indent="-168275">
              <a:buFontTx/>
              <a:buChar char="-"/>
            </a:pPr>
            <a:r>
              <a:rPr lang="en-US" dirty="0" smtClean="0"/>
              <a:t>Less within-species variance compared to between-species variance.</a:t>
            </a:r>
            <a:endParaRPr lang="en-US" dirty="0"/>
          </a:p>
        </p:txBody>
      </p:sp>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spTree>
    <p:extLst>
      <p:ext uri="{BB962C8B-B14F-4D97-AF65-F5344CB8AC3E}">
        <p14:creationId xmlns:p14="http://schemas.microsoft.com/office/powerpoint/2010/main" val="725310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389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0704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94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3504818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smtClean="0"/>
              <a:t>Training Instructions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57" y="774220"/>
            <a:ext cx="8240486" cy="5803683"/>
          </a:xfrm>
          <a:prstGeom prst="rect">
            <a:avLst/>
          </a:prstGeom>
        </p:spPr>
      </p:pic>
    </p:spTree>
    <p:extLst>
      <p:ext uri="{BB962C8B-B14F-4D97-AF65-F5344CB8AC3E}">
        <p14:creationId xmlns:p14="http://schemas.microsoft.com/office/powerpoint/2010/main" val="8893255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dirty="0" smtClean="0"/>
              <a:t>Generation Instructions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9" y="1729015"/>
            <a:ext cx="8153263" cy="3267529"/>
          </a:xfrm>
          <a:prstGeom prst="rect">
            <a:avLst/>
          </a:prstGeom>
        </p:spPr>
      </p:pic>
    </p:spTree>
    <p:extLst>
      <p:ext uri="{BB962C8B-B14F-4D97-AF65-F5344CB8AC3E}">
        <p14:creationId xmlns:p14="http://schemas.microsoft.com/office/powerpoint/2010/main" val="141134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solidFill>
                  <a:schemeClr val="bg1">
                    <a:lumMod val="50000"/>
                  </a:schemeClr>
                </a:solidFill>
              </a:rPr>
              <a:t>Experimental Approaches</a:t>
            </a:r>
          </a:p>
          <a:p>
            <a:pPr marL="285750" indent="-169863">
              <a:buFontTx/>
              <a:buChar char="-"/>
            </a:pPr>
            <a:r>
              <a:rPr lang="en-US" dirty="0" smtClean="0">
                <a:solidFill>
                  <a:schemeClr val="bg1">
                    <a:lumMod val="50000"/>
                  </a:schemeClr>
                </a:solidFill>
              </a:rPr>
              <a:t>“</a:t>
            </a:r>
            <a:r>
              <a:rPr lang="en-US" dirty="0">
                <a:solidFill>
                  <a:schemeClr val="bg1">
                    <a:lumMod val="50000"/>
                  </a:schemeClr>
                </a:solidFill>
              </a:rPr>
              <a:t>D</a:t>
            </a:r>
            <a:r>
              <a:rPr lang="en-US" dirty="0" smtClean="0">
                <a:solidFill>
                  <a:schemeClr val="bg1">
                    <a:lumMod val="50000"/>
                  </a:schemeClr>
                </a:solidFill>
              </a:rPr>
              <a:t>raw an alien” experiments (e.g., Ward, 1994)</a:t>
            </a:r>
          </a:p>
          <a:p>
            <a:pPr marL="285750" indent="-169863" algn="just">
              <a:buFontTx/>
              <a:buChar char="-"/>
            </a:pPr>
            <a:r>
              <a:rPr lang="en-US" dirty="0" smtClean="0">
                <a:solidFill>
                  <a:schemeClr val="bg1">
                    <a:lumMod val="50000"/>
                  </a:schemeClr>
                </a:solidFill>
              </a:rPr>
              <a:t>Artificial category learning studies (</a:t>
            </a:r>
            <a:r>
              <a:rPr lang="en-US" dirty="0" err="1" smtClean="0">
                <a:solidFill>
                  <a:schemeClr val="bg1">
                    <a:lumMod val="50000"/>
                  </a:schemeClr>
                </a:solidFill>
              </a:rPr>
              <a:t>Jern</a:t>
            </a:r>
            <a:r>
              <a:rPr lang="en-US" dirty="0" smtClean="0">
                <a:solidFill>
                  <a:schemeClr val="bg1">
                    <a:lumMod val="50000"/>
                  </a:schemeClr>
                </a:solidFill>
              </a:rPr>
              <a:t> &amp; Kemp, 2013)</a:t>
            </a:r>
            <a:endParaRPr lang="en-US" sz="2000" b="1" dirty="0">
              <a:solidFill>
                <a:schemeClr val="bg1">
                  <a:lumMod val="50000"/>
                </a:schemeClr>
              </a:solidFill>
            </a:endParaRPr>
          </a:p>
          <a:p>
            <a:endParaRPr lang="en-US" sz="2000" b="1" dirty="0" smtClean="0">
              <a:solidFill>
                <a:schemeClr val="bg1">
                  <a:lumMod val="50000"/>
                </a:schemeClr>
              </a:solidFill>
            </a:endParaRPr>
          </a:p>
          <a:p>
            <a:r>
              <a:rPr lang="en-US" sz="2000" b="1" dirty="0" smtClean="0">
                <a:solidFill>
                  <a:schemeClr val="bg1">
                    <a:lumMod val="50000"/>
                  </a:schemeClr>
                </a:solidFill>
              </a:rPr>
              <a:t>What do we know?</a:t>
            </a:r>
          </a:p>
          <a:p>
            <a:pPr marL="285750" indent="-169863">
              <a:buFontTx/>
              <a:buChar char="-"/>
            </a:pPr>
            <a:r>
              <a:rPr lang="en-US" u="sng" dirty="0" smtClean="0"/>
              <a:t>Generation is influenced by prior knowledge.</a:t>
            </a:r>
          </a:p>
          <a:p>
            <a:pPr marL="285750" indent="-169863">
              <a:buFontTx/>
              <a:buChar char="-"/>
            </a:pPr>
            <a:r>
              <a:rPr lang="en-US" u="sng"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64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264" y="1834106"/>
            <a:ext cx="5063319" cy="3754874"/>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dirty="0" smtClean="0"/>
          </a:p>
          <a:p>
            <a:r>
              <a:rPr lang="en-US" sz="2400" dirty="0"/>
              <a:t>Psychological account—</a:t>
            </a:r>
          </a:p>
          <a:p>
            <a:endParaRPr lang="en-US" dirty="0"/>
          </a:p>
          <a:p>
            <a:r>
              <a:rPr lang="en-US" sz="2000" b="1" dirty="0"/>
              <a:t>Copy-and-Tweak </a:t>
            </a:r>
            <a:r>
              <a:rPr lang="en-US" sz="2000" dirty="0"/>
              <a:t>(Ward, 1995)</a:t>
            </a:r>
          </a:p>
          <a:p>
            <a:pPr marL="285750" indent="-168275">
              <a:buFontTx/>
              <a:buChar char="-"/>
            </a:pPr>
            <a:r>
              <a:rPr lang="en-US" sz="2000" dirty="0"/>
              <a:t>Participants retrieve an earth animal from memory, and then change a few of its features to make something new.</a:t>
            </a:r>
          </a:p>
          <a:p>
            <a:endParaRPr lang="en-US" sz="2000" dirty="0" smtClean="0"/>
          </a:p>
        </p:txBody>
      </p:sp>
      <p:sp>
        <p:nvSpPr>
          <p:cNvPr id="8" name="Rectangle 7"/>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9" name="Group 8"/>
          <p:cNvGrpSpPr/>
          <p:nvPr/>
        </p:nvGrpSpPr>
        <p:grpSpPr>
          <a:xfrm>
            <a:off x="4967784" y="866632"/>
            <a:ext cx="3807725" cy="5751702"/>
            <a:chOff x="4623782" y="806333"/>
            <a:chExt cx="4259071" cy="598101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2" name="TextBox 11"/>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Tree>
    <p:extLst>
      <p:ext uri="{BB962C8B-B14F-4D97-AF65-F5344CB8AC3E}">
        <p14:creationId xmlns:p14="http://schemas.microsoft.com/office/powerpoint/2010/main" val="76802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89238" y="4745773"/>
              <a:ext cx="1957830" cy="541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025379" y="46819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Tree>
    <p:extLst>
      <p:ext uri="{BB962C8B-B14F-4D97-AF65-F5344CB8AC3E}">
        <p14:creationId xmlns:p14="http://schemas.microsoft.com/office/powerpoint/2010/main" val="90364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3264654"/>
            <a:ext cx="8275412" cy="2999074"/>
            <a:chOff x="400185" y="3264654"/>
            <a:chExt cx="8275412" cy="2999074"/>
          </a:xfrm>
        </p:grpSpPr>
        <p:grpSp>
          <p:nvGrpSpPr>
            <p:cNvPr id="35" name="Group 34"/>
            <p:cNvGrpSpPr/>
            <p:nvPr/>
          </p:nvGrpSpPr>
          <p:grpSpPr>
            <a:xfrm>
              <a:off x="1876154" y="3338313"/>
              <a:ext cx="6799443" cy="2872317"/>
              <a:chOff x="1876154" y="3338313"/>
              <a:chExt cx="6799443" cy="2872317"/>
            </a:xfrm>
          </p:grpSpPr>
          <p:grpSp>
            <p:nvGrpSpPr>
              <p:cNvPr id="19" name="Group 18"/>
              <p:cNvGrpSpPr/>
              <p:nvPr/>
            </p:nvGrpSpPr>
            <p:grpSpPr>
              <a:xfrm>
                <a:off x="3966202" y="3338313"/>
                <a:ext cx="4709395" cy="2872317"/>
                <a:chOff x="747375" y="3813149"/>
                <a:chExt cx="4709395" cy="287231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813149"/>
                  <a:ext cx="2135800" cy="584775"/>
                </a:xfrm>
                <a:prstGeom prst="rect">
                  <a:avLst/>
                </a:prstGeom>
                <a:noFill/>
              </p:spPr>
              <p:txBody>
                <a:bodyPr wrap="square" rtlCol="0">
                  <a:spAutoFit/>
                </a:bodyPr>
                <a:lstStyle/>
                <a:p>
                  <a:r>
                    <a:rPr lang="en-US" sz="1600" dirty="0" smtClean="0"/>
                    <a:t>Positive Size-Saturation correlation</a:t>
                  </a:r>
                </a:p>
              </p:txBody>
            </p:sp>
            <p:sp>
              <p:nvSpPr>
                <p:cNvPr id="18" name="TextBox 17"/>
                <p:cNvSpPr txBox="1"/>
                <p:nvPr/>
              </p:nvSpPr>
              <p:spPr>
                <a:xfrm>
                  <a:off x="3185239" y="3813149"/>
                  <a:ext cx="2196030" cy="584775"/>
                </a:xfrm>
                <a:prstGeom prst="rect">
                  <a:avLst/>
                </a:prstGeom>
                <a:noFill/>
              </p:spPr>
              <p:txBody>
                <a:bodyPr wrap="square" rtlCol="0">
                  <a:spAutoFit/>
                </a:bodyPr>
                <a:lstStyle/>
                <a:p>
                  <a:r>
                    <a:rPr lang="en-US" sz="1600" dirty="0" smtClean="0"/>
                    <a:t>Negative Size-Saturation correlation</a:t>
                  </a:r>
                </a:p>
              </p:txBody>
            </p:sp>
          </p:grpSp>
          <p:sp>
            <p:nvSpPr>
              <p:cNvPr id="33" name="Oval 32"/>
              <p:cNvSpPr/>
              <p:nvPr/>
            </p:nvSpPr>
            <p:spPr>
              <a:xfrm>
                <a:off x="1876154" y="4809011"/>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129222" y="568286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30993" y="440913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845394" y="533192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300109" y="4778251"/>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773</TotalTime>
  <Words>4437</Words>
  <Application>Microsoft Macintosh PowerPoint</Application>
  <PresentationFormat>On-screen Show (4:3)</PresentationFormat>
  <Paragraphs>507</Paragraphs>
  <Slides>45</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Calibri</vt:lpstr>
      <vt:lpstr>Calibri Light</vt:lpstr>
      <vt:lpstr>Courier</vt:lpstr>
      <vt:lpstr>Mangal</vt:lpstr>
      <vt:lpstr>Arial</vt:lpstr>
      <vt:lpstr>Office Theme</vt:lpstr>
      <vt:lpstr>PowerPoint Presentation</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99</cp:revision>
  <cp:lastPrinted>2017-02-20T22:11:34Z</cp:lastPrinted>
  <dcterms:created xsi:type="dcterms:W3CDTF">2017-02-16T21:54:54Z</dcterms:created>
  <dcterms:modified xsi:type="dcterms:W3CDTF">2017-02-22T22:24:25Z</dcterms:modified>
</cp:coreProperties>
</file>