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288" r:id="rId2"/>
    <p:sldId id="256" r:id="rId3"/>
    <p:sldId id="261" r:id="rId4"/>
    <p:sldId id="257" r:id="rId5"/>
    <p:sldId id="289" r:id="rId6"/>
    <p:sldId id="264" r:id="rId7"/>
    <p:sldId id="258" r:id="rId8"/>
    <p:sldId id="259" r:id="rId9"/>
    <p:sldId id="260" r:id="rId10"/>
    <p:sldId id="263" r:id="rId11"/>
    <p:sldId id="262" r:id="rId12"/>
    <p:sldId id="290" r:id="rId13"/>
    <p:sldId id="266" r:id="rId14"/>
    <p:sldId id="267" r:id="rId15"/>
    <p:sldId id="268" r:id="rId16"/>
    <p:sldId id="276" r:id="rId17"/>
    <p:sldId id="277" r:id="rId18"/>
    <p:sldId id="297" r:id="rId19"/>
    <p:sldId id="285" r:id="rId20"/>
    <p:sldId id="291" r:id="rId21"/>
    <p:sldId id="293" r:id="rId22"/>
    <p:sldId id="294" r:id="rId23"/>
    <p:sldId id="278" r:id="rId24"/>
    <p:sldId id="295" r:id="rId25"/>
    <p:sldId id="296" r:id="rId26"/>
    <p:sldId id="286" r:id="rId27"/>
    <p:sldId id="300" r:id="rId28"/>
    <p:sldId id="302" r:id="rId29"/>
    <p:sldId id="316" r:id="rId30"/>
    <p:sldId id="317" r:id="rId31"/>
    <p:sldId id="318" r:id="rId32"/>
    <p:sldId id="319" r:id="rId33"/>
    <p:sldId id="314" r:id="rId34"/>
    <p:sldId id="315" r:id="rId35"/>
    <p:sldId id="303" r:id="rId36"/>
    <p:sldId id="304" r:id="rId37"/>
    <p:sldId id="320" r:id="rId38"/>
    <p:sldId id="305" r:id="rId39"/>
    <p:sldId id="306" r:id="rId40"/>
    <p:sldId id="308" r:id="rId41"/>
    <p:sldId id="309" r:id="rId42"/>
    <p:sldId id="274" r:id="rId43"/>
    <p:sldId id="275" r:id="rId44"/>
    <p:sldId id="270" r:id="rId45"/>
    <p:sldId id="271"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2"/>
    <p:restoredTop sz="77762"/>
  </p:normalViewPr>
  <p:slideViewPr>
    <p:cSldViewPr snapToGrid="0" snapToObjects="1">
      <p:cViewPr>
        <p:scale>
          <a:sx n="120" d="100"/>
          <a:sy n="120" d="100"/>
        </p:scale>
        <p:origin x="1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3613-DEF7-9F4D-BB72-F0B456B81BA8}" type="datetimeFigureOut">
              <a:rPr lang="en-US" smtClean="0"/>
              <a:t>2/23/17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A78D-75C4-E841-B8CC-3B6913D7A8EB}" type="slidenum">
              <a:rPr lang="en-US" smtClean="0"/>
              <a:t>‹#›</a:t>
            </a:fld>
            <a:endParaRPr lang="en-US"/>
          </a:p>
        </p:txBody>
      </p:sp>
    </p:spTree>
    <p:extLst>
      <p:ext uri="{BB962C8B-B14F-4D97-AF65-F5344CB8AC3E}">
        <p14:creationId xmlns:p14="http://schemas.microsoft.com/office/powerpoint/2010/main" val="46204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am Nolan Conaway, a postdoc in Joe’s lab. I came here in August from Binghamton</a:t>
            </a:r>
            <a:r>
              <a:rPr lang="en-US" baseline="0" dirty="0" smtClean="0"/>
              <a:t> University where I worked on some really basic category learning research with Ken Kurtz. </a:t>
            </a:r>
            <a:r>
              <a:rPr lang="en-US" dirty="0" smtClean="0"/>
              <a:t>With Joe I’ve been working on a handful of projects,</a:t>
            </a:r>
            <a:r>
              <a:rPr lang="en-US" baseline="0" dirty="0" smtClean="0"/>
              <a:t> and today I’m going to talk about one project exploring how category knowledge is used creatively.</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2</a:t>
            </a:fld>
            <a:endParaRPr lang="en-US"/>
          </a:p>
        </p:txBody>
      </p:sp>
    </p:spTree>
    <p:extLst>
      <p:ext uri="{BB962C8B-B14F-4D97-AF65-F5344CB8AC3E}">
        <p14:creationId xmlns:p14="http://schemas.microsoft.com/office/powerpoint/2010/main" val="315800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before I start talking about what we’ve been doing, I just want to acknowledge right away that I know that these artificial category learning experiments don’t feel as creative as the older stuff on drawing aliens. But the core elements are in place </a:t>
            </a:r>
            <a:r>
              <a:rPr lang="mr-IN" baseline="0" dirty="0" smtClean="0"/>
              <a:t>–</a:t>
            </a:r>
            <a:r>
              <a:rPr lang="en-US" baseline="0" dirty="0" smtClean="0"/>
              <a:t> the only thing that has changed is that the domain is way smaller and a lot more boring. </a:t>
            </a:r>
          </a:p>
          <a:p>
            <a:endParaRPr lang="en-US" baseline="0" dirty="0" smtClean="0"/>
          </a:p>
          <a:p>
            <a:r>
              <a:rPr lang="en-US" baseline="0" dirty="0" smtClean="0"/>
              <a:t>The advantage, of course, is that you get a lot more control over the experience, and then you can build computational models that we would hope yield useful information about the more naturalistic case.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Anyway, this artificial categorization paradigm is where my talk is going to live, but I’m going to try to phrase my conclusions so that they apply to the broader world of category generation.</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11</a:t>
            </a:fld>
            <a:endParaRPr lang="en-US"/>
          </a:p>
        </p:txBody>
      </p:sp>
    </p:spTree>
    <p:extLst>
      <p:ext uri="{BB962C8B-B14F-4D97-AF65-F5344CB8AC3E}">
        <p14:creationId xmlns:p14="http://schemas.microsoft.com/office/powerpoint/2010/main" val="183178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again, we</a:t>
            </a:r>
            <a:r>
              <a:rPr lang="en-US" baseline="0" dirty="0" smtClean="0"/>
              <a:t> have surprisingly little information about the processes underlying category generation. And as a result, a lot of our early experiments were really exploratory because we were just trying get a sense of what types of effects exist in a category generation experiment. And later on, we began to start building model to see what parts of category generation you can explain with existing ideas from the category learning literature.</a:t>
            </a:r>
          </a:p>
        </p:txBody>
      </p:sp>
      <p:sp>
        <p:nvSpPr>
          <p:cNvPr id="4" name="Slide Number Placeholder 3"/>
          <p:cNvSpPr>
            <a:spLocks noGrp="1"/>
          </p:cNvSpPr>
          <p:nvPr>
            <p:ph type="sldNum" sz="quarter" idx="10"/>
          </p:nvPr>
        </p:nvSpPr>
        <p:spPr/>
        <p:txBody>
          <a:bodyPr/>
          <a:lstStyle/>
          <a:p>
            <a:fld id="{2EE8A78D-75C4-E841-B8CC-3B6913D7A8EB}" type="slidenum">
              <a:rPr lang="en-US" smtClean="0"/>
              <a:t>12</a:t>
            </a:fld>
            <a:endParaRPr lang="en-US"/>
          </a:p>
        </p:txBody>
      </p:sp>
    </p:spTree>
    <p:extLst>
      <p:ext uri="{BB962C8B-B14F-4D97-AF65-F5344CB8AC3E}">
        <p14:creationId xmlns:p14="http://schemas.microsoft.com/office/powerpoint/2010/main" val="24092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thing we wanted to do was try to replicate the canonical effects that I just explained, and we sort of used these data as a springboard for later work.</a:t>
            </a:r>
          </a:p>
          <a:p>
            <a:endParaRPr lang="en-US" baseline="0" dirty="0"/>
          </a:p>
          <a:p>
            <a:r>
              <a:rPr lang="en-US" baseline="0" dirty="0" smtClean="0"/>
              <a:t>We developed a two dimensional domain of squares varying in color and in size. Then, we developed three different conditions. In each condition, participants are exposed to a category called “Alpha”, but in each condition the alpha category is different. So in each of these plots I’m showing the conceptual organization of the class in the domain, with A markers corresponding to members of a the “alpha” category.</a:t>
            </a:r>
          </a:p>
        </p:txBody>
      </p:sp>
      <p:sp>
        <p:nvSpPr>
          <p:cNvPr id="4" name="Slide Number Placeholder 3"/>
          <p:cNvSpPr>
            <a:spLocks noGrp="1"/>
          </p:cNvSpPr>
          <p:nvPr>
            <p:ph type="sldNum" sz="quarter" idx="10"/>
          </p:nvPr>
        </p:nvSpPr>
        <p:spPr/>
        <p:txBody>
          <a:bodyPr/>
          <a:lstStyle/>
          <a:p>
            <a:fld id="{2EE8A78D-75C4-E841-B8CC-3B6913D7A8EB}" type="slidenum">
              <a:rPr lang="en-US" smtClean="0"/>
              <a:t>13</a:t>
            </a:fld>
            <a:endParaRPr lang="en-US"/>
          </a:p>
        </p:txBody>
      </p:sp>
    </p:spTree>
    <p:extLst>
      <p:ext uri="{BB962C8B-B14F-4D97-AF65-F5344CB8AC3E}">
        <p14:creationId xmlns:p14="http://schemas.microsoft.com/office/powerpoint/2010/main" val="137112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slide is just to give you a sense of how these categories are physically</a:t>
            </a:r>
            <a:r>
              <a:rPr lang="en-US" baseline="0" dirty="0" smtClean="0"/>
              <a:t> instantiated. So the Alpha category in the XOR, or exclusive or, condition is made of small dark squares and large light squares. In Cluster they are all small and light, and in Row that are all very small but both dark and light.</a:t>
            </a:r>
          </a:p>
          <a:p>
            <a:endParaRPr lang="en-US" baseline="0" dirty="0" smtClean="0"/>
          </a:p>
          <a:p>
            <a:r>
              <a:rPr lang="en-US" baseline="0" dirty="0" smtClean="0"/>
              <a:t>From here on out though, I’ll be referring to the axes as X and Y axis, since in the behavioral study the assignment between the perceptual feature and the axis of the space is counterbalanced.</a:t>
            </a:r>
          </a:p>
        </p:txBody>
      </p:sp>
      <p:sp>
        <p:nvSpPr>
          <p:cNvPr id="4" name="Slide Number Placeholder 3"/>
          <p:cNvSpPr>
            <a:spLocks noGrp="1"/>
          </p:cNvSpPr>
          <p:nvPr>
            <p:ph type="sldNum" sz="quarter" idx="10"/>
          </p:nvPr>
        </p:nvSpPr>
        <p:spPr/>
        <p:txBody>
          <a:bodyPr/>
          <a:lstStyle/>
          <a:p>
            <a:fld id="{2EE8A78D-75C4-E841-B8CC-3B6913D7A8EB}" type="slidenum">
              <a:rPr lang="en-US" smtClean="0"/>
              <a:t>14</a:t>
            </a:fld>
            <a:endParaRPr lang="en-US"/>
          </a:p>
        </p:txBody>
      </p:sp>
    </p:spTree>
    <p:extLst>
      <p:ext uri="{BB962C8B-B14F-4D97-AF65-F5344CB8AC3E}">
        <p14:creationId xmlns:p14="http://schemas.microsoft.com/office/powerpoint/2010/main" val="87394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trained</a:t>
            </a:r>
            <a:r>
              <a:rPr lang="en-US" baseline="0" dirty="0" smtClean="0"/>
              <a:t> each participant on one of the classes by showing them the examples one at a time for twelve trials. Then we told there was another category called Beta, and asked them to generate four examples just like in the </a:t>
            </a:r>
            <a:r>
              <a:rPr lang="en-US" baseline="0" dirty="0" err="1" smtClean="0"/>
              <a:t>Jern</a:t>
            </a:r>
            <a:r>
              <a:rPr lang="en-US" baseline="0" dirty="0" smtClean="0"/>
              <a:t> and kemp experiments.</a:t>
            </a:r>
          </a:p>
        </p:txBody>
      </p:sp>
      <p:sp>
        <p:nvSpPr>
          <p:cNvPr id="4" name="Slide Number Placeholder 3"/>
          <p:cNvSpPr>
            <a:spLocks noGrp="1"/>
          </p:cNvSpPr>
          <p:nvPr>
            <p:ph type="sldNum" sz="quarter" idx="10"/>
          </p:nvPr>
        </p:nvSpPr>
        <p:spPr/>
        <p:txBody>
          <a:bodyPr/>
          <a:lstStyle/>
          <a:p>
            <a:fld id="{2EE8A78D-75C4-E841-B8CC-3B6913D7A8EB}" type="slidenum">
              <a:rPr lang="en-US" smtClean="0"/>
              <a:t>15</a:t>
            </a:fld>
            <a:endParaRPr lang="en-US"/>
          </a:p>
        </p:txBody>
      </p:sp>
    </p:spTree>
    <p:extLst>
      <p:ext uri="{BB962C8B-B14F-4D97-AF65-F5344CB8AC3E}">
        <p14:creationId xmlns:p14="http://schemas.microsoft.com/office/powerpoint/2010/main" val="1856532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given what we know about category generation, what do</a:t>
            </a:r>
            <a:r>
              <a:rPr lang="en-US" baseline="0" dirty="0" smtClean="0"/>
              <a:t> we think should happen here. Since people seem to emulate the structure of known categories, then the patterns of covariance in the Beta categories should reflect whatever Alpha category was learned. </a:t>
            </a:r>
          </a:p>
          <a:p>
            <a:endParaRPr lang="en-US" baseline="0" dirty="0" smtClean="0"/>
          </a:p>
          <a:p>
            <a:r>
              <a:rPr lang="en-US" baseline="0" dirty="0" smtClean="0"/>
              <a:t>So in the XOR condition, we should see more widely distributed Beta categories, with strong, positive feature correlations. In the cluster condition, people should make tightly clustered categories. In the row condition, people should make new rows.</a:t>
            </a:r>
          </a:p>
        </p:txBody>
      </p:sp>
      <p:sp>
        <p:nvSpPr>
          <p:cNvPr id="4" name="Slide Number Placeholder 3"/>
          <p:cNvSpPr>
            <a:spLocks noGrp="1"/>
          </p:cNvSpPr>
          <p:nvPr>
            <p:ph type="sldNum" sz="quarter" idx="10"/>
          </p:nvPr>
        </p:nvSpPr>
        <p:spPr/>
        <p:txBody>
          <a:bodyPr/>
          <a:lstStyle/>
          <a:p>
            <a:fld id="{2EE8A78D-75C4-E841-B8CC-3B6913D7A8EB}" type="slidenum">
              <a:rPr lang="en-US" smtClean="0"/>
              <a:t>16</a:t>
            </a:fld>
            <a:endParaRPr lang="en-US"/>
          </a:p>
        </p:txBody>
      </p:sp>
    </p:spTree>
    <p:extLst>
      <p:ext uri="{BB962C8B-B14F-4D97-AF65-F5344CB8AC3E}">
        <p14:creationId xmlns:p14="http://schemas.microsoft.com/office/powerpoint/2010/main" val="173796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jus to give you a sense of the richness of these data I have some samples on the slide.</a:t>
            </a:r>
            <a:r>
              <a:rPr lang="en-US" baseline="0" dirty="0" smtClean="0"/>
              <a:t> Each of these subplots came from a single participant, and I’ve just plotted the locations of the members of category A as well as the locations of the generated examples in category B. As you can see there are a lot of individual differences but also a lot of common patterns in each condition. </a:t>
            </a:r>
          </a:p>
        </p:txBody>
      </p:sp>
      <p:sp>
        <p:nvSpPr>
          <p:cNvPr id="4" name="Slide Number Placeholder 3"/>
          <p:cNvSpPr>
            <a:spLocks noGrp="1"/>
          </p:cNvSpPr>
          <p:nvPr>
            <p:ph type="sldNum" sz="quarter" idx="10"/>
          </p:nvPr>
        </p:nvSpPr>
        <p:spPr/>
        <p:txBody>
          <a:bodyPr/>
          <a:lstStyle/>
          <a:p>
            <a:fld id="{058AAC71-9B48-0A43-90A2-3982C5B7C3CD}" type="slidenum">
              <a:rPr lang="en-US" smtClean="0"/>
              <a:t>17</a:t>
            </a:fld>
            <a:endParaRPr lang="en-US"/>
          </a:p>
        </p:txBody>
      </p:sp>
    </p:spTree>
    <p:extLst>
      <p:ext uri="{BB962C8B-B14F-4D97-AF65-F5344CB8AC3E}">
        <p14:creationId xmlns:p14="http://schemas.microsoft.com/office/powerpoint/2010/main" val="108336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approach we’ve taken to deal with this richness is try to characterize each participants category in terms of a set of statistics, like the range of the Beta category along each feature, or the correlation between the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for example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18</a:t>
            </a:fld>
            <a:endParaRPr lang="en-US"/>
          </a:p>
        </p:txBody>
      </p:sp>
    </p:spTree>
    <p:extLst>
      <p:ext uri="{BB962C8B-B14F-4D97-AF65-F5344CB8AC3E}">
        <p14:creationId xmlns:p14="http://schemas.microsoft.com/office/powerpoint/2010/main" val="222209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boxplots showing the distribution of X- and Y- axis range</a:t>
            </a:r>
            <a:r>
              <a:rPr lang="en-US" baseline="0" dirty="0" smtClean="0"/>
              <a:t> and</a:t>
            </a:r>
            <a:r>
              <a:rPr lang="en-US" dirty="0" smtClean="0"/>
              <a:t> correlations</a:t>
            </a:r>
            <a:r>
              <a:rPr lang="en-US" baseline="0" dirty="0" smtClean="0"/>
              <a:t> for the beta categories in each condition. And in these data we see all sorts of support for the classic effects, So let me just walk you through these.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19</a:t>
            </a:fld>
            <a:endParaRPr lang="en-US"/>
          </a:p>
        </p:txBody>
      </p:sp>
    </p:spTree>
    <p:extLst>
      <p:ext uri="{BB962C8B-B14F-4D97-AF65-F5344CB8AC3E}">
        <p14:creationId xmlns:p14="http://schemas.microsoft.com/office/powerpoint/2010/main" val="129670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the</a:t>
            </a:r>
            <a:r>
              <a:rPr lang="en-US" baseline="0" dirty="0" smtClean="0"/>
              <a:t> classic effect would predict, t</a:t>
            </a:r>
            <a:r>
              <a:rPr lang="en-US" dirty="0" smtClean="0"/>
              <a:t>he XOR condition categories had more X axis, or horizontal range than the other two conditions.</a:t>
            </a:r>
          </a:p>
        </p:txBody>
      </p:sp>
      <p:sp>
        <p:nvSpPr>
          <p:cNvPr id="4" name="Slide Number Placeholder 3"/>
          <p:cNvSpPr>
            <a:spLocks noGrp="1"/>
          </p:cNvSpPr>
          <p:nvPr>
            <p:ph type="sldNum" sz="quarter" idx="10"/>
          </p:nvPr>
        </p:nvSpPr>
        <p:spPr/>
        <p:txBody>
          <a:bodyPr/>
          <a:lstStyle/>
          <a:p>
            <a:fld id="{058AAC71-9B48-0A43-90A2-3982C5B7C3CD}" type="slidenum">
              <a:rPr lang="en-US" smtClean="0"/>
              <a:t>20</a:t>
            </a:fld>
            <a:endParaRPr lang="en-US"/>
          </a:p>
        </p:txBody>
      </p:sp>
    </p:spTree>
    <p:extLst>
      <p:ext uri="{BB962C8B-B14F-4D97-AF65-F5344CB8AC3E}">
        <p14:creationId xmlns:p14="http://schemas.microsoft.com/office/powerpoint/2010/main" val="78190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creative use of conceptual</a:t>
            </a:r>
            <a:r>
              <a:rPr lang="en-US" baseline="0" dirty="0" smtClean="0"/>
              <a:t> knowledge is actually a really broad topic and I’m not quite that ambitious. </a:t>
            </a:r>
            <a:r>
              <a:rPr lang="en-US" dirty="0" smtClean="0"/>
              <a:t>in reality, all of the work I’m going to tell you about is on category generation, which is just one of the many ways that conceptual knowledge can be used creatively. </a:t>
            </a:r>
          </a:p>
          <a:p>
            <a:endParaRPr lang="en-US" dirty="0" smtClean="0"/>
          </a:p>
          <a:p>
            <a:r>
              <a:rPr lang="en-US" dirty="0" smtClean="0"/>
              <a:t>And really you</a:t>
            </a:r>
            <a:r>
              <a:rPr lang="en-US" baseline="0" dirty="0" smtClean="0"/>
              <a:t> can think about category generation as sort of the intersection between straight up categorization research and creativity. And both of those are really well studied topics, but when you look into it, we actually know very little about how people creatively generate new categories.</a:t>
            </a:r>
          </a:p>
          <a:p>
            <a:endParaRPr lang="en-US" baseline="0" dirty="0" smtClean="0"/>
          </a:p>
          <a:p>
            <a:r>
              <a:rPr lang="en-US" baseline="0" dirty="0" smtClean="0"/>
              <a:t>So on the slide I have listed sort of  the state of the field when Joe and I started working on this, and I’m going to go over each of these points in more detail, but suffice it to say that that these lists are not large. So our approach has really been first about  establishing a set of basic observations, and then we use computational models to try to explain them.</a:t>
            </a: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3</a:t>
            </a:fld>
            <a:endParaRPr lang="en-US"/>
          </a:p>
        </p:txBody>
      </p:sp>
    </p:spTree>
    <p:extLst>
      <p:ext uri="{BB962C8B-B14F-4D97-AF65-F5344CB8AC3E}">
        <p14:creationId xmlns:p14="http://schemas.microsoft.com/office/powerpoint/2010/main" val="495506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row categories</a:t>
            </a:r>
            <a:r>
              <a:rPr lang="en-US" baseline="0" dirty="0" smtClean="0"/>
              <a:t> had less Y axis, or vertical range than the other conditions.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21</a:t>
            </a:fld>
            <a:endParaRPr lang="en-US"/>
          </a:p>
        </p:txBody>
      </p:sp>
    </p:spTree>
    <p:extLst>
      <p:ext uri="{BB962C8B-B14F-4D97-AF65-F5344CB8AC3E}">
        <p14:creationId xmlns:p14="http://schemas.microsoft.com/office/powerpoint/2010/main" val="264558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the XOR condition</a:t>
            </a:r>
            <a:r>
              <a:rPr lang="en-US" baseline="0" dirty="0" smtClean="0"/>
              <a:t> </a:t>
            </a:r>
            <a:r>
              <a:rPr lang="en-US" dirty="0" smtClean="0"/>
              <a:t>actually had more</a:t>
            </a:r>
            <a:r>
              <a:rPr lang="en-US" baseline="0" dirty="0" smtClean="0"/>
              <a:t> negative correlations compared to the other two conditions. That one is opposite of what we had originally predicted, but makes sense if you think about what areas of the space are left for the Beta category, given the Alpha category.</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22</a:t>
            </a:fld>
            <a:endParaRPr lang="en-US"/>
          </a:p>
        </p:txBody>
      </p:sp>
    </p:spTree>
    <p:extLst>
      <p:ext uri="{BB962C8B-B14F-4D97-AF65-F5344CB8AC3E}">
        <p14:creationId xmlns:p14="http://schemas.microsoft.com/office/powerpoint/2010/main" val="580836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so we have some good evidence that</a:t>
            </a:r>
            <a:r>
              <a:rPr lang="en-US" baseline="0" dirty="0" smtClean="0"/>
              <a:t> our methods are consistent with what </a:t>
            </a:r>
            <a:r>
              <a:rPr lang="en-US" baseline="0" dirty="0" err="1" smtClean="0"/>
              <a:t>Jern</a:t>
            </a:r>
            <a:r>
              <a:rPr lang="en-US" baseline="0" dirty="0" smtClean="0"/>
              <a:t> and Kemp did, and we replicated the core observation that we’ve seen in all the existing studies.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then I just sort of explored the data to get a sense of what else was going on. On the slide now I’m showing you </a:t>
            </a:r>
            <a:r>
              <a:rPr lang="en-US" baseline="0" dirty="0" err="1" smtClean="0"/>
              <a:t>heatmaps</a:t>
            </a:r>
            <a:r>
              <a:rPr lang="en-US" baseline="0" dirty="0" smtClean="0"/>
              <a:t> of where people tended to generate beta category examples. Each figure is for one condition, and the shading of the figure shows how often people generated exemplars in each location. Areas shaded blue correspond to locations where Beta examples were generated most frequently.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you can see that people really prefer to put the betas along the edges and corners of the space. I think this reflects a goal to have the beta category exemplars as far away from the alphas as possible.</a:t>
            </a:r>
          </a:p>
        </p:txBody>
      </p:sp>
      <p:sp>
        <p:nvSpPr>
          <p:cNvPr id="4" name="Slide Number Placeholder 3"/>
          <p:cNvSpPr>
            <a:spLocks noGrp="1"/>
          </p:cNvSpPr>
          <p:nvPr>
            <p:ph type="sldNum" sz="quarter" idx="10"/>
          </p:nvPr>
        </p:nvSpPr>
        <p:spPr/>
        <p:txBody>
          <a:bodyPr/>
          <a:lstStyle/>
          <a:p>
            <a:fld id="{058AAC71-9B48-0A43-90A2-3982C5B7C3CD}" type="slidenum">
              <a:rPr lang="en-US" smtClean="0"/>
              <a:t>23</a:t>
            </a:fld>
            <a:endParaRPr lang="en-US"/>
          </a:p>
        </p:txBody>
      </p:sp>
    </p:spTree>
    <p:extLst>
      <p:ext uri="{BB962C8B-B14F-4D97-AF65-F5344CB8AC3E}">
        <p14:creationId xmlns:p14="http://schemas.microsoft.com/office/powerpoint/2010/main" val="56615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to test that out more specifically, I counted the number of times</a:t>
            </a:r>
            <a:r>
              <a:rPr lang="en-US" baseline="0" dirty="0" smtClean="0"/>
              <a:t> each item was generated, relative to its distance from members of the Alpha category. And you can see the pattern in each condition that the most distant possible examples are by far the most frequently generated.</a:t>
            </a:r>
          </a:p>
        </p:txBody>
      </p:sp>
      <p:sp>
        <p:nvSpPr>
          <p:cNvPr id="4" name="Slide Number Placeholder 3"/>
          <p:cNvSpPr>
            <a:spLocks noGrp="1"/>
          </p:cNvSpPr>
          <p:nvPr>
            <p:ph type="sldNum" sz="quarter" idx="10"/>
          </p:nvPr>
        </p:nvSpPr>
        <p:spPr/>
        <p:txBody>
          <a:bodyPr/>
          <a:lstStyle/>
          <a:p>
            <a:fld id="{058AAC71-9B48-0A43-90A2-3982C5B7C3CD}" type="slidenum">
              <a:rPr lang="en-US" smtClean="0"/>
              <a:t>24</a:t>
            </a:fld>
            <a:endParaRPr lang="en-US"/>
          </a:p>
        </p:txBody>
      </p:sp>
    </p:spTree>
    <p:extLst>
      <p:ext uri="{BB962C8B-B14F-4D97-AF65-F5344CB8AC3E}">
        <p14:creationId xmlns:p14="http://schemas.microsoft.com/office/powerpoint/2010/main" val="498942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finally, I computed the amount of within-class distance, or the overall space between Beta examples and compared it to the overall between-class distance, which is the </a:t>
            </a:r>
            <a:r>
              <a:rPr lang="en-US" baseline="0" dirty="0" err="1" smtClean="0"/>
              <a:t>amonunt</a:t>
            </a:r>
            <a:r>
              <a:rPr lang="en-US" baseline="0" dirty="0" smtClean="0"/>
              <a:t> of space between Beta examples and Alpha examples. And you can see most participants have more between class distance, indicating that the betas are closer to one another than they are to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25</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just as a quick summary, we replicated the classic effect that generated</a:t>
            </a:r>
            <a:r>
              <a:rPr lang="en-US" baseline="0" dirty="0" smtClean="0"/>
              <a:t> categories tend to have the same distributional properties as known categories. But we also observed a pretty striking degree of individual differences. And this point is apparent if you just look at the categories people made. On the slide I have some samples from the Cluster condition, and you can see they there is a wide amount of variability in the underlying structure of the Betas.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one thing all of these examples have in common is that Beta category is placed pretty far away from the alphas. So while it’s clear that prior knowledge effects what types of categories will be generated, I think it’s also clear that generated categories need to be different from known categories, and those contrast effects are really strong.</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26</a:t>
            </a:fld>
            <a:endParaRPr lang="en-US"/>
          </a:p>
        </p:txBody>
      </p:sp>
    </p:spTree>
    <p:extLst>
      <p:ext uri="{BB962C8B-B14F-4D97-AF65-F5344CB8AC3E}">
        <p14:creationId xmlns:p14="http://schemas.microsoft.com/office/powerpoint/2010/main" val="1745579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that</a:t>
            </a:r>
            <a:r>
              <a:rPr lang="en-US" baseline="0" dirty="0" smtClean="0"/>
              <a:t> led Joe and I to start asking questions about whether these contrast effects could actually influence the types of categories people make. And the thought here is that existing models, which is pretty much just the hierarchical sampling model, assume that the internal structure, or distribution, of generated categories simply reflects the distribution of the known categories. The idea we had was that, actually, the shape of the remaining space, without any category items, influences generation.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27</a:t>
            </a:fld>
            <a:endParaRPr lang="en-US"/>
          </a:p>
        </p:txBody>
      </p:sp>
    </p:spTree>
    <p:extLst>
      <p:ext uri="{BB962C8B-B14F-4D97-AF65-F5344CB8AC3E}">
        <p14:creationId xmlns:p14="http://schemas.microsoft.com/office/powerpoint/2010/main" val="348022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developed these two conditions for the next experiment. And the manipulation here is super super minimal. In both cases, the Alphas have the same distributional structure because they are both pretty tight clusters. In the middle condition, the cluster is in the middle of the space, and in the bottom condition the cluster is sort of lower-middle.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key is, since both categories have have the same distributional structure, than any difference between the conditions must be due to something besides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ran a bunch of participants in each condition, using the same methods as in the last experiment.</a:t>
            </a:r>
          </a:p>
        </p:txBody>
      </p:sp>
      <p:sp>
        <p:nvSpPr>
          <p:cNvPr id="4" name="Slide Number Placeholder 3"/>
          <p:cNvSpPr>
            <a:spLocks noGrp="1"/>
          </p:cNvSpPr>
          <p:nvPr>
            <p:ph type="sldNum" sz="quarter" idx="10"/>
          </p:nvPr>
        </p:nvSpPr>
        <p:spPr/>
        <p:txBody>
          <a:bodyPr/>
          <a:lstStyle/>
          <a:p>
            <a:fld id="{058AAC71-9B48-0A43-90A2-3982C5B7C3CD}" type="slidenum">
              <a:rPr lang="en-US" smtClean="0"/>
              <a:t>28</a:t>
            </a:fld>
            <a:endParaRPr lang="en-US"/>
          </a:p>
        </p:txBody>
      </p:sp>
    </p:spTree>
    <p:extLst>
      <p:ext uri="{BB962C8B-B14F-4D97-AF65-F5344CB8AC3E}">
        <p14:creationId xmlns:p14="http://schemas.microsoft.com/office/powerpoint/2010/main" val="1626327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since our manipulation was</a:t>
            </a:r>
            <a:r>
              <a:rPr lang="en-US" baseline="0" dirty="0" smtClean="0"/>
              <a:t> in the Y axis position of the Alpha category, we started by analyzing how frequently participants generated Beta examples above and below the alphas. So for each participant, we counted whether they used the top of the space and the bottom of the space. And I have these regions highlighted on the slide.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right I have the contingency tables of these data.</a:t>
            </a:r>
            <a:r>
              <a:rPr lang="en-US" baseline="0" dirty="0" smtClean="0"/>
              <a:t> So we have two, 2x2 contingency tables, which I know from personal experience can be surprisingly difficult to analyze, so let me walk you though this.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29</a:t>
            </a:fld>
            <a:endParaRPr lang="en-US"/>
          </a:p>
        </p:txBody>
      </p:sp>
    </p:spTree>
    <p:extLst>
      <p:ext uri="{BB962C8B-B14F-4D97-AF65-F5344CB8AC3E}">
        <p14:creationId xmlns:p14="http://schemas.microsoft.com/office/powerpoint/2010/main" val="973983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first thing to note is that nearly every one</a:t>
            </a:r>
            <a:r>
              <a:rPr lang="en-US" baseline="0" dirty="0" smtClean="0"/>
              <a:t> put at least one item at the top or one item at the bottom. Only 10 people put all four betas in the interior of the space.</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30</a:t>
            </a:fld>
            <a:endParaRPr lang="en-US"/>
          </a:p>
        </p:txBody>
      </p:sp>
    </p:spTree>
    <p:extLst>
      <p:ext uri="{BB962C8B-B14F-4D97-AF65-F5344CB8AC3E}">
        <p14:creationId xmlns:p14="http://schemas.microsoft.com/office/powerpoint/2010/main" val="35544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since we don’t know very much, and so my introduction is going to be short.</a:t>
            </a:r>
          </a:p>
          <a:p>
            <a:endParaRPr lang="en-US" baseline="0" dirty="0" smtClean="0"/>
          </a:p>
          <a:p>
            <a:r>
              <a:rPr lang="en-US" baseline="0" dirty="0" smtClean="0"/>
              <a:t>So in general, studies on category generation basically ask people to generate new categories of things. In the early studies from the 90s, people were asked to draw pictures of alien plants or animals, and the experimenter would analyze the pictures to figure out what sources of prior knowledge were used in the creative process. </a:t>
            </a:r>
          </a:p>
          <a:p>
            <a:endParaRPr lang="en-US" baseline="0" dirty="0" smtClean="0"/>
          </a:p>
          <a:p>
            <a:r>
              <a:rPr lang="en-US" baseline="0" dirty="0" smtClean="0"/>
              <a:t>The typical finding is that prior knowledge is hugely constraining on creative generation. On the slide I have some example alien species from a study conduced by Thomas Ward, and you can see that alien species resemble earth species not only in their structural forms (having things like arms and legs), but also members of alien species tend to be distributed like earth species (in the correlations between features, but also the similarity between examples belonging to the same and different species).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4</a:t>
            </a:fld>
            <a:endParaRPr lang="en-US"/>
          </a:p>
        </p:txBody>
      </p:sp>
    </p:spTree>
    <p:extLst>
      <p:ext uri="{BB962C8B-B14F-4D97-AF65-F5344CB8AC3E}">
        <p14:creationId xmlns:p14="http://schemas.microsoft.com/office/powerpoint/2010/main" val="177825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second thing is that participants in the bottom condition were less likely to use the bottom of the space. This</a:t>
            </a:r>
            <a:r>
              <a:rPr lang="en-US" baseline="0" dirty="0" smtClean="0"/>
              <a:t> is just the contrast effect we’ve been seeing </a:t>
            </a:r>
            <a:r>
              <a:rPr lang="mr-IN" baseline="0" dirty="0" smtClean="0"/>
              <a:t>–</a:t>
            </a:r>
            <a:r>
              <a:rPr lang="en-US" baseline="0" dirty="0" smtClean="0"/>
              <a:t> the </a:t>
            </a:r>
            <a:r>
              <a:rPr lang="en-US" dirty="0" smtClean="0"/>
              <a:t>bottom zone is a lot closer to the Alphas in the bottom condition.</a:t>
            </a:r>
          </a:p>
        </p:txBody>
      </p:sp>
      <p:sp>
        <p:nvSpPr>
          <p:cNvPr id="4" name="Slide Number Placeholder 3"/>
          <p:cNvSpPr>
            <a:spLocks noGrp="1"/>
          </p:cNvSpPr>
          <p:nvPr>
            <p:ph type="sldNum" sz="quarter" idx="10"/>
          </p:nvPr>
        </p:nvSpPr>
        <p:spPr/>
        <p:txBody>
          <a:bodyPr/>
          <a:lstStyle/>
          <a:p>
            <a:fld id="{058AAC71-9B48-0A43-90A2-3982C5B7C3CD}" type="slidenum">
              <a:rPr lang="en-US" smtClean="0"/>
              <a:t>31</a:t>
            </a:fld>
            <a:endParaRPr lang="en-US"/>
          </a:p>
        </p:txBody>
      </p:sp>
    </p:spTree>
    <p:extLst>
      <p:ext uri="{BB962C8B-B14F-4D97-AF65-F5344CB8AC3E}">
        <p14:creationId xmlns:p14="http://schemas.microsoft.com/office/powerpoint/2010/main" val="1227041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finally, </a:t>
            </a:r>
            <a:r>
              <a:rPr lang="en-US" dirty="0" smtClean="0"/>
              <a:t>more</a:t>
            </a:r>
            <a:r>
              <a:rPr lang="en-US" baseline="0" dirty="0" smtClean="0"/>
              <a:t> participants </a:t>
            </a:r>
            <a:r>
              <a:rPr lang="en-US" baseline="0" dirty="0" smtClean="0"/>
              <a:t>in the middle condition used the top AND the bottom. </a:t>
            </a:r>
            <a:r>
              <a:rPr lang="en-US" baseline="0" dirty="0" smtClean="0"/>
              <a:t>And what this means is that participants </a:t>
            </a:r>
            <a:r>
              <a:rPr lang="en-US" baseline="0" dirty="0" smtClean="0"/>
              <a:t>in the middle condition were more likely to create categories that span the entire Y axis. </a:t>
            </a:r>
            <a:r>
              <a:rPr lang="en-US" baseline="0" dirty="0" smtClean="0"/>
              <a:t>And this result I think is key, because it indicates that the actual distribution of generated categories has changed simply due to the shape of the space that is already filled with another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32</a:t>
            </a:fld>
            <a:endParaRPr lang="en-US"/>
          </a:p>
        </p:txBody>
      </p:sp>
    </p:spTree>
    <p:extLst>
      <p:ext uri="{BB962C8B-B14F-4D97-AF65-F5344CB8AC3E}">
        <p14:creationId xmlns:p14="http://schemas.microsoft.com/office/powerpoint/2010/main" val="1623248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if you actually visually inspect the data, you can pretty easily pick out that there four common types</a:t>
            </a:r>
            <a:r>
              <a:rPr lang="en-US" baseline="0" dirty="0" smtClean="0"/>
              <a:t> of categories. I’ve </a:t>
            </a:r>
            <a:r>
              <a:rPr lang="en-US" baseline="0" dirty="0" smtClean="0"/>
              <a:t>pulled out a good example of each category type for the slide just to show you what each one is like.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t>
            </a:r>
            <a:r>
              <a:rPr lang="en-US" baseline="0" dirty="0" smtClean="0"/>
              <a:t>was what we’re calling a “four corners” category, with one beta example in each of the corners. Probably the most common types were row and column categories, where the betas are widely distributed along one dimension but not the other, creating rows or columns. But we also saw a lot of tightly clustered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33</a:t>
            </a:fld>
            <a:endParaRPr lang="en-US"/>
          </a:p>
        </p:txBody>
      </p:sp>
    </p:spTree>
    <p:extLst>
      <p:ext uri="{BB962C8B-B14F-4D97-AF65-F5344CB8AC3E}">
        <p14:creationId xmlns:p14="http://schemas.microsoft.com/office/powerpoint/2010/main" val="997267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if you didn’t notice, those profiles sort of fill out four quadrants</a:t>
            </a:r>
            <a:r>
              <a:rPr lang="en-US" baseline="0" dirty="0" smtClean="0"/>
              <a:t> in the relationship between the X and Y axis ranges. Right, so here I’ve plotted the X and Y axis range from each participant's category, and you can see that people are all over the place. And honestly this looks like a big mess, we’ve got a huge amount of variability in the types of categories that people generate.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sort of thing is tough to account for if your only explanatory mechanism based on knowledge of how other categories are distributed. But</a:t>
            </a:r>
            <a:r>
              <a:rPr lang="en-US" dirty="0" smtClean="0"/>
              <a:t> I think you can explain a lot about each participant’s profile if</a:t>
            </a:r>
            <a:r>
              <a:rPr lang="en-US" baseline="0" dirty="0" smtClean="0"/>
              <a:t> you consider where the exemplars in the category are actually located, relative to the members of the Alpha category.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34</a:t>
            </a:fld>
            <a:endParaRPr lang="en-US"/>
          </a:p>
        </p:txBody>
      </p:sp>
    </p:spTree>
    <p:extLst>
      <p:ext uri="{BB962C8B-B14F-4D97-AF65-F5344CB8AC3E}">
        <p14:creationId xmlns:p14="http://schemas.microsoft.com/office/powerpoint/2010/main" val="770120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Joe</a:t>
            </a:r>
            <a:r>
              <a:rPr lang="en-US" baseline="0" dirty="0" smtClean="0"/>
              <a:t> and I are still exploring these data, but here’s one thing we did to relate category structure to category location. So the heat maps at the bottom show, for each stimulus, how the categories it was placed in tend to be distributed. So purple areas correspond to items that were often in horizontally aligned categories, or row-like categories. Orange areas correspond to items that were in vertically aligned, or column-like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what I think is really apparent here is that people tend to put rows above or below the alphas, and they tend to put columns to the sides, which is just real clear evidence that people are organizing their generated category in order to maximize distance from the Alpha category.</a:t>
            </a:r>
          </a:p>
        </p:txBody>
      </p:sp>
      <p:sp>
        <p:nvSpPr>
          <p:cNvPr id="4" name="Slide Number Placeholder 3"/>
          <p:cNvSpPr>
            <a:spLocks noGrp="1"/>
          </p:cNvSpPr>
          <p:nvPr>
            <p:ph type="sldNum" sz="quarter" idx="10"/>
          </p:nvPr>
        </p:nvSpPr>
        <p:spPr/>
        <p:txBody>
          <a:bodyPr/>
          <a:lstStyle/>
          <a:p>
            <a:fld id="{058AAC71-9B48-0A43-90A2-3982C5B7C3CD}" type="slidenum">
              <a:rPr lang="en-US" smtClean="0"/>
              <a:t>35</a:t>
            </a:fld>
            <a:endParaRPr lang="en-US"/>
          </a:p>
        </p:txBody>
      </p:sp>
    </p:spTree>
    <p:extLst>
      <p:ext uri="{BB962C8B-B14F-4D97-AF65-F5344CB8AC3E}">
        <p14:creationId xmlns:p14="http://schemas.microsoft.com/office/powerpoint/2010/main" val="621783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a:t>
            </a:r>
            <a:r>
              <a:rPr lang="en-US" baseline="0" dirty="0" smtClean="0"/>
              <a:t> that’s all I have in the way of experiments to tell you all about. And as I said earlier, before Joe and I started working on this, we really didn’t know that much about category generation, so a lot of this has been about establishing some very fundamental principles. And I think these two experiments have revealed quite a bit, most notably that people in some sense seek out unoccupied areas of space to generate a category in, and that the structure of their categories is influenced by contrast from known categories.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36</a:t>
            </a:fld>
            <a:endParaRPr lang="en-US"/>
          </a:p>
        </p:txBody>
      </p:sp>
    </p:spTree>
    <p:extLst>
      <p:ext uri="{BB962C8B-B14F-4D97-AF65-F5344CB8AC3E}">
        <p14:creationId xmlns:p14="http://schemas.microsoft.com/office/powerpoint/2010/main" val="1783687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as it turns out, a lot of our intuitions about category contrast some</a:t>
            </a:r>
            <a:r>
              <a:rPr lang="en-US" baseline="0" dirty="0" smtClean="0"/>
              <a:t> from really foundational work in the categorizations, where we know that people tend to learn categories more easily if the categories are more distinct from one another. So we began to look into how popular category learning models might explain these effects.</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37</a:t>
            </a:fld>
            <a:endParaRPr lang="en-US"/>
          </a:p>
        </p:txBody>
      </p:sp>
    </p:spTree>
    <p:extLst>
      <p:ext uri="{BB962C8B-B14F-4D97-AF65-F5344CB8AC3E}">
        <p14:creationId xmlns:p14="http://schemas.microsoft.com/office/powerpoint/2010/main" val="168879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didn’t end up finding any model that could outright produce category generation behavior, but we did think of a way of modifying the traditional exemplar approach to get a lot of these effects out. And just to review what the core ideas of the exemplar account are, I have the core principles of the leading model, </a:t>
            </a:r>
            <a:r>
              <a:rPr lang="en-US" baseline="0" dirty="0" err="1" smtClean="0"/>
              <a:t>nosofsky’s</a:t>
            </a:r>
            <a:r>
              <a:rPr lang="en-US" baseline="0" dirty="0" smtClean="0"/>
              <a:t> </a:t>
            </a:r>
            <a:r>
              <a:rPr lang="en-US" baseline="0" smtClean="0"/>
              <a:t>generalized context model.</a:t>
            </a: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38</a:t>
            </a:fld>
            <a:endParaRPr lang="en-US"/>
          </a:p>
        </p:txBody>
      </p:sp>
    </p:spTree>
    <p:extLst>
      <p:ext uri="{BB962C8B-B14F-4D97-AF65-F5344CB8AC3E}">
        <p14:creationId xmlns:p14="http://schemas.microsoft.com/office/powerpoint/2010/main" val="678008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39</a:t>
            </a:fld>
            <a:endParaRPr lang="en-US"/>
          </a:p>
        </p:txBody>
      </p:sp>
    </p:spTree>
    <p:extLst>
      <p:ext uri="{BB962C8B-B14F-4D97-AF65-F5344CB8AC3E}">
        <p14:creationId xmlns:p14="http://schemas.microsoft.com/office/powerpoint/2010/main" val="121163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40</a:t>
            </a:fld>
            <a:endParaRPr lang="en-US"/>
          </a:p>
        </p:txBody>
      </p:sp>
    </p:spTree>
    <p:extLst>
      <p:ext uri="{BB962C8B-B14F-4D97-AF65-F5344CB8AC3E}">
        <p14:creationId xmlns:p14="http://schemas.microsoft.com/office/powerpoint/2010/main" val="210724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69863">
              <a:buFontTx/>
              <a:buChar char="-"/>
            </a:pPr>
            <a:r>
              <a:rPr lang="en-US" dirty="0" smtClean="0"/>
              <a:t>Right, and so that’s what I mean when I said that that </a:t>
            </a:r>
            <a:r>
              <a:rPr lang="en-US" u="none" dirty="0" smtClean="0">
                <a:solidFill>
                  <a:srgbClr val="C00000"/>
                </a:solidFill>
              </a:rPr>
              <a:t>generation is influenced by prior knowledge,</a:t>
            </a:r>
            <a:r>
              <a:rPr lang="en-US" u="none" baseline="0" dirty="0" smtClean="0">
                <a:solidFill>
                  <a:srgbClr val="C00000"/>
                </a:solidFill>
              </a:rPr>
              <a:t> and that d</a:t>
            </a:r>
            <a:r>
              <a:rPr lang="en-US" u="none" dirty="0" smtClean="0">
                <a:solidFill>
                  <a:srgbClr val="C00000"/>
                </a:solidFill>
              </a:rPr>
              <a:t>istributional structure of generated categories reflects known categories.</a:t>
            </a:r>
          </a:p>
          <a:p>
            <a:pPr marL="285750" indent="-169863">
              <a:buFontTx/>
              <a:buChar cha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u="none"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5</a:t>
            </a:fld>
            <a:endParaRPr lang="en-US"/>
          </a:p>
        </p:txBody>
      </p:sp>
    </p:spTree>
    <p:extLst>
      <p:ext uri="{BB962C8B-B14F-4D97-AF65-F5344CB8AC3E}">
        <p14:creationId xmlns:p14="http://schemas.microsoft.com/office/powerpoint/2010/main" val="582283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41</a:t>
            </a:fld>
            <a:endParaRPr lang="en-US"/>
          </a:p>
        </p:txBody>
      </p:sp>
    </p:spTree>
    <p:extLst>
      <p:ext uri="{BB962C8B-B14F-4D97-AF65-F5344CB8AC3E}">
        <p14:creationId xmlns:p14="http://schemas.microsoft.com/office/powerpoint/2010/main" val="1692020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42</a:t>
            </a:fld>
            <a:endParaRPr lang="en-US"/>
          </a:p>
        </p:txBody>
      </p:sp>
    </p:spTree>
    <p:extLst>
      <p:ext uri="{BB962C8B-B14F-4D97-AF65-F5344CB8AC3E}">
        <p14:creationId xmlns:p14="http://schemas.microsoft.com/office/powerpoint/2010/main" val="1194065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43</a:t>
            </a:fld>
            <a:endParaRPr lang="en-US"/>
          </a:p>
        </p:txBody>
      </p:sp>
    </p:spTree>
    <p:extLst>
      <p:ext uri="{BB962C8B-B14F-4D97-AF65-F5344CB8AC3E}">
        <p14:creationId xmlns:p14="http://schemas.microsoft.com/office/powerpoint/2010/main" val="7340639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44</a:t>
            </a:fld>
            <a:endParaRPr lang="en-US"/>
          </a:p>
        </p:txBody>
      </p:sp>
    </p:spTree>
    <p:extLst>
      <p:ext uri="{BB962C8B-B14F-4D97-AF65-F5344CB8AC3E}">
        <p14:creationId xmlns:p14="http://schemas.microsoft.com/office/powerpoint/2010/main" val="52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45</a:t>
            </a:fld>
            <a:endParaRPr lang="en-US"/>
          </a:p>
        </p:txBody>
      </p:sp>
    </p:spTree>
    <p:extLst>
      <p:ext uri="{BB962C8B-B14F-4D97-AF65-F5344CB8AC3E}">
        <p14:creationId xmlns:p14="http://schemas.microsoft.com/office/powerpoint/2010/main" val="4091424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58AAC71-9B48-0A43-90A2-3982C5B7C3CD}" type="slidenum">
              <a:rPr lang="en-US" smtClean="0"/>
              <a:t>46</a:t>
            </a:fld>
            <a:endParaRPr lang="en-US"/>
          </a:p>
        </p:txBody>
      </p:sp>
    </p:spTree>
    <p:extLst>
      <p:ext uri="{BB962C8B-B14F-4D97-AF65-F5344CB8AC3E}">
        <p14:creationId xmlns:p14="http://schemas.microsoft.com/office/powerpoint/2010/main" val="146303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isn’t a lot in the way of</a:t>
            </a:r>
            <a:r>
              <a:rPr lang="en-US" baseline="0" dirty="0" smtClean="0"/>
              <a:t> real accounts explaining these observations, mostly because the work was really exploratory. The most commonly cited idea to explain the resemblance between alien and earth species was that people “copy-and-tweak” some real example to make something new. But really, there was never any formalization of that idea.</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6</a:t>
            </a:fld>
            <a:endParaRPr lang="en-US"/>
          </a:p>
        </p:txBody>
      </p:sp>
    </p:spTree>
    <p:extLst>
      <p:ext uri="{BB962C8B-B14F-4D97-AF65-F5344CB8AC3E}">
        <p14:creationId xmlns:p14="http://schemas.microsoft.com/office/powerpoint/2010/main" val="187412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is typically the case when you want to develop a formal model of complex behavior, the approach taken to model category generation has been to simplify the domain. Alan </a:t>
            </a:r>
            <a:r>
              <a:rPr lang="en-US" baseline="0" dirty="0" err="1" smtClean="0"/>
              <a:t>Jern</a:t>
            </a:r>
            <a:r>
              <a:rPr lang="en-US" baseline="0" dirty="0" smtClean="0"/>
              <a:t> &amp; Charles Kemp were the first to report anything like this. They developed a artificial, three-dimensional domain of what they called “crystals”, varying in size, hue, and saturation. Each on these items at the bottom of the slide is one crystal, which can be conceptualized as a point in the three dimensional domain space.</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7</a:t>
            </a:fld>
            <a:endParaRPr lang="en-US"/>
          </a:p>
        </p:txBody>
      </p:sp>
    </p:spTree>
    <p:extLst>
      <p:ext uri="{BB962C8B-B14F-4D97-AF65-F5344CB8AC3E}">
        <p14:creationId xmlns:p14="http://schemas.microsoft.com/office/powerpoint/2010/main" val="92449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experimenter can define a</a:t>
            </a:r>
            <a:r>
              <a:rPr lang="en-US" dirty="0" smtClean="0"/>
              <a:t> category as a collection of crystals, or multiple points in the space.</a:t>
            </a:r>
            <a:r>
              <a:rPr lang="en-US" baseline="0" dirty="0" smtClean="0"/>
              <a:t> And so the general procedure is to teach people about one or more experimenter-defined categories, and then ask participants to make new categories.</a:t>
            </a:r>
          </a:p>
          <a:p>
            <a:endParaRPr lang="en-US" baseline="0" dirty="0" smtClean="0"/>
          </a:p>
          <a:p>
            <a:r>
              <a:rPr lang="en-US" baseline="0" dirty="0" smtClean="0"/>
              <a:t>In this paradigm, participants create the new category one item at a time, and each item is made with a set of sliding scales that can be used to change the feature values. They get as much time as they want, and when they’re finished they move on to create the next example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8</a:t>
            </a:fld>
            <a:endParaRPr lang="en-US"/>
          </a:p>
        </p:txBody>
      </p:sp>
    </p:spTree>
    <p:extLst>
      <p:ext uri="{BB962C8B-B14F-4D97-AF65-F5344CB8AC3E}">
        <p14:creationId xmlns:p14="http://schemas.microsoft.com/office/powerpoint/2010/main" val="58953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broadly speaking what </a:t>
            </a:r>
            <a:r>
              <a:rPr lang="en-US" baseline="0" dirty="0" err="1" smtClean="0"/>
              <a:t>Jern</a:t>
            </a:r>
            <a:r>
              <a:rPr lang="en-US" baseline="0" dirty="0" smtClean="0"/>
              <a:t> and Kemp found was pretty much what we already knew. Their manipulation was in the relationship between size and saturation, within the experimenter define categories. Some participants learned a categories with a positive correlation, some with negative. And there are examples of each of these on the slide.</a:t>
            </a:r>
          </a:p>
          <a:p>
            <a:endParaRPr lang="en-US" baseline="0" dirty="0" smtClean="0"/>
          </a:p>
          <a:p>
            <a:r>
              <a:rPr lang="en-US" baseline="0" dirty="0" smtClean="0"/>
              <a:t>And it turns out that participants generated novel categories following the same correlations. So if they learned a category with a positive size-saturation correlation, they tended to generate a new category with the same pattern. And this lines up really nicely with the earlier observation that alien species obey the same correlations as found on earth.</a:t>
            </a:r>
          </a:p>
        </p:txBody>
      </p:sp>
      <p:sp>
        <p:nvSpPr>
          <p:cNvPr id="4" name="Slide Number Placeholder 3"/>
          <p:cNvSpPr>
            <a:spLocks noGrp="1"/>
          </p:cNvSpPr>
          <p:nvPr>
            <p:ph type="sldNum" sz="quarter" idx="10"/>
          </p:nvPr>
        </p:nvSpPr>
        <p:spPr/>
        <p:txBody>
          <a:bodyPr/>
          <a:lstStyle/>
          <a:p>
            <a:fld id="{2EE8A78D-75C4-E841-B8CC-3B6913D7A8EB}" type="slidenum">
              <a:rPr lang="en-US" smtClean="0"/>
              <a:t>9</a:t>
            </a:fld>
            <a:endParaRPr lang="en-US"/>
          </a:p>
        </p:txBody>
      </p:sp>
    </p:spTree>
    <p:extLst>
      <p:ext uri="{BB962C8B-B14F-4D97-AF65-F5344CB8AC3E}">
        <p14:creationId xmlns:p14="http://schemas.microsoft.com/office/powerpoint/2010/main" val="335045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don’t want to get too far into the weeds on this one, but they ended up building a hierarchical sampling model of category generation in order to explain their results. I’ll be showing simulations from this model in a little bit so here’s the introduction.</a:t>
            </a:r>
          </a:p>
          <a:p>
            <a:endParaRPr lang="en-US" baseline="0" dirty="0" smtClean="0"/>
          </a:p>
          <a:p>
            <a:r>
              <a:rPr lang="en-US" baseline="0" dirty="0" smtClean="0"/>
              <a:t>Basically, the model learns about how each category is distributed across the space --  in terms of how each physical attribute varies, and how they are correlated. Then, the model makes an inference using the common patterns of variability </a:t>
            </a:r>
            <a:r>
              <a:rPr lang="mr-IN" baseline="0" dirty="0" smtClean="0"/>
              <a:t>–</a:t>
            </a:r>
            <a:r>
              <a:rPr lang="en-US" baseline="0" dirty="0" smtClean="0"/>
              <a:t> so it tries to identify if the existing categories have a positive or negative correlation. And then it uses that inference to make a new category with similar properties.</a:t>
            </a:r>
          </a:p>
          <a:p>
            <a:endParaRPr lang="en-US" baseline="0" dirty="0" smtClean="0"/>
          </a:p>
        </p:txBody>
      </p:sp>
      <p:sp>
        <p:nvSpPr>
          <p:cNvPr id="4" name="Slide Number Placeholder 3"/>
          <p:cNvSpPr>
            <a:spLocks noGrp="1"/>
          </p:cNvSpPr>
          <p:nvPr>
            <p:ph type="sldNum" sz="quarter" idx="10"/>
          </p:nvPr>
        </p:nvSpPr>
        <p:spPr/>
        <p:txBody>
          <a:bodyPr/>
          <a:lstStyle/>
          <a:p>
            <a:fld id="{2EE8A78D-75C4-E841-B8CC-3B6913D7A8EB}" type="slidenum">
              <a:rPr lang="en-US" smtClean="0"/>
              <a:t>10</a:t>
            </a:fld>
            <a:endParaRPr lang="en-US"/>
          </a:p>
        </p:txBody>
      </p:sp>
    </p:spTree>
    <p:extLst>
      <p:ext uri="{BB962C8B-B14F-4D97-AF65-F5344CB8AC3E}">
        <p14:creationId xmlns:p14="http://schemas.microsoft.com/office/powerpoint/2010/main" val="30538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4394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5315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B76B9B-0F6A-7D4E-99AB-769CFDC92DBC}"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76B9B-0F6A-7D4E-99AB-769CFDC92DBC}" type="datetimeFigureOut">
              <a:rPr lang="en-US" smtClean="0"/>
              <a:t>2/23/17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76B9B-0F6A-7D4E-99AB-769CFDC92DBC}"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B76B9B-0F6A-7D4E-99AB-769CFDC92DBC}" type="datetimeFigureOut">
              <a:rPr lang="en-US" smtClean="0"/>
              <a:t>2/23/17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76403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B76B9B-0F6A-7D4E-99AB-769CFDC92DBC}" type="datetimeFigureOut">
              <a:rPr lang="en-US" smtClean="0"/>
              <a:t>2/23/17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76B9B-0F6A-7D4E-99AB-769CFDC92DBC}" type="datetimeFigureOut">
              <a:rPr lang="en-US" smtClean="0"/>
              <a:t>2/23/17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10646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76B9B-0F6A-7D4E-99AB-769CFDC92DBC}" type="datetimeFigureOut">
              <a:rPr lang="en-US" smtClean="0"/>
              <a:t>2/23/17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AE3F40-F55D-054A-A6F7-A90FA7B383F9}" type="slidenum">
              <a:rPr lang="en-US" smtClean="0"/>
              <a:t>‹#›</a:t>
            </a:fld>
            <a:endParaRPr lang="en-US"/>
          </a:p>
        </p:txBody>
      </p:sp>
    </p:spTree>
    <p:extLst>
      <p:ext uri="{BB962C8B-B14F-4D97-AF65-F5344CB8AC3E}">
        <p14:creationId xmlns:p14="http://schemas.microsoft.com/office/powerpoint/2010/main" val="231551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76B9B-0F6A-7D4E-99AB-769CFDC92DBC}" type="datetimeFigureOut">
              <a:rPr lang="en-US" smtClean="0"/>
              <a:t>2/23/17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3F40-F55D-054A-A6F7-A90FA7B383F9}" type="slidenum">
              <a:rPr lang="en-US" smtClean="0"/>
              <a:t>‹#›</a:t>
            </a:fld>
            <a:endParaRPr lang="en-US"/>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8.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5" Type="http://schemas.openxmlformats.org/officeDocument/2006/relationships/image" Target="../media/image26.emf"/><Relationship Id="rId16" Type="http://schemas.openxmlformats.org/officeDocument/2006/relationships/image" Target="../media/image27.emf"/><Relationship Id="rId17"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emf"/></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5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36478" y="408974"/>
            <a:ext cx="8761666" cy="2727911"/>
            <a:chOff x="411060" y="679154"/>
            <a:chExt cx="8379329" cy="2727911"/>
          </a:xfrm>
        </p:grpSpPr>
        <p:sp>
          <p:nvSpPr>
            <p:cNvPr id="4" name="TextBox 3"/>
            <p:cNvSpPr txBox="1"/>
            <p:nvPr/>
          </p:nvSpPr>
          <p:spPr>
            <a:xfrm>
              <a:off x="411060" y="679154"/>
              <a:ext cx="8379329" cy="523220"/>
            </a:xfrm>
            <a:prstGeom prst="rect">
              <a:avLst/>
            </a:prstGeom>
            <a:noFill/>
          </p:spPr>
          <p:txBody>
            <a:bodyPr wrap="square" rtlCol="0">
              <a:spAutoFit/>
            </a:bodyPr>
            <a:lstStyle/>
            <a:p>
              <a:r>
                <a:rPr lang="en-US" sz="2800" dirty="0" smtClean="0"/>
                <a:t>A hierarchical sampling model</a:t>
              </a:r>
              <a:endParaRPr lang="en-US" sz="2800" dirty="0"/>
            </a:p>
          </p:txBody>
        </p:sp>
        <p:sp>
          <p:nvSpPr>
            <p:cNvPr id="6" name="TextBox 5"/>
            <p:cNvSpPr txBox="1"/>
            <p:nvPr/>
          </p:nvSpPr>
          <p:spPr>
            <a:xfrm>
              <a:off x="411060" y="1468073"/>
              <a:ext cx="7633982" cy="1938992"/>
            </a:xfrm>
            <a:prstGeom prst="rect">
              <a:avLst/>
            </a:prstGeom>
            <a:noFill/>
          </p:spPr>
          <p:txBody>
            <a:bodyPr wrap="square" rtlCol="0">
              <a:spAutoFit/>
            </a:bodyPr>
            <a:lstStyle/>
            <a:p>
              <a:pPr marL="342900" indent="-342900">
                <a:buFont typeface="+mj-lt"/>
                <a:buAutoNum type="arabicPeriod"/>
              </a:pPr>
              <a:r>
                <a:rPr lang="en-US" sz="2000" dirty="0" smtClean="0"/>
                <a:t>Represent categories as (multivariate normal) distributions in the space.</a:t>
              </a:r>
            </a:p>
            <a:p>
              <a:pPr marL="342900" indent="-342900">
                <a:buFont typeface="+mj-lt"/>
                <a:buAutoNum type="arabicPeriod"/>
              </a:pPr>
              <a:r>
                <a:rPr lang="en-US" sz="2000" dirty="0" smtClean="0"/>
                <a:t>Infer the the patterns of variability common among known categories.</a:t>
              </a:r>
            </a:p>
            <a:p>
              <a:pPr marL="342900" indent="-342900">
                <a:buFont typeface="+mj-lt"/>
                <a:buAutoNum type="arabicPeriod"/>
              </a:pPr>
              <a:r>
                <a:rPr lang="en-US" sz="2000" dirty="0" smtClean="0"/>
                <a:t>Generate a new category with similar patterns.</a:t>
              </a:r>
            </a:p>
            <a:p>
              <a:pPr marL="342900" indent="-342900">
                <a:buFont typeface="+mj-lt"/>
                <a:buAutoNum type="arabicPeriod"/>
              </a:pPr>
              <a:endParaRPr lang="en-US" sz="2000" dirty="0"/>
            </a:p>
          </p:txBody>
        </p:sp>
      </p:grpSp>
      <p:grpSp>
        <p:nvGrpSpPr>
          <p:cNvPr id="9" name="Group 8"/>
          <p:cNvGrpSpPr/>
          <p:nvPr/>
        </p:nvGrpSpPr>
        <p:grpSpPr>
          <a:xfrm>
            <a:off x="136478" y="3263362"/>
            <a:ext cx="9144000" cy="2658824"/>
            <a:chOff x="1188038" y="3145392"/>
            <a:chExt cx="8091292" cy="225052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136" y="3145392"/>
              <a:ext cx="7249194" cy="2190005"/>
            </a:xfrm>
            <a:prstGeom prst="rect">
              <a:avLst/>
            </a:prstGeom>
          </p:spPr>
        </p:pic>
        <p:sp>
          <p:nvSpPr>
            <p:cNvPr id="8" name="TextBox 7"/>
            <p:cNvSpPr txBox="1"/>
            <p:nvPr/>
          </p:nvSpPr>
          <p:spPr>
            <a:xfrm>
              <a:off x="1188038" y="4848838"/>
              <a:ext cx="942765" cy="547078"/>
            </a:xfrm>
            <a:prstGeom prst="rect">
              <a:avLst/>
            </a:prstGeom>
            <a:noFill/>
          </p:spPr>
          <p:txBody>
            <a:bodyPr wrap="square" rtlCol="0">
              <a:spAutoFit/>
            </a:bodyPr>
            <a:lstStyle/>
            <a:p>
              <a:pPr algn="r"/>
              <a:r>
                <a:rPr lang="en-US" dirty="0" smtClean="0"/>
                <a:t>Category members</a:t>
              </a:r>
              <a:endParaRPr lang="en-US" dirty="0"/>
            </a:p>
          </p:txBody>
        </p:sp>
        <p:sp>
          <p:nvSpPr>
            <p:cNvPr id="29" name="TextBox 28"/>
            <p:cNvSpPr txBox="1"/>
            <p:nvPr/>
          </p:nvSpPr>
          <p:spPr>
            <a:xfrm>
              <a:off x="1786855" y="3925508"/>
              <a:ext cx="1821001" cy="646331"/>
            </a:xfrm>
            <a:prstGeom prst="rect">
              <a:avLst/>
            </a:prstGeom>
            <a:noFill/>
          </p:spPr>
          <p:txBody>
            <a:bodyPr wrap="square" rtlCol="0">
              <a:spAutoFit/>
            </a:bodyPr>
            <a:lstStyle/>
            <a:p>
              <a:pPr algn="r"/>
              <a:r>
                <a:rPr lang="en-US" smtClean="0"/>
                <a:t>Category representation</a:t>
              </a:r>
              <a:endParaRPr lang="en-US" dirty="0"/>
            </a:p>
          </p:txBody>
        </p:sp>
        <p:sp>
          <p:nvSpPr>
            <p:cNvPr id="34" name="TextBox 33"/>
            <p:cNvSpPr txBox="1"/>
            <p:nvPr/>
          </p:nvSpPr>
          <p:spPr>
            <a:xfrm>
              <a:off x="3054991" y="3158757"/>
              <a:ext cx="1821001" cy="646331"/>
            </a:xfrm>
            <a:prstGeom prst="rect">
              <a:avLst/>
            </a:prstGeom>
            <a:noFill/>
          </p:spPr>
          <p:txBody>
            <a:bodyPr wrap="square" rtlCol="0">
              <a:spAutoFit/>
            </a:bodyPr>
            <a:lstStyle/>
            <a:p>
              <a:pPr algn="r"/>
              <a:r>
                <a:rPr lang="en-US" dirty="0" smtClean="0"/>
                <a:t>Domain</a:t>
              </a:r>
            </a:p>
            <a:p>
              <a:pPr algn="r"/>
              <a:r>
                <a:rPr lang="en-US" dirty="0" smtClean="0"/>
                <a:t>representation</a:t>
              </a:r>
              <a:endParaRPr lang="en-US" dirty="0"/>
            </a:p>
          </p:txBody>
        </p:sp>
      </p:grpSp>
    </p:spTree>
    <p:extLst>
      <p:ext uri="{BB962C8B-B14F-4D97-AF65-F5344CB8AC3E}">
        <p14:creationId xmlns:p14="http://schemas.microsoft.com/office/powerpoint/2010/main" val="55250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723592"/>
            <a:ext cx="5716945" cy="2546122"/>
            <a:chOff x="165293" y="3717606"/>
            <a:chExt cx="5716945" cy="2546122"/>
          </a:xfrm>
        </p:grpSpPr>
        <p:grpSp>
          <p:nvGrpSpPr>
            <p:cNvPr id="9" name="Group 8"/>
            <p:cNvGrpSpPr/>
            <p:nvPr/>
          </p:nvGrpSpPr>
          <p:grpSpPr>
            <a:xfrm>
              <a:off x="165293" y="3717606"/>
              <a:ext cx="5716945" cy="2546122"/>
              <a:chOff x="400185" y="3717606"/>
              <a:chExt cx="5716945" cy="2546122"/>
            </a:xfrm>
          </p:grpSpPr>
          <p:grpSp>
            <p:nvGrpSpPr>
              <p:cNvPr id="26" name="Group 25"/>
              <p:cNvGrpSpPr/>
              <p:nvPr/>
            </p:nvGrpSpPr>
            <p:grpSpPr>
              <a:xfrm>
                <a:off x="400185" y="3717606"/>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nvGrpSpPr>
              <p:cNvPr id="35" name="Group 34"/>
              <p:cNvGrpSpPr/>
              <p:nvPr/>
            </p:nvGrpSpPr>
            <p:grpSpPr>
              <a:xfrm>
                <a:off x="3068347" y="3759530"/>
                <a:ext cx="3048783" cy="2451100"/>
                <a:chOff x="3068347" y="3759530"/>
                <a:chExt cx="3048783"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30" y="3759530"/>
                  <a:ext cx="2247900" cy="2451100"/>
                </a:xfrm>
                <a:prstGeom prst="rect">
                  <a:avLst/>
                </a:prstGeom>
              </p:spPr>
            </p:pic>
            <p:cxnSp>
              <p:nvCxnSpPr>
                <p:cNvPr id="29" name="Straight Arrow Connector 28"/>
                <p:cNvCxnSpPr/>
                <p:nvPr/>
              </p:nvCxnSpPr>
              <p:spPr>
                <a:xfrm flipH="1">
                  <a:off x="3068347"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45871"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
        <p:nvSpPr>
          <p:cNvPr id="52" name="TextBox 51"/>
          <p:cNvSpPr txBox="1"/>
          <p:nvPr/>
        </p:nvSpPr>
        <p:spPr>
          <a:xfrm>
            <a:off x="94123" y="84224"/>
            <a:ext cx="8799294" cy="523220"/>
          </a:xfrm>
          <a:prstGeom prst="rect">
            <a:avLst/>
          </a:prstGeom>
          <a:noFill/>
        </p:spPr>
        <p:txBody>
          <a:bodyPr wrap="square" rtlCol="0">
            <a:spAutoFit/>
          </a:bodyPr>
          <a:lstStyle/>
          <a:p>
            <a:r>
              <a:rPr lang="en-US" sz="2800" dirty="0" smtClean="0"/>
              <a:t>Does this count as a </a:t>
            </a:r>
            <a:r>
              <a:rPr lang="en-US" sz="2800" u="sng" dirty="0" smtClean="0"/>
              <a:t>creative</a:t>
            </a:r>
            <a:r>
              <a:rPr lang="en-US" sz="2800" dirty="0" smtClean="0"/>
              <a:t> use of conceptual knowledge? </a:t>
            </a:r>
            <a:endParaRPr lang="en-US" sz="2800" dirty="0"/>
          </a:p>
        </p:txBody>
      </p:sp>
      <p:sp>
        <p:nvSpPr>
          <p:cNvPr id="2" name="TextBox 1"/>
          <p:cNvSpPr txBox="1"/>
          <p:nvPr/>
        </p:nvSpPr>
        <p:spPr>
          <a:xfrm>
            <a:off x="546968" y="847653"/>
            <a:ext cx="6495474" cy="2431435"/>
          </a:xfrm>
          <a:prstGeom prst="rect">
            <a:avLst/>
          </a:prstGeom>
          <a:noFill/>
        </p:spPr>
        <p:txBody>
          <a:bodyPr wrap="square" rtlCol="0">
            <a:spAutoFit/>
          </a:bodyPr>
          <a:lstStyle/>
          <a:p>
            <a:r>
              <a:rPr lang="en-US" sz="2400" b="1" dirty="0" smtClean="0"/>
              <a:t>Disadvantages</a:t>
            </a:r>
            <a:endParaRPr lang="en-US" sz="2400" dirty="0"/>
          </a:p>
          <a:p>
            <a:pPr marL="342900" indent="-227013">
              <a:buFont typeface="Arial" charset="0"/>
              <a:buChar char="•"/>
            </a:pPr>
            <a:r>
              <a:rPr lang="en-US" sz="2000" dirty="0" smtClean="0"/>
              <a:t>Really boring, small domain. </a:t>
            </a:r>
          </a:p>
          <a:p>
            <a:pPr marL="342900" indent="-227013">
              <a:buFont typeface="Arial" charset="0"/>
              <a:buChar char="•"/>
            </a:pPr>
            <a:r>
              <a:rPr lang="en-US" sz="2000" dirty="0" smtClean="0"/>
              <a:t>Doesn’t *feel* very creative.</a:t>
            </a:r>
          </a:p>
          <a:p>
            <a:endParaRPr lang="en-US" sz="2400" dirty="0" smtClean="0"/>
          </a:p>
          <a:p>
            <a:r>
              <a:rPr lang="en-US" sz="2400" b="1" dirty="0" smtClean="0"/>
              <a:t>Advantages</a:t>
            </a:r>
            <a:endParaRPr lang="en-US" sz="2400" dirty="0"/>
          </a:p>
          <a:p>
            <a:pPr marL="285750" indent="-169863">
              <a:buFont typeface="Arial" charset="0"/>
              <a:buChar char="•"/>
            </a:pPr>
            <a:r>
              <a:rPr lang="en-US" sz="2000" dirty="0" smtClean="0"/>
              <a:t>Can control prior knowledge</a:t>
            </a:r>
          </a:p>
          <a:p>
            <a:pPr marL="285750" indent="-169863">
              <a:buFont typeface="Arial" charset="0"/>
              <a:buChar char="•"/>
            </a:pPr>
            <a:r>
              <a:rPr lang="en-US" sz="2000" dirty="0" smtClean="0"/>
              <a:t>possible to simulate with formal models!</a:t>
            </a:r>
            <a:endParaRPr lang="en-US" sz="2000" dirty="0"/>
          </a:p>
        </p:txBody>
      </p:sp>
    </p:spTree>
    <p:extLst>
      <p:ext uri="{BB962C8B-B14F-4D97-AF65-F5344CB8AC3E}">
        <p14:creationId xmlns:p14="http://schemas.microsoft.com/office/powerpoint/2010/main" val="108017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3323987"/>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a:p>
          <a:p>
            <a:pPr marL="7938"/>
            <a:r>
              <a:rPr lang="en-US" sz="2000" b="1" dirty="0"/>
              <a:t>Our investigation</a:t>
            </a:r>
          </a:p>
          <a:p>
            <a:pPr marL="285750" indent="-169863">
              <a:buFontTx/>
              <a:buChar char="-"/>
            </a:pPr>
            <a:r>
              <a:rPr lang="en-US" sz="2000" dirty="0"/>
              <a:t>What </a:t>
            </a:r>
            <a:r>
              <a:rPr lang="en-US" sz="2000" i="1" dirty="0"/>
              <a:t>else</a:t>
            </a:r>
            <a:r>
              <a:rPr lang="en-US" sz="2000" dirty="0"/>
              <a:t> drives category generation?</a:t>
            </a:r>
          </a:p>
          <a:p>
            <a:pPr marL="285750" indent="-169863">
              <a:buFontTx/>
              <a:buChar char="-"/>
            </a:pPr>
            <a:r>
              <a:rPr lang="en-US" sz="2000" dirty="0"/>
              <a:t>Do existing categorization approaches yield any insights?</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37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70195" y="4278745"/>
            <a:ext cx="6129337" cy="2147352"/>
            <a:chOff x="1212850" y="4000320"/>
            <a:chExt cx="7616825" cy="266847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792" y="4000320"/>
              <a:ext cx="2538942" cy="2668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33" y="4000320"/>
              <a:ext cx="2538942" cy="266847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850" y="4000320"/>
              <a:ext cx="2538942" cy="2668479"/>
            </a:xfrm>
            <a:prstGeom prst="rect">
              <a:avLst/>
            </a:prstGeom>
          </p:spPr>
        </p:pic>
        <p:sp>
          <p:nvSpPr>
            <p:cNvPr id="8" name="TextBox 7"/>
            <p:cNvSpPr txBox="1"/>
            <p:nvPr/>
          </p:nvSpPr>
          <p:spPr>
            <a:xfrm>
              <a:off x="1251239" y="4023279"/>
              <a:ext cx="2500554" cy="497210"/>
            </a:xfrm>
            <a:prstGeom prst="rect">
              <a:avLst/>
            </a:prstGeom>
            <a:noFill/>
          </p:spPr>
          <p:txBody>
            <a:bodyPr wrap="square" rtlCol="0">
              <a:spAutoFit/>
            </a:bodyPr>
            <a:lstStyle/>
            <a:p>
              <a:r>
                <a:rPr lang="en-US" sz="2000" smtClean="0"/>
                <a:t>XOR</a:t>
              </a:r>
              <a:endParaRPr lang="en-US" sz="2000"/>
            </a:p>
          </p:txBody>
        </p:sp>
        <p:sp>
          <p:nvSpPr>
            <p:cNvPr id="9" name="TextBox 8"/>
            <p:cNvSpPr txBox="1"/>
            <p:nvPr/>
          </p:nvSpPr>
          <p:spPr>
            <a:xfrm>
              <a:off x="3751792" y="4058494"/>
              <a:ext cx="2500554" cy="497210"/>
            </a:xfrm>
            <a:prstGeom prst="rect">
              <a:avLst/>
            </a:prstGeom>
            <a:noFill/>
          </p:spPr>
          <p:txBody>
            <a:bodyPr wrap="square" rtlCol="0">
              <a:spAutoFit/>
            </a:bodyPr>
            <a:lstStyle/>
            <a:p>
              <a:r>
                <a:rPr lang="en-US" sz="2000" smtClean="0"/>
                <a:t>Cluster</a:t>
              </a:r>
              <a:endParaRPr lang="en-US" sz="2000"/>
            </a:p>
          </p:txBody>
        </p:sp>
        <p:sp>
          <p:nvSpPr>
            <p:cNvPr id="10" name="TextBox 9"/>
            <p:cNvSpPr txBox="1"/>
            <p:nvPr/>
          </p:nvSpPr>
          <p:spPr>
            <a:xfrm>
              <a:off x="6290733" y="4023279"/>
              <a:ext cx="2538942" cy="497210"/>
            </a:xfrm>
            <a:prstGeom prst="rect">
              <a:avLst/>
            </a:prstGeom>
            <a:noFill/>
          </p:spPr>
          <p:txBody>
            <a:bodyPr wrap="square" rtlCol="0">
              <a:spAutoFit/>
            </a:bodyPr>
            <a:lstStyle/>
            <a:p>
              <a:r>
                <a:rPr lang="en-US" sz="2000" dirty="0" smtClean="0"/>
                <a:t>Row</a:t>
              </a:r>
              <a:endParaRPr lang="en-US" sz="2000" dirty="0"/>
            </a:p>
          </p:txBody>
        </p:sp>
      </p:grpSp>
      <p:sp>
        <p:nvSpPr>
          <p:cNvPr id="2" name="TextBox 1"/>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sp>
        <p:nvSpPr>
          <p:cNvPr id="13" name="TextBox 12"/>
          <p:cNvSpPr txBox="1"/>
          <p:nvPr/>
        </p:nvSpPr>
        <p:spPr>
          <a:xfrm>
            <a:off x="5418161" y="6370835"/>
            <a:ext cx="3550481" cy="338554"/>
          </a:xfrm>
          <a:prstGeom prst="rect">
            <a:avLst/>
          </a:prstGeom>
          <a:noFill/>
        </p:spPr>
        <p:txBody>
          <a:bodyPr wrap="square" rtlCol="0">
            <a:spAutoFit/>
          </a:bodyPr>
          <a:lstStyle/>
          <a:p>
            <a:r>
              <a:rPr lang="en-US" sz="1600" dirty="0" smtClean="0"/>
              <a:t>* “</a:t>
            </a:r>
            <a:r>
              <a:rPr lang="en-US" sz="1600" dirty="0" smtClean="0">
                <a:solidFill>
                  <a:srgbClr val="C00000"/>
                </a:solidFill>
                <a:latin typeface="Courier" charset="0"/>
                <a:ea typeface="Courier" charset="0"/>
                <a:cs typeface="Courier" charset="0"/>
              </a:rPr>
              <a:t>A</a:t>
            </a:r>
            <a:r>
              <a:rPr lang="en-US" sz="1600" dirty="0" smtClean="0"/>
              <a:t>” = member of the ”Alpha” category</a:t>
            </a:r>
            <a:endParaRPr lang="en-US" sz="1600"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1660542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701847" y="4281617"/>
            <a:ext cx="6384086" cy="2113404"/>
            <a:chOff x="-573649" y="1742488"/>
            <a:chExt cx="7985232" cy="2643451"/>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49" y="1742489"/>
              <a:ext cx="2515127" cy="2643450"/>
            </a:xfrm>
            <a:prstGeom prst="rect">
              <a:avLst/>
            </a:prstGeom>
          </p:spPr>
        </p:pic>
        <p:sp>
          <p:nvSpPr>
            <p:cNvPr id="21" name="TextBox 20"/>
            <p:cNvSpPr txBox="1"/>
            <p:nvPr/>
          </p:nvSpPr>
          <p:spPr>
            <a:xfrm>
              <a:off x="-535621" y="1802934"/>
              <a:ext cx="2477099" cy="522674"/>
            </a:xfrm>
            <a:prstGeom prst="rect">
              <a:avLst/>
            </a:prstGeom>
            <a:noFill/>
          </p:spPr>
          <p:txBody>
            <a:bodyPr wrap="square" rtlCol="0">
              <a:spAutoFit/>
            </a:bodyPr>
            <a:lstStyle/>
            <a:p>
              <a:r>
                <a:rPr lang="en-US" sz="2000" dirty="0" smtClean="0"/>
                <a:t>XOR</a:t>
              </a:r>
              <a:endParaRPr lang="en-US" sz="20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829" y="1742489"/>
              <a:ext cx="2515127" cy="2643450"/>
            </a:xfrm>
            <a:prstGeom prst="rect">
              <a:avLst/>
            </a:prstGeom>
          </p:spPr>
        </p:pic>
        <p:sp>
          <p:nvSpPr>
            <p:cNvPr id="23" name="TextBox 22"/>
            <p:cNvSpPr txBox="1"/>
            <p:nvPr/>
          </p:nvSpPr>
          <p:spPr>
            <a:xfrm>
              <a:off x="2149829" y="1802934"/>
              <a:ext cx="2477099" cy="522674"/>
            </a:xfrm>
            <a:prstGeom prst="rect">
              <a:avLst/>
            </a:prstGeom>
            <a:noFill/>
          </p:spPr>
          <p:txBody>
            <a:bodyPr wrap="square" rtlCol="0">
              <a:spAutoFit/>
            </a:bodyPr>
            <a:lstStyle/>
            <a:p>
              <a:r>
                <a:rPr lang="en-US" sz="2000" dirty="0" smtClean="0"/>
                <a:t>Cluster</a:t>
              </a:r>
              <a:endParaRPr lang="en-US" sz="2000"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456" y="1742488"/>
              <a:ext cx="2515127" cy="2643450"/>
            </a:xfrm>
            <a:prstGeom prst="rect">
              <a:avLst/>
            </a:prstGeom>
          </p:spPr>
        </p:pic>
        <p:sp>
          <p:nvSpPr>
            <p:cNvPr id="25" name="TextBox 24"/>
            <p:cNvSpPr txBox="1"/>
            <p:nvPr/>
          </p:nvSpPr>
          <p:spPr>
            <a:xfrm>
              <a:off x="4896455" y="1802934"/>
              <a:ext cx="2515128" cy="522674"/>
            </a:xfrm>
            <a:prstGeom prst="rect">
              <a:avLst/>
            </a:prstGeom>
            <a:noFill/>
          </p:spPr>
          <p:txBody>
            <a:bodyPr wrap="square" rtlCol="0">
              <a:spAutoFit/>
            </a:bodyPr>
            <a:lstStyle/>
            <a:p>
              <a:r>
                <a:rPr lang="en-US" sz="2000" dirty="0" smtClean="0"/>
                <a:t>Row</a:t>
              </a:r>
              <a:endParaRPr lang="en-US" sz="2000" dirty="0"/>
            </a:p>
          </p:txBody>
        </p:sp>
      </p:grpSp>
      <p:sp>
        <p:nvSpPr>
          <p:cNvPr id="13" name="TextBox 12"/>
          <p:cNvSpPr txBox="1"/>
          <p:nvPr/>
        </p:nvSpPr>
        <p:spPr>
          <a:xfrm>
            <a:off x="353651" y="218467"/>
            <a:ext cx="7597657" cy="3170099"/>
          </a:xfrm>
          <a:prstGeom prst="rect">
            <a:avLst/>
          </a:prstGeom>
          <a:noFill/>
        </p:spPr>
        <p:txBody>
          <a:bodyPr wrap="none" rtlCol="0">
            <a:spAutoFit/>
          </a:bodyPr>
          <a:lstStyle/>
          <a:p>
            <a:r>
              <a:rPr lang="en-US" sz="2800" dirty="0" smtClean="0"/>
              <a:t>Experiment 1</a:t>
            </a:r>
          </a:p>
          <a:p>
            <a:endParaRPr lang="en-US" sz="2800" dirty="0"/>
          </a:p>
          <a:p>
            <a:r>
              <a:rPr lang="en-US" sz="2400" dirty="0" smtClean="0"/>
              <a:t>Goals: </a:t>
            </a:r>
          </a:p>
          <a:p>
            <a:pPr marL="285750" indent="-285750">
              <a:buFont typeface="Arial" charset="0"/>
              <a:buChar char="•"/>
            </a:pPr>
            <a:r>
              <a:rPr lang="en-US" sz="2000" dirty="0" smtClean="0"/>
              <a:t>Replicate </a:t>
            </a:r>
            <a:r>
              <a:rPr lang="en-US" sz="2000" dirty="0" err="1" smtClean="0"/>
              <a:t>Jern</a:t>
            </a:r>
            <a:r>
              <a:rPr lang="en-US" sz="2000" dirty="0" smtClean="0"/>
              <a:t> &amp; Kemp (2013) and Ward (1994)</a:t>
            </a:r>
          </a:p>
          <a:p>
            <a:pPr marL="285750" indent="-285750">
              <a:buFont typeface="Arial" charset="0"/>
              <a:buChar char="•"/>
            </a:pPr>
            <a:r>
              <a:rPr lang="en-US" sz="2000" dirty="0" smtClean="0"/>
              <a:t>Characterize the types of categories people generate.</a:t>
            </a:r>
          </a:p>
          <a:p>
            <a:pPr marL="285750" indent="-285750">
              <a:buFont typeface="Arial" charset="0"/>
              <a:buChar char="•"/>
            </a:pPr>
            <a:endParaRPr lang="en-US" dirty="0"/>
          </a:p>
          <a:p>
            <a:r>
              <a:rPr lang="en-US" sz="2400" dirty="0" smtClean="0"/>
              <a:t>Approach</a:t>
            </a:r>
          </a:p>
          <a:p>
            <a:pPr marL="342900" indent="-342900">
              <a:buFont typeface="Arial" charset="0"/>
              <a:buChar char="•"/>
            </a:pPr>
            <a:r>
              <a:rPr lang="en-US" sz="2000" dirty="0" smtClean="0"/>
              <a:t>Teach participants about an experimenter defined “Alpha” category.</a:t>
            </a:r>
          </a:p>
          <a:p>
            <a:pPr marL="342900" indent="-342900">
              <a:buFont typeface="Arial" charset="0"/>
              <a:buChar char="•"/>
            </a:pPr>
            <a:r>
              <a:rPr lang="en-US" sz="2000" dirty="0" smtClean="0"/>
              <a:t>Ask participants to generate a new “Beta” category.</a:t>
            </a:r>
            <a:endParaRPr lang="en-US" dirty="0"/>
          </a:p>
        </p:txBody>
      </p:sp>
      <p:grpSp>
        <p:nvGrpSpPr>
          <p:cNvPr id="14" name="Group 13"/>
          <p:cNvGrpSpPr/>
          <p:nvPr/>
        </p:nvGrpSpPr>
        <p:grpSpPr>
          <a:xfrm>
            <a:off x="154403" y="3926443"/>
            <a:ext cx="2376010" cy="2714565"/>
            <a:chOff x="4805890" y="1240980"/>
            <a:chExt cx="2376010" cy="2714565"/>
          </a:xfrm>
        </p:grpSpPr>
        <p:sp>
          <p:nvSpPr>
            <p:cNvPr id="15" name="TextBox 14"/>
            <p:cNvSpPr txBox="1"/>
            <p:nvPr/>
          </p:nvSpPr>
          <p:spPr>
            <a:xfrm>
              <a:off x="5113667" y="1240980"/>
              <a:ext cx="2068232" cy="369332"/>
            </a:xfrm>
            <a:prstGeom prst="rect">
              <a:avLst/>
            </a:prstGeom>
            <a:noFill/>
          </p:spPr>
          <p:txBody>
            <a:bodyPr wrap="square" rtlCol="0">
              <a:spAutoFit/>
            </a:bodyPr>
            <a:lstStyle/>
            <a:p>
              <a:pPr algn="ctr"/>
              <a:r>
                <a:rPr lang="en-US" b="1" dirty="0" smtClean="0"/>
                <a:t>Domain</a:t>
              </a:r>
              <a:r>
                <a:rPr lang="en-US" dirty="0" smtClean="0"/>
                <a:t>: Squares</a:t>
              </a:r>
              <a:endParaRPr lang="en-US" dirty="0"/>
            </a:p>
          </p:txBody>
        </p:sp>
        <p:grpSp>
          <p:nvGrpSpPr>
            <p:cNvPr id="16" name="Group 15"/>
            <p:cNvGrpSpPr/>
            <p:nvPr/>
          </p:nvGrpSpPr>
          <p:grpSpPr>
            <a:xfrm>
              <a:off x="5144445" y="1610313"/>
              <a:ext cx="2037455" cy="2037455"/>
              <a:chOff x="4039545" y="1620145"/>
              <a:chExt cx="2037455" cy="2037455"/>
            </a:xfrm>
          </p:grpSpPr>
          <p:sp>
            <p:nvSpPr>
              <p:cNvPr id="19" name="Rectangle 18"/>
              <p:cNvSpPr/>
              <p:nvPr/>
            </p:nvSpPr>
            <p:spPr>
              <a:xfrm>
                <a:off x="4039545" y="1620145"/>
                <a:ext cx="2037455" cy="203745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Rectangle 26"/>
              <p:cNvSpPr/>
              <p:nvPr/>
            </p:nvSpPr>
            <p:spPr>
              <a:xfrm>
                <a:off x="5708315" y="3334125"/>
                <a:ext cx="251328" cy="251328"/>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Rectangle 27"/>
              <p:cNvSpPr/>
              <p:nvPr/>
            </p:nvSpPr>
            <p:spPr>
              <a:xfrm>
                <a:off x="4133515" y="3334125"/>
                <a:ext cx="251328" cy="251328"/>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Rectangle 28"/>
              <p:cNvSpPr/>
              <p:nvPr/>
            </p:nvSpPr>
            <p:spPr>
              <a:xfrm>
                <a:off x="4133515" y="1701435"/>
                <a:ext cx="667450" cy="667450"/>
              </a:xfrm>
              <a:prstGeom prst="rect">
                <a:avLst/>
              </a:prstGeom>
              <a:solidFill>
                <a:srgbClr val="19191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Rectangle 29"/>
              <p:cNvSpPr/>
              <p:nvPr/>
            </p:nvSpPr>
            <p:spPr>
              <a:xfrm>
                <a:off x="5292193" y="1702020"/>
                <a:ext cx="667450" cy="667450"/>
              </a:xfrm>
              <a:prstGeom prst="rect">
                <a:avLst/>
              </a:prstGeom>
              <a:solidFill>
                <a:srgbClr val="E6E6E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extBox 16"/>
            <p:cNvSpPr txBox="1"/>
            <p:nvPr/>
          </p:nvSpPr>
          <p:spPr>
            <a:xfrm>
              <a:off x="5144444" y="3647768"/>
              <a:ext cx="2037455" cy="307777"/>
            </a:xfrm>
            <a:prstGeom prst="rect">
              <a:avLst/>
            </a:prstGeom>
            <a:noFill/>
          </p:spPr>
          <p:txBody>
            <a:bodyPr wrap="square" rtlCol="0">
              <a:spAutoFit/>
            </a:bodyPr>
            <a:lstStyle/>
            <a:p>
              <a:pPr algn="ctr"/>
              <a:r>
                <a:rPr lang="en-US" sz="1400" b="1" dirty="0" smtClean="0"/>
                <a:t>Color</a:t>
              </a:r>
              <a:r>
                <a:rPr lang="en-US" sz="1400" dirty="0" smtClean="0"/>
                <a:t> (RGB 25-230)</a:t>
              </a:r>
              <a:endParaRPr lang="en-US" sz="1400" dirty="0"/>
            </a:p>
          </p:txBody>
        </p:sp>
        <p:sp>
          <p:nvSpPr>
            <p:cNvPr id="18" name="TextBox 17"/>
            <p:cNvSpPr txBox="1"/>
            <p:nvPr/>
          </p:nvSpPr>
          <p:spPr>
            <a:xfrm rot="16200000">
              <a:off x="3941051" y="2475151"/>
              <a:ext cx="2037455" cy="307777"/>
            </a:xfrm>
            <a:prstGeom prst="rect">
              <a:avLst/>
            </a:prstGeom>
            <a:noFill/>
          </p:spPr>
          <p:txBody>
            <a:bodyPr wrap="square" rtlCol="0">
              <a:spAutoFit/>
            </a:bodyPr>
            <a:lstStyle/>
            <a:p>
              <a:pPr algn="ctr"/>
              <a:r>
                <a:rPr lang="en-US" sz="1400" b="1" dirty="0" smtClean="0"/>
                <a:t>Size</a:t>
              </a:r>
              <a:r>
                <a:rPr lang="en-US" sz="1400" dirty="0" smtClean="0"/>
                <a:t> (2.5 </a:t>
              </a:r>
              <a:r>
                <a:rPr lang="mr-IN" sz="1400" dirty="0" smtClean="0"/>
                <a:t>–</a:t>
              </a:r>
              <a:r>
                <a:rPr lang="en-US" sz="1400" dirty="0" smtClean="0"/>
                <a:t> 7.1cm)</a:t>
              </a:r>
              <a:endParaRPr lang="en-US" sz="1400" dirty="0"/>
            </a:p>
          </p:txBody>
        </p:sp>
      </p:grpSp>
    </p:spTree>
    <p:extLst>
      <p:ext uri="{BB962C8B-B14F-4D97-AF65-F5344CB8AC3E}">
        <p14:creationId xmlns:p14="http://schemas.microsoft.com/office/powerpoint/2010/main" val="889353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3651" y="218467"/>
            <a:ext cx="8614991" cy="2954655"/>
          </a:xfrm>
          <a:prstGeom prst="rect">
            <a:avLst/>
          </a:prstGeom>
          <a:noFill/>
        </p:spPr>
        <p:txBody>
          <a:bodyPr wrap="square" rtlCol="0">
            <a:spAutoFit/>
          </a:bodyPr>
          <a:lstStyle/>
          <a:p>
            <a:r>
              <a:rPr lang="en-US" sz="2800" dirty="0" smtClean="0"/>
              <a:t>Experiment 1</a:t>
            </a:r>
          </a:p>
          <a:p>
            <a:pPr marL="285750" indent="-285750">
              <a:buFont typeface="Arial" charset="0"/>
              <a:buChar char="•"/>
            </a:pPr>
            <a:endParaRPr lang="en-US" dirty="0"/>
          </a:p>
          <a:p>
            <a:pPr marL="285750" indent="-285750">
              <a:buFont typeface="Arial" charset="0"/>
              <a:buChar char="•"/>
            </a:pPr>
            <a:r>
              <a:rPr lang="en-US" sz="2000" dirty="0" smtClean="0"/>
              <a:t>n </a:t>
            </a:r>
            <a:r>
              <a:rPr lang="en-US" sz="2000" dirty="0"/>
              <a:t>= 22 per condition</a:t>
            </a:r>
          </a:p>
          <a:p>
            <a:pPr marL="285750" indent="-285750">
              <a:buFont typeface="Arial" charset="0"/>
              <a:buChar char="•"/>
            </a:pPr>
            <a:r>
              <a:rPr lang="en-US" sz="2000" dirty="0" smtClean="0"/>
              <a:t>“Observational Learning”: Participants </a:t>
            </a:r>
            <a:r>
              <a:rPr lang="en-US" sz="2000" dirty="0"/>
              <a:t>exposed to members of the Alpha category, one at a </a:t>
            </a:r>
            <a:r>
              <a:rPr lang="en-US" sz="2000" dirty="0" smtClean="0"/>
              <a:t>time. Three random blocks = 12 trials.</a:t>
            </a:r>
          </a:p>
          <a:p>
            <a:pPr marL="285750" indent="-285750">
              <a:buFont typeface="Arial" charset="0"/>
              <a:buChar char="•"/>
            </a:pPr>
            <a:endParaRPr lang="en-US" sz="2000" dirty="0"/>
          </a:p>
          <a:p>
            <a:pPr marL="285750" indent="-285750">
              <a:buFont typeface="Arial" charset="0"/>
              <a:buChar char="•"/>
            </a:pPr>
            <a:r>
              <a:rPr lang="en-US" sz="2000" dirty="0"/>
              <a:t>Participants generated four members of the “Beta” class</a:t>
            </a:r>
          </a:p>
          <a:p>
            <a:pPr marL="285750" indent="-285750">
              <a:buFont typeface="Arial" charset="0"/>
              <a:buChar char="•"/>
            </a:pPr>
            <a:r>
              <a:rPr lang="en-US" sz="2000" dirty="0"/>
              <a:t>Generation via sliding scaling interface, as in </a:t>
            </a:r>
            <a:r>
              <a:rPr lang="en-US" sz="2000" dirty="0" err="1"/>
              <a:t>Jern</a:t>
            </a:r>
            <a:r>
              <a:rPr lang="en-US" sz="2000" dirty="0"/>
              <a:t> &amp; Kemp (2013</a:t>
            </a:r>
            <a:r>
              <a:rPr lang="en-US" sz="2000" dirty="0" smtClean="0"/>
              <a:t>)</a:t>
            </a:r>
          </a:p>
          <a:p>
            <a:pPr marL="285750" indent="-285750">
              <a:buFont typeface="Arial" charset="0"/>
              <a:buChar char="•"/>
            </a:pPr>
            <a:endParaRPr lang="en-US" sz="2000" dirty="0"/>
          </a:p>
        </p:txBody>
      </p:sp>
      <p:grpSp>
        <p:nvGrpSpPr>
          <p:cNvPr id="15" name="Group 14"/>
          <p:cNvGrpSpPr/>
          <p:nvPr/>
        </p:nvGrpSpPr>
        <p:grpSpPr>
          <a:xfrm>
            <a:off x="1240755" y="3369746"/>
            <a:ext cx="2689800" cy="3235166"/>
            <a:chOff x="428324" y="258057"/>
            <a:chExt cx="3243413" cy="3901026"/>
          </a:xfrm>
        </p:grpSpPr>
        <p:grpSp>
          <p:nvGrpSpPr>
            <p:cNvPr id="16" name="Group 15"/>
            <p:cNvGrpSpPr/>
            <p:nvPr/>
          </p:nvGrpSpPr>
          <p:grpSpPr>
            <a:xfrm>
              <a:off x="428324" y="258057"/>
              <a:ext cx="3243413" cy="3901026"/>
              <a:chOff x="428324" y="258057"/>
              <a:chExt cx="2671693" cy="3213388"/>
            </a:xfrm>
          </p:grpSpPr>
          <p:grpSp>
            <p:nvGrpSpPr>
              <p:cNvPr id="18" name="Group 17"/>
              <p:cNvGrpSpPr/>
              <p:nvPr/>
            </p:nvGrpSpPr>
            <p:grpSpPr>
              <a:xfrm>
                <a:off x="428324" y="799752"/>
                <a:ext cx="2671693" cy="2671693"/>
                <a:chOff x="716216" y="1929305"/>
                <a:chExt cx="2531322" cy="2531322"/>
              </a:xfrm>
            </p:grpSpPr>
            <p:sp>
              <p:nvSpPr>
                <p:cNvPr id="20" name="Rectangle 19"/>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p:cNvSpPr/>
                <p:nvPr/>
              </p:nvSpPr>
              <p:spPr>
                <a:xfrm>
                  <a:off x="1576963" y="3777385"/>
                  <a:ext cx="823539" cy="414597"/>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OK</a:t>
                  </a:r>
                  <a:endParaRPr lang="en-US" sz="2000" dirty="0">
                    <a:solidFill>
                      <a:schemeClr val="tx1"/>
                    </a:solidFill>
                  </a:endParaRPr>
                </a:p>
              </p:txBody>
            </p:sp>
            <p:sp>
              <p:nvSpPr>
                <p:cNvPr id="22" name="TextBox 21"/>
                <p:cNvSpPr txBox="1"/>
                <p:nvPr/>
              </p:nvSpPr>
              <p:spPr>
                <a:xfrm>
                  <a:off x="906013" y="3069813"/>
                  <a:ext cx="2107479" cy="608250"/>
                </a:xfrm>
                <a:prstGeom prst="rect">
                  <a:avLst/>
                </a:prstGeom>
                <a:noFill/>
              </p:spPr>
              <p:txBody>
                <a:bodyPr wrap="square" rtlCol="0">
                  <a:spAutoFit/>
                </a:bodyPr>
                <a:lstStyle/>
                <a:p>
                  <a:pPr algn="ctr"/>
                  <a:r>
                    <a:rPr lang="en-US" dirty="0" smtClean="0"/>
                    <a:t>This is a member of the Alpha Category</a:t>
                  </a:r>
                  <a:endParaRPr lang="en-US" dirty="0"/>
                </a:p>
              </p:txBody>
            </p:sp>
          </p:grpSp>
          <p:sp>
            <p:nvSpPr>
              <p:cNvPr id="19" name="TextBox 18"/>
              <p:cNvSpPr txBox="1"/>
              <p:nvPr/>
            </p:nvSpPr>
            <p:spPr>
              <a:xfrm>
                <a:off x="428324" y="258057"/>
                <a:ext cx="2671693" cy="458557"/>
              </a:xfrm>
              <a:prstGeom prst="rect">
                <a:avLst/>
              </a:prstGeom>
              <a:noFill/>
            </p:spPr>
            <p:txBody>
              <a:bodyPr wrap="square" rtlCol="0">
                <a:spAutoFit/>
              </a:bodyPr>
              <a:lstStyle/>
              <a:p>
                <a:r>
                  <a:rPr lang="en-US" sz="2400" smtClean="0"/>
                  <a:t>Training phase</a:t>
                </a:r>
                <a:endParaRPr lang="en-US" sz="2400" dirty="0"/>
              </a:p>
            </p:txBody>
          </p:sp>
        </p:grpSp>
        <p:sp>
          <p:nvSpPr>
            <p:cNvPr id="17" name="Rectangle 16"/>
            <p:cNvSpPr/>
            <p:nvPr/>
          </p:nvSpPr>
          <p:spPr>
            <a:xfrm>
              <a:off x="1571626" y="119628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23" name="Group 22"/>
          <p:cNvGrpSpPr/>
          <p:nvPr/>
        </p:nvGrpSpPr>
        <p:grpSpPr>
          <a:xfrm>
            <a:off x="4845191" y="3369746"/>
            <a:ext cx="2689800" cy="3235166"/>
            <a:chOff x="428324" y="258813"/>
            <a:chExt cx="3243413" cy="3901026"/>
          </a:xfrm>
        </p:grpSpPr>
        <p:grpSp>
          <p:nvGrpSpPr>
            <p:cNvPr id="24" name="Group 23"/>
            <p:cNvGrpSpPr/>
            <p:nvPr/>
          </p:nvGrpSpPr>
          <p:grpSpPr>
            <a:xfrm>
              <a:off x="428324" y="258813"/>
              <a:ext cx="3243413" cy="3901026"/>
              <a:chOff x="428324" y="258057"/>
              <a:chExt cx="3243413" cy="3901026"/>
            </a:xfrm>
          </p:grpSpPr>
          <p:sp>
            <p:nvSpPr>
              <p:cNvPr id="39" name="TextBox 38"/>
              <p:cNvSpPr txBox="1"/>
              <p:nvPr/>
            </p:nvSpPr>
            <p:spPr>
              <a:xfrm>
                <a:off x="428324" y="258057"/>
                <a:ext cx="3243413" cy="556685"/>
              </a:xfrm>
              <a:prstGeom prst="rect">
                <a:avLst/>
              </a:prstGeom>
              <a:noFill/>
            </p:spPr>
            <p:txBody>
              <a:bodyPr wrap="square" rtlCol="0">
                <a:spAutoFit/>
              </a:bodyPr>
              <a:lstStyle/>
              <a:p>
                <a:r>
                  <a:rPr lang="en-US" sz="2400" dirty="0" smtClean="0"/>
                  <a:t>Generation</a:t>
                </a:r>
                <a:endParaRPr lang="en-US" sz="2400" dirty="0"/>
              </a:p>
            </p:txBody>
          </p:sp>
          <p:grpSp>
            <p:nvGrpSpPr>
              <p:cNvPr id="40" name="Group 39"/>
              <p:cNvGrpSpPr/>
              <p:nvPr/>
            </p:nvGrpSpPr>
            <p:grpSpPr>
              <a:xfrm>
                <a:off x="428324" y="915670"/>
                <a:ext cx="3243413" cy="3243413"/>
                <a:chOff x="428324" y="915670"/>
                <a:chExt cx="3243413" cy="3243413"/>
              </a:xfrm>
            </p:grpSpPr>
            <p:grpSp>
              <p:nvGrpSpPr>
                <p:cNvPr id="41" name="Group 40"/>
                <p:cNvGrpSpPr/>
                <p:nvPr/>
              </p:nvGrpSpPr>
              <p:grpSpPr>
                <a:xfrm>
                  <a:off x="428324" y="915670"/>
                  <a:ext cx="3243413" cy="3243413"/>
                  <a:chOff x="716216" y="1929305"/>
                  <a:chExt cx="2531322" cy="2531322"/>
                </a:xfrm>
              </p:grpSpPr>
              <p:sp>
                <p:nvSpPr>
                  <p:cNvPr id="43" name="Rectangle 42"/>
                  <p:cNvSpPr/>
                  <p:nvPr/>
                </p:nvSpPr>
                <p:spPr>
                  <a:xfrm>
                    <a:off x="716216" y="1929305"/>
                    <a:ext cx="2531322" cy="2531322"/>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4" name="TextBox 43"/>
                  <p:cNvSpPr txBox="1"/>
                  <p:nvPr/>
                </p:nvSpPr>
                <p:spPr>
                  <a:xfrm>
                    <a:off x="829695" y="3181321"/>
                    <a:ext cx="2286337" cy="550321"/>
                  </a:xfrm>
                  <a:prstGeom prst="rect">
                    <a:avLst/>
                  </a:prstGeom>
                  <a:noFill/>
                </p:spPr>
                <p:txBody>
                  <a:bodyPr wrap="square" rtlCol="0">
                    <a:spAutoFit/>
                  </a:bodyPr>
                  <a:lstStyle/>
                  <a:p>
                    <a:pPr algn="ctr"/>
                    <a:r>
                      <a:rPr lang="en-US" sz="1600" dirty="0" smtClean="0"/>
                      <a:t>Use the sliders to create </a:t>
                    </a:r>
                    <a:r>
                      <a:rPr lang="en-US" sz="1600" smtClean="0"/>
                      <a:t>a Beta Category </a:t>
                    </a:r>
                    <a:r>
                      <a:rPr lang="en-US" sz="1600" dirty="0" smtClean="0"/>
                      <a:t>example.</a:t>
                    </a:r>
                    <a:endParaRPr lang="en-US" sz="1600" dirty="0"/>
                  </a:p>
                </p:txBody>
              </p:sp>
            </p:grpSp>
            <p:sp>
              <p:nvSpPr>
                <p:cNvPr id="42" name="Rectangle 41"/>
                <p:cNvSpPr/>
                <p:nvPr/>
              </p:nvSpPr>
              <p:spPr>
                <a:xfrm>
                  <a:off x="1522425" y="3356378"/>
                  <a:ext cx="1055210" cy="531228"/>
                </a:xfrm>
                <a:prstGeom prst="rect">
                  <a:avLst/>
                </a:prstGeom>
                <a:solidFill>
                  <a:schemeClr val="bg1">
                    <a:lumMod val="7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DONE</a:t>
                  </a:r>
                  <a:endParaRPr lang="en-US" dirty="0">
                    <a:solidFill>
                      <a:schemeClr val="tx1"/>
                    </a:solidFill>
                  </a:endParaRPr>
                </a:p>
              </p:txBody>
            </p:sp>
          </p:grpSp>
        </p:grpSp>
        <p:sp>
          <p:nvSpPr>
            <p:cNvPr id="25" name="Rectangle 24"/>
            <p:cNvSpPr/>
            <p:nvPr/>
          </p:nvSpPr>
          <p:spPr>
            <a:xfrm>
              <a:off x="2570213" y="1318337"/>
              <a:ext cx="900112" cy="90011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6" name="Group 25"/>
            <p:cNvGrpSpPr/>
            <p:nvPr/>
          </p:nvGrpSpPr>
          <p:grpSpPr>
            <a:xfrm>
              <a:off x="473233" y="1326901"/>
              <a:ext cx="1936919" cy="897119"/>
              <a:chOff x="4194103" y="5439002"/>
              <a:chExt cx="1714466" cy="794086"/>
            </a:xfrm>
          </p:grpSpPr>
          <p:grpSp>
            <p:nvGrpSpPr>
              <p:cNvPr id="27" name="Group 26"/>
              <p:cNvGrpSpPr/>
              <p:nvPr/>
            </p:nvGrpSpPr>
            <p:grpSpPr>
              <a:xfrm>
                <a:off x="4194103" y="5439002"/>
                <a:ext cx="1607442" cy="334115"/>
                <a:chOff x="4194103" y="5439002"/>
                <a:chExt cx="1607442" cy="334115"/>
              </a:xfrm>
            </p:grpSpPr>
            <p:grpSp>
              <p:nvGrpSpPr>
                <p:cNvPr id="34" name="Group 33"/>
                <p:cNvGrpSpPr/>
                <p:nvPr/>
              </p:nvGrpSpPr>
              <p:grpSpPr>
                <a:xfrm>
                  <a:off x="4551808" y="5439002"/>
                  <a:ext cx="991979" cy="123372"/>
                  <a:chOff x="4551808" y="5439002"/>
                  <a:chExt cx="991979" cy="123372"/>
                </a:xfrm>
              </p:grpSpPr>
              <p:cxnSp>
                <p:nvCxnSpPr>
                  <p:cNvPr id="37" name="Straight Connector 36"/>
                  <p:cNvCxnSpPr>
                    <a:stCxn id="33" idx="0"/>
                  </p:cNvCxnSpPr>
                  <p:nvPr/>
                </p:nvCxnSpPr>
                <p:spPr>
                  <a:xfrm>
                    <a:off x="4551808" y="5500688"/>
                    <a:ext cx="991979"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68685"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5" name="TextBox 34"/>
                <p:cNvSpPr txBox="1"/>
                <p:nvPr/>
              </p:nvSpPr>
              <p:spPr>
                <a:xfrm>
                  <a:off x="4194103" y="5500688"/>
                  <a:ext cx="647302" cy="272429"/>
                </a:xfrm>
                <a:prstGeom prst="rect">
                  <a:avLst/>
                </a:prstGeom>
                <a:noFill/>
              </p:spPr>
              <p:txBody>
                <a:bodyPr wrap="none" rtlCol="0">
                  <a:spAutoFit/>
                </a:bodyPr>
                <a:lstStyle/>
                <a:p>
                  <a:r>
                    <a:rPr lang="en-US" sz="1400" smtClean="0"/>
                    <a:t>Smaller</a:t>
                  </a:r>
                  <a:endParaRPr lang="en-US" sz="1400"/>
                </a:p>
              </p:txBody>
            </p:sp>
            <p:sp>
              <p:nvSpPr>
                <p:cNvPr id="36" name="TextBox 35"/>
                <p:cNvSpPr txBox="1"/>
                <p:nvPr/>
              </p:nvSpPr>
              <p:spPr>
                <a:xfrm>
                  <a:off x="5229274" y="5500688"/>
                  <a:ext cx="572271" cy="272429"/>
                </a:xfrm>
                <a:prstGeom prst="rect">
                  <a:avLst/>
                </a:prstGeom>
                <a:noFill/>
              </p:spPr>
              <p:txBody>
                <a:bodyPr wrap="none" rtlCol="0">
                  <a:spAutoFit/>
                </a:bodyPr>
                <a:lstStyle/>
                <a:p>
                  <a:r>
                    <a:rPr lang="en-US" sz="1400" smtClean="0"/>
                    <a:t>Bigger</a:t>
                  </a:r>
                  <a:endParaRPr lang="en-US" sz="1400"/>
                </a:p>
              </p:txBody>
            </p:sp>
          </p:grpSp>
          <p:grpSp>
            <p:nvGrpSpPr>
              <p:cNvPr id="28" name="Group 27"/>
              <p:cNvGrpSpPr/>
              <p:nvPr/>
            </p:nvGrpSpPr>
            <p:grpSpPr>
              <a:xfrm>
                <a:off x="4253922" y="5898973"/>
                <a:ext cx="1654647" cy="334115"/>
                <a:chOff x="4237091" y="5439002"/>
                <a:chExt cx="1654647" cy="334115"/>
              </a:xfrm>
            </p:grpSpPr>
            <p:grpSp>
              <p:nvGrpSpPr>
                <p:cNvPr id="29" name="Group 28"/>
                <p:cNvGrpSpPr/>
                <p:nvPr/>
              </p:nvGrpSpPr>
              <p:grpSpPr>
                <a:xfrm>
                  <a:off x="4543425" y="5439002"/>
                  <a:ext cx="1009324" cy="123372"/>
                  <a:chOff x="4543425" y="5439002"/>
                  <a:chExt cx="1009324" cy="123372"/>
                </a:xfrm>
              </p:grpSpPr>
              <p:cxnSp>
                <p:nvCxnSpPr>
                  <p:cNvPr id="32" name="Straight Connector 31"/>
                  <p:cNvCxnSpPr/>
                  <p:nvPr/>
                </p:nvCxnSpPr>
                <p:spPr>
                  <a:xfrm>
                    <a:off x="4543425" y="5500688"/>
                    <a:ext cx="1009324" cy="0"/>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0620" y="5439002"/>
                    <a:ext cx="123372" cy="1233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TextBox 29"/>
                <p:cNvSpPr txBox="1"/>
                <p:nvPr/>
              </p:nvSpPr>
              <p:spPr>
                <a:xfrm>
                  <a:off x="4237091" y="5500688"/>
                  <a:ext cx="595370" cy="272429"/>
                </a:xfrm>
                <a:prstGeom prst="rect">
                  <a:avLst/>
                </a:prstGeom>
                <a:noFill/>
              </p:spPr>
              <p:txBody>
                <a:bodyPr wrap="none" rtlCol="0">
                  <a:spAutoFit/>
                </a:bodyPr>
                <a:lstStyle/>
                <a:p>
                  <a:r>
                    <a:rPr lang="en-US" sz="1400" dirty="0" smtClean="0"/>
                    <a:t>Darker</a:t>
                  </a:r>
                  <a:endParaRPr lang="en-US" sz="1400" dirty="0"/>
                </a:p>
              </p:txBody>
            </p:sp>
            <p:sp>
              <p:nvSpPr>
                <p:cNvPr id="31" name="TextBox 30"/>
                <p:cNvSpPr txBox="1"/>
                <p:nvPr/>
              </p:nvSpPr>
              <p:spPr>
                <a:xfrm>
                  <a:off x="5280078" y="5500688"/>
                  <a:ext cx="611660" cy="272429"/>
                </a:xfrm>
                <a:prstGeom prst="rect">
                  <a:avLst/>
                </a:prstGeom>
                <a:noFill/>
              </p:spPr>
              <p:txBody>
                <a:bodyPr wrap="none" rtlCol="0">
                  <a:spAutoFit/>
                </a:bodyPr>
                <a:lstStyle/>
                <a:p>
                  <a:r>
                    <a:rPr lang="en-US" sz="1400" dirty="0" smtClean="0"/>
                    <a:t>Lighter</a:t>
                  </a:r>
                  <a:endParaRPr lang="en-US" sz="1400" dirty="0"/>
                </a:p>
              </p:txBody>
            </p:sp>
          </p:grpSp>
        </p:grpSp>
      </p:grpSp>
    </p:spTree>
    <p:extLst>
      <p:ext uri="{BB962C8B-B14F-4D97-AF65-F5344CB8AC3E}">
        <p14:creationId xmlns:p14="http://schemas.microsoft.com/office/powerpoint/2010/main" val="1518439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69194" y="1090382"/>
            <a:ext cx="2621935" cy="2744639"/>
            <a:chOff x="1214390" y="2202810"/>
            <a:chExt cx="2051351" cy="214735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0" y="2202810"/>
              <a:ext cx="2043113" cy="2147352"/>
            </a:xfrm>
            <a:prstGeom prst="rect">
              <a:avLst/>
            </a:prstGeom>
          </p:spPr>
        </p:pic>
        <p:sp>
          <p:nvSpPr>
            <p:cNvPr id="8" name="TextBox 7"/>
            <p:cNvSpPr txBox="1"/>
            <p:nvPr/>
          </p:nvSpPr>
          <p:spPr>
            <a:xfrm>
              <a:off x="1253520" y="2221285"/>
              <a:ext cx="2012221" cy="421549"/>
            </a:xfrm>
            <a:prstGeom prst="rect">
              <a:avLst/>
            </a:prstGeom>
            <a:noFill/>
          </p:spPr>
          <p:txBody>
            <a:bodyPr wrap="square" rtlCol="0">
              <a:spAutoFit/>
            </a:bodyPr>
            <a:lstStyle/>
            <a:p>
              <a:r>
                <a:rPr lang="en-US" sz="2400" smtClean="0"/>
                <a:t>XOR</a:t>
              </a:r>
              <a:endParaRPr lang="en-US" sz="2400"/>
            </a:p>
          </p:txBody>
        </p:sp>
      </p:grpSp>
      <p:grpSp>
        <p:nvGrpSpPr>
          <p:cNvPr id="15" name="Group 14"/>
          <p:cNvGrpSpPr/>
          <p:nvPr/>
        </p:nvGrpSpPr>
        <p:grpSpPr>
          <a:xfrm>
            <a:off x="3294365" y="1090381"/>
            <a:ext cx="2611406" cy="2744640"/>
            <a:chOff x="3265741" y="2202810"/>
            <a:chExt cx="2043113" cy="2147352"/>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41" y="2202810"/>
              <a:ext cx="2043113" cy="2147352"/>
            </a:xfrm>
            <a:prstGeom prst="rect">
              <a:avLst/>
            </a:prstGeom>
          </p:spPr>
        </p:pic>
        <p:sp>
          <p:nvSpPr>
            <p:cNvPr id="9" name="TextBox 8"/>
            <p:cNvSpPr txBox="1"/>
            <p:nvPr/>
          </p:nvSpPr>
          <p:spPr>
            <a:xfrm>
              <a:off x="3265741" y="2249623"/>
              <a:ext cx="2012221" cy="421549"/>
            </a:xfrm>
            <a:prstGeom prst="rect">
              <a:avLst/>
            </a:prstGeom>
            <a:noFill/>
          </p:spPr>
          <p:txBody>
            <a:bodyPr wrap="square" rtlCol="0">
              <a:spAutoFit/>
            </a:bodyPr>
            <a:lstStyle/>
            <a:p>
              <a:r>
                <a:rPr lang="en-US" sz="2400" smtClean="0"/>
                <a:t>Cluster</a:t>
              </a:r>
              <a:endParaRPr lang="en-US" sz="2400"/>
            </a:p>
          </p:txBody>
        </p:sp>
      </p:grpSp>
      <p:grpSp>
        <p:nvGrpSpPr>
          <p:cNvPr id="16" name="Group 15"/>
          <p:cNvGrpSpPr/>
          <p:nvPr/>
        </p:nvGrpSpPr>
        <p:grpSpPr>
          <a:xfrm>
            <a:off x="6219536" y="1090381"/>
            <a:ext cx="2611406" cy="2744640"/>
            <a:chOff x="5308852" y="2202810"/>
            <a:chExt cx="2043113" cy="2147352"/>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8852" y="2202810"/>
              <a:ext cx="2043113" cy="2147352"/>
            </a:xfrm>
            <a:prstGeom prst="rect">
              <a:avLst/>
            </a:prstGeom>
          </p:spPr>
        </p:pic>
        <p:sp>
          <p:nvSpPr>
            <p:cNvPr id="10" name="TextBox 9"/>
            <p:cNvSpPr txBox="1"/>
            <p:nvPr/>
          </p:nvSpPr>
          <p:spPr>
            <a:xfrm>
              <a:off x="5308852" y="2221285"/>
              <a:ext cx="2043113" cy="421549"/>
            </a:xfrm>
            <a:prstGeom prst="rect">
              <a:avLst/>
            </a:prstGeom>
            <a:noFill/>
          </p:spPr>
          <p:txBody>
            <a:bodyPr wrap="square" rtlCol="0">
              <a:spAutoFit/>
            </a:bodyPr>
            <a:lstStyle/>
            <a:p>
              <a:r>
                <a:rPr lang="en-US" sz="2400" dirty="0" smtClean="0"/>
                <a:t>Row</a:t>
              </a:r>
              <a:endParaRPr lang="en-US" sz="2400" dirty="0"/>
            </a:p>
          </p:txBody>
        </p:sp>
      </p:grpSp>
      <p:sp>
        <p:nvSpPr>
          <p:cNvPr id="2" name="TextBox 1"/>
          <p:cNvSpPr txBox="1"/>
          <p:nvPr/>
        </p:nvSpPr>
        <p:spPr>
          <a:xfrm>
            <a:off x="353651" y="218467"/>
            <a:ext cx="1813445" cy="523220"/>
          </a:xfrm>
          <a:prstGeom prst="rect">
            <a:avLst/>
          </a:prstGeom>
          <a:noFill/>
        </p:spPr>
        <p:txBody>
          <a:bodyPr wrap="none" rtlCol="0">
            <a:spAutoFit/>
          </a:bodyPr>
          <a:lstStyle/>
          <a:p>
            <a:r>
              <a:rPr lang="en-US" sz="2800" dirty="0" smtClean="0"/>
              <a:t>Predictions</a:t>
            </a:r>
          </a:p>
        </p:txBody>
      </p:sp>
      <p:sp>
        <p:nvSpPr>
          <p:cNvPr id="3" name="TextBox 2"/>
          <p:cNvSpPr txBox="1"/>
          <p:nvPr/>
        </p:nvSpPr>
        <p:spPr>
          <a:xfrm>
            <a:off x="419208" y="3816545"/>
            <a:ext cx="2460470" cy="1538883"/>
          </a:xfrm>
          <a:prstGeom prst="rect">
            <a:avLst/>
          </a:prstGeom>
          <a:noFill/>
        </p:spPr>
        <p:txBody>
          <a:bodyPr wrap="square" lIns="0" tIns="0" rIns="0" bIns="0" rtlCol="0">
            <a:spAutoFit/>
          </a:bodyPr>
          <a:lstStyle/>
          <a:p>
            <a:r>
              <a:rPr lang="en-US" sz="2000" dirty="0" smtClean="0"/>
              <a:t>Lots of variance along both features.</a:t>
            </a:r>
          </a:p>
          <a:p>
            <a:endParaRPr lang="en-US" sz="2000" dirty="0" smtClean="0"/>
          </a:p>
          <a:p>
            <a:r>
              <a:rPr lang="en-US" sz="2000" dirty="0" smtClean="0"/>
              <a:t>Perfect positive feature correlation</a:t>
            </a:r>
            <a:endParaRPr lang="en-US" sz="2000" dirty="0"/>
          </a:p>
        </p:txBody>
      </p:sp>
      <p:sp>
        <p:nvSpPr>
          <p:cNvPr id="13" name="TextBox 12"/>
          <p:cNvSpPr txBox="1"/>
          <p:nvPr/>
        </p:nvSpPr>
        <p:spPr>
          <a:xfrm>
            <a:off x="3294365" y="3816545"/>
            <a:ext cx="2571921" cy="1231106"/>
          </a:xfrm>
          <a:prstGeom prst="rect">
            <a:avLst/>
          </a:prstGeom>
          <a:noFill/>
        </p:spPr>
        <p:txBody>
          <a:bodyPr wrap="square" lIns="0" tIns="0" rIns="0" bIns="0" rtlCol="0">
            <a:spAutoFit/>
          </a:bodyPr>
          <a:lstStyle/>
          <a:p>
            <a:r>
              <a:rPr lang="en-US" sz="2000" dirty="0" smtClean="0"/>
              <a:t>Small amount of variance, both </a:t>
            </a:r>
            <a:r>
              <a:rPr lang="en-US" sz="2000" dirty="0" smtClean="0"/>
              <a:t>features</a:t>
            </a:r>
          </a:p>
          <a:p>
            <a:endParaRPr lang="en-US" sz="2000" dirty="0" smtClean="0"/>
          </a:p>
          <a:p>
            <a:r>
              <a:rPr lang="en-US" sz="2000" dirty="0" smtClean="0"/>
              <a:t>No feature correlation</a:t>
            </a:r>
            <a:endParaRPr lang="en-US" sz="2000" dirty="0"/>
          </a:p>
        </p:txBody>
      </p:sp>
      <p:sp>
        <p:nvSpPr>
          <p:cNvPr id="17" name="TextBox 16"/>
          <p:cNvSpPr txBox="1"/>
          <p:nvPr/>
        </p:nvSpPr>
        <p:spPr>
          <a:xfrm>
            <a:off x="6219536" y="3816544"/>
            <a:ext cx="2611406" cy="1231106"/>
          </a:xfrm>
          <a:prstGeom prst="rect">
            <a:avLst/>
          </a:prstGeom>
          <a:noFill/>
        </p:spPr>
        <p:txBody>
          <a:bodyPr wrap="square" lIns="0" tIns="0" rIns="0" bIns="0" rtlCol="0">
            <a:spAutoFit/>
          </a:bodyPr>
          <a:lstStyle/>
          <a:p>
            <a:r>
              <a:rPr lang="en-US" sz="2000" dirty="0" smtClean="0"/>
              <a:t>No Y-Axis variance, lots of X-axis variance.</a:t>
            </a:r>
          </a:p>
          <a:p>
            <a:endParaRPr lang="en-US" sz="2000" dirty="0" smtClean="0"/>
          </a:p>
          <a:p>
            <a:r>
              <a:rPr lang="en-US" sz="2000" dirty="0" smtClean="0"/>
              <a:t>No feature correlation</a:t>
            </a:r>
            <a:endParaRPr lang="en-US" sz="2000" dirty="0"/>
          </a:p>
        </p:txBody>
      </p:sp>
    </p:spTree>
    <p:extLst>
      <p:ext uri="{BB962C8B-B14F-4D97-AF65-F5344CB8AC3E}">
        <p14:creationId xmlns:p14="http://schemas.microsoft.com/office/powerpoint/2010/main" val="15030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Tree>
    <p:extLst>
      <p:ext uri="{BB962C8B-B14F-4D97-AF65-F5344CB8AC3E}">
        <p14:creationId xmlns:p14="http://schemas.microsoft.com/office/powerpoint/2010/main" val="1591734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2658" y="271937"/>
            <a:ext cx="9283405" cy="6240076"/>
            <a:chOff x="1277383" y="1214008"/>
            <a:chExt cx="7738434" cy="5201584"/>
          </a:xfrm>
        </p:grpSpPr>
        <p:sp>
          <p:nvSpPr>
            <p:cNvPr id="54" name="TextBox 53"/>
            <p:cNvSpPr txBox="1"/>
            <p:nvPr/>
          </p:nvSpPr>
          <p:spPr>
            <a:xfrm>
              <a:off x="6426147" y="6094732"/>
              <a:ext cx="2589670" cy="320860"/>
            </a:xfrm>
            <a:prstGeom prst="rect">
              <a:avLst/>
            </a:prstGeom>
            <a:noFill/>
          </p:spPr>
          <p:txBody>
            <a:bodyPr wrap="square" rtlCol="0">
              <a:spAutoFit/>
            </a:bodyPr>
            <a:lstStyle/>
            <a:p>
              <a:r>
                <a:rPr lang="en-US" dirty="0" smtClean="0"/>
                <a:t>*representative participants.</a:t>
              </a:r>
              <a:endParaRPr lang="en-US" dirty="0"/>
            </a:p>
          </p:txBody>
        </p:sp>
        <p:grpSp>
          <p:nvGrpSpPr>
            <p:cNvPr id="55" name="Group 54"/>
            <p:cNvGrpSpPr/>
            <p:nvPr/>
          </p:nvGrpSpPr>
          <p:grpSpPr>
            <a:xfrm>
              <a:off x="1277384" y="2893493"/>
              <a:ext cx="7611437" cy="1518713"/>
              <a:chOff x="1277384" y="2893493"/>
              <a:chExt cx="7611437" cy="1518713"/>
            </a:xfrm>
          </p:grpSpPr>
          <p:grpSp>
            <p:nvGrpSpPr>
              <p:cNvPr id="72" name="Group 71"/>
              <p:cNvGrpSpPr/>
              <p:nvPr/>
            </p:nvGrpSpPr>
            <p:grpSpPr>
              <a:xfrm>
                <a:off x="1656208" y="2893494"/>
                <a:ext cx="7232613" cy="1518712"/>
                <a:chOff x="1124646" y="3010154"/>
                <a:chExt cx="7788661" cy="1635472"/>
              </a:xfrm>
            </p:grpSpPr>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395" y="3011543"/>
                  <a:ext cx="1557723" cy="1634082"/>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0133" y="3011543"/>
                  <a:ext cx="1557723" cy="1634082"/>
                </a:xfrm>
                <a:prstGeom prst="rect">
                  <a:avLst/>
                </a:prstGeom>
              </p:spPr>
            </p:pic>
            <p:pic>
              <p:nvPicPr>
                <p:cNvPr id="76" name="Picture 7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859" y="3011543"/>
                  <a:ext cx="1557723" cy="1634082"/>
                </a:xfrm>
                <a:prstGeom prst="rect">
                  <a:avLst/>
                </a:prstGeom>
              </p:spPr>
            </p:pic>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5584" y="3011544"/>
                  <a:ext cx="1557723" cy="1634082"/>
                </a:xfrm>
                <a:prstGeom prst="rect">
                  <a:avLst/>
                </a:prstGeom>
              </p:spPr>
            </p:pic>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646" y="3010154"/>
                  <a:ext cx="1557733" cy="1634092"/>
                </a:xfrm>
                <a:prstGeom prst="rect">
                  <a:avLst/>
                </a:prstGeom>
              </p:spPr>
            </p:pic>
          </p:grpSp>
          <p:sp>
            <p:nvSpPr>
              <p:cNvPr id="73" name="TextBox 72"/>
              <p:cNvSpPr txBox="1"/>
              <p:nvPr/>
            </p:nvSpPr>
            <p:spPr>
              <a:xfrm rot="16200000">
                <a:off x="718743" y="3452134"/>
                <a:ext cx="1517431" cy="400149"/>
              </a:xfrm>
              <a:prstGeom prst="rect">
                <a:avLst/>
              </a:prstGeom>
              <a:noFill/>
            </p:spPr>
            <p:txBody>
              <a:bodyPr wrap="square" rtlCol="0">
                <a:spAutoFit/>
              </a:bodyPr>
              <a:lstStyle/>
              <a:p>
                <a:pPr algn="ctr"/>
                <a:r>
                  <a:rPr lang="en-US" sz="2400" dirty="0" smtClean="0"/>
                  <a:t>CLUSTER</a:t>
                </a:r>
                <a:endParaRPr lang="en-US" sz="2400" dirty="0"/>
              </a:p>
            </p:txBody>
          </p:sp>
        </p:grpSp>
        <p:grpSp>
          <p:nvGrpSpPr>
            <p:cNvPr id="56" name="Group 55"/>
            <p:cNvGrpSpPr/>
            <p:nvPr/>
          </p:nvGrpSpPr>
          <p:grpSpPr>
            <a:xfrm>
              <a:off x="1277383" y="4571702"/>
              <a:ext cx="7611438" cy="1517424"/>
              <a:chOff x="1277383" y="4412207"/>
              <a:chExt cx="7611438" cy="1517424"/>
            </a:xfrm>
          </p:grpSpPr>
          <p:grpSp>
            <p:nvGrpSpPr>
              <p:cNvPr id="65" name="Group 64"/>
              <p:cNvGrpSpPr/>
              <p:nvPr/>
            </p:nvGrpSpPr>
            <p:grpSpPr>
              <a:xfrm>
                <a:off x="1656248" y="4412207"/>
                <a:ext cx="7232573" cy="1517424"/>
                <a:chOff x="1124689" y="4645626"/>
                <a:chExt cx="7788618" cy="1634085"/>
              </a:xfrm>
            </p:grpSpPr>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412" y="4645626"/>
                  <a:ext cx="1557723" cy="1634082"/>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689" y="4645626"/>
                  <a:ext cx="1557723" cy="1634082"/>
                </a:xfrm>
                <a:prstGeom prst="rect">
                  <a:avLst/>
                </a:prstGeom>
              </p:spPr>
            </p:pic>
            <p:pic>
              <p:nvPicPr>
                <p:cNvPr id="69" name="Picture 6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40136" y="4645627"/>
                  <a:ext cx="1557723" cy="1634082"/>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97859" y="4645627"/>
                  <a:ext cx="1557723" cy="1634082"/>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5584" y="4645629"/>
                  <a:ext cx="1557723" cy="1634082"/>
                </a:xfrm>
                <a:prstGeom prst="rect">
                  <a:avLst/>
                </a:prstGeom>
              </p:spPr>
            </p:pic>
          </p:grpSp>
          <p:sp>
            <p:nvSpPr>
              <p:cNvPr id="66" name="TextBox 65"/>
              <p:cNvSpPr txBox="1"/>
              <p:nvPr/>
            </p:nvSpPr>
            <p:spPr>
              <a:xfrm rot="16200000">
                <a:off x="718747" y="4970843"/>
                <a:ext cx="1517421" cy="400149"/>
              </a:xfrm>
              <a:prstGeom prst="rect">
                <a:avLst/>
              </a:prstGeom>
              <a:noFill/>
            </p:spPr>
            <p:txBody>
              <a:bodyPr wrap="square" rtlCol="0">
                <a:spAutoFit/>
              </a:bodyPr>
              <a:lstStyle/>
              <a:p>
                <a:pPr algn="ctr"/>
                <a:r>
                  <a:rPr lang="en-US" sz="2400" dirty="0" smtClean="0"/>
                  <a:t>ROW</a:t>
                </a:r>
                <a:endParaRPr lang="en-US" sz="2400" dirty="0"/>
              </a:p>
            </p:txBody>
          </p:sp>
        </p:grpSp>
        <p:grpSp>
          <p:nvGrpSpPr>
            <p:cNvPr id="57" name="Group 56"/>
            <p:cNvGrpSpPr/>
            <p:nvPr/>
          </p:nvGrpSpPr>
          <p:grpSpPr>
            <a:xfrm>
              <a:off x="1277385" y="1214008"/>
              <a:ext cx="7609958" cy="1518709"/>
              <a:chOff x="1277385" y="1214008"/>
              <a:chExt cx="7609958" cy="1518709"/>
            </a:xfrm>
          </p:grpSpPr>
          <p:sp>
            <p:nvSpPr>
              <p:cNvPr id="58" name="TextBox 57"/>
              <p:cNvSpPr txBox="1"/>
              <p:nvPr/>
            </p:nvSpPr>
            <p:spPr>
              <a:xfrm rot="16200000">
                <a:off x="718750" y="1772645"/>
                <a:ext cx="1517420" cy="400149"/>
              </a:xfrm>
              <a:prstGeom prst="rect">
                <a:avLst/>
              </a:prstGeom>
              <a:noFill/>
            </p:spPr>
            <p:txBody>
              <a:bodyPr wrap="square" rtlCol="0">
                <a:spAutoFit/>
              </a:bodyPr>
              <a:lstStyle/>
              <a:p>
                <a:pPr algn="ctr"/>
                <a:r>
                  <a:rPr lang="en-US" sz="2400" dirty="0" smtClean="0"/>
                  <a:t>XOR</a:t>
                </a:r>
                <a:endParaRPr lang="en-US" sz="2400" dirty="0"/>
              </a:p>
            </p:txBody>
          </p:sp>
          <p:grpSp>
            <p:nvGrpSpPr>
              <p:cNvPr id="59" name="Group 58"/>
              <p:cNvGrpSpPr/>
              <p:nvPr/>
            </p:nvGrpSpPr>
            <p:grpSpPr>
              <a:xfrm>
                <a:off x="1653268" y="1214008"/>
                <a:ext cx="7234075" cy="1518709"/>
                <a:chOff x="1653268" y="1214008"/>
                <a:chExt cx="7234075" cy="1518709"/>
              </a:xfrm>
            </p:grpSpPr>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1272" y="1214008"/>
                  <a:ext cx="1446514" cy="1517422"/>
                </a:xfrm>
                <a:prstGeom prst="rect">
                  <a:avLst/>
                </a:prstGeom>
              </p:spPr>
            </p:pic>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47796" y="1215295"/>
                  <a:ext cx="1446514" cy="1517422"/>
                </a:xfrm>
                <a:prstGeom prst="rect">
                  <a:avLst/>
                </a:prstGeom>
              </p:spPr>
            </p:pic>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0829" y="1214008"/>
                  <a:ext cx="1446514" cy="1517422"/>
                </a:xfrm>
                <a:prstGeom prst="rect">
                  <a:avLst/>
                </a:prstGeom>
              </p:spPr>
            </p:pic>
            <p:pic>
              <p:nvPicPr>
                <p:cNvPr id="63" name="Picture 6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5790" y="1214008"/>
                  <a:ext cx="1446514" cy="1517422"/>
                </a:xfrm>
                <a:prstGeom prst="rect">
                  <a:avLst/>
                </a:prstGeom>
              </p:spPr>
            </p:pic>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3268" y="1214008"/>
                  <a:ext cx="1446524" cy="1517432"/>
                </a:xfrm>
                <a:prstGeom prst="rect">
                  <a:avLst/>
                </a:prstGeom>
              </p:spPr>
            </p:pic>
          </p:grpSp>
        </p:grpSp>
      </p:grpSp>
      <p:sp>
        <p:nvSpPr>
          <p:cNvPr id="28" name="Rectangle 27"/>
          <p:cNvSpPr/>
          <p:nvPr/>
        </p:nvSpPr>
        <p:spPr>
          <a:xfrm>
            <a:off x="3888902" y="270392"/>
            <a:ext cx="5255098" cy="5856701"/>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0"/>
            <a:endParaRPr lang="en-US" sz="2000" b="1" dirty="0" smtClean="0">
              <a:solidFill>
                <a:schemeClr val="tx1"/>
              </a:solidFill>
            </a:endParaRPr>
          </a:p>
          <a:p>
            <a:pPr marL="63500"/>
            <a:endParaRPr lang="en-US" sz="2000" b="1" dirty="0">
              <a:solidFill>
                <a:schemeClr val="tx1"/>
              </a:solidFill>
            </a:endParaRPr>
          </a:p>
          <a:p>
            <a:pPr marL="63500"/>
            <a:r>
              <a:rPr lang="en-US" sz="2400" b="1" dirty="0" smtClean="0">
                <a:solidFill>
                  <a:schemeClr val="tx1"/>
                </a:solidFill>
              </a:rPr>
              <a:t>Analysis Approach</a:t>
            </a:r>
          </a:p>
          <a:p>
            <a:pPr marL="63500"/>
            <a:endParaRPr lang="en-US" sz="2000" b="1" dirty="0" smtClean="0">
              <a:solidFill>
                <a:schemeClr val="tx1"/>
              </a:solidFill>
            </a:endParaRPr>
          </a:p>
          <a:p>
            <a:pPr marL="63500"/>
            <a:r>
              <a:rPr lang="en-US" sz="2000" dirty="0" smtClean="0">
                <a:solidFill>
                  <a:schemeClr val="tx1"/>
                </a:solidFill>
              </a:rPr>
              <a:t>Characterize each category in terms of underlying statistics, compare conditions on category statistics.</a:t>
            </a:r>
          </a:p>
          <a:p>
            <a:pPr marL="63500"/>
            <a:endParaRPr lang="en-US" sz="2000" dirty="0">
              <a:solidFill>
                <a:schemeClr val="tx1"/>
              </a:solidFill>
            </a:endParaRPr>
          </a:p>
          <a:p>
            <a:pPr marL="63500"/>
            <a:r>
              <a:rPr lang="en-US" sz="2400" dirty="0" smtClean="0">
                <a:solidFill>
                  <a:schemeClr val="tx1"/>
                </a:solidFill>
              </a:rPr>
              <a:t>Core stats</a:t>
            </a:r>
          </a:p>
          <a:p>
            <a:pPr marL="290513" indent="-173038">
              <a:buFont typeface="Arial" charset="0"/>
              <a:buChar char="•"/>
            </a:pPr>
            <a:r>
              <a:rPr lang="en-US" sz="2000" dirty="0" smtClean="0">
                <a:solidFill>
                  <a:schemeClr val="tx1"/>
                </a:solidFill>
              </a:rPr>
              <a:t>Range of examples along each axis (X, Y)</a:t>
            </a:r>
          </a:p>
          <a:p>
            <a:pPr marL="290513" indent="-173038">
              <a:buFont typeface="Arial" charset="0"/>
              <a:buChar char="•"/>
            </a:pPr>
            <a:r>
              <a:rPr lang="en-US" sz="2000" dirty="0" smtClean="0">
                <a:solidFill>
                  <a:schemeClr val="tx1"/>
                </a:solidFill>
              </a:rPr>
              <a:t>Correlation between features.</a:t>
            </a:r>
          </a:p>
          <a:p>
            <a:pPr marL="290513" indent="-173038">
              <a:buFont typeface="Arial" charset="0"/>
              <a:buChar char="•"/>
            </a:pPr>
            <a:r>
              <a:rPr lang="en-US" sz="2000" dirty="0" smtClean="0">
                <a:solidFill>
                  <a:schemeClr val="tx1"/>
                </a:solidFill>
              </a:rPr>
              <a:t>Within- &amp; Between-class distance</a:t>
            </a:r>
          </a:p>
          <a:p>
            <a:pPr marL="63500"/>
            <a:endParaRPr lang="en-US" sz="2000" dirty="0">
              <a:solidFill>
                <a:schemeClr val="tx1"/>
              </a:solidFill>
            </a:endParaRPr>
          </a:p>
          <a:p>
            <a:pPr marL="63500"/>
            <a:endParaRPr lang="en-US" sz="2000" b="1" dirty="0">
              <a:solidFill>
                <a:schemeClr val="tx1"/>
              </a:solidFill>
            </a:endParaRPr>
          </a:p>
        </p:txBody>
      </p:sp>
    </p:spTree>
    <p:extLst>
      <p:ext uri="{BB962C8B-B14F-4D97-AF65-F5344CB8AC3E}">
        <p14:creationId xmlns:p14="http://schemas.microsoft.com/office/powerpoint/2010/main" val="538193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7" name="TextBox 6"/>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36026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7839"/>
            <a:ext cx="7772400" cy="2387600"/>
          </a:xfrm>
        </p:spPr>
        <p:txBody>
          <a:bodyPr>
            <a:normAutofit/>
          </a:bodyPr>
          <a:lstStyle/>
          <a:p>
            <a:r>
              <a:rPr lang="en-US" sz="4000" dirty="0" smtClean="0"/>
              <a:t>Exploring the Creative Use of Conceptual Knowledge</a:t>
            </a:r>
            <a:endParaRPr lang="en-US" sz="4000" dirty="0"/>
          </a:p>
        </p:txBody>
      </p:sp>
      <p:grpSp>
        <p:nvGrpSpPr>
          <p:cNvPr id="8" name="Group 7"/>
          <p:cNvGrpSpPr/>
          <p:nvPr/>
        </p:nvGrpSpPr>
        <p:grpSpPr>
          <a:xfrm>
            <a:off x="1363286" y="3746033"/>
            <a:ext cx="2764443" cy="2107888"/>
            <a:chOff x="1363286" y="3746033"/>
            <a:chExt cx="2764443" cy="210788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286" y="3746033"/>
              <a:ext cx="2764443" cy="2107888"/>
            </a:xfrm>
            <a:prstGeom prst="rect">
              <a:avLst/>
            </a:prstGeom>
          </p:spPr>
        </p:pic>
        <p:sp>
          <p:nvSpPr>
            <p:cNvPr id="6" name="Oval 5"/>
            <p:cNvSpPr/>
            <p:nvPr/>
          </p:nvSpPr>
          <p:spPr>
            <a:xfrm>
              <a:off x="2643445" y="503751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37113" y="5112328"/>
              <a:ext cx="1077328" cy="276999"/>
            </a:xfrm>
            <a:prstGeom prst="rect">
              <a:avLst/>
            </a:prstGeom>
            <a:noFill/>
          </p:spPr>
          <p:txBody>
            <a:bodyPr wrap="square" rtlCol="0">
              <a:spAutoFit/>
            </a:bodyPr>
            <a:lstStyle/>
            <a:p>
              <a:r>
                <a:rPr lang="en-US" sz="1200" smtClean="0"/>
                <a:t>Binghamton</a:t>
              </a:r>
              <a:endParaRPr lang="en-US" sz="1200"/>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548" y="3420277"/>
            <a:ext cx="3575895" cy="2759399"/>
          </a:xfrm>
          <a:prstGeom prst="rect">
            <a:avLst/>
          </a:prstGeom>
        </p:spPr>
      </p:pic>
    </p:spTree>
    <p:extLst>
      <p:ext uri="{BB962C8B-B14F-4D97-AF65-F5344CB8AC3E}">
        <p14:creationId xmlns:p14="http://schemas.microsoft.com/office/powerpoint/2010/main" val="21395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3058887" y="2795911"/>
            <a:ext cx="6085114"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&gt;  Cluster	p &lt; 0.001</a:t>
            </a:r>
          </a:p>
          <a:p>
            <a:r>
              <a:rPr lang="en-US" sz="2000" dirty="0" smtClean="0">
                <a:solidFill>
                  <a:schemeClr val="tx1"/>
                </a:solidFill>
              </a:rPr>
              <a:t>XOR &gt;  Row	p = 0.007</a:t>
            </a:r>
          </a:p>
          <a:p>
            <a:r>
              <a:rPr lang="en-US" sz="2000" dirty="0" smtClean="0">
                <a:solidFill>
                  <a:schemeClr val="tx1"/>
                </a:solidFill>
              </a:rPr>
              <a:t>Cluster = Row	p = 0.29</a:t>
            </a:r>
          </a:p>
          <a:p>
            <a:endParaRPr lang="en-US" sz="2000" dirty="0">
              <a:solidFill>
                <a:schemeClr val="tx1"/>
              </a:solidFill>
            </a:endParaRPr>
          </a:p>
          <a:p>
            <a:r>
              <a:rPr lang="en-US" sz="2400" b="1" dirty="0" smtClean="0">
                <a:solidFill>
                  <a:schemeClr val="tx1"/>
                </a:solidFill>
              </a:rPr>
              <a:t>As Predicted</a:t>
            </a:r>
          </a:p>
          <a:p>
            <a:r>
              <a:rPr lang="en-US" sz="2000" dirty="0" smtClean="0">
                <a:solidFill>
                  <a:schemeClr val="tx1"/>
                </a:solidFill>
              </a:rPr>
              <a:t>XOR has more X Range than Row and Cluster</a:t>
            </a:r>
          </a:p>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190556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6127845" y="2795911"/>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smtClean="0">
              <a:solidFill>
                <a:schemeClr val="tx1"/>
              </a:solidFill>
            </a:endParaRPr>
          </a:p>
          <a:p>
            <a:endParaRPr lang="en-US" sz="2000" dirty="0" smtClean="0">
              <a:solidFill>
                <a:schemeClr val="tx1"/>
              </a:solidFill>
            </a:endParaRPr>
          </a:p>
          <a:p>
            <a:r>
              <a:rPr lang="en-US" sz="2000" dirty="0" smtClean="0">
                <a:solidFill>
                  <a:schemeClr val="tx1"/>
                </a:solidFill>
              </a:rPr>
              <a:t>XOR =  Cluster	p = 0.13</a:t>
            </a:r>
          </a:p>
          <a:p>
            <a:r>
              <a:rPr lang="en-US" sz="2000" dirty="0" smtClean="0">
                <a:solidFill>
                  <a:schemeClr val="tx1"/>
                </a:solidFill>
              </a:rPr>
              <a:t>XOR &gt;  Row	p &lt; 0.001</a:t>
            </a:r>
          </a:p>
          <a:p>
            <a:r>
              <a:rPr lang="en-US" sz="2000" dirty="0" smtClean="0">
                <a:solidFill>
                  <a:schemeClr val="tx1"/>
                </a:solidFill>
              </a:rPr>
              <a:t>Cluster &gt; Row	p = 0.001</a:t>
            </a:r>
          </a:p>
          <a:p>
            <a:endParaRPr lang="en-US" sz="2000" dirty="0">
              <a:solidFill>
                <a:schemeClr val="tx1"/>
              </a:solidFill>
            </a:endParaRPr>
          </a:p>
          <a:p>
            <a:r>
              <a:rPr lang="en-US" sz="2400" b="1" dirty="0">
                <a:solidFill>
                  <a:schemeClr val="tx1"/>
                </a:solidFill>
              </a:rPr>
              <a:t>As Predicted</a:t>
            </a:r>
          </a:p>
          <a:p>
            <a:r>
              <a:rPr lang="en-US" sz="2000" dirty="0" smtClean="0">
                <a:solidFill>
                  <a:schemeClr val="tx1"/>
                </a:solidFill>
              </a:rPr>
              <a:t>Row has less Y </a:t>
            </a:r>
            <a:r>
              <a:rPr lang="en-US" sz="2000" dirty="0">
                <a:solidFill>
                  <a:schemeClr val="tx1"/>
                </a:solidFill>
              </a:rPr>
              <a:t>Range than </a:t>
            </a:r>
            <a:r>
              <a:rPr lang="en-US" sz="2000" dirty="0" smtClean="0">
                <a:solidFill>
                  <a:schemeClr val="tx1"/>
                </a:solidFill>
              </a:rPr>
              <a:t>XOR and Cluster</a:t>
            </a:r>
            <a:endParaRPr lang="en-US" sz="2000" dirty="0">
              <a:solidFill>
                <a:schemeClr val="tx1"/>
              </a:solidFill>
            </a:endParaRPr>
          </a:p>
          <a:p>
            <a:endParaRPr lang="en-US" sz="2000" dirty="0" smtClean="0">
              <a:solidFill>
                <a:schemeClr val="tx1"/>
              </a:solidFill>
            </a:endParaRPr>
          </a:p>
          <a:p>
            <a:endParaRPr lang="en-US" sz="2000" dirty="0">
              <a:solidFill>
                <a:schemeClr val="tx1"/>
              </a:solidFill>
            </a:endParaRPr>
          </a:p>
        </p:txBody>
      </p:sp>
      <p:sp>
        <p:nvSpPr>
          <p:cNvPr id="5" name="Rectangle 4"/>
          <p:cNvSpPr/>
          <p:nvPr/>
        </p:nvSpPr>
        <p:spPr>
          <a:xfrm>
            <a:off x="11996" y="2795910"/>
            <a:ext cx="3016156"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dirty="0">
              <a:solidFill>
                <a:schemeClr val="tx1"/>
              </a:solidFill>
            </a:endParaRPr>
          </a:p>
        </p:txBody>
      </p:sp>
      <p:sp>
        <p:nvSpPr>
          <p:cNvPr id="9" name="TextBox 8"/>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915510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6" y="3005161"/>
            <a:ext cx="8930528" cy="3395638"/>
          </a:xfrm>
          <a:prstGeom prst="rect">
            <a:avLst/>
          </a:prstGeom>
        </p:spPr>
      </p:pic>
      <p:sp>
        <p:nvSpPr>
          <p:cNvPr id="6" name="Rectangle 5"/>
          <p:cNvSpPr/>
          <p:nvPr/>
        </p:nvSpPr>
        <p:spPr>
          <a:xfrm>
            <a:off x="-1" y="2795911"/>
            <a:ext cx="6237028" cy="406208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smtClean="0">
              <a:solidFill>
                <a:schemeClr val="tx1"/>
              </a:solidFill>
            </a:endParaRPr>
          </a:p>
          <a:p>
            <a:pPr marL="2863850"/>
            <a:endParaRPr lang="en-US" sz="2000" dirty="0" smtClean="0">
              <a:solidFill>
                <a:schemeClr val="tx1"/>
              </a:solidFill>
            </a:endParaRPr>
          </a:p>
          <a:p>
            <a:pPr marL="2863850"/>
            <a:r>
              <a:rPr lang="en-US" sz="2000" dirty="0" smtClean="0">
                <a:solidFill>
                  <a:schemeClr val="tx1"/>
                </a:solidFill>
              </a:rPr>
              <a:t>XOR &lt;=  Cluster	p = 0.086</a:t>
            </a:r>
          </a:p>
          <a:p>
            <a:pPr marL="2863850"/>
            <a:r>
              <a:rPr lang="en-US" sz="2000" dirty="0" smtClean="0">
                <a:solidFill>
                  <a:schemeClr val="tx1"/>
                </a:solidFill>
              </a:rPr>
              <a:t>XOR &lt;=  Row	p = 0.057</a:t>
            </a:r>
          </a:p>
          <a:p>
            <a:pPr marL="2863850"/>
            <a:r>
              <a:rPr lang="en-US" sz="2000" dirty="0" smtClean="0">
                <a:solidFill>
                  <a:schemeClr val="tx1"/>
                </a:solidFill>
              </a:rPr>
              <a:t>Cluster = Row	p = 0.88</a:t>
            </a:r>
          </a:p>
          <a:p>
            <a:pPr marL="2863850"/>
            <a:endParaRPr lang="en-US" sz="2000" dirty="0" smtClean="0">
              <a:solidFill>
                <a:schemeClr val="tx1"/>
              </a:solidFill>
            </a:endParaRPr>
          </a:p>
          <a:p>
            <a:pPr marL="2863850"/>
            <a:endParaRPr lang="en-US" sz="2000" dirty="0">
              <a:solidFill>
                <a:schemeClr val="tx1"/>
              </a:solidFill>
            </a:endParaRPr>
          </a:p>
          <a:p>
            <a:pPr marL="2863850"/>
            <a:r>
              <a:rPr lang="en-US" sz="2400" b="1" dirty="0">
                <a:solidFill>
                  <a:schemeClr val="tx1"/>
                </a:solidFill>
              </a:rPr>
              <a:t>As </a:t>
            </a:r>
            <a:r>
              <a:rPr lang="en-US" sz="2400" b="1" dirty="0" smtClean="0">
                <a:solidFill>
                  <a:schemeClr val="tx1"/>
                </a:solidFill>
              </a:rPr>
              <a:t>Predicted</a:t>
            </a:r>
            <a:r>
              <a:rPr lang="mr-IN" sz="2400" b="1" dirty="0" smtClean="0">
                <a:solidFill>
                  <a:schemeClr val="tx1"/>
                </a:solidFill>
              </a:rPr>
              <a:t>…</a:t>
            </a:r>
            <a:r>
              <a:rPr lang="en-US" sz="2400" b="1" dirty="0" smtClean="0">
                <a:solidFill>
                  <a:schemeClr val="tx1"/>
                </a:solidFill>
              </a:rPr>
              <a:t>? </a:t>
            </a:r>
          </a:p>
          <a:p>
            <a:pPr marL="2863850"/>
            <a:r>
              <a:rPr lang="en-US" sz="2000" dirty="0" smtClean="0">
                <a:solidFill>
                  <a:schemeClr val="tx1"/>
                </a:solidFill>
              </a:rPr>
              <a:t>XOR has stronger correlations than </a:t>
            </a:r>
            <a:r>
              <a:rPr lang="en-US" sz="2000" dirty="0">
                <a:solidFill>
                  <a:schemeClr val="tx1"/>
                </a:solidFill>
              </a:rPr>
              <a:t>than Row and Cluster</a:t>
            </a:r>
          </a:p>
          <a:p>
            <a:pPr marL="2863850"/>
            <a:endParaRPr lang="en-US" sz="2000" dirty="0">
              <a:solidFill>
                <a:schemeClr val="tx1"/>
              </a:solidFill>
            </a:endParaRPr>
          </a:p>
        </p:txBody>
      </p:sp>
      <p:sp>
        <p:nvSpPr>
          <p:cNvPr id="2" name="TextBox 1"/>
          <p:cNvSpPr txBox="1"/>
          <p:nvPr/>
        </p:nvSpPr>
        <p:spPr>
          <a:xfrm>
            <a:off x="235585" y="3062780"/>
            <a:ext cx="2289273" cy="830997"/>
          </a:xfrm>
          <a:prstGeom prst="rect">
            <a:avLst/>
          </a:prstGeom>
          <a:noFill/>
        </p:spPr>
        <p:txBody>
          <a:bodyPr wrap="square" rtlCol="0">
            <a:spAutoFit/>
          </a:bodyPr>
          <a:lstStyle/>
          <a:p>
            <a:r>
              <a:rPr lang="en-US" sz="2400" dirty="0" smtClean="0"/>
              <a:t>XOR correlations are </a:t>
            </a:r>
            <a:r>
              <a:rPr lang="en-US" sz="2400" b="1" dirty="0" smtClean="0"/>
              <a:t>negative</a:t>
            </a:r>
            <a:r>
              <a:rPr lang="en-US" sz="2400" dirty="0" smtClean="0"/>
              <a:t>?</a:t>
            </a:r>
            <a:endParaRPr lang="en-US" sz="2400" dirty="0"/>
          </a:p>
        </p:txBody>
      </p:sp>
      <p:grpSp>
        <p:nvGrpSpPr>
          <p:cNvPr id="21" name="Group 20"/>
          <p:cNvGrpSpPr/>
          <p:nvPr/>
        </p:nvGrpSpPr>
        <p:grpSpPr>
          <a:xfrm>
            <a:off x="385714" y="4299171"/>
            <a:ext cx="2234680" cy="2348693"/>
            <a:chOff x="290178" y="4299171"/>
            <a:chExt cx="2234680" cy="2348693"/>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8" y="4299171"/>
              <a:ext cx="2234680" cy="2348693"/>
            </a:xfrm>
            <a:prstGeom prst="rect">
              <a:avLst/>
            </a:prstGeom>
          </p:spPr>
        </p:pic>
        <p:cxnSp>
          <p:nvCxnSpPr>
            <p:cNvPr id="15" name="Straight Arrow Connector 14"/>
            <p:cNvCxnSpPr/>
            <p:nvPr/>
          </p:nvCxnSpPr>
          <p:spPr>
            <a:xfrm>
              <a:off x="627794" y="4626590"/>
              <a:ext cx="1501255" cy="1624085"/>
            </a:xfrm>
            <a:prstGeom prst="straightConnector1">
              <a:avLst/>
            </a:prstGeom>
            <a:ln w="3492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653143" y="640632"/>
            <a:ext cx="5166094" cy="584775"/>
          </a:xfrm>
          <a:prstGeom prst="rect">
            <a:avLst/>
          </a:prstGeom>
          <a:noFill/>
        </p:spPr>
        <p:txBody>
          <a:bodyPr wrap="none" rtlCol="0">
            <a:spAutoFit/>
          </a:bodyPr>
          <a:lstStyle/>
          <a:p>
            <a:r>
              <a:rPr lang="en-US" sz="3200" b="1" dirty="0" smtClean="0"/>
              <a:t>Replicated the classic </a:t>
            </a:r>
            <a:r>
              <a:rPr lang="en-US" sz="3200" b="1" smtClean="0"/>
              <a:t>effects!</a:t>
            </a:r>
            <a:endParaRPr lang="en-US" sz="2400" dirty="0"/>
          </a:p>
        </p:txBody>
      </p:sp>
    </p:spTree>
    <p:extLst>
      <p:ext uri="{BB962C8B-B14F-4D97-AF65-F5344CB8AC3E}">
        <p14:creationId xmlns:p14="http://schemas.microsoft.com/office/powerpoint/2010/main" val="882052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830997"/>
          </a:xfrm>
          <a:prstGeom prst="rect">
            <a:avLst/>
          </a:prstGeom>
          <a:noFill/>
        </p:spPr>
        <p:txBody>
          <a:bodyPr wrap="square" rtlCol="0">
            <a:spAutoFit/>
          </a:bodyPr>
          <a:lstStyle/>
          <a:p>
            <a:pPr>
              <a:spcAft>
                <a:spcPts val="1200"/>
              </a:spcAft>
            </a:pPr>
            <a:r>
              <a:rPr lang="en-US" sz="2400" dirty="0" smtClean="0"/>
              <a:t>Betas are most commonly generated in extremes of the space, distant from Alphas.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spTree>
    <p:extLst>
      <p:ext uri="{BB962C8B-B14F-4D97-AF65-F5344CB8AC3E}">
        <p14:creationId xmlns:p14="http://schemas.microsoft.com/office/powerpoint/2010/main" val="1710119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1723549"/>
          </a:xfrm>
          <a:prstGeom prst="rect">
            <a:avLst/>
          </a:prstGeom>
          <a:noFill/>
        </p:spPr>
        <p:txBody>
          <a:bodyPr wrap="square" rtlCol="0">
            <a:spAutoFit/>
          </a:bodyPr>
          <a:lstStyle/>
          <a:p>
            <a:pPr>
              <a:spcAft>
                <a:spcPts val="1200"/>
              </a:spcAft>
            </a:pPr>
            <a:r>
              <a:rPr lang="en-US" sz="2400" dirty="0" smtClean="0"/>
              <a:t>Betas are most commonly generated in extremes of the space, distant from Alphas. </a:t>
            </a:r>
          </a:p>
          <a:p>
            <a:pPr>
              <a:spcAft>
                <a:spcPts val="1200"/>
              </a:spcAft>
            </a:pPr>
            <a:r>
              <a:rPr lang="en-US" sz="2400" dirty="0" smtClean="0"/>
              <a:t>Most distant examples are most frequently generated.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
        <p:nvSpPr>
          <p:cNvPr id="5" name="Rectangle 4"/>
          <p:cNvSpPr/>
          <p:nvPr/>
        </p:nvSpPr>
        <p:spPr>
          <a:xfrm>
            <a:off x="3690256" y="2950029"/>
            <a:ext cx="3167743" cy="3907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Tree>
    <p:extLst>
      <p:ext uri="{BB962C8B-B14F-4D97-AF65-F5344CB8AC3E}">
        <p14:creationId xmlns:p14="http://schemas.microsoft.com/office/powerpoint/2010/main" val="404687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37017" y="483489"/>
            <a:ext cx="5910943" cy="2616101"/>
          </a:xfrm>
          <a:prstGeom prst="rect">
            <a:avLst/>
          </a:prstGeom>
          <a:noFill/>
        </p:spPr>
        <p:txBody>
          <a:bodyPr wrap="square" rtlCol="0">
            <a:spAutoFit/>
          </a:bodyPr>
          <a:lstStyle/>
          <a:p>
            <a:pPr>
              <a:spcAft>
                <a:spcPts val="1200"/>
              </a:spcAft>
            </a:pPr>
            <a:r>
              <a:rPr lang="en-US" sz="2400" dirty="0"/>
              <a:t>Betas are most commonly generated in extremes of the space, distant from Alphas. </a:t>
            </a:r>
          </a:p>
          <a:p>
            <a:pPr>
              <a:spcAft>
                <a:spcPts val="1200"/>
              </a:spcAft>
            </a:pPr>
            <a:r>
              <a:rPr lang="en-US" sz="2400" dirty="0"/>
              <a:t>Most distant examples are most frequently generated.</a:t>
            </a:r>
          </a:p>
          <a:p>
            <a:pPr>
              <a:spcAft>
                <a:spcPts val="1200"/>
              </a:spcAft>
            </a:pPr>
            <a:r>
              <a:rPr lang="en-US" sz="2400" dirty="0" smtClean="0"/>
              <a:t>Betas are (usually) more similar to each other than they are to alphas.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153" y="0"/>
            <a:ext cx="204241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96" y="3429000"/>
            <a:ext cx="6231709" cy="3015343"/>
          </a:xfrm>
          <a:prstGeom prst="rect">
            <a:avLst/>
          </a:prstGeom>
        </p:spPr>
      </p:pic>
    </p:spTree>
    <p:extLst>
      <p:ext uri="{BB962C8B-B14F-4D97-AF65-F5344CB8AC3E}">
        <p14:creationId xmlns:p14="http://schemas.microsoft.com/office/powerpoint/2010/main" val="1975542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540" y="228601"/>
            <a:ext cx="8861395" cy="4031873"/>
          </a:xfrm>
          <a:prstGeom prst="rect">
            <a:avLst/>
          </a:prstGeom>
          <a:noFill/>
        </p:spPr>
        <p:txBody>
          <a:bodyPr wrap="square" rtlCol="0">
            <a:spAutoFit/>
          </a:bodyPr>
          <a:lstStyle/>
          <a:p>
            <a:r>
              <a:rPr lang="en-US" sz="2800" dirty="0" smtClean="0"/>
              <a:t>Summary</a:t>
            </a:r>
          </a:p>
          <a:p>
            <a:endParaRPr lang="en-US" sz="2000" dirty="0"/>
          </a:p>
          <a:p>
            <a:pPr marL="117475"/>
            <a:r>
              <a:rPr lang="en-US" sz="2000" dirty="0" smtClean="0"/>
              <a:t>Generated categories are, on average, distributed like </a:t>
            </a:r>
            <a:r>
              <a:rPr lang="en-US" sz="2000" dirty="0"/>
              <a:t>k</a:t>
            </a:r>
            <a:r>
              <a:rPr lang="en-US" sz="2000" dirty="0" smtClean="0"/>
              <a:t>nown categories. </a:t>
            </a:r>
            <a:r>
              <a:rPr lang="en-US" sz="2000" b="1" dirty="0" smtClean="0"/>
              <a:t>But that is not the whole story!</a:t>
            </a:r>
          </a:p>
          <a:p>
            <a:pPr marL="117475"/>
            <a:endParaRPr lang="en-US" sz="2000" dirty="0" smtClean="0"/>
          </a:p>
          <a:p>
            <a:pPr marL="290513" indent="-173038">
              <a:buFont typeface="Arial" charset="0"/>
              <a:buChar char="•"/>
            </a:pPr>
            <a:r>
              <a:rPr lang="en-US" sz="2000" dirty="0"/>
              <a:t>T</a:t>
            </a:r>
            <a:r>
              <a:rPr lang="en-US" sz="2000" dirty="0" smtClean="0"/>
              <a:t>here are a lot of individual differences.</a:t>
            </a:r>
          </a:p>
          <a:p>
            <a:pPr marL="290513" indent="-173038">
              <a:buFont typeface="Arial" charset="0"/>
              <a:buChar char="•"/>
            </a:pPr>
            <a:r>
              <a:rPr lang="en-US" sz="2000" b="1" dirty="0" smtClean="0"/>
              <a:t>Contrast</a:t>
            </a:r>
            <a:r>
              <a:rPr lang="en-US" sz="2000" dirty="0" smtClean="0"/>
              <a:t> effects are very strong.</a:t>
            </a:r>
          </a:p>
          <a:p>
            <a:pPr marL="290513" indent="-173038">
              <a:buFont typeface="Arial" charset="0"/>
              <a:buChar char="•"/>
            </a:pPr>
            <a:endParaRPr lang="en-US" sz="2000" dirty="0" smtClean="0"/>
          </a:p>
          <a:p>
            <a:pPr marL="290513" indent="-173038">
              <a:buFont typeface="Arial" charset="0"/>
              <a:buChar char="•"/>
            </a:pPr>
            <a:endParaRPr lang="en-US" sz="2000" dirty="0"/>
          </a:p>
          <a:p>
            <a:pPr marL="117475"/>
            <a:r>
              <a:rPr lang="en-US" sz="2200" i="1" dirty="0" smtClean="0"/>
              <a:t>People try to make something consistent with the Alpha category, but perceptually dissimilar to it.</a:t>
            </a:r>
            <a:endParaRPr lang="en-US" sz="2200" dirty="0"/>
          </a:p>
          <a:p>
            <a:endParaRPr lang="en-US" sz="2000" dirty="0" smtClean="0"/>
          </a:p>
        </p:txBody>
      </p:sp>
      <p:grpSp>
        <p:nvGrpSpPr>
          <p:cNvPr id="9" name="Group 8"/>
          <p:cNvGrpSpPr/>
          <p:nvPr/>
        </p:nvGrpSpPr>
        <p:grpSpPr>
          <a:xfrm>
            <a:off x="160540" y="4589664"/>
            <a:ext cx="8861395" cy="1860726"/>
            <a:chOff x="421799" y="2286731"/>
            <a:chExt cx="8676597" cy="182192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7" y="2288278"/>
              <a:ext cx="1735309" cy="18203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463" y="2288278"/>
              <a:ext cx="1735309" cy="182037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7775" y="2288278"/>
              <a:ext cx="1735309" cy="182037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3087" y="2288279"/>
              <a:ext cx="1735309" cy="182037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799" y="2286731"/>
              <a:ext cx="1735320" cy="1820385"/>
            </a:xfrm>
            <a:prstGeom prst="rect">
              <a:avLst/>
            </a:prstGeom>
          </p:spPr>
        </p:pic>
      </p:grpSp>
    </p:spTree>
    <p:extLst>
      <p:ext uri="{BB962C8B-B14F-4D97-AF65-F5344CB8AC3E}">
        <p14:creationId xmlns:p14="http://schemas.microsoft.com/office/powerpoint/2010/main" val="1822532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24" name="Rectangle 23"/>
          <p:cNvSpPr/>
          <p:nvPr/>
        </p:nvSpPr>
        <p:spPr>
          <a:xfrm>
            <a:off x="160542" y="1930675"/>
            <a:ext cx="6079391" cy="1938992"/>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p:txBody>
      </p:sp>
    </p:spTree>
    <p:extLst>
      <p:ext uri="{BB962C8B-B14F-4D97-AF65-F5344CB8AC3E}">
        <p14:creationId xmlns:p14="http://schemas.microsoft.com/office/powerpoint/2010/main" val="208540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933" y="1617484"/>
            <a:ext cx="2451101" cy="4750588"/>
          </a:xfrm>
          <a:prstGeom prst="rect">
            <a:avLst/>
          </a:prstGeom>
        </p:spPr>
      </p:pic>
      <p:sp>
        <p:nvSpPr>
          <p:cNvPr id="6" name="TextBox 5"/>
          <p:cNvSpPr txBox="1"/>
          <p:nvPr/>
        </p:nvSpPr>
        <p:spPr>
          <a:xfrm>
            <a:off x="84667" y="228601"/>
            <a:ext cx="8990726" cy="1169551"/>
          </a:xfrm>
          <a:prstGeom prst="rect">
            <a:avLst/>
          </a:prstGeom>
          <a:noFill/>
        </p:spPr>
        <p:txBody>
          <a:bodyPr wrap="square" rtlCol="0">
            <a:spAutoFit/>
          </a:bodyPr>
          <a:lstStyle/>
          <a:p>
            <a:r>
              <a:rPr lang="en-US" sz="2800" dirty="0" smtClean="0"/>
              <a:t>Experiment 2</a:t>
            </a:r>
            <a:endParaRPr lang="en-US" sz="2800" dirty="0"/>
          </a:p>
          <a:p>
            <a:r>
              <a:rPr lang="en-US" sz="2200" b="1" dirty="0" smtClean="0"/>
              <a:t>Question</a:t>
            </a:r>
            <a:r>
              <a:rPr lang="en-US" sz="2200" dirty="0" smtClean="0"/>
              <a:t>:</a:t>
            </a:r>
            <a:r>
              <a:rPr lang="en-US" sz="2200" dirty="0"/>
              <a:t> </a:t>
            </a:r>
            <a:r>
              <a:rPr lang="en-US" sz="2200" dirty="0" smtClean="0"/>
              <a:t>Does contrast influence how people generate categories?</a:t>
            </a:r>
          </a:p>
          <a:p>
            <a:endParaRPr lang="en-US" sz="2000" dirty="0" smtClean="0"/>
          </a:p>
        </p:txBody>
      </p:sp>
      <p:sp>
        <p:nvSpPr>
          <p:cNvPr id="7" name="Rectangle 6"/>
          <p:cNvSpPr/>
          <p:nvPr/>
        </p:nvSpPr>
        <p:spPr>
          <a:xfrm>
            <a:off x="160542" y="1930675"/>
            <a:ext cx="6079391" cy="4124206"/>
          </a:xfrm>
          <a:prstGeom prst="rect">
            <a:avLst/>
          </a:prstGeom>
        </p:spPr>
        <p:txBody>
          <a:bodyPr wrap="square">
            <a:spAutoFit/>
          </a:bodyPr>
          <a:lstStyle/>
          <a:p>
            <a:r>
              <a:rPr lang="en-US" sz="2000" dirty="0"/>
              <a:t>Existing models </a:t>
            </a:r>
            <a:r>
              <a:rPr lang="en-US" sz="2000" dirty="0" smtClean="0"/>
              <a:t>assume </a:t>
            </a:r>
            <a:r>
              <a:rPr lang="en-US" sz="2000" dirty="0"/>
              <a:t>generated class structure is </a:t>
            </a:r>
            <a:r>
              <a:rPr lang="en-US" sz="2000" i="1" dirty="0"/>
              <a:t>exclusively </a:t>
            </a:r>
            <a:r>
              <a:rPr lang="en-US" sz="2000" dirty="0"/>
              <a:t>based on known categories.</a:t>
            </a:r>
          </a:p>
          <a:p>
            <a:endParaRPr lang="en-US" sz="2000" i="1" dirty="0" smtClean="0"/>
          </a:p>
          <a:p>
            <a:r>
              <a:rPr lang="en-US" sz="2000" b="1" dirty="0" smtClean="0"/>
              <a:t>An alternative</a:t>
            </a:r>
            <a:r>
              <a:rPr lang="en-US" sz="2000" i="1" dirty="0" smtClean="0"/>
              <a:t>: </a:t>
            </a:r>
            <a:r>
              <a:rPr lang="en-US" sz="2000" dirty="0" smtClean="0"/>
              <a:t>generation is influenced by the shape of the </a:t>
            </a:r>
            <a:r>
              <a:rPr lang="en-US" sz="2000" i="1" dirty="0" smtClean="0"/>
              <a:t>unoccupied</a:t>
            </a:r>
            <a:r>
              <a:rPr lang="en-US" sz="2000" b="1" dirty="0" smtClean="0"/>
              <a:t> </a:t>
            </a:r>
            <a:r>
              <a:rPr lang="en-US" sz="2000" dirty="0" smtClean="0"/>
              <a:t>space (Hidaka &amp; Smith, 2011).</a:t>
            </a:r>
          </a:p>
          <a:p>
            <a:endParaRPr lang="en-US" sz="2000" i="1" dirty="0" smtClean="0"/>
          </a:p>
          <a:p>
            <a:endParaRPr lang="en-US" sz="2000" i="1" dirty="0"/>
          </a:p>
          <a:p>
            <a:r>
              <a:rPr lang="en-US" sz="2200" b="1" dirty="0"/>
              <a:t>Super minimal manipulation</a:t>
            </a:r>
            <a:r>
              <a:rPr lang="en-US" sz="2200" b="1" dirty="0" smtClean="0"/>
              <a:t>!</a:t>
            </a:r>
            <a:endParaRPr lang="en-US" sz="2200" dirty="0"/>
          </a:p>
          <a:p>
            <a:r>
              <a:rPr lang="en-US" sz="2000" dirty="0"/>
              <a:t>Categories differ only slightly in Y axis position. </a:t>
            </a:r>
            <a:endParaRPr lang="en-US" sz="2000" dirty="0" smtClean="0"/>
          </a:p>
          <a:p>
            <a:endParaRPr lang="en-US" sz="2000" dirty="0"/>
          </a:p>
          <a:p>
            <a:r>
              <a:rPr lang="en-US" sz="2000" i="1" dirty="0" smtClean="0"/>
              <a:t>Identical </a:t>
            </a:r>
            <a:r>
              <a:rPr lang="en-US" sz="2000" i="1" dirty="0"/>
              <a:t>distributional </a:t>
            </a:r>
            <a:r>
              <a:rPr lang="en-US" sz="2000" i="1" dirty="0" smtClean="0"/>
              <a:t>structure</a:t>
            </a:r>
            <a:r>
              <a:rPr lang="en-US" sz="2000" dirty="0" smtClean="0"/>
              <a:t>: between-condition differences can be attributed to contrast.</a:t>
            </a:r>
            <a:endParaRPr lang="en-US" sz="2000" dirty="0"/>
          </a:p>
          <a:p>
            <a:endParaRPr lang="en-US" sz="2000" i="1" dirty="0"/>
          </a:p>
        </p:txBody>
      </p:sp>
    </p:spTree>
    <p:extLst>
      <p:ext uri="{BB962C8B-B14F-4D97-AF65-F5344CB8AC3E}">
        <p14:creationId xmlns:p14="http://schemas.microsoft.com/office/powerpoint/2010/main" val="1344270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11" name="TextBox 10"/>
          <p:cNvSpPr txBox="1"/>
          <p:nvPr/>
        </p:nvSpPr>
        <p:spPr>
          <a:xfrm>
            <a:off x="6648894" y="6242594"/>
            <a:ext cx="1879600" cy="307777"/>
          </a:xfrm>
          <a:prstGeom prst="rect">
            <a:avLst/>
          </a:prstGeom>
          <a:noFill/>
        </p:spPr>
        <p:txBody>
          <a:bodyPr wrap="square" rtlCol="0">
            <a:spAutoFit/>
          </a:bodyPr>
          <a:lstStyle/>
          <a:p>
            <a:pPr algn="r"/>
            <a:r>
              <a:rPr lang="en-US" sz="1400" dirty="0" smtClean="0"/>
              <a:t>* n = 61 per condition</a:t>
            </a:r>
            <a:endParaRPr lang="en-US" sz="1400" dirty="0"/>
          </a:p>
        </p:txBody>
      </p:sp>
    </p:spTree>
    <p:extLst>
      <p:ext uri="{BB962C8B-B14F-4D97-AF65-F5344CB8AC3E}">
        <p14:creationId xmlns:p14="http://schemas.microsoft.com/office/powerpoint/2010/main" val="1598500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t>Experimental Approaches</a:t>
            </a:r>
          </a:p>
          <a:p>
            <a:pPr marL="285750" indent="-169863">
              <a:buFontTx/>
              <a:buChar char="-"/>
            </a:pPr>
            <a:r>
              <a:rPr lang="en-US" dirty="0" smtClean="0"/>
              <a:t>“</a:t>
            </a:r>
            <a:r>
              <a:rPr lang="en-US" dirty="0"/>
              <a:t>D</a:t>
            </a:r>
            <a:r>
              <a:rPr lang="en-US" dirty="0" smtClean="0"/>
              <a:t>raw an alien” experiments (e.g., Ward, 1994)</a:t>
            </a:r>
          </a:p>
          <a:p>
            <a:pPr marL="285750" indent="-169863" algn="just">
              <a:buFontTx/>
              <a:buChar char="-"/>
            </a:pPr>
            <a:r>
              <a:rPr lang="en-US" dirty="0" smtClean="0"/>
              <a:t>Artificial category learning studies (</a:t>
            </a:r>
            <a:r>
              <a:rPr lang="en-US" dirty="0" err="1" smtClean="0"/>
              <a:t>Jern</a:t>
            </a:r>
            <a:r>
              <a:rPr lang="en-US" dirty="0" smtClean="0"/>
              <a:t> &amp; Kemp, 2013)</a:t>
            </a:r>
            <a:endParaRPr lang="en-US" sz="2000" b="1" dirty="0"/>
          </a:p>
          <a:p>
            <a:endParaRPr lang="en-US" sz="2000" b="1" dirty="0" smtClean="0"/>
          </a:p>
          <a:p>
            <a:r>
              <a:rPr lang="en-US" sz="2000" b="1" dirty="0" smtClean="0"/>
              <a:t>What do we know?</a:t>
            </a:r>
          </a:p>
          <a:p>
            <a:pPr marL="285750" indent="-169863">
              <a:buFontTx/>
              <a:buChar char="-"/>
            </a:pPr>
            <a:r>
              <a:rPr lang="en-US" dirty="0" smtClean="0"/>
              <a:t>Generation is influenced by prior knowledge.</a:t>
            </a:r>
          </a:p>
          <a:p>
            <a:pPr marL="285750" indent="-169863">
              <a:buFontTx/>
              <a:buChar char="-"/>
            </a:pPr>
            <a:r>
              <a:rPr lang="en-US"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1319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smtClean="0"/>
                        <a:t>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9" y="1321123"/>
            <a:ext cx="6075253" cy="1077218"/>
          </a:xfrm>
          <a:prstGeom prst="rect">
            <a:avLst/>
          </a:prstGeom>
          <a:noFill/>
        </p:spPr>
        <p:txBody>
          <a:bodyPr wrap="none" rtlCol="0">
            <a:spAutoFit/>
          </a:bodyPr>
          <a:lstStyle/>
          <a:p>
            <a:pPr marL="285750" indent="-285750">
              <a:spcAft>
                <a:spcPts val="1200"/>
              </a:spcAft>
              <a:buFontTx/>
              <a:buChar char="-"/>
            </a:pPr>
            <a:r>
              <a:rPr lang="en-US" dirty="0"/>
              <a:t>Only 10 participants did </a:t>
            </a:r>
            <a:r>
              <a:rPr lang="en-US" b="1" dirty="0"/>
              <a:t>not </a:t>
            </a:r>
            <a:r>
              <a:rPr lang="en-US" dirty="0"/>
              <a:t>use the the top and/or bottom.</a:t>
            </a:r>
          </a:p>
          <a:p>
            <a:pPr marL="285750" indent="-285750">
              <a:buFontTx/>
              <a:buChar char="-"/>
            </a:pPr>
            <a:endParaRPr lang="en-US" dirty="0" smtClean="0"/>
          </a:p>
          <a:p>
            <a:pPr marL="285750" indent="-285750">
              <a:buFontTx/>
              <a:buChar char="-"/>
            </a:pPr>
            <a:endParaRPr lang="en-US" dirty="0"/>
          </a:p>
        </p:txBody>
      </p:sp>
    </p:spTree>
    <p:extLst>
      <p:ext uri="{BB962C8B-B14F-4D97-AF65-F5344CB8AC3E}">
        <p14:creationId xmlns:p14="http://schemas.microsoft.com/office/powerpoint/2010/main" val="1623251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800219"/>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18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b="1" dirty="0" smtClean="0"/>
                        <a:t>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29738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49056" y="3688425"/>
            <a:ext cx="4021192" cy="2339738"/>
            <a:chOff x="249056" y="3688425"/>
            <a:chExt cx="4021192" cy="2339738"/>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6" y="3826401"/>
              <a:ext cx="4021192" cy="2063786"/>
            </a:xfrm>
            <a:prstGeom prst="rect">
              <a:avLst/>
            </a:prstGeom>
          </p:spPr>
        </p:pic>
        <p:sp>
          <p:nvSpPr>
            <p:cNvPr id="14" name="Rectangle 13"/>
            <p:cNvSpPr/>
            <p:nvPr/>
          </p:nvSpPr>
          <p:spPr>
            <a:xfrm>
              <a:off x="473735" y="5462649"/>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5" name="Rectangle 14"/>
            <p:cNvSpPr/>
            <p:nvPr/>
          </p:nvSpPr>
          <p:spPr>
            <a:xfrm>
              <a:off x="473735" y="4057757"/>
              <a:ext cx="3561122" cy="201982"/>
            </a:xfrm>
            <a:prstGeom prst="rect">
              <a:avLst/>
            </a:prstGeom>
            <a:solidFill>
              <a:schemeClr val="accent4">
                <a:lumMod val="75000"/>
                <a:alpha val="27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63850"/>
              <a:endParaRPr lang="en-US" sz="2000" dirty="0">
                <a:solidFill>
                  <a:schemeClr val="tx1"/>
                </a:solidFill>
              </a:endParaRPr>
            </a:p>
          </p:txBody>
        </p:sp>
        <p:sp>
          <p:nvSpPr>
            <p:cNvPr id="16" name="TextBox 15"/>
            <p:cNvSpPr txBox="1"/>
            <p:nvPr/>
          </p:nvSpPr>
          <p:spPr>
            <a:xfrm>
              <a:off x="1913468" y="3688425"/>
              <a:ext cx="722698" cy="369332"/>
            </a:xfrm>
            <a:prstGeom prst="rect">
              <a:avLst/>
            </a:prstGeom>
            <a:noFill/>
          </p:spPr>
          <p:txBody>
            <a:bodyPr wrap="none" rtlCol="0">
              <a:spAutoFit/>
            </a:bodyPr>
            <a:lstStyle/>
            <a:p>
              <a:r>
                <a:rPr lang="en-US" dirty="0" smtClean="0"/>
                <a:t>“Top”</a:t>
              </a:r>
              <a:endParaRPr lang="en-US" dirty="0"/>
            </a:p>
          </p:txBody>
        </p:sp>
        <p:sp>
          <p:nvSpPr>
            <p:cNvPr id="17" name="TextBox 16"/>
            <p:cNvSpPr txBox="1"/>
            <p:nvPr/>
          </p:nvSpPr>
          <p:spPr>
            <a:xfrm>
              <a:off x="1720306" y="5658831"/>
              <a:ext cx="1078693" cy="369332"/>
            </a:xfrm>
            <a:prstGeom prst="rect">
              <a:avLst/>
            </a:prstGeom>
            <a:noFill/>
          </p:spPr>
          <p:txBody>
            <a:bodyPr wrap="none" rtlCol="0">
              <a:spAutoFit/>
            </a:bodyPr>
            <a:lstStyle/>
            <a:p>
              <a:r>
                <a:rPr lang="en-US" dirty="0" smtClean="0"/>
                <a:t>“Bottom”</a:t>
              </a:r>
              <a:endParaRPr lang="en-US" dirty="0"/>
            </a:p>
          </p:txBody>
        </p:sp>
      </p:grpSp>
      <p:sp>
        <p:nvSpPr>
          <p:cNvPr id="19" name="TextBox 18"/>
          <p:cNvSpPr txBox="1"/>
          <p:nvPr/>
        </p:nvSpPr>
        <p:spPr>
          <a:xfrm>
            <a:off x="249056" y="398534"/>
            <a:ext cx="8725011" cy="738664"/>
          </a:xfrm>
          <a:prstGeom prst="rect">
            <a:avLst/>
          </a:prstGeom>
          <a:noFill/>
        </p:spPr>
        <p:txBody>
          <a:bodyPr wrap="square" rtlCol="0">
            <a:spAutoFit/>
          </a:bodyPr>
          <a:lstStyle/>
          <a:p>
            <a:pPr algn="ctr"/>
            <a:r>
              <a:rPr lang="en-US" sz="2200" b="1" dirty="0" smtClean="0"/>
              <a:t>Question</a:t>
            </a:r>
            <a:r>
              <a:rPr lang="en-US" sz="2200" dirty="0" smtClean="0"/>
              <a:t>:</a:t>
            </a:r>
            <a:r>
              <a:rPr lang="en-US" sz="2200" dirty="0"/>
              <a:t> </a:t>
            </a:r>
            <a:r>
              <a:rPr lang="en-US" sz="2200" dirty="0" smtClean="0"/>
              <a:t>Does contrast influence how people generate categories?</a:t>
            </a:r>
          </a:p>
          <a:p>
            <a:pPr algn="ctr"/>
            <a:endParaRPr lang="en-US" sz="2000" dirty="0" smtClean="0"/>
          </a:p>
        </p:txBody>
      </p:sp>
      <p:sp>
        <p:nvSpPr>
          <p:cNvPr id="2" name="TextBox 1"/>
          <p:cNvSpPr txBox="1"/>
          <p:nvPr/>
        </p:nvSpPr>
        <p:spPr>
          <a:xfrm>
            <a:off x="1149068" y="1321123"/>
            <a:ext cx="6643561" cy="1231106"/>
          </a:xfrm>
          <a:prstGeom prst="rect">
            <a:avLst/>
          </a:prstGeom>
          <a:noFill/>
        </p:spPr>
        <p:txBody>
          <a:bodyPr wrap="square" rtlCol="0">
            <a:spAutoFit/>
          </a:bodyPr>
          <a:lstStyle/>
          <a:p>
            <a:pPr marL="285750" indent="-285750">
              <a:spcAft>
                <a:spcPts val="1200"/>
              </a:spcAft>
              <a:buFontTx/>
              <a:buChar char="-"/>
            </a:pPr>
            <a:r>
              <a:rPr lang="en-US" dirty="0" smtClean="0"/>
              <a:t>Only 10 participants did </a:t>
            </a:r>
            <a:r>
              <a:rPr lang="en-US" b="1" dirty="0" smtClean="0"/>
              <a:t>not </a:t>
            </a:r>
            <a:r>
              <a:rPr lang="en-US" dirty="0" smtClean="0"/>
              <a:t>use the the top and/or bottom.</a:t>
            </a:r>
          </a:p>
          <a:p>
            <a:pPr marL="285750" indent="-285750">
              <a:spcAft>
                <a:spcPts val="1200"/>
              </a:spcAft>
              <a:buFontTx/>
              <a:buChar char="-"/>
            </a:pPr>
            <a:r>
              <a:rPr lang="en-US" dirty="0" smtClean="0"/>
              <a:t>Middle participants were more likely to use the bottom, </a:t>
            </a:r>
            <a:r>
              <a:rPr lang="en-US" i="1" dirty="0" smtClean="0"/>
              <a:t>p </a:t>
            </a:r>
            <a:r>
              <a:rPr lang="en-US" dirty="0" smtClean="0"/>
              <a:t>&lt; 0.001.</a:t>
            </a:r>
          </a:p>
          <a:p>
            <a:pPr marL="285750" indent="-285750">
              <a:spcAft>
                <a:spcPts val="1200"/>
              </a:spcAft>
              <a:buFontTx/>
              <a:buChar char="-"/>
            </a:pPr>
            <a:r>
              <a:rPr lang="en-US" u="sng" dirty="0" smtClean="0"/>
              <a:t>Middle </a:t>
            </a:r>
            <a:r>
              <a:rPr lang="en-US" u="sng" dirty="0" smtClean="0"/>
              <a:t>was more likely to use the top </a:t>
            </a:r>
            <a:r>
              <a:rPr lang="en-US" b="1" u="sng" dirty="0" smtClean="0"/>
              <a:t>and</a:t>
            </a:r>
            <a:r>
              <a:rPr lang="en-US" u="sng" dirty="0" smtClean="0"/>
              <a:t> bottom, </a:t>
            </a:r>
            <a:r>
              <a:rPr lang="en-US" i="1" u="sng" dirty="0" smtClean="0"/>
              <a:t>p</a:t>
            </a:r>
            <a:r>
              <a:rPr lang="en-US" u="sng" dirty="0" smtClean="0"/>
              <a:t> = 0.038.</a:t>
            </a:r>
            <a:endParaRPr lang="en-US" u="sng" dirty="0"/>
          </a:p>
        </p:txBody>
      </p:sp>
      <p:graphicFrame>
        <p:nvGraphicFramePr>
          <p:cNvPr id="11" name="Table 10"/>
          <p:cNvGraphicFramePr>
            <a:graphicFrameLocks noGrp="1"/>
          </p:cNvGraphicFramePr>
          <p:nvPr>
            <p:extLst/>
          </p:nvPr>
        </p:nvGraphicFramePr>
        <p:xfrm>
          <a:off x="4270248" y="3473994"/>
          <a:ext cx="4535424" cy="2768600"/>
        </p:xfrm>
        <a:graphic>
          <a:graphicData uri="http://schemas.openxmlformats.org/drawingml/2006/table">
            <a:tbl>
              <a:tblPr firstRow="1" bandRow="1">
                <a:tableStyleId>{5940675A-B579-460E-94D1-54222C63F5DA}</a:tableStyleId>
              </a:tblPr>
              <a:tblGrid>
                <a:gridCol w="1911096"/>
                <a:gridCol w="1161288"/>
                <a:gridCol w="1463040"/>
              </a:tblGrid>
              <a:tr h="370840">
                <a:tc>
                  <a:txBody>
                    <a:bodyPr/>
                    <a:lstStyle/>
                    <a:p>
                      <a:pPr algn="ctr"/>
                      <a:r>
                        <a:rPr lang="en-US" sz="2400" b="1" dirty="0" smtClean="0"/>
                        <a:t>Middle</a:t>
                      </a:r>
                      <a:endParaRPr lang="en-US" sz="2400" b="1" dirty="0"/>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solidFill>
                      <a:schemeClr val="bg1"/>
                    </a:solidFill>
                  </a:tcPr>
                </a:tc>
                <a:tc>
                  <a:txBody>
                    <a:bodyPr/>
                    <a:lstStyle/>
                    <a:p>
                      <a:pPr algn="ctr"/>
                      <a:r>
                        <a:rPr lang="en-US" dirty="0" smtClean="0"/>
                        <a:t>Top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28</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18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400" b="1" dirty="0" smtClean="0"/>
                        <a:t>Bottom</a:t>
                      </a:r>
                      <a:endParaRPr lang="en-US" sz="2400" b="1"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Top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Top Not Used</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b="1" dirty="0" smtClean="0"/>
                        <a:t>16</a:t>
                      </a:r>
                      <a:endParaRPr 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dirty="0" smtClean="0"/>
                        <a:t>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Bottom Not Used</a:t>
                      </a:r>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04591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98274" y="1107531"/>
            <a:ext cx="8516118" cy="4591309"/>
            <a:chOff x="1134249" y="2814136"/>
            <a:chExt cx="6684076" cy="3603597"/>
          </a:xfrm>
        </p:grpSpPr>
        <p:grpSp>
          <p:nvGrpSpPr>
            <p:cNvPr id="7" name="Group 6"/>
            <p:cNvGrpSpPr/>
            <p:nvPr/>
          </p:nvGrpSpPr>
          <p:grpSpPr>
            <a:xfrm>
              <a:off x="1134249" y="2895599"/>
              <a:ext cx="6684076" cy="3522134"/>
              <a:chOff x="1134249" y="2895599"/>
              <a:chExt cx="6684076" cy="3522134"/>
            </a:xfrm>
          </p:grpSpPr>
          <p:grpSp>
            <p:nvGrpSpPr>
              <p:cNvPr id="5" name="Group 4"/>
              <p:cNvGrpSpPr/>
              <p:nvPr/>
            </p:nvGrpSpPr>
            <p:grpSpPr>
              <a:xfrm>
                <a:off x="1134249" y="2895599"/>
                <a:ext cx="6684076" cy="3522134"/>
                <a:chOff x="1803116" y="2506133"/>
                <a:chExt cx="6684076"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10993"/>
                  <a:ext cx="1403883" cy="369900"/>
                </a:xfrm>
                <a:prstGeom prst="rect">
                  <a:avLst/>
                </a:prstGeom>
                <a:noFill/>
              </p:spPr>
              <p:txBody>
                <a:bodyPr wrap="square" rtlCol="0">
                  <a:spAutoFit/>
                </a:bodyPr>
                <a:lstStyle/>
                <a:p>
                  <a:pPr algn="ctr"/>
                  <a:r>
                    <a:rPr lang="en-US" sz="2400" smtClean="0"/>
                    <a:t>Middle</a:t>
                  </a:r>
                  <a:endParaRPr lang="en-US" sz="2400"/>
                </a:p>
              </p:txBody>
            </p:sp>
            <p:sp>
              <p:nvSpPr>
                <p:cNvPr id="4" name="TextBox 3"/>
                <p:cNvSpPr txBox="1"/>
                <p:nvPr/>
              </p:nvSpPr>
              <p:spPr>
                <a:xfrm rot="16200000">
                  <a:off x="1285334" y="4852716"/>
                  <a:ext cx="1405466" cy="369901"/>
                </a:xfrm>
                <a:prstGeom prst="rect">
                  <a:avLst/>
                </a:prstGeom>
                <a:noFill/>
              </p:spPr>
              <p:txBody>
                <a:bodyPr wrap="square" rtlCol="0">
                  <a:spAutoFit/>
                </a:bodyPr>
                <a:lstStyle/>
                <a:p>
                  <a:pPr algn="ctr"/>
                  <a:r>
                    <a:rPr lang="en-US" sz="2400" dirty="0" smtClean="0"/>
                    <a:t>Bottom</a:t>
                  </a:r>
                  <a:endParaRPr lang="en-US" sz="2400" dirty="0"/>
                </a:p>
              </p:txBody>
            </p:sp>
          </p:grpSp>
          <p:sp>
            <p:nvSpPr>
              <p:cNvPr id="6" name="TextBox 5"/>
              <p:cNvSpPr txBox="1"/>
              <p:nvPr/>
            </p:nvSpPr>
            <p:spPr>
              <a:xfrm>
                <a:off x="5198533" y="6129865"/>
                <a:ext cx="2336800" cy="265722"/>
              </a:xfrm>
              <a:prstGeom prst="rect">
                <a:avLst/>
              </a:prstGeom>
              <a:noFill/>
            </p:spPr>
            <p:txBody>
              <a:bodyPr wrap="square" rtlCol="0">
                <a:spAutoFit/>
              </a:bodyPr>
              <a:lstStyle/>
              <a:p>
                <a:pPr algn="r"/>
                <a:r>
                  <a:rPr lang="en-US" sz="1600" smtClean="0"/>
                  <a:t>* representative </a:t>
                </a:r>
                <a:r>
                  <a:rPr lang="en-US" sz="1600" dirty="0" smtClean="0"/>
                  <a:t>participants</a:t>
                </a:r>
                <a:endParaRPr lang="en-US" sz="1600" dirty="0"/>
              </a:p>
            </p:txBody>
          </p:sp>
        </p:grpSp>
        <p:sp>
          <p:nvSpPr>
            <p:cNvPr id="9" name="TextBox 8"/>
            <p:cNvSpPr txBox="1"/>
            <p:nvPr/>
          </p:nvSpPr>
          <p:spPr>
            <a:xfrm>
              <a:off x="1503865" y="2818094"/>
              <a:ext cx="1417135" cy="665821"/>
            </a:xfrm>
            <a:prstGeom prst="rect">
              <a:avLst/>
            </a:prstGeom>
            <a:noFill/>
          </p:spPr>
          <p:txBody>
            <a:bodyPr wrap="square" rtlCol="0">
              <a:spAutoFit/>
            </a:bodyPr>
            <a:lstStyle/>
            <a:p>
              <a:pPr algn="ctr"/>
              <a:r>
                <a:rPr lang="en-US" sz="2400" dirty="0" smtClean="0"/>
                <a:t>Four Corners</a:t>
              </a:r>
              <a:endParaRPr lang="en-US" sz="2400" dirty="0"/>
            </a:p>
          </p:txBody>
        </p:sp>
        <p:sp>
          <p:nvSpPr>
            <p:cNvPr id="12" name="TextBox 11"/>
            <p:cNvSpPr txBox="1"/>
            <p:nvPr/>
          </p:nvSpPr>
          <p:spPr>
            <a:xfrm>
              <a:off x="3055748" y="2818094"/>
              <a:ext cx="1406185" cy="369900"/>
            </a:xfrm>
            <a:prstGeom prst="rect">
              <a:avLst/>
            </a:prstGeom>
            <a:noFill/>
          </p:spPr>
          <p:txBody>
            <a:bodyPr wrap="square" rtlCol="0">
              <a:spAutoFit/>
            </a:bodyPr>
            <a:lstStyle/>
            <a:p>
              <a:pPr algn="ctr"/>
              <a:r>
                <a:rPr lang="en-US" sz="2400" smtClean="0"/>
                <a:t>Row</a:t>
              </a:r>
              <a:endParaRPr lang="en-US" sz="2400" dirty="0"/>
            </a:p>
          </p:txBody>
        </p:sp>
        <p:sp>
          <p:nvSpPr>
            <p:cNvPr id="13" name="TextBox 12"/>
            <p:cNvSpPr txBox="1"/>
            <p:nvPr/>
          </p:nvSpPr>
          <p:spPr>
            <a:xfrm>
              <a:off x="4596681" y="2814136"/>
              <a:ext cx="1406185" cy="369900"/>
            </a:xfrm>
            <a:prstGeom prst="rect">
              <a:avLst/>
            </a:prstGeom>
            <a:noFill/>
          </p:spPr>
          <p:txBody>
            <a:bodyPr wrap="square" rtlCol="0">
              <a:spAutoFit/>
            </a:bodyPr>
            <a:lstStyle/>
            <a:p>
              <a:pPr algn="ctr"/>
              <a:r>
                <a:rPr lang="en-US" sz="2400" dirty="0" smtClean="0"/>
                <a:t>Column</a:t>
              </a:r>
              <a:endParaRPr lang="en-US" sz="2400" dirty="0"/>
            </a:p>
          </p:txBody>
        </p:sp>
        <p:sp>
          <p:nvSpPr>
            <p:cNvPr id="14" name="TextBox 13"/>
            <p:cNvSpPr txBox="1"/>
            <p:nvPr/>
          </p:nvSpPr>
          <p:spPr>
            <a:xfrm>
              <a:off x="6129147" y="2814136"/>
              <a:ext cx="1406185" cy="369900"/>
            </a:xfrm>
            <a:prstGeom prst="rect">
              <a:avLst/>
            </a:prstGeom>
            <a:noFill/>
          </p:spPr>
          <p:txBody>
            <a:bodyPr wrap="square" rtlCol="0">
              <a:spAutoFit/>
            </a:bodyPr>
            <a:lstStyle/>
            <a:p>
              <a:pPr algn="ctr"/>
              <a:r>
                <a:rPr lang="en-US" sz="2400" smtClean="0"/>
                <a:t>Cluster</a:t>
              </a:r>
              <a:endParaRPr lang="en-US" sz="2400" dirty="0"/>
            </a:p>
          </p:txBody>
        </p:sp>
      </p:grpSp>
    </p:spTree>
    <p:extLst>
      <p:ext uri="{BB962C8B-B14F-4D97-AF65-F5344CB8AC3E}">
        <p14:creationId xmlns:p14="http://schemas.microsoft.com/office/powerpoint/2010/main" val="1564897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06180" y="207039"/>
            <a:ext cx="5970526" cy="3216642"/>
            <a:chOff x="1129558" y="2814136"/>
            <a:chExt cx="6688767" cy="3603597"/>
          </a:xfrm>
        </p:grpSpPr>
        <p:grpSp>
          <p:nvGrpSpPr>
            <p:cNvPr id="5" name="Group 4"/>
            <p:cNvGrpSpPr/>
            <p:nvPr/>
          </p:nvGrpSpPr>
          <p:grpSpPr>
            <a:xfrm>
              <a:off x="1129558" y="2895599"/>
              <a:ext cx="6688767" cy="3522134"/>
              <a:chOff x="1798425" y="2506133"/>
              <a:chExt cx="6688767" cy="3522134"/>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532" y="2506133"/>
                <a:ext cx="6590660" cy="3522134"/>
              </a:xfrm>
              <a:prstGeom prst="rect">
                <a:avLst/>
              </a:prstGeom>
            </p:spPr>
          </p:pic>
          <p:sp>
            <p:nvSpPr>
              <p:cNvPr id="3" name="TextBox 2"/>
              <p:cNvSpPr txBox="1"/>
              <p:nvPr/>
            </p:nvSpPr>
            <p:spPr>
              <a:xfrm rot="16200000">
                <a:off x="1286124" y="3306303"/>
                <a:ext cx="1403883" cy="379281"/>
              </a:xfrm>
              <a:prstGeom prst="rect">
                <a:avLst/>
              </a:prstGeom>
              <a:noFill/>
            </p:spPr>
            <p:txBody>
              <a:bodyPr wrap="square" rtlCol="0">
                <a:spAutoFit/>
              </a:bodyPr>
              <a:lstStyle/>
              <a:p>
                <a:pPr algn="ctr"/>
                <a:r>
                  <a:rPr lang="en-US" sz="1600" smtClean="0"/>
                  <a:t>Middle</a:t>
                </a:r>
                <a:endParaRPr lang="en-US" sz="1600"/>
              </a:p>
            </p:txBody>
          </p:sp>
          <p:sp>
            <p:nvSpPr>
              <p:cNvPr id="4" name="TextBox 3"/>
              <p:cNvSpPr txBox="1"/>
              <p:nvPr/>
            </p:nvSpPr>
            <p:spPr>
              <a:xfrm rot="16200000">
                <a:off x="1285334" y="4848024"/>
                <a:ext cx="1405466" cy="379281"/>
              </a:xfrm>
              <a:prstGeom prst="rect">
                <a:avLst/>
              </a:prstGeom>
              <a:noFill/>
            </p:spPr>
            <p:txBody>
              <a:bodyPr wrap="square" rtlCol="0">
                <a:spAutoFit/>
              </a:bodyPr>
              <a:lstStyle/>
              <a:p>
                <a:pPr algn="ctr"/>
                <a:r>
                  <a:rPr lang="en-US" sz="1600" dirty="0" smtClean="0"/>
                  <a:t>Bottom</a:t>
                </a:r>
                <a:endParaRPr lang="en-US" sz="1600" dirty="0"/>
              </a:p>
            </p:txBody>
          </p:sp>
        </p:grpSp>
        <p:sp>
          <p:nvSpPr>
            <p:cNvPr id="9" name="TextBox 8"/>
            <p:cNvSpPr txBox="1"/>
            <p:nvPr/>
          </p:nvSpPr>
          <p:spPr>
            <a:xfrm>
              <a:off x="1503865" y="2818094"/>
              <a:ext cx="1417134" cy="379281"/>
            </a:xfrm>
            <a:prstGeom prst="rect">
              <a:avLst/>
            </a:prstGeom>
            <a:noFill/>
          </p:spPr>
          <p:txBody>
            <a:bodyPr wrap="square" rtlCol="0">
              <a:spAutoFit/>
            </a:bodyPr>
            <a:lstStyle/>
            <a:p>
              <a:pPr algn="ctr"/>
              <a:r>
                <a:rPr lang="en-US" sz="1600" dirty="0" smtClean="0"/>
                <a:t>Four Corners</a:t>
              </a:r>
              <a:endParaRPr lang="en-US" sz="1600" dirty="0"/>
            </a:p>
          </p:txBody>
        </p:sp>
        <p:sp>
          <p:nvSpPr>
            <p:cNvPr id="12" name="TextBox 11"/>
            <p:cNvSpPr txBox="1"/>
            <p:nvPr/>
          </p:nvSpPr>
          <p:spPr>
            <a:xfrm>
              <a:off x="3055748" y="2818094"/>
              <a:ext cx="1406185" cy="379281"/>
            </a:xfrm>
            <a:prstGeom prst="rect">
              <a:avLst/>
            </a:prstGeom>
            <a:noFill/>
          </p:spPr>
          <p:txBody>
            <a:bodyPr wrap="square" rtlCol="0">
              <a:spAutoFit/>
            </a:bodyPr>
            <a:lstStyle/>
            <a:p>
              <a:pPr algn="ctr"/>
              <a:r>
                <a:rPr lang="en-US" sz="1600" smtClean="0"/>
                <a:t>Row</a:t>
              </a:r>
              <a:endParaRPr lang="en-US" sz="1600" dirty="0"/>
            </a:p>
          </p:txBody>
        </p:sp>
        <p:sp>
          <p:nvSpPr>
            <p:cNvPr id="13" name="TextBox 12"/>
            <p:cNvSpPr txBox="1"/>
            <p:nvPr/>
          </p:nvSpPr>
          <p:spPr>
            <a:xfrm>
              <a:off x="4596680" y="2814136"/>
              <a:ext cx="1406185" cy="379281"/>
            </a:xfrm>
            <a:prstGeom prst="rect">
              <a:avLst/>
            </a:prstGeom>
            <a:noFill/>
          </p:spPr>
          <p:txBody>
            <a:bodyPr wrap="square" rtlCol="0">
              <a:spAutoFit/>
            </a:bodyPr>
            <a:lstStyle/>
            <a:p>
              <a:pPr algn="ctr"/>
              <a:r>
                <a:rPr lang="en-US" sz="1600" dirty="0" smtClean="0"/>
                <a:t>Column</a:t>
              </a:r>
              <a:endParaRPr lang="en-US" sz="1600" dirty="0"/>
            </a:p>
          </p:txBody>
        </p:sp>
        <p:sp>
          <p:nvSpPr>
            <p:cNvPr id="14" name="TextBox 13"/>
            <p:cNvSpPr txBox="1"/>
            <p:nvPr/>
          </p:nvSpPr>
          <p:spPr>
            <a:xfrm>
              <a:off x="6129147" y="2814136"/>
              <a:ext cx="1406185" cy="379281"/>
            </a:xfrm>
            <a:prstGeom prst="rect">
              <a:avLst/>
            </a:prstGeom>
            <a:noFill/>
          </p:spPr>
          <p:txBody>
            <a:bodyPr wrap="square" rtlCol="0">
              <a:spAutoFit/>
            </a:bodyPr>
            <a:lstStyle/>
            <a:p>
              <a:pPr algn="ctr"/>
              <a:r>
                <a:rPr lang="en-US" sz="1600" smtClean="0"/>
                <a:t>Cluster</a:t>
              </a:r>
              <a:endParaRPr lang="en-US" sz="1600" dirty="0"/>
            </a:p>
          </p:txBody>
        </p:sp>
      </p:gr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066" y="3567291"/>
            <a:ext cx="5007893" cy="2956142"/>
          </a:xfrm>
          <a:prstGeom prst="rect">
            <a:avLst/>
          </a:prstGeom>
        </p:spPr>
      </p:pic>
      <p:sp>
        <p:nvSpPr>
          <p:cNvPr id="11" name="TextBox 10"/>
          <p:cNvSpPr txBox="1"/>
          <p:nvPr/>
        </p:nvSpPr>
        <p:spPr>
          <a:xfrm>
            <a:off x="5498441" y="4583697"/>
            <a:ext cx="3392954" cy="923330"/>
          </a:xfrm>
          <a:prstGeom prst="rect">
            <a:avLst/>
          </a:prstGeom>
          <a:noFill/>
        </p:spPr>
        <p:txBody>
          <a:bodyPr wrap="square" rtlCol="0">
            <a:spAutoFit/>
          </a:bodyPr>
          <a:lstStyle/>
          <a:p>
            <a:r>
              <a:rPr lang="en-US" dirty="0" smtClean="0"/>
              <a:t>Can variation be explained by the category’s </a:t>
            </a:r>
            <a:r>
              <a:rPr lang="en-US" b="1" dirty="0" smtClean="0"/>
              <a:t>location</a:t>
            </a:r>
            <a:r>
              <a:rPr lang="en-US" dirty="0" smtClean="0"/>
              <a:t>, relative to the Alphas?</a:t>
            </a:r>
            <a:endParaRPr lang="en-US" dirty="0"/>
          </a:p>
        </p:txBody>
      </p:sp>
    </p:spTree>
    <p:extLst>
      <p:ext uri="{BB962C8B-B14F-4D97-AF65-F5344CB8AC3E}">
        <p14:creationId xmlns:p14="http://schemas.microsoft.com/office/powerpoint/2010/main" val="869797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29475" y="3201785"/>
            <a:ext cx="8420148" cy="3585310"/>
            <a:chOff x="482638" y="3405404"/>
            <a:chExt cx="8108467" cy="3452596"/>
          </a:xfrm>
        </p:grpSpPr>
        <p:grpSp>
          <p:nvGrpSpPr>
            <p:cNvPr id="11" name="Group 10"/>
            <p:cNvGrpSpPr/>
            <p:nvPr/>
          </p:nvGrpSpPr>
          <p:grpSpPr>
            <a:xfrm>
              <a:off x="482638" y="3661877"/>
              <a:ext cx="6057989" cy="2935911"/>
              <a:chOff x="2967822" y="3284136"/>
              <a:chExt cx="4964066" cy="2405758"/>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84297" t="16417" r="155" b="9669"/>
              <a:stretch/>
            </p:blipFill>
            <p:spPr>
              <a:xfrm>
                <a:off x="6825654" y="3392332"/>
                <a:ext cx="1106234" cy="2297562"/>
              </a:xfrm>
              <a:prstGeom prst="rect">
                <a:avLst/>
              </a:prstGeom>
            </p:spPr>
          </p:pic>
          <p:grpSp>
            <p:nvGrpSpPr>
              <p:cNvPr id="10" name="Group 9"/>
              <p:cNvGrpSpPr/>
              <p:nvPr/>
            </p:nvGrpSpPr>
            <p:grpSpPr>
              <a:xfrm>
                <a:off x="2967822" y="3284136"/>
                <a:ext cx="3762586" cy="2118527"/>
                <a:chOff x="1022065" y="3041593"/>
                <a:chExt cx="4878374" cy="2746772"/>
              </a:xfrm>
            </p:grpSpPr>
            <p:grpSp>
              <p:nvGrpSpPr>
                <p:cNvPr id="9" name="Group 8"/>
                <p:cNvGrpSpPr/>
                <p:nvPr/>
              </p:nvGrpSpPr>
              <p:grpSpPr>
                <a:xfrm>
                  <a:off x="1022065" y="3041593"/>
                  <a:ext cx="2377441" cy="2746772"/>
                  <a:chOff x="1022065" y="3041593"/>
                  <a:chExt cx="2377441" cy="2746772"/>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23" t="6968" r="77414" b="48479"/>
                  <a:stretch/>
                </p:blipFill>
                <p:spPr>
                  <a:xfrm>
                    <a:off x="1022065" y="3410925"/>
                    <a:ext cx="2377440" cy="2377440"/>
                  </a:xfrm>
                  <a:prstGeom prst="rect">
                    <a:avLst/>
                  </a:prstGeom>
                </p:spPr>
              </p:pic>
              <p:sp>
                <p:nvSpPr>
                  <p:cNvPr id="6" name="TextBox 5"/>
                  <p:cNvSpPr txBox="1"/>
                  <p:nvPr/>
                </p:nvSpPr>
                <p:spPr>
                  <a:xfrm>
                    <a:off x="1022065" y="3041593"/>
                    <a:ext cx="2377441" cy="369332"/>
                  </a:xfrm>
                  <a:prstGeom prst="rect">
                    <a:avLst/>
                  </a:prstGeom>
                  <a:noFill/>
                </p:spPr>
                <p:txBody>
                  <a:bodyPr wrap="square" rtlCol="0">
                    <a:spAutoFit/>
                  </a:bodyPr>
                  <a:lstStyle/>
                  <a:p>
                    <a:pPr algn="ctr"/>
                    <a:r>
                      <a:rPr lang="en-US" smtClean="0"/>
                      <a:t>Middle</a:t>
                    </a:r>
                    <a:endParaRPr lang="en-US"/>
                  </a:p>
                </p:txBody>
              </p:sp>
            </p:grpSp>
            <p:grpSp>
              <p:nvGrpSpPr>
                <p:cNvPr id="8" name="Group 7"/>
                <p:cNvGrpSpPr/>
                <p:nvPr/>
              </p:nvGrpSpPr>
              <p:grpSpPr>
                <a:xfrm>
                  <a:off x="3522997" y="3041593"/>
                  <a:ext cx="2377442" cy="2746772"/>
                  <a:chOff x="3522997" y="3041593"/>
                  <a:chExt cx="2377442" cy="2746772"/>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 t="52365" r="77451" b="3084"/>
                  <a:stretch/>
                </p:blipFill>
                <p:spPr>
                  <a:xfrm>
                    <a:off x="3522999" y="3410925"/>
                    <a:ext cx="2377440" cy="2377440"/>
                  </a:xfrm>
                  <a:prstGeom prst="rect">
                    <a:avLst/>
                  </a:prstGeom>
                </p:spPr>
              </p:pic>
              <p:sp>
                <p:nvSpPr>
                  <p:cNvPr id="7" name="TextBox 6"/>
                  <p:cNvSpPr txBox="1"/>
                  <p:nvPr/>
                </p:nvSpPr>
                <p:spPr>
                  <a:xfrm>
                    <a:off x="3522997" y="3041593"/>
                    <a:ext cx="2377442" cy="369332"/>
                  </a:xfrm>
                  <a:prstGeom prst="rect">
                    <a:avLst/>
                  </a:prstGeom>
                  <a:noFill/>
                </p:spPr>
                <p:txBody>
                  <a:bodyPr wrap="square" rtlCol="0">
                    <a:spAutoFit/>
                  </a:bodyPr>
                  <a:lstStyle/>
                  <a:p>
                    <a:pPr algn="ctr"/>
                    <a:r>
                      <a:rPr lang="en-US" dirty="0" smtClean="0"/>
                      <a:t>Bottom</a:t>
                    </a:r>
                    <a:endParaRPr lang="en-US" dirty="0"/>
                  </a:p>
                </p:txBody>
              </p:sp>
            </p:grpSp>
          </p:grpSp>
        </p:gr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736" y="3405404"/>
              <a:ext cx="1639369" cy="163936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736" y="5218631"/>
              <a:ext cx="1639369" cy="1639369"/>
            </a:xfrm>
            <a:prstGeom prst="rect">
              <a:avLst/>
            </a:prstGeom>
          </p:spPr>
        </p:pic>
        <p:cxnSp>
          <p:nvCxnSpPr>
            <p:cNvPr id="16" name="Straight Arrow Connector 15"/>
            <p:cNvCxnSpPr>
              <a:endCxn id="13" idx="1"/>
            </p:cNvCxnSpPr>
            <p:nvPr/>
          </p:nvCxnSpPr>
          <p:spPr>
            <a:xfrm>
              <a:off x="6540627" y="4114800"/>
              <a:ext cx="411109" cy="11028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411433" y="6038316"/>
              <a:ext cx="540303" cy="20894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546623" y="216352"/>
            <a:ext cx="7607532" cy="2985433"/>
          </a:xfrm>
          <a:prstGeom prst="rect">
            <a:avLst/>
          </a:prstGeom>
          <a:noFill/>
        </p:spPr>
        <p:txBody>
          <a:bodyPr wrap="none" rtlCol="0">
            <a:spAutoFit/>
          </a:bodyPr>
          <a:lstStyle/>
          <a:p>
            <a:pPr>
              <a:spcAft>
                <a:spcPts val="1200"/>
              </a:spcAft>
            </a:pPr>
            <a:r>
              <a:rPr lang="en-US" dirty="0" smtClean="0"/>
              <a:t>Each beta category characterized by difference in feature ranges: </a:t>
            </a:r>
          </a:p>
          <a:p>
            <a:pPr marL="401638">
              <a:spcAft>
                <a:spcPts val="1200"/>
              </a:spcAft>
            </a:pPr>
            <a:r>
              <a:rPr lang="en-US" i="1" dirty="0" smtClean="0">
                <a:latin typeface="Times" charset="0"/>
                <a:ea typeface="Times" charset="0"/>
                <a:cs typeface="Times" charset="0"/>
              </a:rPr>
              <a:t>D = range</a:t>
            </a:r>
            <a:r>
              <a:rPr lang="en-US" dirty="0" smtClean="0">
                <a:latin typeface="Times" charset="0"/>
                <a:ea typeface="Times" charset="0"/>
                <a:cs typeface="Times" charset="0"/>
              </a:rPr>
              <a:t>(</a:t>
            </a:r>
            <a:r>
              <a:rPr lang="en-US" b="1" dirty="0" smtClean="0">
                <a:latin typeface="Times" charset="0"/>
                <a:ea typeface="Times" charset="0"/>
                <a:cs typeface="Times" charset="0"/>
              </a:rPr>
              <a:t>X</a:t>
            </a:r>
            <a:r>
              <a:rPr lang="en-US" dirty="0" smtClean="0">
                <a:latin typeface="Times" charset="0"/>
                <a:ea typeface="Times" charset="0"/>
                <a:cs typeface="Times" charset="0"/>
              </a:rPr>
              <a:t>) </a:t>
            </a:r>
            <a:r>
              <a:rPr lang="mr-IN" dirty="0" smtClean="0">
                <a:latin typeface="Times" charset="0"/>
                <a:ea typeface="Times" charset="0"/>
                <a:cs typeface="Times" charset="0"/>
              </a:rPr>
              <a:t>–</a:t>
            </a:r>
            <a:r>
              <a:rPr lang="en-US" dirty="0" smtClean="0">
                <a:latin typeface="Times" charset="0"/>
                <a:ea typeface="Times" charset="0"/>
                <a:cs typeface="Times" charset="0"/>
              </a:rPr>
              <a:t> </a:t>
            </a:r>
            <a:r>
              <a:rPr lang="en-US" i="1" dirty="0" smtClean="0">
                <a:latin typeface="Times" charset="0"/>
                <a:ea typeface="Times" charset="0"/>
                <a:cs typeface="Times" charset="0"/>
              </a:rPr>
              <a:t>range</a:t>
            </a:r>
            <a:r>
              <a:rPr lang="en-US" dirty="0" smtClean="0">
                <a:latin typeface="Times" charset="0"/>
                <a:ea typeface="Times" charset="0"/>
                <a:cs typeface="Times" charset="0"/>
              </a:rPr>
              <a:t>(</a:t>
            </a:r>
            <a:r>
              <a:rPr lang="en-US" b="1" dirty="0" smtClean="0">
                <a:latin typeface="Times" charset="0"/>
                <a:ea typeface="Times" charset="0"/>
                <a:cs typeface="Times" charset="0"/>
              </a:rPr>
              <a:t>Y</a:t>
            </a:r>
            <a:r>
              <a:rPr lang="en-US" dirty="0" smtClean="0">
                <a:latin typeface="Times" charset="0"/>
                <a:ea typeface="Times" charset="0"/>
                <a:cs typeface="Times" charset="0"/>
              </a:rPr>
              <a:t>)  </a:t>
            </a:r>
            <a:endParaRPr lang="en-US" dirty="0">
              <a:latin typeface="Times" charset="0"/>
              <a:ea typeface="Times" charset="0"/>
              <a:cs typeface="Times" charset="0"/>
            </a:endParaRPr>
          </a:p>
          <a:p>
            <a:r>
              <a:rPr lang="en-US" sz="1600" dirty="0" smtClean="0"/>
              <a:t>Positive </a:t>
            </a:r>
            <a:r>
              <a:rPr lang="en-US" sz="1600" i="1" dirty="0" smtClean="0">
                <a:latin typeface="Times" charset="0"/>
                <a:ea typeface="Times" charset="0"/>
                <a:cs typeface="Times" charset="0"/>
              </a:rPr>
              <a:t>D</a:t>
            </a:r>
            <a:r>
              <a:rPr lang="en-US" sz="1600" dirty="0" smtClean="0"/>
              <a:t>: more X range, indicating a row-like category</a:t>
            </a:r>
          </a:p>
          <a:p>
            <a:r>
              <a:rPr lang="en-US" sz="1600" dirty="0" smtClean="0"/>
              <a:t>Negative </a:t>
            </a:r>
            <a:r>
              <a:rPr lang="en-US" sz="1600" i="1" dirty="0" smtClean="0">
                <a:latin typeface="Times" charset="0"/>
                <a:ea typeface="Times" charset="0"/>
                <a:cs typeface="Times" charset="0"/>
              </a:rPr>
              <a:t>D</a:t>
            </a:r>
            <a:r>
              <a:rPr lang="en-US" sz="1600" dirty="0"/>
              <a:t>: more </a:t>
            </a:r>
            <a:r>
              <a:rPr lang="en-US" sz="1600" dirty="0" smtClean="0"/>
              <a:t>Y range, indicating a column-like category.</a:t>
            </a:r>
          </a:p>
          <a:p>
            <a:pPr>
              <a:spcAft>
                <a:spcPts val="3600"/>
              </a:spcAft>
            </a:pPr>
            <a:r>
              <a:rPr lang="en-US" sz="1600" i="1" dirty="0" smtClean="0">
                <a:latin typeface="Times" charset="0"/>
                <a:ea typeface="Times" charset="0"/>
                <a:cs typeface="Times" charset="0"/>
              </a:rPr>
              <a:t>D</a:t>
            </a:r>
            <a:r>
              <a:rPr lang="en-US" sz="1600" dirty="0" smtClean="0"/>
              <a:t> were averaged for each stimulus, revealing overall tendency.</a:t>
            </a:r>
          </a:p>
          <a:p>
            <a:r>
              <a:rPr lang="en-US" b="1" dirty="0" smtClean="0"/>
              <a:t>Categories are </a:t>
            </a:r>
            <a:r>
              <a:rPr lang="en-US" b="1" dirty="0"/>
              <a:t>locally </a:t>
            </a:r>
            <a:r>
              <a:rPr lang="en-US" b="1" dirty="0" smtClean="0"/>
              <a:t>distributed to allow for maximum distance from Alphas.</a:t>
            </a:r>
          </a:p>
          <a:p>
            <a:pPr marL="179388"/>
            <a:r>
              <a:rPr lang="en-US" dirty="0" smtClean="0"/>
              <a:t>”Column” categories placed to the side of Alphas</a:t>
            </a:r>
          </a:p>
          <a:p>
            <a:pPr marL="179388"/>
            <a:r>
              <a:rPr lang="en-US" dirty="0" smtClean="0"/>
              <a:t>“Rows” </a:t>
            </a:r>
            <a:r>
              <a:rPr lang="en-US" dirty="0"/>
              <a:t>categories </a:t>
            </a:r>
            <a:r>
              <a:rPr lang="en-US" dirty="0" smtClean="0"/>
              <a:t>placed above/below.  </a:t>
            </a:r>
            <a:endParaRPr lang="en-US" dirty="0"/>
          </a:p>
        </p:txBody>
      </p:sp>
    </p:spTree>
    <p:extLst>
      <p:ext uri="{BB962C8B-B14F-4D97-AF65-F5344CB8AC3E}">
        <p14:creationId xmlns:p14="http://schemas.microsoft.com/office/powerpoint/2010/main" val="2075201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4801314"/>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endParaRPr lang="en-US" dirty="0"/>
          </a:p>
        </p:txBody>
      </p:sp>
    </p:spTree>
    <p:extLst>
      <p:ext uri="{BB962C8B-B14F-4D97-AF65-F5344CB8AC3E}">
        <p14:creationId xmlns:p14="http://schemas.microsoft.com/office/powerpoint/2010/main" val="977954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6691" y="127590"/>
            <a:ext cx="7666072" cy="6032421"/>
          </a:xfrm>
          <a:prstGeom prst="rect">
            <a:avLst/>
          </a:prstGeom>
          <a:noFill/>
        </p:spPr>
        <p:txBody>
          <a:bodyPr wrap="square" rtlCol="0">
            <a:spAutoFit/>
          </a:bodyPr>
          <a:lstStyle/>
          <a:p>
            <a:pPr>
              <a:spcAft>
                <a:spcPts val="1200"/>
              </a:spcAft>
            </a:pPr>
            <a:r>
              <a:rPr lang="en-US" sz="2400" u="sng" dirty="0" smtClean="0"/>
              <a:t>Experiment 1</a:t>
            </a:r>
            <a:endParaRPr lang="en-US" dirty="0" smtClean="0"/>
          </a:p>
          <a:p>
            <a:pPr marL="285750" indent="-285750">
              <a:spcAft>
                <a:spcPts val="1200"/>
              </a:spcAft>
              <a:buFontTx/>
              <a:buChar char="-"/>
            </a:pPr>
            <a:r>
              <a:rPr lang="en-US" b="1" i="1" dirty="0" smtClean="0"/>
              <a:t>Replicated classic effects</a:t>
            </a:r>
            <a:r>
              <a:rPr lang="en-US" dirty="0" smtClean="0"/>
              <a:t>: Distributional structure of known categories is reflected in generated categories. </a:t>
            </a:r>
            <a:r>
              <a:rPr lang="en-US" dirty="0"/>
              <a:t>Exemplars in generated categories are similar to one another</a:t>
            </a:r>
            <a:r>
              <a:rPr lang="en-US" dirty="0" smtClean="0"/>
              <a:t>.</a:t>
            </a:r>
          </a:p>
          <a:p>
            <a:pPr marL="285750" indent="-285750">
              <a:spcAft>
                <a:spcPts val="1200"/>
              </a:spcAft>
              <a:buFontTx/>
              <a:buChar char="-"/>
            </a:pPr>
            <a:r>
              <a:rPr lang="en-US" b="1" i="1" dirty="0" smtClean="0"/>
              <a:t>But also</a:t>
            </a:r>
            <a:r>
              <a:rPr lang="en-US" dirty="0" smtClean="0"/>
              <a:t>: Generated categories are perceptually dissimilar to known categories. </a:t>
            </a:r>
            <a:endParaRPr lang="en-US" dirty="0"/>
          </a:p>
          <a:p>
            <a:pPr marL="285750" indent="-285750">
              <a:buFontTx/>
              <a:buChar char="-"/>
            </a:pPr>
            <a:endParaRPr lang="en-US" dirty="0"/>
          </a:p>
          <a:p>
            <a:pPr>
              <a:spcAft>
                <a:spcPts val="1200"/>
              </a:spcAft>
            </a:pPr>
            <a:r>
              <a:rPr lang="en-US" sz="2400" u="sng" dirty="0"/>
              <a:t>Experiment </a:t>
            </a:r>
            <a:r>
              <a:rPr lang="en-US" sz="2400" u="sng" dirty="0" smtClean="0"/>
              <a:t>2</a:t>
            </a:r>
            <a:endParaRPr lang="en-US" sz="1100" dirty="0"/>
          </a:p>
          <a:p>
            <a:pPr marL="285750" indent="-285750">
              <a:spcAft>
                <a:spcPts val="1200"/>
              </a:spcAft>
              <a:buFontTx/>
              <a:buChar char="-"/>
            </a:pPr>
            <a:r>
              <a:rPr lang="en-US" b="1" i="1" dirty="0" smtClean="0"/>
              <a:t>“Open Space” effect</a:t>
            </a:r>
            <a:r>
              <a:rPr lang="en-US" i="1" dirty="0" smtClean="0"/>
              <a:t>: The shape of unoccupied space influences generation. </a:t>
            </a:r>
            <a:endParaRPr lang="en-US" b="1" i="1" dirty="0" smtClean="0"/>
          </a:p>
          <a:p>
            <a:pPr marL="285750" indent="-285750">
              <a:spcAft>
                <a:spcPts val="1200"/>
              </a:spcAft>
              <a:buFontTx/>
              <a:buChar char="-"/>
            </a:pPr>
            <a:r>
              <a:rPr lang="en-US" b="1" i="1" dirty="0" smtClean="0"/>
              <a:t>Individual differences</a:t>
            </a:r>
            <a:r>
              <a:rPr lang="en-US" dirty="0" smtClean="0"/>
              <a:t>: Generated categories vary considerably from person to person. Often little resemblance to known categories.</a:t>
            </a:r>
          </a:p>
          <a:p>
            <a:pPr marL="285750" indent="-285750">
              <a:spcAft>
                <a:spcPts val="1200"/>
              </a:spcAft>
              <a:buFontTx/>
              <a:buChar char="-"/>
            </a:pPr>
            <a:r>
              <a:rPr lang="en-US" b="1" i="1" dirty="0" smtClean="0"/>
              <a:t>Contrast is local</a:t>
            </a:r>
            <a:r>
              <a:rPr lang="en-US" dirty="0" smtClean="0"/>
              <a:t>: Generated categories are distributed to be maximally dissimilar to known categories, given their location.</a:t>
            </a:r>
          </a:p>
          <a:p>
            <a:pPr marL="285750" indent="-285750">
              <a:buFontTx/>
              <a:buChar char="-"/>
            </a:pPr>
            <a:endParaRPr lang="en-US" dirty="0" smtClean="0"/>
          </a:p>
          <a:p>
            <a:pPr>
              <a:spcAft>
                <a:spcPts val="1200"/>
              </a:spcAft>
            </a:pPr>
            <a:r>
              <a:rPr lang="en-US" sz="2400" u="sng" dirty="0" smtClean="0"/>
              <a:t>Formal Modeling</a:t>
            </a:r>
            <a:endParaRPr lang="en-US" sz="1100" dirty="0" smtClean="0"/>
          </a:p>
          <a:p>
            <a:pPr>
              <a:spcAft>
                <a:spcPts val="1200"/>
              </a:spcAft>
            </a:pPr>
            <a:r>
              <a:rPr lang="en-US" dirty="0" smtClean="0"/>
              <a:t>Do popular category learning models offer any insights?</a:t>
            </a:r>
            <a:endParaRPr lang="en-US" sz="1600" dirty="0" smtClean="0"/>
          </a:p>
        </p:txBody>
      </p:sp>
    </p:spTree>
    <p:extLst>
      <p:ext uri="{BB962C8B-B14F-4D97-AF65-F5344CB8AC3E}">
        <p14:creationId xmlns:p14="http://schemas.microsoft.com/office/powerpoint/2010/main" val="913843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8977" y="-44501"/>
            <a:ext cx="5472909" cy="1018495"/>
            <a:chOff x="318977" y="-44501"/>
            <a:chExt cx="5472909" cy="1018495"/>
          </a:xfrm>
        </p:grpSpPr>
        <p:sp>
          <p:nvSpPr>
            <p:cNvPr id="2" name="TextBox 1"/>
            <p:cNvSpPr txBox="1"/>
            <p:nvPr/>
          </p:nvSpPr>
          <p:spPr>
            <a:xfrm>
              <a:off x="1456660" y="233913"/>
              <a:ext cx="4335226" cy="523220"/>
            </a:xfrm>
            <a:prstGeom prst="rect">
              <a:avLst/>
            </a:prstGeom>
            <a:noFill/>
          </p:spPr>
          <p:txBody>
            <a:bodyPr wrap="none" rtlCol="0">
              <a:spAutoFit/>
            </a:bodyPr>
            <a:lstStyle/>
            <a:p>
              <a:r>
                <a:rPr lang="en-US" sz="2800" smtClean="0"/>
                <a:t>PACKER: An Exemplar Model</a:t>
              </a:r>
              <a:endParaRPr lang="en-US" sz="280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77" y="-44501"/>
              <a:ext cx="1018495" cy="1018495"/>
            </a:xfrm>
            <a:prstGeom prst="rect">
              <a:avLst/>
            </a:prstGeom>
          </p:spPr>
        </p:pic>
      </p:grpSp>
      <p:sp>
        <p:nvSpPr>
          <p:cNvPr id="5" name="TextBox 4"/>
          <p:cNvSpPr txBox="1"/>
          <p:nvPr/>
        </p:nvSpPr>
        <p:spPr>
          <a:xfrm>
            <a:off x="489097" y="1520456"/>
            <a:ext cx="7878726" cy="1815882"/>
          </a:xfrm>
          <a:prstGeom prst="rect">
            <a:avLst/>
          </a:prstGeom>
          <a:noFill/>
        </p:spPr>
        <p:txBody>
          <a:bodyPr wrap="square" rtlCol="0">
            <a:spAutoFit/>
          </a:bodyPr>
          <a:lstStyle/>
          <a:p>
            <a:pPr>
              <a:spcAft>
                <a:spcPts val="600"/>
              </a:spcAft>
            </a:pPr>
            <a:r>
              <a:rPr lang="en-US" sz="2000" b="1" dirty="0" smtClean="0"/>
              <a:t>The Generalized Context Model of classification (GCM; Nosofsky, 1984)</a:t>
            </a:r>
          </a:p>
          <a:p>
            <a:pPr marL="342900" indent="-227013">
              <a:spcAft>
                <a:spcPts val="600"/>
              </a:spcAft>
              <a:buFont typeface="+mj-lt"/>
              <a:buAutoNum type="arabicPeriod"/>
            </a:pPr>
            <a:r>
              <a:rPr lang="en-US" dirty="0" smtClean="0"/>
              <a:t>Categories represented as a collection of observed members (exemplars).</a:t>
            </a:r>
          </a:p>
          <a:p>
            <a:pPr marL="342900" indent="-227013">
              <a:spcAft>
                <a:spcPts val="600"/>
              </a:spcAft>
              <a:buFont typeface="+mj-lt"/>
              <a:buAutoNum type="arabicPeriod"/>
            </a:pPr>
            <a:r>
              <a:rPr lang="en-US" dirty="0" smtClean="0"/>
              <a:t>Items are categorized into the category with the most similar exemplars.</a:t>
            </a:r>
          </a:p>
          <a:p>
            <a:pPr marL="342900" indent="-227013">
              <a:spcAft>
                <a:spcPts val="600"/>
              </a:spcAft>
              <a:buFont typeface="+mj-lt"/>
              <a:buAutoNum type="arabicPeriod"/>
            </a:pPr>
            <a:endParaRPr lang="en-US" dirty="0" smtClean="0"/>
          </a:p>
          <a:p>
            <a:endParaRPr lang="en-US" dirty="0" smtClean="0"/>
          </a:p>
        </p:txBody>
      </p:sp>
    </p:spTree>
    <p:extLst>
      <p:ext uri="{BB962C8B-B14F-4D97-AF65-F5344CB8AC3E}">
        <p14:creationId xmlns:p14="http://schemas.microsoft.com/office/powerpoint/2010/main" val="1706962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914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967784" y="866632"/>
            <a:ext cx="3807725" cy="5751702"/>
            <a:chOff x="4623782" y="806333"/>
            <a:chExt cx="4259071" cy="5981014"/>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7" name="TextBox 16"/>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
        <p:nvSpPr>
          <p:cNvPr id="10" name="TextBox 9"/>
          <p:cNvSpPr txBox="1"/>
          <p:nvPr/>
        </p:nvSpPr>
        <p:spPr>
          <a:xfrm>
            <a:off x="297264" y="1834106"/>
            <a:ext cx="5063319" cy="4185761"/>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sz="2000" dirty="0" smtClean="0"/>
          </a:p>
          <a:p>
            <a:r>
              <a:rPr lang="en-US" sz="2000" b="1" dirty="0" smtClean="0"/>
              <a:t>Shared physical attributes</a:t>
            </a:r>
            <a:r>
              <a:rPr lang="en-US" sz="2000" dirty="0" smtClean="0"/>
              <a:t>: </a:t>
            </a:r>
          </a:p>
          <a:p>
            <a:pPr marL="285750" indent="-168275">
              <a:buFontTx/>
              <a:buChar char="-"/>
            </a:pPr>
            <a:r>
              <a:rPr lang="en-US" dirty="0" smtClean="0"/>
              <a:t>Aliens possess the same structural forms as on earth species (arms, legs, ears, </a:t>
            </a:r>
            <a:r>
              <a:rPr lang="en-US" dirty="0" err="1" smtClean="0"/>
              <a:t>etc</a:t>
            </a:r>
            <a:r>
              <a:rPr lang="mr-IN" dirty="0" smtClean="0"/>
              <a:t>…</a:t>
            </a:r>
            <a:r>
              <a:rPr lang="en-US" dirty="0" smtClean="0"/>
              <a:t>)</a:t>
            </a:r>
          </a:p>
          <a:p>
            <a:pPr marL="285750" indent="-285750">
              <a:buFontTx/>
              <a:buChar char="-"/>
            </a:pPr>
            <a:endParaRPr lang="en-US" sz="2000" b="1" dirty="0"/>
          </a:p>
          <a:p>
            <a:r>
              <a:rPr lang="en-US" sz="2000" b="1" dirty="0" smtClean="0"/>
              <a:t>Shared distributional properties</a:t>
            </a:r>
            <a:r>
              <a:rPr lang="en-US" sz="2000" dirty="0" smtClean="0"/>
              <a:t>: </a:t>
            </a:r>
          </a:p>
          <a:p>
            <a:pPr marL="285750" indent="-168275">
              <a:buFontTx/>
              <a:buChar char="-"/>
            </a:pPr>
            <a:r>
              <a:rPr lang="en-US" dirty="0" smtClean="0"/>
              <a:t>Same feature correlations as found on earth (e.g., wings usually found with feathers)</a:t>
            </a:r>
          </a:p>
          <a:p>
            <a:pPr marL="285750" indent="-168275">
              <a:buFontTx/>
              <a:buChar char="-"/>
            </a:pPr>
            <a:r>
              <a:rPr lang="en-US" dirty="0" smtClean="0"/>
              <a:t>Less within-species variance compared to between-species variance.</a:t>
            </a:r>
            <a:endParaRPr lang="en-US" dirty="0"/>
          </a:p>
        </p:txBody>
      </p:sp>
      <p:sp>
        <p:nvSpPr>
          <p:cNvPr id="2" name="Rectangle 1"/>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spTree>
    <p:extLst>
      <p:ext uri="{BB962C8B-B14F-4D97-AF65-F5344CB8AC3E}">
        <p14:creationId xmlns:p14="http://schemas.microsoft.com/office/powerpoint/2010/main" val="725310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252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8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0704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807" y="3017874"/>
            <a:ext cx="7645400" cy="33401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622" y="223284"/>
            <a:ext cx="8707955" cy="2599661"/>
          </a:xfrm>
          <a:prstGeom prst="rect">
            <a:avLst/>
          </a:prstGeom>
        </p:spPr>
      </p:pic>
    </p:spTree>
    <p:extLst>
      <p:ext uri="{BB962C8B-B14F-4D97-AF65-F5344CB8AC3E}">
        <p14:creationId xmlns:p14="http://schemas.microsoft.com/office/powerpoint/2010/main" val="426294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43689" y="2997200"/>
            <a:ext cx="8907422" cy="769441"/>
          </a:xfrm>
          <a:prstGeom prst="rect">
            <a:avLst/>
          </a:prstGeom>
          <a:noFill/>
        </p:spPr>
        <p:txBody>
          <a:bodyPr wrap="square" rtlCol="0">
            <a:spAutoFit/>
          </a:bodyPr>
          <a:lstStyle/>
          <a:p>
            <a:pPr algn="ctr"/>
            <a:r>
              <a:rPr lang="en-US" sz="4400" smtClean="0"/>
              <a:t>Extras</a:t>
            </a:r>
            <a:endParaRPr lang="en-US" sz="4400" dirty="0"/>
          </a:p>
        </p:txBody>
      </p:sp>
    </p:spTree>
    <p:extLst>
      <p:ext uri="{BB962C8B-B14F-4D97-AF65-F5344CB8AC3E}">
        <p14:creationId xmlns:p14="http://schemas.microsoft.com/office/powerpoint/2010/main" val="350481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smtClean="0"/>
              <a:t>Training Instructions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57" y="774220"/>
            <a:ext cx="8240486" cy="5803683"/>
          </a:xfrm>
          <a:prstGeom prst="rect">
            <a:avLst/>
          </a:prstGeom>
        </p:spPr>
      </p:pic>
    </p:spTree>
    <p:extLst>
      <p:ext uri="{BB962C8B-B14F-4D97-AF65-F5344CB8AC3E}">
        <p14:creationId xmlns:p14="http://schemas.microsoft.com/office/powerpoint/2010/main" val="889325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118289" y="0"/>
            <a:ext cx="8907422" cy="646331"/>
          </a:xfrm>
          <a:prstGeom prst="rect">
            <a:avLst/>
          </a:prstGeom>
          <a:noFill/>
        </p:spPr>
        <p:txBody>
          <a:bodyPr wrap="square" rtlCol="0">
            <a:spAutoFit/>
          </a:bodyPr>
          <a:lstStyle/>
          <a:p>
            <a:r>
              <a:rPr lang="en-US" sz="3600" dirty="0" smtClean="0"/>
              <a:t>Generation Instructions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9" y="1729015"/>
            <a:ext cx="8153263" cy="3267529"/>
          </a:xfrm>
          <a:prstGeom prst="rect">
            <a:avLst/>
          </a:prstGeom>
        </p:spPr>
      </p:pic>
    </p:spTree>
    <p:extLst>
      <p:ext uri="{BB962C8B-B14F-4D97-AF65-F5344CB8AC3E}">
        <p14:creationId xmlns:p14="http://schemas.microsoft.com/office/powerpoint/2010/main" val="141134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3702" y="3296236"/>
            <a:ext cx="7463523" cy="2985433"/>
          </a:xfrm>
          <a:prstGeom prst="rect">
            <a:avLst/>
          </a:prstGeom>
          <a:noFill/>
        </p:spPr>
        <p:txBody>
          <a:bodyPr wrap="square" rtlCol="0">
            <a:spAutoFit/>
          </a:bodyPr>
          <a:lstStyle/>
          <a:p>
            <a:r>
              <a:rPr lang="en-US" sz="2000" b="1" dirty="0" smtClean="0">
                <a:solidFill>
                  <a:schemeClr val="bg1">
                    <a:lumMod val="50000"/>
                  </a:schemeClr>
                </a:solidFill>
              </a:rPr>
              <a:t>Experimental Approaches</a:t>
            </a:r>
          </a:p>
          <a:p>
            <a:pPr marL="285750" indent="-169863">
              <a:buFontTx/>
              <a:buChar char="-"/>
            </a:pPr>
            <a:r>
              <a:rPr lang="en-US" dirty="0" smtClean="0">
                <a:solidFill>
                  <a:schemeClr val="bg1">
                    <a:lumMod val="50000"/>
                  </a:schemeClr>
                </a:solidFill>
              </a:rPr>
              <a:t>“</a:t>
            </a:r>
            <a:r>
              <a:rPr lang="en-US" dirty="0">
                <a:solidFill>
                  <a:schemeClr val="bg1">
                    <a:lumMod val="50000"/>
                  </a:schemeClr>
                </a:solidFill>
              </a:rPr>
              <a:t>D</a:t>
            </a:r>
            <a:r>
              <a:rPr lang="en-US" dirty="0" smtClean="0">
                <a:solidFill>
                  <a:schemeClr val="bg1">
                    <a:lumMod val="50000"/>
                  </a:schemeClr>
                </a:solidFill>
              </a:rPr>
              <a:t>raw an alien” experiments (e.g., Ward, 1994)</a:t>
            </a:r>
          </a:p>
          <a:p>
            <a:pPr marL="285750" indent="-169863" algn="just">
              <a:buFontTx/>
              <a:buChar char="-"/>
            </a:pPr>
            <a:r>
              <a:rPr lang="en-US" dirty="0" smtClean="0">
                <a:solidFill>
                  <a:schemeClr val="bg1">
                    <a:lumMod val="50000"/>
                  </a:schemeClr>
                </a:solidFill>
              </a:rPr>
              <a:t>Artificial category learning studies (</a:t>
            </a:r>
            <a:r>
              <a:rPr lang="en-US" dirty="0" err="1" smtClean="0">
                <a:solidFill>
                  <a:schemeClr val="bg1">
                    <a:lumMod val="50000"/>
                  </a:schemeClr>
                </a:solidFill>
              </a:rPr>
              <a:t>Jern</a:t>
            </a:r>
            <a:r>
              <a:rPr lang="en-US" dirty="0" smtClean="0">
                <a:solidFill>
                  <a:schemeClr val="bg1">
                    <a:lumMod val="50000"/>
                  </a:schemeClr>
                </a:solidFill>
              </a:rPr>
              <a:t> &amp; Kemp, 2013)</a:t>
            </a:r>
            <a:endParaRPr lang="en-US" sz="2000" b="1" dirty="0">
              <a:solidFill>
                <a:schemeClr val="bg1">
                  <a:lumMod val="50000"/>
                </a:schemeClr>
              </a:solidFill>
            </a:endParaRPr>
          </a:p>
          <a:p>
            <a:endParaRPr lang="en-US" sz="2000" b="1" dirty="0" smtClean="0">
              <a:solidFill>
                <a:schemeClr val="bg1">
                  <a:lumMod val="50000"/>
                </a:schemeClr>
              </a:solidFill>
            </a:endParaRPr>
          </a:p>
          <a:p>
            <a:r>
              <a:rPr lang="en-US" sz="2000" b="1" dirty="0" smtClean="0">
                <a:solidFill>
                  <a:schemeClr val="bg1">
                    <a:lumMod val="50000"/>
                  </a:schemeClr>
                </a:solidFill>
              </a:rPr>
              <a:t>What do we know?</a:t>
            </a:r>
          </a:p>
          <a:p>
            <a:pPr marL="285750" indent="-169863">
              <a:buFontTx/>
              <a:buChar char="-"/>
            </a:pPr>
            <a:r>
              <a:rPr lang="en-US" u="sng" dirty="0" smtClean="0"/>
              <a:t>Generation is influenced by prior knowledge.</a:t>
            </a:r>
          </a:p>
          <a:p>
            <a:pPr marL="285750" indent="-169863">
              <a:buFontTx/>
              <a:buChar char="-"/>
            </a:pPr>
            <a:r>
              <a:rPr lang="en-US" u="sng" dirty="0" smtClean="0"/>
              <a:t>Distributional structure of generated categories reflects known categories.</a:t>
            </a:r>
          </a:p>
          <a:p>
            <a:pPr marL="285750" indent="-169863">
              <a:buFontTx/>
              <a:buChar char="-"/>
            </a:pPr>
            <a:endParaRPr lang="en-US" dirty="0" smtClean="0"/>
          </a:p>
          <a:p>
            <a:pPr marL="285750" indent="-169863">
              <a:buFontTx/>
              <a:buChar char="-"/>
            </a:pPr>
            <a:endParaRPr lang="en-US" dirty="0"/>
          </a:p>
          <a:p>
            <a:pPr marL="7938"/>
            <a:r>
              <a:rPr lang="en-US" sz="2000" dirty="0" smtClean="0"/>
              <a:t>That’s where we are!</a:t>
            </a:r>
          </a:p>
        </p:txBody>
      </p:sp>
      <p:sp>
        <p:nvSpPr>
          <p:cNvPr id="4" name="TextBox 3"/>
          <p:cNvSpPr txBox="1"/>
          <p:nvPr/>
        </p:nvSpPr>
        <p:spPr>
          <a:xfrm>
            <a:off x="255552" y="186866"/>
            <a:ext cx="6767330" cy="461665"/>
          </a:xfrm>
          <a:prstGeom prst="rect">
            <a:avLst/>
          </a:prstGeom>
          <a:noFill/>
        </p:spPr>
        <p:txBody>
          <a:bodyPr wrap="square" rtlCol="0">
            <a:spAutoFit/>
          </a:bodyPr>
          <a:lstStyle/>
          <a:p>
            <a:r>
              <a:rPr lang="mr-IN" sz="2400" dirty="0" smtClean="0"/>
              <a:t>…</a:t>
            </a:r>
            <a:r>
              <a:rPr lang="en-US" sz="2400" dirty="0"/>
              <a:t>r</a:t>
            </a:r>
            <a:r>
              <a:rPr lang="en-US" sz="2400" dirty="0" smtClean="0"/>
              <a:t>eally, this talk is about </a:t>
            </a:r>
            <a:r>
              <a:rPr lang="en-US" sz="2400" b="1" dirty="0" smtClean="0"/>
              <a:t>category generation</a:t>
            </a:r>
            <a:r>
              <a:rPr lang="en-US" sz="2400" dirty="0" smtClean="0"/>
              <a:t>.</a:t>
            </a:r>
            <a:endParaRPr lang="en-US" sz="2400" dirty="0"/>
          </a:p>
        </p:txBody>
      </p:sp>
      <p:grpSp>
        <p:nvGrpSpPr>
          <p:cNvPr id="9" name="Group 8"/>
          <p:cNvGrpSpPr/>
          <p:nvPr/>
        </p:nvGrpSpPr>
        <p:grpSpPr>
          <a:xfrm>
            <a:off x="5181049" y="648531"/>
            <a:ext cx="3683665" cy="2511228"/>
            <a:chOff x="2332954" y="395918"/>
            <a:chExt cx="4199345" cy="2862777"/>
          </a:xfrm>
        </p:grpSpPr>
        <p:sp>
          <p:nvSpPr>
            <p:cNvPr id="2" name="Oval 1"/>
            <p:cNvSpPr/>
            <p:nvPr/>
          </p:nvSpPr>
          <p:spPr>
            <a:xfrm>
              <a:off x="2332954" y="847640"/>
              <a:ext cx="2411055" cy="2411055"/>
            </a:xfrm>
            <a:prstGeom prst="ellipse">
              <a:avLst/>
            </a:prstGeom>
            <a:solidFill>
              <a:schemeClr val="accent2">
                <a:lumMod val="60000"/>
                <a:lumOff val="40000"/>
                <a:alpha val="48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Category</a:t>
              </a:r>
            </a:p>
            <a:p>
              <a:r>
                <a:rPr lang="en-US" sz="2000" dirty="0" smtClean="0">
                  <a:solidFill>
                    <a:schemeClr val="tx1"/>
                  </a:solidFill>
                </a:rPr>
                <a:t>Learning</a:t>
              </a:r>
              <a:endParaRPr lang="en-US" sz="2000" dirty="0">
                <a:solidFill>
                  <a:schemeClr val="tx1"/>
                </a:solidFill>
              </a:endParaRPr>
            </a:p>
          </p:txBody>
        </p:sp>
        <p:sp>
          <p:nvSpPr>
            <p:cNvPr id="6" name="Oval 5"/>
            <p:cNvSpPr/>
            <p:nvPr/>
          </p:nvSpPr>
          <p:spPr>
            <a:xfrm>
              <a:off x="4121244" y="847640"/>
              <a:ext cx="2411055" cy="2411055"/>
            </a:xfrm>
            <a:prstGeom prst="ellipse">
              <a:avLst/>
            </a:prstGeom>
            <a:solidFill>
              <a:srgbClr val="7030A0">
                <a:alpha val="28000"/>
              </a:srgb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solidFill>
                    <a:schemeClr val="tx1"/>
                  </a:solidFill>
                </a:rPr>
                <a:t>Creativity</a:t>
              </a:r>
              <a:endParaRPr lang="en-US" sz="2000" dirty="0">
                <a:solidFill>
                  <a:schemeClr val="tx1"/>
                </a:solidFill>
              </a:endParaRPr>
            </a:p>
          </p:txBody>
        </p:sp>
        <p:cxnSp>
          <p:nvCxnSpPr>
            <p:cNvPr id="7" name="Straight Arrow Connector 6"/>
            <p:cNvCxnSpPr/>
            <p:nvPr/>
          </p:nvCxnSpPr>
          <p:spPr>
            <a:xfrm>
              <a:off x="3272268" y="395918"/>
              <a:ext cx="1160359" cy="150221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6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264" y="1834106"/>
            <a:ext cx="5063319" cy="3754874"/>
          </a:xfrm>
          <a:prstGeom prst="rect">
            <a:avLst/>
          </a:prstGeom>
          <a:noFill/>
        </p:spPr>
        <p:txBody>
          <a:bodyPr wrap="square" rtlCol="0">
            <a:spAutoFit/>
          </a:bodyPr>
          <a:lstStyle/>
          <a:p>
            <a:r>
              <a:rPr lang="en-US" sz="2000" b="1" dirty="0" smtClean="0"/>
              <a:t>Classic paradigm</a:t>
            </a:r>
            <a:r>
              <a:rPr lang="en-US" sz="2000" dirty="0" smtClean="0"/>
              <a:t>: participants asked to draw species of plants and animals from other planets.</a:t>
            </a:r>
          </a:p>
          <a:p>
            <a:endParaRPr lang="en-US" dirty="0" smtClean="0"/>
          </a:p>
          <a:p>
            <a:endParaRPr lang="en-US" dirty="0" smtClean="0"/>
          </a:p>
          <a:p>
            <a:r>
              <a:rPr lang="en-US" sz="2400" dirty="0"/>
              <a:t>Psychological account—</a:t>
            </a:r>
          </a:p>
          <a:p>
            <a:endParaRPr lang="en-US" dirty="0"/>
          </a:p>
          <a:p>
            <a:r>
              <a:rPr lang="en-US" sz="2000" b="1" dirty="0"/>
              <a:t>Copy-and-Tweak </a:t>
            </a:r>
            <a:r>
              <a:rPr lang="en-US" sz="2000" dirty="0"/>
              <a:t>(Ward, 1995)</a:t>
            </a:r>
          </a:p>
          <a:p>
            <a:pPr marL="285750" indent="-168275">
              <a:buFontTx/>
              <a:buChar char="-"/>
            </a:pPr>
            <a:r>
              <a:rPr lang="en-US" sz="2000" dirty="0"/>
              <a:t>Participants retrieve an earth animal from memory, and then change a few of its features to make something new.</a:t>
            </a:r>
          </a:p>
          <a:p>
            <a:endParaRPr lang="en-US" sz="2000" dirty="0" smtClean="0"/>
          </a:p>
        </p:txBody>
      </p:sp>
      <p:sp>
        <p:nvSpPr>
          <p:cNvPr id="8" name="Rectangle 7"/>
          <p:cNvSpPr/>
          <p:nvPr/>
        </p:nvSpPr>
        <p:spPr>
          <a:xfrm>
            <a:off x="297264" y="176133"/>
            <a:ext cx="7826991" cy="830997"/>
          </a:xfrm>
          <a:prstGeom prst="rect">
            <a:avLst/>
          </a:prstGeom>
        </p:spPr>
        <p:txBody>
          <a:bodyPr wrap="square">
            <a:spAutoFit/>
          </a:bodyPr>
          <a:lstStyle/>
          <a:p>
            <a:r>
              <a:rPr lang="en-US" sz="2400" b="1" dirty="0"/>
              <a:t>General Approach</a:t>
            </a:r>
            <a:r>
              <a:rPr lang="en-US" sz="2400" dirty="0"/>
              <a:t>: ask people to generate new categories, then analyze what they create.</a:t>
            </a:r>
            <a:endParaRPr lang="en-US" sz="2400" b="1" dirty="0"/>
          </a:p>
        </p:txBody>
      </p:sp>
      <p:grpSp>
        <p:nvGrpSpPr>
          <p:cNvPr id="9" name="Group 8"/>
          <p:cNvGrpSpPr/>
          <p:nvPr/>
        </p:nvGrpSpPr>
        <p:grpSpPr>
          <a:xfrm>
            <a:off x="4967784" y="866632"/>
            <a:ext cx="3807725" cy="5751702"/>
            <a:chOff x="4623782" y="806333"/>
            <a:chExt cx="4259071" cy="5981014"/>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29" y="806333"/>
              <a:ext cx="3989523" cy="5710844"/>
            </a:xfrm>
            <a:prstGeom prst="rect">
              <a:avLst/>
            </a:prstGeom>
          </p:spPr>
        </p:pic>
        <p:sp>
          <p:nvSpPr>
            <p:cNvPr id="12" name="TextBox 11"/>
            <p:cNvSpPr txBox="1"/>
            <p:nvPr/>
          </p:nvSpPr>
          <p:spPr>
            <a:xfrm>
              <a:off x="4623782" y="6467299"/>
              <a:ext cx="4259071" cy="320048"/>
            </a:xfrm>
            <a:prstGeom prst="rect">
              <a:avLst/>
            </a:prstGeom>
            <a:noFill/>
          </p:spPr>
          <p:txBody>
            <a:bodyPr wrap="square" rtlCol="0">
              <a:spAutoFit/>
            </a:bodyPr>
            <a:lstStyle/>
            <a:p>
              <a:pPr algn="r"/>
              <a:r>
                <a:rPr lang="en-US" sz="1400" dirty="0" smtClean="0"/>
                <a:t>Images from Ward (1994), </a:t>
              </a:r>
              <a:r>
                <a:rPr lang="en-US" sz="1400" i="1" dirty="0" smtClean="0"/>
                <a:t>Cognitive Psychology</a:t>
              </a:r>
              <a:endParaRPr lang="en-US" sz="1400" dirty="0"/>
            </a:p>
          </p:txBody>
        </p:sp>
      </p:grpSp>
    </p:spTree>
    <p:extLst>
      <p:ext uri="{BB962C8B-B14F-4D97-AF65-F5344CB8AC3E}">
        <p14:creationId xmlns:p14="http://schemas.microsoft.com/office/powerpoint/2010/main" val="76802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307719" y="1210489"/>
            <a:ext cx="6296281" cy="1200329"/>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endParaRPr lang="en-US" i="1" dirty="0" smtClean="0"/>
          </a:p>
        </p:txBody>
      </p:sp>
      <p:grpSp>
        <p:nvGrpSpPr>
          <p:cNvPr id="39" name="Group 38"/>
          <p:cNvGrpSpPr/>
          <p:nvPr/>
        </p:nvGrpSpPr>
        <p:grpSpPr>
          <a:xfrm>
            <a:off x="400185" y="3264654"/>
            <a:ext cx="5817613" cy="2999074"/>
            <a:chOff x="400185" y="3264654"/>
            <a:chExt cx="5817613"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898" y="3759530"/>
              <a:ext cx="2247900" cy="2451100"/>
            </a:xfrm>
            <a:prstGeom prst="rect">
              <a:avLst/>
            </a:prstGeom>
          </p:spPr>
        </p:pic>
        <p:cxnSp>
          <p:nvCxnSpPr>
            <p:cNvPr id="29" name="Straight Arrow Connector 28"/>
            <p:cNvCxnSpPr>
              <a:endCxn id="33" idx="5"/>
            </p:cNvCxnSpPr>
            <p:nvPr/>
          </p:nvCxnSpPr>
          <p:spPr>
            <a:xfrm flipH="1" flipV="1">
              <a:off x="2089238" y="4745773"/>
              <a:ext cx="1957830" cy="541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025379" y="46819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60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297355"/>
            <a:ext cx="6631863" cy="461665"/>
          </a:xfrm>
          <a:prstGeom prst="rect">
            <a:avLst/>
          </a:prstGeom>
          <a:noFill/>
        </p:spPr>
        <p:txBody>
          <a:bodyPr wrap="square" rtlCol="0">
            <a:spAutoFit/>
          </a:bodyPr>
          <a:lstStyle/>
          <a:p>
            <a:r>
              <a:rPr lang="en-US" sz="2400" dirty="0" smtClean="0"/>
              <a:t>Making category generation more model-able</a:t>
            </a:r>
            <a:r>
              <a:rPr lang="mr-IN" sz="2400" dirty="0" smtClean="0"/>
              <a:t>…</a:t>
            </a:r>
            <a:endParaRPr lang="en-US" sz="2400" dirty="0"/>
          </a:p>
        </p:txBody>
      </p:sp>
      <p:sp>
        <p:nvSpPr>
          <p:cNvPr id="16" name="Rectangle 15"/>
          <p:cNvSpPr/>
          <p:nvPr/>
        </p:nvSpPr>
        <p:spPr>
          <a:xfrm>
            <a:off x="296268" y="1101425"/>
            <a:ext cx="6296281" cy="2031325"/>
          </a:xfrm>
          <a:prstGeom prst="rect">
            <a:avLst/>
          </a:prstGeom>
        </p:spPr>
        <p:txBody>
          <a:bodyPr wrap="square">
            <a:spAutoFit/>
          </a:bodyPr>
          <a:lstStyle/>
          <a:p>
            <a:r>
              <a:rPr lang="en-US" dirty="0" err="1"/>
              <a:t>Jern</a:t>
            </a:r>
            <a:r>
              <a:rPr lang="en-US" dirty="0"/>
              <a:t> &amp; Kemp (</a:t>
            </a:r>
            <a:r>
              <a:rPr lang="en-US" dirty="0" smtClean="0"/>
              <a:t>2013), </a:t>
            </a:r>
            <a:r>
              <a:rPr lang="en-US" i="1" dirty="0" smtClean="0"/>
              <a:t>Cognitive Psychology</a:t>
            </a:r>
            <a:endParaRPr lang="en-US" dirty="0"/>
          </a:p>
          <a:p>
            <a:endParaRPr lang="en-US" i="1" dirty="0"/>
          </a:p>
          <a:p>
            <a:r>
              <a:rPr lang="en-US" b="1" i="1" dirty="0" smtClean="0"/>
              <a:t>Approach</a:t>
            </a:r>
            <a:r>
              <a:rPr lang="en-US" i="1" dirty="0" smtClean="0"/>
              <a:t>: </a:t>
            </a:r>
            <a:r>
              <a:rPr lang="en-US" dirty="0" smtClean="0"/>
              <a:t>ask people to generate new categories in an artificial, low-dimensional domain. </a:t>
            </a:r>
          </a:p>
          <a:p>
            <a:endParaRPr lang="en-US" i="1" dirty="0"/>
          </a:p>
          <a:p>
            <a:r>
              <a:rPr lang="en-US" i="1" dirty="0" smtClean="0"/>
              <a:t>Generation Interface: </a:t>
            </a:r>
            <a:r>
              <a:rPr lang="en-US" dirty="0" smtClean="0"/>
              <a:t>Sliding scales to adjust each of the physical attributes.</a:t>
            </a:r>
            <a:endParaRPr lang="en-US" i="1" dirty="0" smtClean="0"/>
          </a:p>
        </p:txBody>
      </p:sp>
      <p:sp>
        <p:nvSpPr>
          <p:cNvPr id="10" name="TextBox 9"/>
          <p:cNvSpPr txBox="1"/>
          <p:nvPr/>
        </p:nvSpPr>
        <p:spPr>
          <a:xfrm>
            <a:off x="5880155" y="3898008"/>
            <a:ext cx="3167919" cy="369332"/>
          </a:xfrm>
          <a:prstGeom prst="rect">
            <a:avLst/>
          </a:prstGeom>
          <a:noFill/>
        </p:spPr>
        <p:txBody>
          <a:bodyPr wrap="none" rtlCol="0">
            <a:spAutoFit/>
          </a:bodyPr>
          <a:lstStyle/>
          <a:p>
            <a:r>
              <a:rPr lang="en-US" dirty="0" smtClean="0"/>
              <a:t>Can you create a new category?</a:t>
            </a:r>
            <a:endParaRPr lang="en-US" dirty="0"/>
          </a:p>
        </p:txBody>
      </p:sp>
      <p:grpSp>
        <p:nvGrpSpPr>
          <p:cNvPr id="20" name="Group 19"/>
          <p:cNvGrpSpPr/>
          <p:nvPr/>
        </p:nvGrpSpPr>
        <p:grpSpPr>
          <a:xfrm>
            <a:off x="81321" y="3270640"/>
            <a:ext cx="5767279" cy="2999074"/>
            <a:chOff x="165293" y="3264654"/>
            <a:chExt cx="5767279" cy="2999074"/>
          </a:xfrm>
        </p:grpSpPr>
        <p:grpSp>
          <p:nvGrpSpPr>
            <p:cNvPr id="9" name="Group 8"/>
            <p:cNvGrpSpPr/>
            <p:nvPr/>
          </p:nvGrpSpPr>
          <p:grpSpPr>
            <a:xfrm>
              <a:off x="165293" y="3264654"/>
              <a:ext cx="5767279" cy="2999074"/>
              <a:chOff x="400185" y="3264654"/>
              <a:chExt cx="5767279" cy="2999074"/>
            </a:xfrm>
          </p:grpSpPr>
          <p:grpSp>
            <p:nvGrpSpPr>
              <p:cNvPr id="27" name="Group 26"/>
              <p:cNvGrpSpPr/>
              <p:nvPr/>
            </p:nvGrpSpPr>
            <p:grpSpPr>
              <a:xfrm>
                <a:off x="400185" y="3264654"/>
                <a:ext cx="2561485" cy="2999074"/>
                <a:chOff x="5629639" y="3231483"/>
                <a:chExt cx="2561485" cy="2999074"/>
              </a:xfrm>
            </p:grpSpPr>
            <p:sp>
              <p:nvSpPr>
                <p:cNvPr id="22" name="TextBox 21"/>
                <p:cNvSpPr txBox="1"/>
                <p:nvPr/>
              </p:nvSpPr>
              <p:spPr>
                <a:xfrm>
                  <a:off x="5964558" y="3231483"/>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grpSp>
              <p:nvGrpSpPr>
                <p:cNvPr id="26" name="Group 25"/>
                <p:cNvGrpSpPr/>
                <p:nvPr/>
              </p:nvGrpSpPr>
              <p:grpSpPr>
                <a:xfrm>
                  <a:off x="5629639" y="3684435"/>
                  <a:ext cx="2561485" cy="2546122"/>
                  <a:chOff x="5629639" y="3422825"/>
                  <a:chExt cx="2824674" cy="2807732"/>
                </a:xfrm>
              </p:grpSpPr>
              <p:sp>
                <p:nvSpPr>
                  <p:cNvPr id="21" name="Cube 20"/>
                  <p:cNvSpPr/>
                  <p:nvPr/>
                </p:nvSpPr>
                <p:spPr>
                  <a:xfrm>
                    <a:off x="6002866" y="3422825"/>
                    <a:ext cx="2438400" cy="2438400"/>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002866" y="5861225"/>
                    <a:ext cx="1837267" cy="369332"/>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7874908" y="5522898"/>
                    <a:ext cx="789477" cy="369332"/>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4902992" y="4765246"/>
                    <a:ext cx="1822626" cy="369332"/>
                  </a:xfrm>
                  <a:prstGeom prst="rect">
                    <a:avLst/>
                  </a:prstGeom>
                  <a:noFill/>
                </p:spPr>
                <p:txBody>
                  <a:bodyPr wrap="square" rtlCol="0">
                    <a:spAutoFit/>
                  </a:bodyPr>
                  <a:lstStyle/>
                  <a:p>
                    <a:pPr algn="ctr"/>
                    <a:r>
                      <a:rPr lang="en-US" smtClean="0"/>
                      <a:t>Saturation</a:t>
                    </a:r>
                    <a:endParaRPr lang="en-US"/>
                  </a:p>
                </p:txBody>
              </p:sp>
            </p:grpSp>
          </p:grpSp>
          <p:grpSp>
            <p:nvGrpSpPr>
              <p:cNvPr id="35" name="Group 34"/>
              <p:cNvGrpSpPr/>
              <p:nvPr/>
            </p:nvGrpSpPr>
            <p:grpSpPr>
              <a:xfrm>
                <a:off x="3093514" y="3759530"/>
                <a:ext cx="3073950" cy="2451100"/>
                <a:chOff x="3093514" y="3759530"/>
                <a:chExt cx="3073950" cy="24511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564" y="3759530"/>
                  <a:ext cx="2247900" cy="2451100"/>
                </a:xfrm>
                <a:prstGeom prst="rect">
                  <a:avLst/>
                </a:prstGeom>
              </p:spPr>
            </p:pic>
            <p:cxnSp>
              <p:nvCxnSpPr>
                <p:cNvPr id="29" name="Straight Arrow Connector 28"/>
                <p:cNvCxnSpPr/>
                <p:nvPr/>
              </p:nvCxnSpPr>
              <p:spPr>
                <a:xfrm flipH="1">
                  <a:off x="3093514" y="4966283"/>
                  <a:ext cx="25369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Left Brace 5"/>
            <p:cNvSpPr/>
            <p:nvPr/>
          </p:nvSpPr>
          <p:spPr>
            <a:xfrm>
              <a:off x="3171038" y="4001549"/>
              <a:ext cx="493160" cy="193564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Group 14"/>
            <p:cNvGrpSpPr/>
            <p:nvPr/>
          </p:nvGrpSpPr>
          <p:grpSpPr>
            <a:xfrm>
              <a:off x="630940" y="4455291"/>
              <a:ext cx="1405389" cy="1259507"/>
              <a:chOff x="932303" y="4475122"/>
              <a:chExt cx="1405389" cy="1259507"/>
            </a:xfrm>
          </p:grpSpPr>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839323" y="483312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p:cNvGrpSpPr/>
          <p:nvPr/>
        </p:nvGrpSpPr>
        <p:grpSpPr>
          <a:xfrm>
            <a:off x="6053591" y="4399832"/>
            <a:ext cx="2839826" cy="1713415"/>
            <a:chOff x="6044202" y="4388839"/>
            <a:chExt cx="2839826" cy="1713415"/>
          </a:xfrm>
        </p:grpSpPr>
        <p:grpSp>
          <p:nvGrpSpPr>
            <p:cNvPr id="37" name="Group 36"/>
            <p:cNvGrpSpPr/>
            <p:nvPr/>
          </p:nvGrpSpPr>
          <p:grpSpPr>
            <a:xfrm>
              <a:off x="6044202" y="4388839"/>
              <a:ext cx="2839826" cy="1713415"/>
              <a:chOff x="1312112" y="2527210"/>
              <a:chExt cx="3677556" cy="2218860"/>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35" y="3352705"/>
                <a:ext cx="1191456" cy="445925"/>
              </a:xfrm>
              <a:prstGeom prst="rect">
                <a:avLst/>
              </a:prstGeom>
            </p:spPr>
          </p:pic>
          <p:sp>
            <p:nvSpPr>
              <p:cNvPr id="39" name="TextBox 38"/>
              <p:cNvSpPr txBox="1"/>
              <p:nvPr/>
            </p:nvSpPr>
            <p:spPr>
              <a:xfrm>
                <a:off x="3782471" y="2983373"/>
                <a:ext cx="883298" cy="356414"/>
              </a:xfrm>
              <a:prstGeom prst="rect">
                <a:avLst/>
              </a:prstGeom>
              <a:noFill/>
            </p:spPr>
            <p:txBody>
              <a:bodyPr wrap="none" rtlCol="0">
                <a:spAutoFit/>
              </a:bodyPr>
              <a:lstStyle/>
              <a:p>
                <a:r>
                  <a:rPr lang="en-US" sz="1300" dirty="0" smtClean="0"/>
                  <a:t>Preview</a:t>
                </a:r>
                <a:endParaRPr lang="en-US" sz="1300" dirty="0"/>
              </a:p>
            </p:txBody>
          </p:sp>
          <p:cxnSp>
            <p:nvCxnSpPr>
              <p:cNvPr id="40" name="Straight Connector 39"/>
              <p:cNvCxnSpPr/>
              <p:nvPr/>
            </p:nvCxnSpPr>
            <p:spPr>
              <a:xfrm>
                <a:off x="1489749" y="2730442"/>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89750" y="2730442"/>
                <a:ext cx="1807124" cy="356414"/>
              </a:xfrm>
              <a:prstGeom prst="rect">
                <a:avLst/>
              </a:prstGeom>
              <a:noFill/>
            </p:spPr>
            <p:txBody>
              <a:bodyPr wrap="square" rtlCol="0">
                <a:spAutoFit/>
              </a:bodyPr>
              <a:lstStyle/>
              <a:p>
                <a:pPr algn="ctr"/>
                <a:r>
                  <a:rPr lang="en-US" sz="1300" smtClean="0"/>
                  <a:t>Adjust Size</a:t>
                </a:r>
                <a:endParaRPr lang="en-US" sz="1300"/>
              </a:p>
            </p:txBody>
          </p:sp>
          <p:cxnSp>
            <p:nvCxnSpPr>
              <p:cNvPr id="42" name="Straight Connector 41"/>
              <p:cNvCxnSpPr/>
              <p:nvPr/>
            </p:nvCxnSpPr>
            <p:spPr>
              <a:xfrm>
                <a:off x="1489749" y="3429298"/>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89749" y="3429299"/>
                <a:ext cx="1807125" cy="356414"/>
              </a:xfrm>
              <a:prstGeom prst="rect">
                <a:avLst/>
              </a:prstGeom>
              <a:noFill/>
            </p:spPr>
            <p:txBody>
              <a:bodyPr wrap="square" rtlCol="0">
                <a:spAutoFit/>
              </a:bodyPr>
              <a:lstStyle/>
              <a:p>
                <a:pPr algn="ctr"/>
                <a:r>
                  <a:rPr lang="en-US" sz="1300" smtClean="0"/>
                  <a:t>Adjust Hue</a:t>
                </a:r>
                <a:endParaRPr lang="en-US" sz="1300"/>
              </a:p>
            </p:txBody>
          </p:sp>
          <p:cxnSp>
            <p:nvCxnSpPr>
              <p:cNvPr id="44" name="Straight Connector 43"/>
              <p:cNvCxnSpPr/>
              <p:nvPr/>
            </p:nvCxnSpPr>
            <p:spPr>
              <a:xfrm>
                <a:off x="1489749" y="4128154"/>
                <a:ext cx="1807125" cy="0"/>
              </a:xfrm>
              <a:prstGeom prst="line">
                <a:avLst/>
              </a:prstGeom>
              <a:ln w="12700">
                <a:solidFill>
                  <a:schemeClr val="tx1"/>
                </a:solidFill>
                <a:headEnd type="diamond" w="lg" len="med"/>
                <a:tailEnd type="diamond" w="lg"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89749" y="4128154"/>
                <a:ext cx="1807125" cy="356414"/>
              </a:xfrm>
              <a:prstGeom prst="rect">
                <a:avLst/>
              </a:prstGeom>
              <a:noFill/>
            </p:spPr>
            <p:txBody>
              <a:bodyPr wrap="square" rtlCol="0">
                <a:spAutoFit/>
              </a:bodyPr>
              <a:lstStyle/>
              <a:p>
                <a:pPr algn="ctr"/>
                <a:r>
                  <a:rPr lang="en-US" sz="1300" smtClean="0"/>
                  <a:t>Adjust Saturation</a:t>
                </a:r>
                <a:endParaRPr lang="en-US" sz="1300"/>
              </a:p>
            </p:txBody>
          </p:sp>
          <p:sp>
            <p:nvSpPr>
              <p:cNvPr id="46" name="Oval 45"/>
              <p:cNvSpPr/>
              <p:nvPr/>
            </p:nvSpPr>
            <p:spPr>
              <a:xfrm>
                <a:off x="1701618" y="2660855"/>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7" name="Oval 46"/>
              <p:cNvSpPr/>
              <p:nvPr/>
            </p:nvSpPr>
            <p:spPr>
              <a:xfrm>
                <a:off x="2609853" y="3359607"/>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8" name="Oval 47"/>
              <p:cNvSpPr/>
              <p:nvPr/>
            </p:nvSpPr>
            <p:spPr>
              <a:xfrm>
                <a:off x="2877963" y="4058462"/>
                <a:ext cx="139380" cy="13937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9" name="Rectangle 48"/>
              <p:cNvSpPr/>
              <p:nvPr/>
            </p:nvSpPr>
            <p:spPr>
              <a:xfrm>
                <a:off x="1312112" y="2527210"/>
                <a:ext cx="3677556" cy="2218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
          <p:nvSpPr>
            <p:cNvPr id="51" name="Rectangle 50"/>
            <p:cNvSpPr/>
            <p:nvPr/>
          </p:nvSpPr>
          <p:spPr>
            <a:xfrm>
              <a:off x="8012381" y="5720784"/>
              <a:ext cx="646602" cy="2529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DONE</a:t>
              </a:r>
              <a:endParaRPr lang="en-US" sz="1400">
                <a:solidFill>
                  <a:schemeClr val="tx1"/>
                </a:solidFill>
              </a:endParaRPr>
            </a:p>
          </p:txBody>
        </p:sp>
      </p:grpSp>
    </p:spTree>
    <p:extLst>
      <p:ext uri="{BB962C8B-B14F-4D97-AF65-F5344CB8AC3E}">
        <p14:creationId xmlns:p14="http://schemas.microsoft.com/office/powerpoint/2010/main" val="90364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268" y="733632"/>
            <a:ext cx="8379329" cy="1938992"/>
          </a:xfrm>
          <a:prstGeom prst="rect">
            <a:avLst/>
          </a:prstGeom>
          <a:noFill/>
        </p:spPr>
        <p:txBody>
          <a:bodyPr wrap="square" rtlCol="0">
            <a:spAutoFit/>
          </a:bodyPr>
          <a:lstStyle/>
          <a:p>
            <a:r>
              <a:rPr lang="en-US" sz="2400" dirty="0" smtClean="0"/>
              <a:t>The classic results replicates in the artificial domain!</a:t>
            </a:r>
          </a:p>
          <a:p>
            <a:endParaRPr lang="en-US" sz="2400" dirty="0"/>
          </a:p>
          <a:p>
            <a:r>
              <a:rPr lang="en-US" sz="2400" dirty="0"/>
              <a:t>Generated categories possessed the same correlations as in the experimenter-defined categories. </a:t>
            </a:r>
          </a:p>
          <a:p>
            <a:endParaRPr lang="en-US" sz="2400" dirty="0"/>
          </a:p>
        </p:txBody>
      </p:sp>
      <p:grpSp>
        <p:nvGrpSpPr>
          <p:cNvPr id="3" name="Group 2"/>
          <p:cNvGrpSpPr/>
          <p:nvPr/>
        </p:nvGrpSpPr>
        <p:grpSpPr>
          <a:xfrm>
            <a:off x="400185" y="3264654"/>
            <a:ext cx="8275412" cy="2999074"/>
            <a:chOff x="400185" y="3264654"/>
            <a:chExt cx="8275412" cy="2999074"/>
          </a:xfrm>
        </p:grpSpPr>
        <p:grpSp>
          <p:nvGrpSpPr>
            <p:cNvPr id="35" name="Group 34"/>
            <p:cNvGrpSpPr/>
            <p:nvPr/>
          </p:nvGrpSpPr>
          <p:grpSpPr>
            <a:xfrm>
              <a:off x="1876154" y="3338313"/>
              <a:ext cx="6799443" cy="2872317"/>
              <a:chOff x="1876154" y="3338313"/>
              <a:chExt cx="6799443" cy="2872317"/>
            </a:xfrm>
          </p:grpSpPr>
          <p:grpSp>
            <p:nvGrpSpPr>
              <p:cNvPr id="19" name="Group 18"/>
              <p:cNvGrpSpPr/>
              <p:nvPr/>
            </p:nvGrpSpPr>
            <p:grpSpPr>
              <a:xfrm>
                <a:off x="3966202" y="3338313"/>
                <a:ext cx="4709395" cy="2872317"/>
                <a:chOff x="747375" y="3813149"/>
                <a:chExt cx="4709395" cy="2872317"/>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71" y="4234366"/>
                  <a:ext cx="2247900" cy="24511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170" y="4304216"/>
                  <a:ext cx="2260600" cy="2311400"/>
                </a:xfrm>
                <a:prstGeom prst="rect">
                  <a:avLst/>
                </a:prstGeom>
              </p:spPr>
            </p:pic>
            <p:sp>
              <p:nvSpPr>
                <p:cNvPr id="17" name="TextBox 16"/>
                <p:cNvSpPr txBox="1"/>
                <p:nvPr/>
              </p:nvSpPr>
              <p:spPr>
                <a:xfrm>
                  <a:off x="747375" y="3813149"/>
                  <a:ext cx="2135800" cy="584775"/>
                </a:xfrm>
                <a:prstGeom prst="rect">
                  <a:avLst/>
                </a:prstGeom>
                <a:noFill/>
              </p:spPr>
              <p:txBody>
                <a:bodyPr wrap="square" rtlCol="0">
                  <a:spAutoFit/>
                </a:bodyPr>
                <a:lstStyle/>
                <a:p>
                  <a:r>
                    <a:rPr lang="en-US" sz="1600" dirty="0" smtClean="0"/>
                    <a:t>Positive Size-Saturation correlation</a:t>
                  </a:r>
                </a:p>
              </p:txBody>
            </p:sp>
            <p:sp>
              <p:nvSpPr>
                <p:cNvPr id="18" name="TextBox 17"/>
                <p:cNvSpPr txBox="1"/>
                <p:nvPr/>
              </p:nvSpPr>
              <p:spPr>
                <a:xfrm>
                  <a:off x="3185239" y="3813149"/>
                  <a:ext cx="2196030" cy="584775"/>
                </a:xfrm>
                <a:prstGeom prst="rect">
                  <a:avLst/>
                </a:prstGeom>
                <a:noFill/>
              </p:spPr>
              <p:txBody>
                <a:bodyPr wrap="square" rtlCol="0">
                  <a:spAutoFit/>
                </a:bodyPr>
                <a:lstStyle/>
                <a:p>
                  <a:r>
                    <a:rPr lang="en-US" sz="1600" dirty="0" smtClean="0"/>
                    <a:t>Negative Size-Saturation correlation</a:t>
                  </a:r>
                </a:p>
              </p:txBody>
            </p:sp>
          </p:grpSp>
          <p:sp>
            <p:nvSpPr>
              <p:cNvPr id="33" name="Oval 32"/>
              <p:cNvSpPr/>
              <p:nvPr/>
            </p:nvSpPr>
            <p:spPr>
              <a:xfrm>
                <a:off x="1876154" y="4809011"/>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00185" y="3264654"/>
              <a:ext cx="2561484" cy="2999074"/>
              <a:chOff x="400185" y="3264654"/>
              <a:chExt cx="2561484" cy="2999074"/>
            </a:xfrm>
          </p:grpSpPr>
          <p:sp>
            <p:nvSpPr>
              <p:cNvPr id="22" name="TextBox 21"/>
              <p:cNvSpPr txBox="1"/>
              <p:nvPr/>
            </p:nvSpPr>
            <p:spPr>
              <a:xfrm>
                <a:off x="735104" y="3264654"/>
                <a:ext cx="2214735" cy="369332"/>
              </a:xfrm>
              <a:prstGeom prst="rect">
                <a:avLst/>
              </a:prstGeom>
              <a:noFill/>
            </p:spPr>
            <p:txBody>
              <a:bodyPr wrap="square" rtlCol="0">
                <a:spAutoFit/>
              </a:bodyPr>
              <a:lstStyle/>
              <a:p>
                <a:pPr algn="ctr"/>
                <a:r>
                  <a:rPr lang="en-US" b="1" dirty="0" smtClean="0"/>
                  <a:t>Domain</a:t>
                </a:r>
                <a:r>
                  <a:rPr lang="en-US" dirty="0" smtClean="0"/>
                  <a:t>: ”</a:t>
                </a:r>
                <a:r>
                  <a:rPr lang="en-US" i="1" dirty="0" smtClean="0"/>
                  <a:t>Crystals</a:t>
                </a:r>
                <a:r>
                  <a:rPr lang="en-US" dirty="0" smtClean="0"/>
                  <a:t>”</a:t>
                </a:r>
                <a:endParaRPr lang="en-US" dirty="0"/>
              </a:p>
            </p:txBody>
          </p:sp>
          <p:sp>
            <p:nvSpPr>
              <p:cNvPr id="21" name="Cube 20"/>
              <p:cNvSpPr/>
              <p:nvPr/>
            </p:nvSpPr>
            <p:spPr>
              <a:xfrm>
                <a:off x="738637" y="3717606"/>
                <a:ext cx="2211202" cy="2211202"/>
              </a:xfrm>
              <a:prstGeom prst="cub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8637" y="5928808"/>
                <a:ext cx="1666080" cy="334920"/>
              </a:xfrm>
              <a:prstGeom prst="rect">
                <a:avLst/>
              </a:prstGeom>
              <a:noFill/>
            </p:spPr>
            <p:txBody>
              <a:bodyPr wrap="square" rtlCol="0">
                <a:spAutoFit/>
              </a:bodyPr>
              <a:lstStyle/>
              <a:p>
                <a:pPr algn="ctr"/>
                <a:r>
                  <a:rPr lang="en-US" smtClean="0"/>
                  <a:t>Size</a:t>
                </a:r>
                <a:endParaRPr lang="en-US"/>
              </a:p>
            </p:txBody>
          </p:sp>
          <p:sp>
            <p:nvSpPr>
              <p:cNvPr id="24" name="TextBox 23"/>
              <p:cNvSpPr txBox="1"/>
              <p:nvPr/>
            </p:nvSpPr>
            <p:spPr>
              <a:xfrm rot="18872676">
                <a:off x="2436251" y="5622005"/>
                <a:ext cx="715918" cy="334919"/>
              </a:xfrm>
              <a:prstGeom prst="rect">
                <a:avLst/>
              </a:prstGeom>
              <a:noFill/>
            </p:spPr>
            <p:txBody>
              <a:bodyPr wrap="square" rtlCol="0">
                <a:spAutoFit/>
              </a:bodyPr>
              <a:lstStyle/>
              <a:p>
                <a:pPr algn="ctr"/>
                <a:r>
                  <a:rPr lang="en-US" dirty="0" smtClean="0"/>
                  <a:t>Hue</a:t>
                </a:r>
                <a:endParaRPr lang="en-US" dirty="0"/>
              </a:p>
            </p:txBody>
          </p:sp>
          <p:sp>
            <p:nvSpPr>
              <p:cNvPr id="25" name="TextBox 24"/>
              <p:cNvSpPr txBox="1"/>
              <p:nvPr/>
            </p:nvSpPr>
            <p:spPr>
              <a:xfrm rot="16200000">
                <a:off x="-258757" y="4934947"/>
                <a:ext cx="1652803" cy="334919"/>
              </a:xfrm>
              <a:prstGeom prst="rect">
                <a:avLst/>
              </a:prstGeom>
              <a:noFill/>
            </p:spPr>
            <p:txBody>
              <a:bodyPr wrap="square" rtlCol="0">
                <a:spAutoFit/>
              </a:bodyPr>
              <a:lstStyle/>
              <a:p>
                <a:pPr algn="ctr"/>
                <a:r>
                  <a:rPr lang="en-US" smtClean="0"/>
                  <a:t>Saturation</a:t>
                </a:r>
                <a:endParaRPr lang="en-US"/>
              </a:p>
            </p:txBody>
          </p:sp>
          <p:sp>
            <p:nvSpPr>
              <p:cNvPr id="28" name="Oval 27"/>
              <p:cNvSpPr/>
              <p:nvPr/>
            </p:nvSpPr>
            <p:spPr>
              <a:xfrm>
                <a:off x="932303" y="5659814"/>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376530" y="5267953"/>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262877" y="4475122"/>
                <a:ext cx="74815" cy="7481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129222" y="568286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30993" y="440913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845394" y="5331925"/>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300109" y="4778251"/>
                <a:ext cx="74815" cy="74815"/>
              </a:xfrm>
              <a:prstGeom prst="ellipse">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166418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1047</TotalTime>
  <Words>5162</Words>
  <Application>Microsoft Macintosh PowerPoint</Application>
  <PresentationFormat>On-screen Show (4:3)</PresentationFormat>
  <Paragraphs>532</Paragraphs>
  <Slides>46</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Calibri</vt:lpstr>
      <vt:lpstr>Calibri Light</vt:lpstr>
      <vt:lpstr>Courier</vt:lpstr>
      <vt:lpstr>Mangal</vt:lpstr>
      <vt:lpstr>Times</vt:lpstr>
      <vt:lpstr>Arial</vt:lpstr>
      <vt:lpstr>Office Theme</vt:lpstr>
      <vt:lpstr>PowerPoint Presentation</vt:lpstr>
      <vt:lpstr>Exploring the Creative Use of Conceptual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Conaway</dc:creator>
  <cp:lastModifiedBy>Nolan Conaway</cp:lastModifiedBy>
  <cp:revision>123</cp:revision>
  <cp:lastPrinted>2017-02-20T22:11:34Z</cp:lastPrinted>
  <dcterms:created xsi:type="dcterms:W3CDTF">2017-02-16T21:54:54Z</dcterms:created>
  <dcterms:modified xsi:type="dcterms:W3CDTF">2017-02-24T02:26:59Z</dcterms:modified>
</cp:coreProperties>
</file>