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288" r:id="rId2"/>
    <p:sldId id="256" r:id="rId3"/>
    <p:sldId id="261" r:id="rId4"/>
    <p:sldId id="331" r:id="rId5"/>
    <p:sldId id="257" r:id="rId6"/>
    <p:sldId id="328" r:id="rId7"/>
    <p:sldId id="289" r:id="rId8"/>
    <p:sldId id="264" r:id="rId9"/>
    <p:sldId id="258" r:id="rId10"/>
    <p:sldId id="259" r:id="rId11"/>
    <p:sldId id="332" r:id="rId12"/>
    <p:sldId id="260" r:id="rId13"/>
    <p:sldId id="263" r:id="rId14"/>
    <p:sldId id="290" r:id="rId15"/>
    <p:sldId id="266" r:id="rId16"/>
    <p:sldId id="267" r:id="rId17"/>
    <p:sldId id="268" r:id="rId18"/>
    <p:sldId id="276" r:id="rId19"/>
    <p:sldId id="277" r:id="rId20"/>
    <p:sldId id="329" r:id="rId21"/>
    <p:sldId id="330" r:id="rId22"/>
    <p:sldId id="297" r:id="rId23"/>
    <p:sldId id="285" r:id="rId24"/>
    <p:sldId id="291" r:id="rId25"/>
    <p:sldId id="293" r:id="rId26"/>
    <p:sldId id="294" r:id="rId27"/>
    <p:sldId id="278" r:id="rId28"/>
    <p:sldId id="295" r:id="rId29"/>
    <p:sldId id="296" r:id="rId30"/>
    <p:sldId id="286" r:id="rId31"/>
    <p:sldId id="300" r:id="rId32"/>
    <p:sldId id="302" r:id="rId33"/>
    <p:sldId id="316" r:id="rId34"/>
    <p:sldId id="317" r:id="rId35"/>
    <p:sldId id="318" r:id="rId36"/>
    <p:sldId id="319" r:id="rId37"/>
    <p:sldId id="314" r:id="rId38"/>
    <p:sldId id="315" r:id="rId39"/>
    <p:sldId id="303" r:id="rId40"/>
    <p:sldId id="304" r:id="rId41"/>
    <p:sldId id="320" r:id="rId42"/>
    <p:sldId id="305" r:id="rId43"/>
    <p:sldId id="322" r:id="rId44"/>
    <p:sldId id="306" r:id="rId45"/>
    <p:sldId id="326" r:id="rId46"/>
    <p:sldId id="327" r:id="rId47"/>
    <p:sldId id="308" r:id="rId48"/>
    <p:sldId id="309" r:id="rId49"/>
    <p:sldId id="270" r:id="rId50"/>
    <p:sldId id="325" r:id="rId51"/>
    <p:sldId id="271" r:id="rId52"/>
    <p:sldId id="299" r:id="rId53"/>
    <p:sldId id="321" r:id="rId54"/>
    <p:sldId id="27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8"/>
    <p:restoredTop sz="77741"/>
  </p:normalViewPr>
  <p:slideViewPr>
    <p:cSldViewPr snapToGrid="0" snapToObjects="1">
      <p:cViewPr>
        <p:scale>
          <a:sx n="95" d="100"/>
          <a:sy n="95" d="100"/>
        </p:scale>
        <p:origin x="81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their category to make conclusions about the creative process. So if you imagine that a participant created these for examples into their category, then you could also plot the generated category within the space and that can lead you to a lot of nice insights.</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where the</a:t>
            </a:r>
            <a:r>
              <a:rPr lang="en-US" baseline="0" dirty="0" smtClean="0"/>
              <a:t> field was as of last year. SO, lot of our early experiments were really exploratory because we were just trying get a sense of what this behavior was like. And only recently have we begun to do any systematic modeling.</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Then, we developed three different conditions.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a:p>
            <a:endParaRPr lang="en-US" baseline="0" dirty="0" smtClean="0"/>
          </a:p>
          <a:p>
            <a:r>
              <a:rPr lang="en-US" baseline="0" dirty="0" smtClean="0"/>
              <a:t>From here on out though, I’ll be referring to the axes as X and Y axis, since in the behavioral study the assignment between the perceptual feature and the axis of the space is counterbalanced.</a:t>
            </a:r>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I’ll show some samples on the slide.</a:t>
            </a:r>
            <a:r>
              <a:rPr lang="en-US" baseline="0" dirty="0" smtClean="0"/>
              <a:t> Each of these subplots came from a single participant, and I’ve just plotted the locations of the members of category A as well as the locations of the generated examples in category B. And you’ll see there are a lot of individual differences but also a lot of common patterns in each condition.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here are some samples from the XOR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here are the samples from the cluster condition</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1538014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the samples from the row condition</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186668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almost but not entirely broad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with respect</a:t>
            </a:r>
            <a:r>
              <a:rPr lang="en-US" baseline="0" dirty="0" smtClean="0"/>
              <a:t> the X axis, or horizontal range, j</a:t>
            </a:r>
            <a:r>
              <a:rPr lang="en-US" dirty="0" smtClean="0"/>
              <a:t>ust as the</a:t>
            </a:r>
            <a:r>
              <a:rPr lang="en-US" baseline="0" dirty="0" smtClean="0"/>
              <a:t> classic effect would predict, t</a:t>
            </a:r>
            <a:r>
              <a:rPr lang="en-US" dirty="0" smtClean="0"/>
              <a:t>he XOR condition had the most X axis range, followed by the Row condition, followed by the cluster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learned categories in what they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Generating new categories,</a:t>
            </a:r>
            <a:r>
              <a:rPr lang="en-US" baseline="0" dirty="0" smtClean="0"/>
              <a:t> as it turns out, is an important part of doing science, or art, or design, or really any intellectual undertaking where you need to come up with new and interesting ideas. I assume that sort of thing is familiar to the people in this room</a:t>
            </a:r>
            <a:r>
              <a:rPr lang="mr-IN" baseline="0" dirty="0" smtClean="0"/>
              <a:t>…</a:t>
            </a:r>
            <a:endParaRPr lang="en-US" baseline="0" dirty="0" smtClean="0"/>
          </a:p>
          <a:p>
            <a:endParaRPr lang="en-US" baseline="0" dirty="0" smtClean="0"/>
          </a:p>
          <a:p>
            <a:r>
              <a:rPr lang="en-US" baseline="0" dirty="0" smtClean="0"/>
              <a:t>So there’s a lot of reasons for us to want to understand this.</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a:t>
            </a:r>
            <a:r>
              <a:rPr lang="en-US" baseline="0" dirty="0" smtClean="0"/>
              <a:t>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and I don’t have time to talk about it all, but the coolest thing I think we’ve found so far is that PACKER really nicely 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48</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50</a:t>
            </a:fld>
            <a:endParaRPr lang="en-US"/>
          </a:p>
        </p:txBody>
      </p:sp>
    </p:spTree>
    <p:extLst>
      <p:ext uri="{BB962C8B-B14F-4D97-AF65-F5344CB8AC3E}">
        <p14:creationId xmlns:p14="http://schemas.microsoft.com/office/powerpoint/2010/main" val="20335974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51</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52</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53</a:t>
            </a:fld>
            <a:endParaRPr lang="en-US"/>
          </a:p>
        </p:txBody>
      </p:sp>
    </p:spTree>
    <p:extLst>
      <p:ext uri="{BB962C8B-B14F-4D97-AF65-F5344CB8AC3E}">
        <p14:creationId xmlns:p14="http://schemas.microsoft.com/office/powerpoint/2010/main" val="2012690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54</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a:t>
            </a:r>
            <a:r>
              <a:rPr lang="en-US" baseline="0" dirty="0" err="1" smtClean="0"/>
              <a:t>theidea</a:t>
            </a:r>
            <a:r>
              <a:rPr lang="en-US" baseline="0" dirty="0" smtClean="0"/>
              <a:t> during that era</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92449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2/28/17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7.emf"/></Relationships>
</file>

<file path=ppt/slides/_rels/slide21.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2.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11.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emf"/></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emf"/></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15791"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49721"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07151"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42981"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04336" y="3338313"/>
              <a:ext cx="6871261" cy="2872317"/>
              <a:chOff x="1804336" y="3338313"/>
              <a:chExt cx="6871261"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881800"/>
            <a:chOff x="411060" y="679154"/>
            <a:chExt cx="8379329" cy="2881800"/>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probabilistic hierarchical sampling model</a:t>
              </a:r>
              <a:endParaRPr lang="en-US" sz="2800" dirty="0"/>
            </a:p>
          </p:txBody>
        </p:sp>
        <p:sp>
          <p:nvSpPr>
            <p:cNvPr id="6" name="TextBox 5"/>
            <p:cNvSpPr txBox="1"/>
            <p:nvPr/>
          </p:nvSpPr>
          <p:spPr>
            <a:xfrm>
              <a:off x="411060" y="1468073"/>
              <a:ext cx="7633982" cy="2092881"/>
            </a:xfrm>
            <a:prstGeom prst="rect">
              <a:avLst/>
            </a:prstGeom>
            <a:noFill/>
          </p:spPr>
          <p:txBody>
            <a:bodyPr wrap="square" rtlCol="0">
              <a:spAutoFit/>
            </a:bodyPr>
            <a:lstStyle/>
            <a:p>
              <a:pPr marL="342900" indent="-342900">
                <a:spcAft>
                  <a:spcPts val="1200"/>
                </a:spcAft>
                <a:buFont typeface="+mj-lt"/>
                <a:buAutoNum type="arabicPeriod"/>
              </a:pPr>
              <a:r>
                <a:rPr lang="en-US" sz="2000" dirty="0" smtClean="0"/>
                <a:t>Represent categories as (multivariate normal) distributions in the space. </a:t>
              </a:r>
              <a:r>
                <a:rPr lang="en-US" sz="2000" i="1" dirty="0" smtClean="0"/>
                <a:t>Note: this produces a prototype representation</a:t>
              </a:r>
              <a:r>
                <a:rPr lang="en-US" sz="2000" dirty="0" smtClean="0"/>
                <a:t>.</a:t>
              </a:r>
            </a:p>
            <a:p>
              <a:pPr marL="342900" indent="-342900">
                <a:spcAft>
                  <a:spcPts val="1200"/>
                </a:spcAft>
                <a:buFont typeface="+mj-lt"/>
                <a:buAutoNum type="arabicPeriod"/>
              </a:pPr>
              <a:r>
                <a:rPr lang="en-US" sz="2000" dirty="0" smtClean="0"/>
                <a:t>Infer the the patterns of variability common among known categories.</a:t>
              </a:r>
            </a:p>
            <a:p>
              <a:pPr marL="342900" indent="-342900">
                <a:spcAft>
                  <a:spcPts val="1200"/>
                </a:spcAft>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005093"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Rectangle 26"/>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Rectangle 27"/>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218467"/>
            <a:ext cx="8614991" cy="2954655"/>
          </a:xfrm>
          <a:prstGeom prst="rect">
            <a:avLst/>
          </a:prstGeom>
          <a:noFill/>
        </p:spPr>
        <p:txBody>
          <a:bodyPr wrap="square" rtlCol="0">
            <a:spAutoFit/>
          </a:bodyPr>
          <a:lstStyle/>
          <a:p>
            <a:r>
              <a:rPr lang="en-US" sz="2800" dirty="0" smtClean="0"/>
              <a:t>Experiment 1</a:t>
            </a:r>
          </a:p>
          <a:p>
            <a:pPr marL="285750" indent="-285750">
              <a:buFont typeface="Arial" charset="0"/>
              <a:buChar char="•"/>
            </a:pPr>
            <a:endParaRPr lang="en-US" dirty="0"/>
          </a:p>
          <a:p>
            <a:pPr marL="285750" indent="-285750">
              <a:buFont typeface="Arial" charset="0"/>
              <a:buChar char="•"/>
            </a:pPr>
            <a:r>
              <a:rPr lang="en-US" sz="2000" dirty="0" smtClean="0"/>
              <a:t>n </a:t>
            </a:r>
            <a:r>
              <a:rPr lang="en-US" sz="2000" dirty="0"/>
              <a:t>= 22 per condition</a:t>
            </a:r>
          </a:p>
          <a:p>
            <a:pPr marL="285750" indent="-285750">
              <a:buFont typeface="Arial" charset="0"/>
              <a:buChar char="•"/>
            </a:pPr>
            <a:r>
              <a:rPr lang="en-US" sz="2000" dirty="0" smtClean="0"/>
              <a:t>“Observational Learning”: Participants </a:t>
            </a:r>
            <a:r>
              <a:rPr lang="en-US" sz="2000" dirty="0"/>
              <a:t>exposed to members of the Alpha category, one at a </a:t>
            </a:r>
            <a:r>
              <a:rPr lang="en-US" sz="2000" dirty="0" smtClean="0"/>
              <a:t>time. Three random blocks = 12 trials.</a:t>
            </a:r>
          </a:p>
          <a:p>
            <a:pPr marL="285750" indent="-285750">
              <a:buFont typeface="Arial" charset="0"/>
              <a:buChar char="•"/>
            </a:pPr>
            <a:endParaRPr lang="en-US" sz="2000"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r>
              <a:rPr lang="en-US" sz="2000" dirty="0" smtClean="0"/>
              <a:t>)</a:t>
            </a:r>
          </a:p>
          <a:p>
            <a:pPr marL="285750" indent="-285750">
              <a:buFont typeface="Arial" charset="0"/>
              <a:buChar char="•"/>
            </a:pPr>
            <a:endParaRPr lang="en-US" sz="2000" dirty="0"/>
          </a:p>
        </p:txBody>
      </p:sp>
      <p:grpSp>
        <p:nvGrpSpPr>
          <p:cNvPr id="15" name="Group 14"/>
          <p:cNvGrpSpPr/>
          <p:nvPr/>
        </p:nvGrpSpPr>
        <p:grpSpPr>
          <a:xfrm>
            <a:off x="1240755" y="3369746"/>
            <a:ext cx="2689800" cy="3235166"/>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3" name="Group 22"/>
          <p:cNvGrpSpPr/>
          <p:nvPr/>
        </p:nvGrpSpPr>
        <p:grpSpPr>
          <a:xfrm>
            <a:off x="4845191" y="3369746"/>
            <a:ext cx="2689800" cy="3235166"/>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56685"/>
              </a:xfrm>
              <a:prstGeom prst="rect">
                <a:avLst/>
              </a:prstGeom>
              <a:noFill/>
            </p:spPr>
            <p:txBody>
              <a:bodyPr wrap="square" rtlCol="0">
                <a:spAutoFit/>
              </a:bodyPr>
              <a:lstStyle/>
              <a:p>
                <a:r>
                  <a:rPr lang="en-US" sz="2400" dirty="0" smtClean="0"/>
                  <a:t>Generation</a:t>
                </a:r>
                <a:endParaRPr lang="en-US" sz="24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6" name="Group 25"/>
            <p:cNvGrpSpPr/>
            <p:nvPr/>
          </p:nvGrpSpPr>
          <p:grpSpPr>
            <a:xfrm>
              <a:off x="473233" y="1326901"/>
              <a:ext cx="1936919" cy="897119"/>
              <a:chOff x="4194103" y="5439002"/>
              <a:chExt cx="1714466" cy="794086"/>
            </a:xfrm>
          </p:grpSpPr>
          <p:grpSp>
            <p:nvGrpSpPr>
              <p:cNvPr id="27" name="Group 26"/>
              <p:cNvGrpSpPr/>
              <p:nvPr/>
            </p:nvGrpSpPr>
            <p:grpSpPr>
              <a:xfrm>
                <a:off x="4194103" y="5439002"/>
                <a:ext cx="1607442" cy="334115"/>
                <a:chOff x="4194103" y="5439002"/>
                <a:chExt cx="1607442" cy="334115"/>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a:stCxn id="33"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34"/>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36" name="TextBox 35"/>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28" name="Group 27"/>
              <p:cNvGrpSpPr/>
              <p:nvPr/>
            </p:nvGrpSpPr>
            <p:grpSpPr>
              <a:xfrm>
                <a:off x="4253922" y="5898973"/>
                <a:ext cx="1654647" cy="334115"/>
                <a:chOff x="4237091" y="5439002"/>
                <a:chExt cx="1654647" cy="334115"/>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29"/>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31" name="TextBox 30"/>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32657" y="2286730"/>
            <a:ext cx="9131053" cy="182192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746750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43983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4" name="TextBox 3"/>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dirty="0" smtClean="0"/>
              <a:t>…</a:t>
            </a:r>
            <a:endParaRPr lang="en-US" sz="2400" dirty="0"/>
          </a:p>
        </p:txBody>
      </p:sp>
      <p:grpSp>
        <p:nvGrpSpPr>
          <p:cNvPr id="5" name="Group 4"/>
          <p:cNvGrpSpPr/>
          <p:nvPr/>
        </p:nvGrpSpPr>
        <p:grpSpPr>
          <a:xfrm>
            <a:off x="2142846" y="844790"/>
            <a:ext cx="4861478" cy="1703170"/>
            <a:chOff x="1212850" y="4000320"/>
            <a:chExt cx="7616825" cy="2668479"/>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1" name="TextBox 10"/>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2" name="TextBox 11"/>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3" name="TextBox 12"/>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grpSp>
        <p:nvGrpSpPr>
          <p:cNvPr id="5" name="Group 4"/>
          <p:cNvGrpSpPr/>
          <p:nvPr/>
        </p:nvGrpSpPr>
        <p:grpSpPr>
          <a:xfrm>
            <a:off x="2142846" y="844790"/>
            <a:ext cx="4861478" cy="1703170"/>
            <a:chOff x="1212850" y="4000320"/>
            <a:chExt cx="7616825" cy="266847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2" name="TextBox 11"/>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3" name="TextBox 12"/>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4" name="TextBox 13"/>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6" name="TextBox 15"/>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grpSp>
        <p:nvGrpSpPr>
          <p:cNvPr id="10" name="Group 9"/>
          <p:cNvGrpSpPr/>
          <p:nvPr/>
        </p:nvGrpSpPr>
        <p:grpSpPr>
          <a:xfrm>
            <a:off x="2142846" y="844790"/>
            <a:ext cx="4861478" cy="1703170"/>
            <a:chOff x="1212850" y="4000320"/>
            <a:chExt cx="7616825" cy="266847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4" name="TextBox 13"/>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5" name="TextBox 14"/>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6" name="TextBox 15"/>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7" name="TextBox 16"/>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a:solidFill>
                  <a:schemeClr val="tx1"/>
                </a:solidFill>
              </a:rPr>
              <a:t>As </a:t>
            </a:r>
            <a:r>
              <a:rPr lang="en-US" sz="2400" b="1" dirty="0" smtClean="0">
                <a:solidFill>
                  <a:schemeClr val="tx1"/>
                </a:solidFill>
              </a:rPr>
              <a:t>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stronger correlations than </a:t>
            </a:r>
            <a:r>
              <a:rPr lang="en-US" sz="2000" dirty="0">
                <a:solidFill>
                  <a:schemeClr val="tx1"/>
                </a:solidFill>
              </a:rPr>
              <a:t>than Row and Cluster</a:t>
            </a: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142846" y="844790"/>
            <a:ext cx="4861478" cy="1703170"/>
            <a:chOff x="1212850" y="4000320"/>
            <a:chExt cx="7616825" cy="266847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6" name="TextBox 15"/>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7" name="TextBox 16"/>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8" name="TextBox 17"/>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9" name="TextBox 18"/>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1938992"/>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066" y="3567291"/>
            <a:ext cx="5007893" cy="2956142"/>
          </a:xfrm>
          <a:prstGeom prst="rect">
            <a:avLst/>
          </a:prstGeom>
        </p:spPr>
      </p:pic>
      <p:sp>
        <p:nvSpPr>
          <p:cNvPr id="11" name="TextBox 10"/>
          <p:cNvSpPr txBox="1"/>
          <p:nvPr/>
        </p:nvSpPr>
        <p:spPr>
          <a:xfrm>
            <a:off x="5498441" y="4583697"/>
            <a:ext cx="3392954" cy="923330"/>
          </a:xfrm>
          <a:prstGeom prst="rect">
            <a:avLst/>
          </a:prstGeom>
          <a:noFill/>
        </p:spPr>
        <p:txBody>
          <a:bodyPr wrap="square" rtlCol="0">
            <a:spAutoFit/>
          </a:bodyPr>
          <a:lstStyle/>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425301" y="739659"/>
            <a:ext cx="7942521" cy="1938992"/>
          </a:xfrm>
          <a:prstGeom prst="rect">
            <a:avLst/>
          </a:prstGeom>
          <a:noFill/>
        </p:spPr>
        <p:txBody>
          <a:bodyPr wrap="square" rtlCol="0">
            <a:spAutoFit/>
          </a:bodyPr>
          <a:lstStyle/>
          <a:p>
            <a:pPr marL="285750" indent="-285750">
              <a:buFontTx/>
              <a:buChar char="-"/>
            </a:pPr>
            <a:r>
              <a:rPr lang="en-US" sz="2000" dirty="0" smtClean="0"/>
              <a:t>Free parameters fitted, maximizing log-likelihood to entire dataset.</a:t>
            </a:r>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exemplar classification learning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3524" y="537697"/>
            <a:ext cx="7836197" cy="2800767"/>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generation, </a:t>
            </a:r>
            <a:r>
              <a:rPr lang="en-US" sz="2000" i="1" dirty="0" smtClean="0"/>
              <a:t>besides</a:t>
            </a:r>
            <a:r>
              <a:rPr lang="en-US" sz="2000" dirty="0" smtClean="0"/>
              <a:t> prior knowledge.</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788" y="3232139"/>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2514599" cy="4955203"/>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401638" indent="-381000">
              <a:buFont typeface="Arial" charset="0"/>
              <a:buChar char="•"/>
            </a:pPr>
            <a:endParaRPr lang="en-US" sz="2400" dirty="0"/>
          </a:p>
        </p:txBody>
      </p:sp>
      <p:sp>
        <p:nvSpPr>
          <p:cNvPr id="11" name="Rectangle 10"/>
          <p:cNvSpPr/>
          <p:nvPr/>
        </p:nvSpPr>
        <p:spPr>
          <a:xfrm>
            <a:off x="3131287" y="2494400"/>
            <a:ext cx="4572000" cy="1569660"/>
          </a:xfrm>
          <a:prstGeom prst="rect">
            <a:avLst/>
          </a:prstGeom>
        </p:spPr>
        <p:txBody>
          <a:bodyPr>
            <a:spAutoFit/>
          </a:bodyPr>
          <a:lstStyle/>
          <a:p>
            <a:r>
              <a:rPr lang="en-US" sz="2400" b="1" dirty="0"/>
              <a:t>Special thanks to </a:t>
            </a:r>
          </a:p>
          <a:p>
            <a:r>
              <a:rPr lang="en-US" sz="2400" dirty="0"/>
              <a:t>Ken Kurtz</a:t>
            </a:r>
          </a:p>
          <a:p>
            <a:r>
              <a:rPr lang="en-US" sz="2400" dirty="0"/>
              <a:t>Alan </a:t>
            </a:r>
            <a:r>
              <a:rPr lang="en-US" sz="2400" dirty="0" err="1"/>
              <a:t>Jern</a:t>
            </a:r>
            <a:r>
              <a:rPr lang="en-US" sz="2400" dirty="0"/>
              <a:t> &amp; Charles </a:t>
            </a:r>
            <a:r>
              <a:rPr lang="en-US" sz="2400" dirty="0" smtClean="0"/>
              <a:t>Kemp</a:t>
            </a:r>
          </a:p>
          <a:p>
            <a:r>
              <a:rPr lang="en-US" sz="2400" dirty="0" smtClean="0"/>
              <a:t>Jeff </a:t>
            </a:r>
            <a:r>
              <a:rPr lang="en-US" sz="2400" dirty="0" err="1" smtClean="0"/>
              <a:t>Zemla</a:t>
            </a:r>
            <a:endParaRPr lang="en-US" sz="2400" dirty="0"/>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4" y="1834106"/>
            <a:ext cx="5063319" cy="1292662"/>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7293" y="1297172"/>
            <a:ext cx="2386744" cy="1200329"/>
          </a:xfrm>
          <a:prstGeom prst="rect">
            <a:avLst/>
          </a:prstGeom>
          <a:noFill/>
        </p:spPr>
        <p:txBody>
          <a:bodyPr wrap="none" rtlCol="0">
            <a:spAutoFit/>
          </a:bodyPr>
          <a:lstStyle/>
          <a:p>
            <a:r>
              <a:rPr lang="en-US" dirty="0" smtClean="0"/>
              <a:t>Extras to build:</a:t>
            </a:r>
          </a:p>
          <a:p>
            <a:pPr marL="342900" indent="-342900">
              <a:buAutoNum type="arabicPeriod"/>
            </a:pPr>
            <a:r>
              <a:rPr lang="en-US" dirty="0" smtClean="0"/>
              <a:t>Math of the models</a:t>
            </a:r>
          </a:p>
          <a:p>
            <a:pPr marL="342900" indent="-342900">
              <a:buAutoNum type="arabicPeriod"/>
            </a:pPr>
            <a:r>
              <a:rPr lang="en-US" dirty="0" smtClean="0"/>
              <a:t>Quadrant gradients</a:t>
            </a:r>
          </a:p>
          <a:p>
            <a:pPr marL="342900" indent="-342900">
              <a:buAutoNum type="arabicPeriod"/>
            </a:pPr>
            <a:endParaRPr lang="en-US" dirty="0"/>
          </a:p>
        </p:txBody>
      </p:sp>
    </p:spTree>
    <p:extLst>
      <p:ext uri="{BB962C8B-B14F-4D97-AF65-F5344CB8AC3E}">
        <p14:creationId xmlns:p14="http://schemas.microsoft.com/office/powerpoint/2010/main" val="130321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300642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 y="4130748"/>
            <a:ext cx="9135339" cy="2727252"/>
          </a:xfrm>
          <a:prstGeom prst="rect">
            <a:avLst/>
          </a:prstGeom>
        </p:spPr>
      </p:pic>
      <p:sp>
        <p:nvSpPr>
          <p:cNvPr id="4" name="TextBox 3"/>
          <p:cNvSpPr txBox="1"/>
          <p:nvPr/>
        </p:nvSpPr>
        <p:spPr>
          <a:xfrm>
            <a:off x="272114" y="580915"/>
            <a:ext cx="6780877" cy="3046988"/>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1" y="78071"/>
            <a:ext cx="2091009" cy="4052677"/>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solidFill>
                  <a:schemeClr val="bg1">
                    <a:lumMod val="65000"/>
                  </a:schemeClr>
                </a:solidFill>
              </a:rPr>
              <a:t>Real World Examples</a:t>
            </a:r>
            <a:r>
              <a:rPr lang="en-US" sz="2400" dirty="0" smtClean="0">
                <a:solidFill>
                  <a:schemeClr val="bg1">
                    <a:lumMod val="65000"/>
                  </a:schemeClr>
                </a:solidFill>
              </a:rPr>
              <a:t>: </a:t>
            </a:r>
          </a:p>
          <a:p>
            <a:r>
              <a:rPr lang="en-US" sz="2400" dirty="0" smtClean="0">
                <a:solidFill>
                  <a:schemeClr val="bg1">
                    <a:lumMod val="65000"/>
                  </a:schemeClr>
                </a:solidFill>
              </a:rPr>
              <a:t>science, art, design, etc</a:t>
            </a:r>
            <a:r>
              <a:rPr lang="mr-IN" sz="2400" dirty="0" smtClean="0">
                <a:solidFill>
                  <a:schemeClr val="bg1">
                    <a:lumMod val="65000"/>
                  </a:schemeClr>
                </a:solidFill>
              </a:rPr>
              <a:t>…</a:t>
            </a:r>
            <a:endParaRPr lang="en-US" sz="2400" dirty="0">
              <a:solidFill>
                <a:schemeClr val="bg1">
                  <a:lumMod val="65000"/>
                </a:schemeClr>
              </a:solidFill>
            </a:endParaRPr>
          </a:p>
        </p:txBody>
      </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r>
              <a:rPr lang="en-US" sz="2000" dirty="0" smtClean="0"/>
              <a:t>.</a:t>
            </a:r>
            <a:endParaRPr lang="en-US" dirty="0" smtClean="0"/>
          </a:p>
          <a:p>
            <a:endParaRPr lang="en-US" dirty="0" smtClean="0"/>
          </a:p>
          <a:p>
            <a:endParaRPr lang="en-US" dirty="0"/>
          </a:p>
          <a:p>
            <a:pPr>
              <a:spcAft>
                <a:spcPts val="1800"/>
              </a:spcAft>
            </a:pPr>
            <a:r>
              <a:rPr lang="en-US" sz="2000" b="1" dirty="0"/>
              <a:t>Copy-and-Tweak </a:t>
            </a:r>
            <a:r>
              <a:rPr lang="en-US" sz="2000" dirty="0"/>
              <a:t>(Ward, 1995)</a:t>
            </a:r>
          </a:p>
          <a:p>
            <a:pPr marL="285750" indent="-168275">
              <a:spcAft>
                <a:spcPts val="600"/>
              </a:spcAft>
              <a:buFontTx/>
              <a:buChar char="-"/>
            </a:pPr>
            <a:r>
              <a:rPr lang="en-US" sz="2000" dirty="0"/>
              <a:t>Participants retrieve an earth animal from memory, and then change a few of its features to make something new</a:t>
            </a:r>
            <a:r>
              <a:rPr lang="en-US" sz="2000" dirty="0" smtClean="0"/>
              <a:t>.</a:t>
            </a:r>
          </a:p>
          <a:p>
            <a:pPr marL="285750" indent="-168275">
              <a:spcAft>
                <a:spcPts val="600"/>
              </a:spcAft>
              <a:buFontTx/>
              <a:buChar char="-"/>
            </a:pPr>
            <a:r>
              <a:rPr lang="en-US" sz="2000" dirty="0" smtClean="0"/>
              <a:t>Interpreted as an exemplar approach.</a:t>
            </a:r>
          </a:p>
          <a:p>
            <a:pPr marL="285750" indent="-168275">
              <a:spcAft>
                <a:spcPts val="600"/>
              </a:spcAft>
              <a:buFontTx/>
              <a:buChar char="-"/>
            </a:pPr>
            <a:r>
              <a:rPr lang="en-US" sz="2000" dirty="0" smtClean="0"/>
              <a:t>Recently formalized by </a:t>
            </a:r>
            <a:r>
              <a:rPr lang="en-US" sz="2000" dirty="0" err="1"/>
              <a:t>J</a:t>
            </a:r>
            <a:r>
              <a:rPr lang="en-US" sz="2000" dirty="0" err="1" smtClean="0"/>
              <a:t>ern</a:t>
            </a:r>
            <a:r>
              <a:rPr lang="en-US" sz="2000" dirty="0" smtClean="0"/>
              <a:t> &amp; Kemp (2013)</a:t>
            </a:r>
            <a:endParaRPr lang="en-US" sz="2000" dirty="0"/>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1408</TotalTime>
  <Words>6289</Words>
  <Application>Microsoft Macintosh PowerPoint</Application>
  <PresentationFormat>On-screen Show (4:3)</PresentationFormat>
  <Paragraphs>654</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Calibri Light</vt:lpstr>
      <vt:lpstr>Courier</vt:lpstr>
      <vt:lpstr>Mangal</vt:lpstr>
      <vt:lpstr>Times</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149</cp:revision>
  <cp:lastPrinted>2017-02-20T22:11:34Z</cp:lastPrinted>
  <dcterms:created xsi:type="dcterms:W3CDTF">2017-02-16T21:54:54Z</dcterms:created>
  <dcterms:modified xsi:type="dcterms:W3CDTF">2017-02-28T19:26:05Z</dcterms:modified>
</cp:coreProperties>
</file>