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88" r:id="rId2"/>
    <p:sldId id="256" r:id="rId3"/>
    <p:sldId id="261" r:id="rId4"/>
    <p:sldId id="331" r:id="rId5"/>
    <p:sldId id="257" r:id="rId6"/>
    <p:sldId id="328" r:id="rId7"/>
    <p:sldId id="289" r:id="rId8"/>
    <p:sldId id="264" r:id="rId9"/>
    <p:sldId id="258" r:id="rId10"/>
    <p:sldId id="259" r:id="rId11"/>
    <p:sldId id="332" r:id="rId12"/>
    <p:sldId id="260" r:id="rId13"/>
    <p:sldId id="263" r:id="rId14"/>
    <p:sldId id="290" r:id="rId15"/>
    <p:sldId id="266" r:id="rId16"/>
    <p:sldId id="268" r:id="rId17"/>
    <p:sldId id="336" r:id="rId18"/>
    <p:sldId id="334" r:id="rId19"/>
    <p:sldId id="337" r:id="rId20"/>
    <p:sldId id="338" r:id="rId21"/>
    <p:sldId id="276" r:id="rId22"/>
    <p:sldId id="277" r:id="rId23"/>
    <p:sldId id="329" r:id="rId24"/>
    <p:sldId id="330" r:id="rId25"/>
    <p:sldId id="297" r:id="rId26"/>
    <p:sldId id="285" r:id="rId27"/>
    <p:sldId id="291" r:id="rId28"/>
    <p:sldId id="293" r:id="rId29"/>
    <p:sldId id="294" r:id="rId30"/>
    <p:sldId id="278" r:id="rId31"/>
    <p:sldId id="295" r:id="rId32"/>
    <p:sldId id="296" r:id="rId33"/>
    <p:sldId id="286" r:id="rId34"/>
    <p:sldId id="300" r:id="rId35"/>
    <p:sldId id="302" r:id="rId36"/>
    <p:sldId id="339" r:id="rId37"/>
    <p:sldId id="316" r:id="rId38"/>
    <p:sldId id="317" r:id="rId39"/>
    <p:sldId id="318" r:id="rId40"/>
    <p:sldId id="319" r:id="rId41"/>
    <p:sldId id="314" r:id="rId42"/>
    <p:sldId id="315" r:id="rId43"/>
    <p:sldId id="303" r:id="rId44"/>
    <p:sldId id="304" r:id="rId45"/>
    <p:sldId id="320" r:id="rId46"/>
    <p:sldId id="305" r:id="rId47"/>
    <p:sldId id="322" r:id="rId48"/>
    <p:sldId id="333" r:id="rId49"/>
    <p:sldId id="306" r:id="rId50"/>
    <p:sldId id="326" r:id="rId51"/>
    <p:sldId id="327" r:id="rId52"/>
    <p:sldId id="308" r:id="rId53"/>
    <p:sldId id="309" r:id="rId54"/>
    <p:sldId id="270"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0"/>
    <p:restoredTop sz="92230"/>
  </p:normalViewPr>
  <p:slideViewPr>
    <p:cSldViewPr snapToGrid="0" snapToObjects="1">
      <p:cViewPr varScale="1">
        <p:scale>
          <a:sx n="115" d="100"/>
          <a:sy n="115" d="100"/>
        </p:scale>
        <p:origin x="9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3/2/17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the category they made by plotting the positions of each of their crystals within the space. So if you imagine that a participant created these for examples into their category, then you could plot their category next to the category that they learned to reveal a lot about their approach.</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this category with positive correlation, so larger crystals tend to be more saturated, and some participants learned this negative correlation category.</a:t>
            </a:r>
          </a:p>
          <a:p>
            <a:endParaRPr lang="en-US" baseline="0" dirty="0" smtClean="0"/>
          </a:p>
          <a:p>
            <a:r>
              <a:rPr lang="en-US" baseline="0" dirty="0" smtClean="0"/>
              <a:t>And after participants learned the categories, they tended to generate new categories with the same properties. So if they learned the positive correlation category, then they tended to generate a new category with positive correlation, and vice-versa.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across the categories it knows about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where the</a:t>
            </a:r>
            <a:r>
              <a:rPr lang="en-US" baseline="0" dirty="0" smtClean="0"/>
              <a:t> field was as of last year. But really, all of those studies just served to identify this one constraint on category generation, and it seems a little silly to assume that’s all there is to it. So our experiments have been about identifying other constraints on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In our experiments, participants first complete a training phase where they are taught about a category that we defined as a collection of these squares. In each of our experiments, participants only learn about one experimenter-defined category, which we call the “alpha category”.</a:t>
            </a:r>
          </a:p>
          <a:p>
            <a:endParaRPr lang="en-US" baseline="0" dirty="0" smtClean="0"/>
          </a:p>
          <a:p>
            <a:r>
              <a:rPr lang="en-US" baseline="0" dirty="0" smtClean="0"/>
              <a:t>Then, they complete a generation phase where they we ask them generate a new category, which we call the “Beta”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training phase is what you would call “supervised</a:t>
            </a:r>
            <a:r>
              <a:rPr lang="en-US" baseline="0" dirty="0" smtClean="0"/>
              <a:t> observation”. On each trial, participants see a single alpha category member and they are told it is an alpha, and they can move on whenever they want. So on the left I have a depiction of what each trial looked like, and on the right I have the instructions participants saw before beginning the training phase. These instructions are purposefully very boring because we don’t want participants bringing in any prior knowledge to the experiment.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generation phase is just like in </a:t>
            </a:r>
            <a:r>
              <a:rPr lang="en-US" baseline="0" dirty="0" err="1" smtClean="0"/>
              <a:t>Jern</a:t>
            </a:r>
            <a:r>
              <a:rPr lang="en-US" baseline="0" dirty="0" smtClean="0"/>
              <a:t> and Kemp’s study. On each trial, they make a single beta category example by using sliders to adjust the example’s color and size. On the right I have the instructions that participants read before completing the generation task.</a:t>
            </a:r>
          </a:p>
          <a:p>
            <a:endParaRPr lang="en-US" baseline="0" dirty="0" smtClean="0"/>
          </a:p>
          <a:p>
            <a:r>
              <a:rPr lang="en-US" baseline="0" dirty="0" smtClean="0"/>
              <a:t>Again, the instructions were kept very vague because we did not want to bias participants towards creating any specific kind of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102424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moving on to the first experiment. W</a:t>
            </a:r>
            <a:r>
              <a:rPr lang="en-US" baseline="0" dirty="0" smtClean="0"/>
              <a:t>e developed three different conditions that we are calling XOR, Cluster, and Row.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344063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participants never see the Alpha category represented as points in one of these spaces. We just plot it like this</a:t>
            </a:r>
            <a:r>
              <a:rPr lang="en-US" baseline="0" dirty="0" smtClean="0"/>
              <a:t> for illustrative reasons. Participants are only ever exposed to squares of a particular size and color, so any conceptual representation of the classes must be learned.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dirty="0" smtClean="0"/>
              <a:t>this slide is just to give you a sense of how these categories are physically</a:t>
            </a:r>
            <a:r>
              <a:rPr lang="en-US" baseline="0" dirty="0" smtClean="0"/>
              <a:t> instantiated. So the Alpha category that people learn about in the XOR, or exclusive or, condition is made of small dark squares and large light squares. In Cluster they are all small and light, and in Row that are all very small but both dark and light.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19</a:t>
            </a:fld>
            <a:endParaRPr lang="en-US"/>
          </a:p>
        </p:txBody>
      </p:sp>
    </p:spTree>
    <p:extLst>
      <p:ext uri="{BB962C8B-B14F-4D97-AF65-F5344CB8AC3E}">
        <p14:creationId xmlns:p14="http://schemas.microsoft.com/office/powerpoint/2010/main" val="173396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here on out though, I’ll be referring to the axes as X and Y axis, since in the behavioral study the assignment between the perceptual feature and the axis of the space is counterbalanced.  But remember going forward, that each point in one of these multidimensional spaces corresponds to a particular square with a particular size and color.</a:t>
            </a:r>
          </a:p>
        </p:txBody>
      </p:sp>
      <p:sp>
        <p:nvSpPr>
          <p:cNvPr id="4" name="Slide Number Placeholder 3"/>
          <p:cNvSpPr>
            <a:spLocks noGrp="1"/>
          </p:cNvSpPr>
          <p:nvPr>
            <p:ph type="sldNum" sz="quarter" idx="10"/>
          </p:nvPr>
        </p:nvSpPr>
        <p:spPr/>
        <p:txBody>
          <a:bodyPr/>
          <a:lstStyle/>
          <a:p>
            <a:fld id="{2EE8A78D-75C4-E841-B8CC-3B6913D7A8EB}" type="slidenum">
              <a:rPr lang="en-US" smtClean="0"/>
              <a:t>20</a:t>
            </a:fld>
            <a:endParaRPr lang="en-US"/>
          </a:p>
        </p:txBody>
      </p:sp>
    </p:spTree>
    <p:extLst>
      <p:ext uri="{BB962C8B-B14F-4D97-AF65-F5344CB8AC3E}">
        <p14:creationId xmlns:p14="http://schemas.microsoft.com/office/powerpoint/2010/main" val="194655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we can make a few predictions about what we should expect to see.</a:t>
            </a:r>
            <a:r>
              <a:rPr lang="en-US" baseline="0" dirty="0" smtClean="0"/>
              <a:t> Since people seem to emulate the structure of learned categories, then the distribution of generated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21</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just to give you a sense of the form that this data comes</a:t>
            </a:r>
            <a:r>
              <a:rPr lang="en-US" baseline="0" dirty="0" smtClean="0"/>
              <a:t> in I’m showing</a:t>
            </a:r>
            <a:r>
              <a:rPr lang="en-US" dirty="0" smtClean="0"/>
              <a:t> some samples on the slide.</a:t>
            </a:r>
            <a:r>
              <a:rPr lang="en-US" baseline="0" dirty="0" smtClean="0"/>
              <a:t> Each of these subplots came from a single participant, and I’ve just plotted the members of alpha category for the condition the participant was in, as well as where they generated the betas. And again, remember that each point in one of these plots corresponds to a physical stimulus.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here are some samples from the XOR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here are the samples from the cluster condition.</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538014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the samples from the row condition</a:t>
            </a:r>
            <a:r>
              <a:rPr lang="en-US" baseline="0" dirty="0" smtClean="0"/>
              <a:t>. And what I hope you can see is that there’s a huge degree of differences between people and conditions, but there’s also a lot of commonalities.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 know this is a lot to take in all at once, so I suppose what I just want to express is that this data is just super super rich.</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1866686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almost but not entirely broad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with respect</a:t>
            </a:r>
            <a:r>
              <a:rPr lang="en-US" baseline="0" dirty="0" smtClean="0"/>
              <a:t> the X axis, or horizontal range, j</a:t>
            </a:r>
            <a:r>
              <a:rPr lang="en-US" dirty="0" smtClean="0"/>
              <a:t>ust as the</a:t>
            </a:r>
            <a:r>
              <a:rPr lang="en-US" baseline="0" dirty="0" smtClean="0"/>
              <a:t> classic effect would predict, t</a:t>
            </a:r>
            <a:r>
              <a:rPr lang="en-US" dirty="0" smtClean="0"/>
              <a:t>he XOR condition had the most X axis range, followed by the Row condition, followed by the cluster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Generating new categories,</a:t>
            </a:r>
            <a:r>
              <a:rPr lang="en-US" baseline="0" dirty="0" smtClean="0"/>
              <a:t> as it turns out, is an important part of doing science, or art, or design, or really any intellectual undertaking where you need to come up with new and interesting ideas. I assume that sort of thing is familiar to the people in this room</a:t>
            </a:r>
            <a:r>
              <a:rPr lang="mr-IN" baseline="0" dirty="0" smtClean="0"/>
              <a:t>…</a:t>
            </a:r>
            <a:endParaRPr lang="en-US" baseline="0" dirty="0" smtClean="0"/>
          </a:p>
          <a:p>
            <a:endParaRPr lang="en-US" baseline="0" dirty="0" smtClean="0"/>
          </a:p>
          <a:p>
            <a:r>
              <a:rPr lang="en-US" baseline="0" dirty="0" smtClean="0"/>
              <a:t>So there’s a lot of reasons for us to want to understand this.</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the categories they know about.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slide now I’m showing you </a:t>
            </a:r>
            <a:r>
              <a:rPr lang="en-US" baseline="0" dirty="0" err="1" smtClean="0"/>
              <a:t>heatmaps</a:t>
            </a:r>
            <a:r>
              <a:rPr lang="en-US" baseline="0" dirty="0" smtClean="0"/>
              <a:t> of where people tended to generate beta category examples. Each figure is for one condition, and blue areas correspond to stimuli that were frequently generated.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that the beta category members should be perceptually dissimilar, or distant in space, from the alphas. Right, so the three corners opposite the alphas are most popular in cluster, the top row opposite the alphas is most popular I row, and the two corners opposite the alphas are most popular in XOR.</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I get to the results its worth going over what we can expect based on what we know. So since Bottom and Middle do not differ in terms of the structure of the Alpha category, then the prediction given all those classic effects is that people should generally make the same types of categories in each condition, because they all have the same prior knowledge of the distributional structure.</a:t>
            </a:r>
          </a:p>
          <a:p>
            <a:endParaRPr lang="en-US" baseline="0" dirty="0" smtClean="0"/>
          </a:p>
          <a:p>
            <a:r>
              <a:rPr lang="en-US" baseline="0" dirty="0" smtClean="0"/>
              <a:t>But you can also see that the shape of the open space differs between the two conditions, so our question is about whether that will lead to qualitatively different kinds of categories.</a:t>
            </a:r>
          </a:p>
        </p:txBody>
      </p:sp>
      <p:sp>
        <p:nvSpPr>
          <p:cNvPr id="4" name="Slide Number Placeholder 3"/>
          <p:cNvSpPr>
            <a:spLocks noGrp="1"/>
          </p:cNvSpPr>
          <p:nvPr>
            <p:ph type="sldNum" sz="quarter" idx="10"/>
          </p:nvPr>
        </p:nvSpPr>
        <p:spPr/>
        <p:txBody>
          <a:bodyPr/>
          <a:lstStyle/>
          <a:p>
            <a:fld id="{2EE8A78D-75C4-E841-B8CC-3B6913D7A8EB}" type="slidenum">
              <a:rPr lang="en-US" smtClean="0"/>
              <a:t>36</a:t>
            </a:fld>
            <a:endParaRPr lang="en-US"/>
          </a:p>
        </p:txBody>
      </p:sp>
    </p:spTree>
    <p:extLst>
      <p:ext uri="{BB962C8B-B14F-4D97-AF65-F5344CB8AC3E}">
        <p14:creationId xmlns:p14="http://schemas.microsoft.com/office/powerpoint/2010/main" val="712390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 gives you a pretty good intuition about how the model works,</a:t>
            </a:r>
            <a:r>
              <a:rPr lang="en-US" baseline="0" dirty="0" smtClean="0"/>
              <a:t> but </a:t>
            </a:r>
            <a:r>
              <a:rPr lang="en-US" dirty="0" smtClean="0"/>
              <a:t>I have this slide</a:t>
            </a:r>
            <a:r>
              <a:rPr lang="en-US" baseline="0" dirty="0" smtClean="0"/>
              <a:t> with the actual mathematics. And again I’m happy to talk this through more carefully if anyone asks, but really I’m showing this mostly</a:t>
            </a:r>
            <a:r>
              <a:rPr lang="en-US" dirty="0" smtClean="0"/>
              <a:t> for joe. Basically, we set the model up so that the influence of the contrast and target categories is parameterized,</a:t>
            </a:r>
            <a:r>
              <a:rPr lang="en-US" baseline="0" dirty="0" smtClean="0"/>
              <a:t> so by fitting the model to a single person’s category, we can interpret the parameters to get a sense of where their priorities are.</a:t>
            </a:r>
          </a:p>
        </p:txBody>
      </p:sp>
      <p:sp>
        <p:nvSpPr>
          <p:cNvPr id="4" name="Slide Number Placeholder 3"/>
          <p:cNvSpPr>
            <a:spLocks noGrp="1"/>
          </p:cNvSpPr>
          <p:nvPr>
            <p:ph type="sldNum" sz="quarter" idx="10"/>
          </p:nvPr>
        </p:nvSpPr>
        <p:spPr/>
        <p:txBody>
          <a:bodyPr/>
          <a:lstStyle/>
          <a:p>
            <a:fld id="{058AAC71-9B48-0A43-90A2-3982C5B7C3CD}" type="slidenum">
              <a:rPr lang="en-US" smtClean="0"/>
              <a:t>48</a:t>
            </a:fld>
            <a:endParaRPr lang="en-US"/>
          </a:p>
        </p:txBody>
      </p:sp>
    </p:spTree>
    <p:extLst>
      <p:ext uri="{BB962C8B-B14F-4D97-AF65-F5344CB8AC3E}">
        <p14:creationId xmlns:p14="http://schemas.microsoft.com/office/powerpoint/2010/main" val="2093466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but joe and I are really just beginning to conduct systematic tests. This is a figure from a paper we submitted to the </a:t>
            </a:r>
            <a:r>
              <a:rPr lang="en-US" baseline="0" dirty="0" err="1" smtClean="0"/>
              <a:t>cogsci</a:t>
            </a:r>
            <a:r>
              <a:rPr lang="en-US" baseline="0" dirty="0" smtClean="0"/>
              <a:t> conference, and it’s showing that PACKER nicely 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50</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51</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52</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53</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55</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On the slide I have some example alien species from a study conduced by Thomas Ward, and you can see that alien species have the features of earth species, right, they have arms and legs and ears and so on.</a:t>
            </a:r>
          </a:p>
          <a:p>
            <a:endParaRPr lang="en-US" baseline="0" dirty="0" smtClean="0"/>
          </a:p>
          <a:p>
            <a:r>
              <a:rPr lang="en-US" baseline="0" dirty="0" smtClean="0"/>
              <a:t>But even more interestingly is that they tend to have the same distributional properties as earth species. For example, the same feature correlations are followed, so the presence of ears predicts the presence of a nose. And also members of the same species tend to be more similar to one another than they are to members of opposite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is what we now call the “copy and tweak account”, which is an exemplar-based proposal that people “copy-and-tweak” some real example to make something new. But that model wasn’t formally instantiated until quite recently.</a:t>
            </a:r>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t>
            </a:r>
          </a:p>
          <a:p>
            <a:endParaRPr lang="en-US" baseline="0" dirty="0" smtClean="0"/>
          </a:p>
          <a:p>
            <a:r>
              <a:rPr lang="en-US" baseline="0" dirty="0" smtClean="0"/>
              <a:t>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so you can visualize the domain as a cube.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92449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3/2/17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7.emf"/></Relationships>
</file>

<file path=ppt/slides/_rels/slide24.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5.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11.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1.emf"/><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37057"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81620"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49683"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247"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2976803"/>
            <a:ext cx="8275412" cy="3286925"/>
            <a:chOff x="400185" y="2976803"/>
            <a:chExt cx="8275412" cy="3286925"/>
          </a:xfrm>
        </p:grpSpPr>
        <p:grpSp>
          <p:nvGrpSpPr>
            <p:cNvPr id="35" name="Group 34"/>
            <p:cNvGrpSpPr/>
            <p:nvPr/>
          </p:nvGrpSpPr>
          <p:grpSpPr>
            <a:xfrm>
              <a:off x="1804336" y="2976803"/>
              <a:ext cx="6871261" cy="3233827"/>
              <a:chOff x="1804336" y="2976803"/>
              <a:chExt cx="6871261" cy="3233827"/>
            </a:xfrm>
          </p:grpSpPr>
          <p:grpSp>
            <p:nvGrpSpPr>
              <p:cNvPr id="19" name="Group 18"/>
              <p:cNvGrpSpPr/>
              <p:nvPr/>
            </p:nvGrpSpPr>
            <p:grpSpPr>
              <a:xfrm>
                <a:off x="3966202" y="2976803"/>
                <a:ext cx="4709395" cy="3233827"/>
                <a:chOff x="747375" y="3451639"/>
                <a:chExt cx="4709395" cy="32338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451639"/>
                  <a:ext cx="2135800" cy="923330"/>
                </a:xfrm>
                <a:prstGeom prst="rect">
                  <a:avLst/>
                </a:prstGeom>
                <a:noFill/>
              </p:spPr>
              <p:txBody>
                <a:bodyPr wrap="square" rtlCol="0">
                  <a:spAutoFit/>
                </a:bodyPr>
                <a:lstStyle/>
                <a:p>
                  <a:r>
                    <a:rPr lang="en-US" dirty="0" smtClean="0"/>
                    <a:t>Positive Size-Saturation correlation</a:t>
                  </a:r>
                </a:p>
              </p:txBody>
            </p:sp>
            <p:sp>
              <p:nvSpPr>
                <p:cNvPr id="18" name="TextBox 17"/>
                <p:cNvSpPr txBox="1"/>
                <p:nvPr/>
              </p:nvSpPr>
              <p:spPr>
                <a:xfrm>
                  <a:off x="3185239" y="3451639"/>
                  <a:ext cx="2196030" cy="923330"/>
                </a:xfrm>
                <a:prstGeom prst="rect">
                  <a:avLst/>
                </a:prstGeom>
                <a:noFill/>
              </p:spPr>
              <p:txBody>
                <a:bodyPr wrap="square" rtlCol="0">
                  <a:spAutoFit/>
                </a:bodyPr>
                <a:lstStyle/>
                <a:p>
                  <a:r>
                    <a:rPr lang="en-US"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881800"/>
            <a:chOff x="411060" y="679154"/>
            <a:chExt cx="8379329" cy="2881800"/>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probabilistic hierarchical sampling model</a:t>
              </a:r>
              <a:endParaRPr lang="en-US" sz="2800" dirty="0"/>
            </a:p>
          </p:txBody>
        </p:sp>
        <p:sp>
          <p:nvSpPr>
            <p:cNvPr id="6" name="TextBox 5"/>
            <p:cNvSpPr txBox="1"/>
            <p:nvPr/>
          </p:nvSpPr>
          <p:spPr>
            <a:xfrm>
              <a:off x="411060" y="1468073"/>
              <a:ext cx="7633982" cy="2092881"/>
            </a:xfrm>
            <a:prstGeom prst="rect">
              <a:avLst/>
            </a:prstGeom>
            <a:noFill/>
          </p:spPr>
          <p:txBody>
            <a:bodyPr wrap="square" rtlCol="0">
              <a:spAutoFit/>
            </a:bodyPr>
            <a:lstStyle/>
            <a:p>
              <a:pPr marL="342900" indent="-342900">
                <a:spcAft>
                  <a:spcPts val="1200"/>
                </a:spcAft>
                <a:buFont typeface="+mj-lt"/>
                <a:buAutoNum type="arabicPeriod"/>
              </a:pPr>
              <a:r>
                <a:rPr lang="en-US" sz="2000" dirty="0" smtClean="0"/>
                <a:t>Represent categories as (multivariate normal) distributions in the space. </a:t>
              </a:r>
              <a:r>
                <a:rPr lang="en-US" sz="2000" i="1" dirty="0" smtClean="0"/>
                <a:t>Note: this produces a prototype representation</a:t>
              </a:r>
              <a:r>
                <a:rPr lang="en-US" sz="2000" dirty="0" smtClean="0"/>
                <a:t>.</a:t>
              </a:r>
            </a:p>
            <a:p>
              <a:pPr marL="342900" indent="-342900">
                <a:spcAft>
                  <a:spcPts val="1200"/>
                </a:spcAft>
                <a:buFont typeface="+mj-lt"/>
                <a:buAutoNum type="arabicPeriod"/>
              </a:pPr>
              <a:r>
                <a:rPr lang="en-US" sz="2000" dirty="0" smtClean="0"/>
                <a:t>Infer the the patterns of variability common among known categories.</a:t>
              </a:r>
            </a:p>
            <a:p>
              <a:pPr marL="342900" indent="-342900">
                <a:spcAft>
                  <a:spcPts val="1200"/>
                </a:spcAft>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005093"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196" y="472166"/>
            <a:ext cx="7597657" cy="2339102"/>
          </a:xfrm>
          <a:prstGeom prst="rect">
            <a:avLst/>
          </a:prstGeom>
          <a:noFill/>
        </p:spPr>
        <p:txBody>
          <a:bodyPr wrap="none" rtlCol="0">
            <a:spAutoFit/>
          </a:bodyPr>
          <a:lstStyle/>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General Approach</a:t>
            </a:r>
          </a:p>
          <a:p>
            <a:pPr marL="342900" indent="-342900">
              <a:buFont typeface="Arial" charset="0"/>
              <a:buChar char="•"/>
            </a:pPr>
            <a:r>
              <a:rPr lang="en-US" sz="2000" dirty="0" smtClean="0"/>
              <a:t>Teach participants about an experimenter defined “</a:t>
            </a:r>
            <a:r>
              <a:rPr lang="en-US" sz="2000" b="1" dirty="0" smtClean="0"/>
              <a:t>Alpha</a:t>
            </a:r>
            <a:r>
              <a:rPr lang="en-US" sz="2000" dirty="0" smtClean="0"/>
              <a:t>” category.</a:t>
            </a:r>
          </a:p>
          <a:p>
            <a:pPr marL="342900" indent="-342900">
              <a:buFont typeface="Arial" charset="0"/>
              <a:buChar char="•"/>
            </a:pPr>
            <a:r>
              <a:rPr lang="en-US" sz="2000" dirty="0" smtClean="0"/>
              <a:t>Ask participants to generate a new “</a:t>
            </a:r>
            <a:r>
              <a:rPr lang="en-US" sz="2000" b="1" dirty="0" smtClean="0"/>
              <a:t>Beta</a:t>
            </a:r>
            <a:r>
              <a:rPr lang="en-US" sz="2000" dirty="0" smtClean="0"/>
              <a:t>” category.</a:t>
            </a:r>
            <a:endParaRPr lang="en-US" dirty="0"/>
          </a:p>
        </p:txBody>
      </p:sp>
      <p:grpSp>
        <p:nvGrpSpPr>
          <p:cNvPr id="14" name="Group 13"/>
          <p:cNvGrpSpPr/>
          <p:nvPr/>
        </p:nvGrpSpPr>
        <p:grpSpPr>
          <a:xfrm>
            <a:off x="16864" y="3294087"/>
            <a:ext cx="3099488" cy="3555054"/>
            <a:chOff x="4818042" y="1202632"/>
            <a:chExt cx="2378950" cy="2728609"/>
          </a:xfrm>
        </p:grpSpPr>
        <p:sp>
          <p:nvSpPr>
            <p:cNvPr id="15" name="TextBox 14"/>
            <p:cNvSpPr txBox="1"/>
            <p:nvPr/>
          </p:nvSpPr>
          <p:spPr>
            <a:xfrm>
              <a:off x="5128760" y="1202632"/>
              <a:ext cx="2068232" cy="354342"/>
            </a:xfrm>
            <a:prstGeom prst="rect">
              <a:avLst/>
            </a:prstGeom>
            <a:noFill/>
          </p:spPr>
          <p:txBody>
            <a:bodyPr wrap="square" rtlCol="0">
              <a:spAutoFit/>
            </a:bodyPr>
            <a:lstStyle/>
            <a:p>
              <a:pPr algn="ctr"/>
              <a:r>
                <a:rPr lang="en-US" sz="2400" b="1" dirty="0" smtClean="0"/>
                <a:t>Domain</a:t>
              </a:r>
              <a:r>
                <a:rPr lang="en-US" sz="2400" dirty="0" smtClean="0"/>
                <a:t>: Squares</a:t>
              </a:r>
              <a:endParaRPr lang="en-US" sz="2400"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144444" y="3647768"/>
              <a:ext cx="2037455" cy="283473"/>
            </a:xfrm>
            <a:prstGeom prst="rect">
              <a:avLst/>
            </a:prstGeom>
            <a:noFill/>
          </p:spPr>
          <p:txBody>
            <a:bodyPr wrap="square" rtlCol="0">
              <a:spAutoFit/>
            </a:bodyPr>
            <a:lstStyle/>
            <a:p>
              <a:pPr algn="ctr"/>
              <a:r>
                <a:rPr lang="en-US" b="1" dirty="0" smtClean="0"/>
                <a:t>Color</a:t>
              </a:r>
              <a:r>
                <a:rPr lang="en-US" dirty="0" smtClean="0"/>
                <a:t> (RGB 25-230)</a:t>
              </a:r>
              <a:endParaRPr lang="en-US" dirty="0"/>
            </a:p>
          </p:txBody>
        </p:sp>
        <p:sp>
          <p:nvSpPr>
            <p:cNvPr id="18" name="TextBox 17"/>
            <p:cNvSpPr txBox="1"/>
            <p:nvPr/>
          </p:nvSpPr>
          <p:spPr>
            <a:xfrm rot="16200000">
              <a:off x="3941051" y="2487303"/>
              <a:ext cx="2037455" cy="283473"/>
            </a:xfrm>
            <a:prstGeom prst="rect">
              <a:avLst/>
            </a:prstGeom>
            <a:noFill/>
          </p:spPr>
          <p:txBody>
            <a:bodyPr wrap="square" rtlCol="0">
              <a:spAutoFit/>
            </a:bodyPr>
            <a:lstStyle/>
            <a:p>
              <a:pPr algn="ctr"/>
              <a:r>
                <a:rPr lang="en-US" b="1" dirty="0" smtClean="0"/>
                <a:t>Size</a:t>
              </a:r>
              <a:r>
                <a:rPr lang="en-US" dirty="0" smtClean="0"/>
                <a:t> (2.5 </a:t>
              </a:r>
              <a:r>
                <a:rPr lang="mr-IN" dirty="0" smtClean="0"/>
                <a:t>–</a:t>
              </a:r>
              <a:r>
                <a:rPr lang="en-US" dirty="0" smtClean="0"/>
                <a:t> 7.1cm)</a:t>
              </a:r>
              <a:endParaRPr lang="en-US" dirty="0"/>
            </a:p>
          </p:txBody>
        </p:sp>
      </p:grpSp>
      <p:grpSp>
        <p:nvGrpSpPr>
          <p:cNvPr id="24" name="Group 23"/>
          <p:cNvGrpSpPr/>
          <p:nvPr/>
        </p:nvGrpSpPr>
        <p:grpSpPr>
          <a:xfrm>
            <a:off x="3283057" y="3294087"/>
            <a:ext cx="2689800" cy="3235166"/>
            <a:chOff x="428324" y="258057"/>
            <a:chExt cx="3243413" cy="3901026"/>
          </a:xfrm>
        </p:grpSpPr>
        <p:grpSp>
          <p:nvGrpSpPr>
            <p:cNvPr id="25" name="Group 24"/>
            <p:cNvGrpSpPr/>
            <p:nvPr/>
          </p:nvGrpSpPr>
          <p:grpSpPr>
            <a:xfrm>
              <a:off x="428324" y="258057"/>
              <a:ext cx="3243413" cy="3901026"/>
              <a:chOff x="428324" y="258057"/>
              <a:chExt cx="2671693" cy="3213388"/>
            </a:xfrm>
          </p:grpSpPr>
          <p:grpSp>
            <p:nvGrpSpPr>
              <p:cNvPr id="27" name="Group 26"/>
              <p:cNvGrpSpPr/>
              <p:nvPr/>
            </p:nvGrpSpPr>
            <p:grpSpPr>
              <a:xfrm>
                <a:off x="428324" y="799752"/>
                <a:ext cx="2671693" cy="2671693"/>
                <a:chOff x="716216" y="1929305"/>
                <a:chExt cx="2531322" cy="2531322"/>
              </a:xfrm>
            </p:grpSpPr>
            <p:sp>
              <p:nvSpPr>
                <p:cNvPr id="29" name="Rectangle 28"/>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31" name="TextBox 30"/>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28" name="TextBox 27"/>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26" name="Rectangle 25"/>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2" name="Group 31"/>
          <p:cNvGrpSpPr/>
          <p:nvPr/>
        </p:nvGrpSpPr>
        <p:grpSpPr>
          <a:xfrm>
            <a:off x="6217142" y="3294087"/>
            <a:ext cx="2689800" cy="3235166"/>
            <a:chOff x="428324" y="258813"/>
            <a:chExt cx="3243413" cy="3901026"/>
          </a:xfrm>
        </p:grpSpPr>
        <p:grpSp>
          <p:nvGrpSpPr>
            <p:cNvPr id="33" name="Group 32"/>
            <p:cNvGrpSpPr/>
            <p:nvPr/>
          </p:nvGrpSpPr>
          <p:grpSpPr>
            <a:xfrm>
              <a:off x="428324" y="258813"/>
              <a:ext cx="3243413" cy="3901026"/>
              <a:chOff x="428324" y="258057"/>
              <a:chExt cx="3243413" cy="3901026"/>
            </a:xfrm>
          </p:grpSpPr>
          <p:sp>
            <p:nvSpPr>
              <p:cNvPr id="48" name="TextBox 47"/>
              <p:cNvSpPr txBox="1"/>
              <p:nvPr/>
            </p:nvSpPr>
            <p:spPr>
              <a:xfrm>
                <a:off x="428324" y="258057"/>
                <a:ext cx="3243413" cy="556685"/>
              </a:xfrm>
              <a:prstGeom prst="rect">
                <a:avLst/>
              </a:prstGeom>
              <a:noFill/>
            </p:spPr>
            <p:txBody>
              <a:bodyPr wrap="square" rtlCol="0">
                <a:spAutoFit/>
              </a:bodyPr>
              <a:lstStyle/>
              <a:p>
                <a:r>
                  <a:rPr lang="en-US" sz="2400" dirty="0" smtClean="0"/>
                  <a:t>Generation Phase</a:t>
                </a:r>
                <a:endParaRPr lang="en-US" sz="2400" dirty="0"/>
              </a:p>
            </p:txBody>
          </p:sp>
          <p:grpSp>
            <p:nvGrpSpPr>
              <p:cNvPr id="49" name="Group 48"/>
              <p:cNvGrpSpPr/>
              <p:nvPr/>
            </p:nvGrpSpPr>
            <p:grpSpPr>
              <a:xfrm>
                <a:off x="428324" y="915670"/>
                <a:ext cx="3243413" cy="3243413"/>
                <a:chOff x="428324" y="915670"/>
                <a:chExt cx="3243413" cy="3243413"/>
              </a:xfrm>
            </p:grpSpPr>
            <p:grpSp>
              <p:nvGrpSpPr>
                <p:cNvPr id="50" name="Group 49"/>
                <p:cNvGrpSpPr/>
                <p:nvPr/>
              </p:nvGrpSpPr>
              <p:grpSpPr>
                <a:xfrm>
                  <a:off x="428324" y="915670"/>
                  <a:ext cx="3243413" cy="3243413"/>
                  <a:chOff x="716216" y="1929305"/>
                  <a:chExt cx="2531322" cy="2531322"/>
                </a:xfrm>
              </p:grpSpPr>
              <p:sp>
                <p:nvSpPr>
                  <p:cNvPr id="52" name="Rectangle 51"/>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TextBox 52"/>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51" name="Rectangle 50"/>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34" name="Rectangle 33"/>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473233" y="1326901"/>
              <a:ext cx="1936919" cy="897119"/>
              <a:chOff x="4194103" y="5439002"/>
              <a:chExt cx="1714466" cy="794086"/>
            </a:xfrm>
          </p:grpSpPr>
          <p:grpSp>
            <p:nvGrpSpPr>
              <p:cNvPr id="36" name="Group 35"/>
              <p:cNvGrpSpPr/>
              <p:nvPr/>
            </p:nvGrpSpPr>
            <p:grpSpPr>
              <a:xfrm>
                <a:off x="4194103" y="5439002"/>
                <a:ext cx="1607442" cy="334115"/>
                <a:chOff x="4194103" y="5439002"/>
                <a:chExt cx="1607442" cy="334115"/>
              </a:xfrm>
            </p:grpSpPr>
            <p:grpSp>
              <p:nvGrpSpPr>
                <p:cNvPr id="43" name="Group 42"/>
                <p:cNvGrpSpPr/>
                <p:nvPr/>
              </p:nvGrpSpPr>
              <p:grpSpPr>
                <a:xfrm>
                  <a:off x="4551808" y="5439002"/>
                  <a:ext cx="991979" cy="123372"/>
                  <a:chOff x="4551808" y="5439002"/>
                  <a:chExt cx="991979" cy="123372"/>
                </a:xfrm>
              </p:grpSpPr>
              <p:cxnSp>
                <p:nvCxnSpPr>
                  <p:cNvPr id="46" name="Straight Connector 45"/>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4" name="TextBox 43"/>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45" name="TextBox 44"/>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37" name="Group 36"/>
              <p:cNvGrpSpPr/>
              <p:nvPr/>
            </p:nvGrpSpPr>
            <p:grpSpPr>
              <a:xfrm>
                <a:off x="4253922" y="5898973"/>
                <a:ext cx="1654647" cy="334115"/>
                <a:chOff x="4237091" y="5439002"/>
                <a:chExt cx="1654647" cy="334115"/>
              </a:xfrm>
            </p:grpSpPr>
            <p:grpSp>
              <p:nvGrpSpPr>
                <p:cNvPr id="38" name="Group 37"/>
                <p:cNvGrpSpPr/>
                <p:nvPr/>
              </p:nvGrpSpPr>
              <p:grpSpPr>
                <a:xfrm>
                  <a:off x="4543425" y="5439002"/>
                  <a:ext cx="1009324" cy="123372"/>
                  <a:chOff x="4543425" y="5439002"/>
                  <a:chExt cx="1009324" cy="123372"/>
                </a:xfrm>
              </p:grpSpPr>
              <p:cxnSp>
                <p:nvCxnSpPr>
                  <p:cNvPr id="41" name="Straight Connector 40"/>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9" name="TextBox 38"/>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40" name="TextBox 39"/>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186865"/>
            <a:ext cx="8614991" cy="1538883"/>
          </a:xfrm>
          <a:prstGeom prst="rect">
            <a:avLst/>
          </a:prstGeom>
          <a:noFill/>
        </p:spPr>
        <p:txBody>
          <a:bodyPr wrap="square" rtlCol="0">
            <a:spAutoFit/>
          </a:bodyPr>
          <a:lstStyle/>
          <a:p>
            <a:pPr>
              <a:spcAft>
                <a:spcPts val="1200"/>
              </a:spcAft>
            </a:pPr>
            <a:r>
              <a:rPr lang="en-US" sz="2400" b="1" dirty="0" smtClean="0"/>
              <a:t>Training</a:t>
            </a:r>
            <a:endParaRPr lang="en-US" b="1" dirty="0"/>
          </a:p>
          <a:p>
            <a:pPr marL="285750" indent="-285750">
              <a:buFont typeface="Arial" charset="0"/>
              <a:buChar char="•"/>
            </a:pPr>
            <a:r>
              <a:rPr lang="en-US" sz="2000" dirty="0" smtClean="0"/>
              <a:t>“Supervised Observation” (Levering &amp; </a:t>
            </a:r>
            <a:r>
              <a:rPr lang="en-US" sz="2000" dirty="0"/>
              <a:t>K</a:t>
            </a:r>
            <a:r>
              <a:rPr lang="en-US" sz="2000" dirty="0" smtClean="0"/>
              <a:t>urtz, 2015)</a:t>
            </a:r>
          </a:p>
          <a:p>
            <a:pPr marL="285750" indent="-285750">
              <a:buFont typeface="Arial" charset="0"/>
              <a:buChar char="•"/>
            </a:pPr>
            <a:r>
              <a:rPr lang="en-US" sz="2000" dirty="0" smtClean="0"/>
              <a:t>Participants </a:t>
            </a:r>
            <a:r>
              <a:rPr lang="en-US" sz="2000" dirty="0"/>
              <a:t>exposed to members of the Alpha category, one at a </a:t>
            </a:r>
            <a:r>
              <a:rPr lang="en-US" sz="2000" dirty="0" smtClean="0"/>
              <a:t>time. </a:t>
            </a:r>
          </a:p>
          <a:p>
            <a:pPr marL="285750" indent="-285750">
              <a:buFont typeface="Arial" charset="0"/>
              <a:buChar char="•"/>
            </a:pPr>
            <a:r>
              <a:rPr lang="en-US" sz="2000" dirty="0" smtClean="0"/>
              <a:t>Three random blocks = 12 trials.</a:t>
            </a:r>
          </a:p>
        </p:txBody>
      </p:sp>
      <p:grpSp>
        <p:nvGrpSpPr>
          <p:cNvPr id="15" name="Group 14"/>
          <p:cNvGrpSpPr/>
          <p:nvPr/>
        </p:nvGrpSpPr>
        <p:grpSpPr>
          <a:xfrm>
            <a:off x="229490" y="2768383"/>
            <a:ext cx="2868014" cy="3449513"/>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6" name="Group 5"/>
          <p:cNvGrpSpPr/>
          <p:nvPr/>
        </p:nvGrpSpPr>
        <p:grpSpPr>
          <a:xfrm>
            <a:off x="3436707" y="1991597"/>
            <a:ext cx="5385474" cy="4226299"/>
            <a:chOff x="3673466" y="2444508"/>
            <a:chExt cx="5385474" cy="4226299"/>
          </a:xfrm>
        </p:grpSpPr>
        <p:grpSp>
          <p:nvGrpSpPr>
            <p:cNvPr id="5" name="Group 4"/>
            <p:cNvGrpSpPr/>
            <p:nvPr/>
          </p:nvGrpSpPr>
          <p:grpSpPr>
            <a:xfrm>
              <a:off x="3758688" y="2519622"/>
              <a:ext cx="5209954" cy="4151185"/>
              <a:chOff x="3931723" y="2702843"/>
              <a:chExt cx="5209954" cy="4151185"/>
            </a:xfrm>
          </p:grpSpPr>
          <p:sp>
            <p:nvSpPr>
              <p:cNvPr id="3" name="Rectangle 2"/>
              <p:cNvSpPr/>
              <p:nvPr/>
            </p:nvSpPr>
            <p:spPr>
              <a:xfrm>
                <a:off x="3931723" y="3714707"/>
                <a:ext cx="5209954" cy="3139321"/>
              </a:xfrm>
              <a:prstGeom prst="rect">
                <a:avLst/>
              </a:prstGeom>
            </p:spPr>
            <p:txBody>
              <a:bodyPr wrap="square">
                <a:spAutoFit/>
              </a:bodyPr>
              <a:lstStyle/>
              <a:p>
                <a:endParaRPr lang="en-US" dirty="0"/>
              </a:p>
              <a:p>
                <a:endParaRPr lang="en-US" dirty="0" smtClean="0"/>
              </a:p>
              <a:p>
                <a:endParaRPr lang="en-US" dirty="0"/>
              </a:p>
              <a:p>
                <a:r>
                  <a:rPr lang="en-US" dirty="0" smtClean="0"/>
                  <a:t>We </a:t>
                </a:r>
                <a:r>
                  <a:rPr lang="en-US" dirty="0"/>
                  <a:t>will show you some examples like these, all belonging to a common category called "Alpha". Examples of the Alpha category will appear one at a time, and your job is to learn as much as you can about the category. </a:t>
                </a:r>
                <a:endParaRPr lang="en-US" dirty="0" smtClean="0"/>
              </a:p>
              <a:p>
                <a:endParaRPr lang="en-US" dirty="0"/>
              </a:p>
              <a:p>
                <a:r>
                  <a:rPr lang="en-US" dirty="0" smtClean="0"/>
                  <a:t>Afterwards</a:t>
                </a:r>
                <a:r>
                  <a:rPr lang="en-US" dirty="0"/>
                  <a:t>, we will ask you a series of questions about what you have learned.</a:t>
                </a:r>
              </a:p>
            </p:txBody>
          </p:sp>
          <p:sp>
            <p:nvSpPr>
              <p:cNvPr id="45" name="Rectangle 44"/>
              <p:cNvSpPr/>
              <p:nvPr/>
            </p:nvSpPr>
            <p:spPr>
              <a:xfrm>
                <a:off x="3931723" y="2702843"/>
                <a:ext cx="5209954" cy="646331"/>
              </a:xfrm>
              <a:prstGeom prst="rect">
                <a:avLst/>
              </a:prstGeom>
            </p:spPr>
            <p:txBody>
              <a:bodyPr wrap="square">
                <a:spAutoFit/>
              </a:bodyPr>
              <a:lstStyle/>
              <a:p>
                <a:r>
                  <a:rPr lang="en-US" dirty="0"/>
                  <a:t>In this experiment, you will observe geometric figures like the ones below</a:t>
                </a:r>
                <a:r>
                  <a:rPr lang="en-US" dirty="0" smtClean="0"/>
                  <a:t>:</a:t>
                </a:r>
                <a:endParaRPr lang="en-US" dirty="0"/>
              </a:p>
            </p:txBody>
          </p:sp>
          <p:grpSp>
            <p:nvGrpSpPr>
              <p:cNvPr id="4" name="Group 3"/>
              <p:cNvGrpSpPr/>
              <p:nvPr/>
            </p:nvGrpSpPr>
            <p:grpSpPr>
              <a:xfrm>
                <a:off x="4559335" y="3490874"/>
                <a:ext cx="3749519" cy="880507"/>
                <a:chOff x="4729456" y="3437708"/>
                <a:chExt cx="3749519" cy="880507"/>
              </a:xfrm>
            </p:grpSpPr>
            <p:sp>
              <p:nvSpPr>
                <p:cNvPr id="46" name="Rectangle 45"/>
                <p:cNvSpPr/>
                <p:nvPr/>
              </p:nvSpPr>
              <p:spPr>
                <a:xfrm>
                  <a:off x="6830116" y="3990764"/>
                  <a:ext cx="327450" cy="327451"/>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456" y="3990764"/>
                  <a:ext cx="327450" cy="327451"/>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08707" y="3437708"/>
                  <a:ext cx="869608" cy="86960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09367" y="3448606"/>
                  <a:ext cx="869608" cy="86960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Rectangle 49"/>
            <p:cNvSpPr/>
            <p:nvPr/>
          </p:nvSpPr>
          <p:spPr>
            <a:xfrm>
              <a:off x="3673466" y="2444508"/>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9490" y="2768383"/>
            <a:ext cx="2868014" cy="3449513"/>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91705"/>
              </a:xfrm>
              <a:prstGeom prst="rect">
                <a:avLst/>
              </a:prstGeom>
              <a:noFill/>
            </p:spPr>
            <p:txBody>
              <a:bodyPr wrap="square" rtlCol="0">
                <a:spAutoFit/>
              </a:bodyPr>
              <a:lstStyle/>
              <a:p>
                <a:r>
                  <a:rPr lang="en-US" sz="2800" dirty="0" smtClean="0"/>
                  <a:t>Generation</a:t>
                </a:r>
                <a:endParaRPr lang="en-US" sz="28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44" name="TextBox 43"/>
                  <p:cNvSpPr txBox="1"/>
                  <p:nvPr/>
                </p:nvSpPr>
                <p:spPr>
                  <a:xfrm>
                    <a:off x="829695" y="3181321"/>
                    <a:ext cx="2286337" cy="570455"/>
                  </a:xfrm>
                  <a:prstGeom prst="rect">
                    <a:avLst/>
                  </a:prstGeom>
                  <a:noFill/>
                </p:spPr>
                <p:txBody>
                  <a:bodyPr wrap="square" rtlCol="0">
                    <a:spAutoFit/>
                  </a:bodyPr>
                  <a:lstStyle/>
                  <a:p>
                    <a:pPr algn="ctr"/>
                    <a:r>
                      <a:rPr lang="en-US" dirty="0" smtClean="0"/>
                      <a:t>Use the sliders to create </a:t>
                    </a:r>
                    <a:r>
                      <a:rPr lang="en-US" smtClean="0"/>
                      <a:t>a Beta Category </a:t>
                    </a:r>
                    <a:r>
                      <a:rPr lang="en-US" dirty="0" smtClean="0"/>
                      <a:t>example.</a:t>
                    </a:r>
                    <a:endParaRPr lang="en-US"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73233" y="1326899"/>
              <a:ext cx="2106551" cy="972211"/>
              <a:chOff x="4194103" y="5439002"/>
              <a:chExt cx="1864616" cy="860554"/>
            </a:xfrm>
          </p:grpSpPr>
          <p:grpSp>
            <p:nvGrpSpPr>
              <p:cNvPr id="27" name="Group 26"/>
              <p:cNvGrpSpPr/>
              <p:nvPr/>
            </p:nvGrpSpPr>
            <p:grpSpPr>
              <a:xfrm>
                <a:off x="4194103" y="5439002"/>
                <a:ext cx="1746533" cy="400582"/>
                <a:chOff x="4194103" y="5439002"/>
                <a:chExt cx="1746533" cy="400582"/>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5" name="TextBox 34"/>
                <p:cNvSpPr txBox="1"/>
                <p:nvPr/>
              </p:nvSpPr>
              <p:spPr>
                <a:xfrm>
                  <a:off x="4194103" y="5500688"/>
                  <a:ext cx="809051" cy="338896"/>
                </a:xfrm>
                <a:prstGeom prst="rect">
                  <a:avLst/>
                </a:prstGeom>
                <a:noFill/>
              </p:spPr>
              <p:txBody>
                <a:bodyPr wrap="none" rtlCol="0">
                  <a:spAutoFit/>
                </a:bodyPr>
                <a:lstStyle/>
                <a:p>
                  <a:r>
                    <a:rPr lang="en-US" sz="1600" smtClean="0"/>
                    <a:t>Smaller</a:t>
                  </a:r>
                  <a:endParaRPr lang="en-US" sz="1600"/>
                </a:p>
              </p:txBody>
            </p:sp>
            <p:sp>
              <p:nvSpPr>
                <p:cNvPr id="36" name="TextBox 35"/>
                <p:cNvSpPr txBox="1"/>
                <p:nvPr/>
              </p:nvSpPr>
              <p:spPr>
                <a:xfrm>
                  <a:off x="5229274" y="5500688"/>
                  <a:ext cx="711362" cy="338896"/>
                </a:xfrm>
                <a:prstGeom prst="rect">
                  <a:avLst/>
                </a:prstGeom>
                <a:noFill/>
              </p:spPr>
              <p:txBody>
                <a:bodyPr wrap="none" rtlCol="0">
                  <a:spAutoFit/>
                </a:bodyPr>
                <a:lstStyle/>
                <a:p>
                  <a:r>
                    <a:rPr lang="en-US" sz="1600" smtClean="0"/>
                    <a:t>Bigger</a:t>
                  </a:r>
                  <a:endParaRPr lang="en-US" sz="1600"/>
                </a:p>
              </p:txBody>
            </p:sp>
          </p:grpSp>
          <p:grpSp>
            <p:nvGrpSpPr>
              <p:cNvPr id="28" name="Group 27"/>
              <p:cNvGrpSpPr/>
              <p:nvPr/>
            </p:nvGrpSpPr>
            <p:grpSpPr>
              <a:xfrm>
                <a:off x="4253922" y="5898973"/>
                <a:ext cx="1804797" cy="400583"/>
                <a:chOff x="4237091" y="5439002"/>
                <a:chExt cx="1804797" cy="400583"/>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0" name="TextBox 29"/>
                <p:cNvSpPr txBox="1"/>
                <p:nvPr/>
              </p:nvSpPr>
              <p:spPr>
                <a:xfrm>
                  <a:off x="4237091" y="5500688"/>
                  <a:ext cx="743133" cy="338896"/>
                </a:xfrm>
                <a:prstGeom prst="rect">
                  <a:avLst/>
                </a:prstGeom>
                <a:noFill/>
              </p:spPr>
              <p:txBody>
                <a:bodyPr wrap="none" rtlCol="0">
                  <a:spAutoFit/>
                </a:bodyPr>
                <a:lstStyle/>
                <a:p>
                  <a:r>
                    <a:rPr lang="en-US" sz="1600" dirty="0" smtClean="0"/>
                    <a:t>Darker</a:t>
                  </a:r>
                  <a:endParaRPr lang="en-US" sz="1600" dirty="0"/>
                </a:p>
              </p:txBody>
            </p:sp>
            <p:sp>
              <p:nvSpPr>
                <p:cNvPr id="31" name="TextBox 30"/>
                <p:cNvSpPr txBox="1"/>
                <p:nvPr/>
              </p:nvSpPr>
              <p:spPr>
                <a:xfrm>
                  <a:off x="5280078" y="5500688"/>
                  <a:ext cx="761810" cy="338897"/>
                </a:xfrm>
                <a:prstGeom prst="rect">
                  <a:avLst/>
                </a:prstGeom>
                <a:noFill/>
              </p:spPr>
              <p:txBody>
                <a:bodyPr wrap="none" rtlCol="0">
                  <a:spAutoFit/>
                </a:bodyPr>
                <a:lstStyle/>
                <a:p>
                  <a:r>
                    <a:rPr lang="en-US" sz="1600" dirty="0" smtClean="0"/>
                    <a:t>Lighter</a:t>
                  </a:r>
                  <a:endParaRPr lang="en-US" sz="1600" dirty="0"/>
                </a:p>
              </p:txBody>
            </p:sp>
          </p:grpSp>
        </p:grpSp>
      </p:grpSp>
      <p:sp>
        <p:nvSpPr>
          <p:cNvPr id="14" name="TextBox 13"/>
          <p:cNvSpPr txBox="1"/>
          <p:nvPr/>
        </p:nvSpPr>
        <p:spPr>
          <a:xfrm>
            <a:off x="353651" y="186865"/>
            <a:ext cx="8614991" cy="1231106"/>
          </a:xfrm>
          <a:prstGeom prst="rect">
            <a:avLst/>
          </a:prstGeom>
          <a:noFill/>
        </p:spPr>
        <p:txBody>
          <a:bodyPr wrap="square" rtlCol="0">
            <a:spAutoFit/>
          </a:bodyPr>
          <a:lstStyle/>
          <a:p>
            <a:pPr>
              <a:spcAft>
                <a:spcPts val="1200"/>
              </a:spcAft>
            </a:pPr>
            <a:r>
              <a:rPr lang="en-US" sz="2400" b="1" dirty="0"/>
              <a:t>Generation</a:t>
            </a:r>
            <a:endParaRPr lang="en-US" sz="2000" b="1" dirty="0"/>
          </a:p>
          <a:p>
            <a:pPr marL="285750" indent="-285750">
              <a:buFont typeface="Arial" charset="0"/>
              <a:buChar char="•"/>
            </a:pPr>
            <a:r>
              <a:rPr lang="en-US" sz="2000" dirty="0"/>
              <a:t>Participants generated </a:t>
            </a:r>
            <a:r>
              <a:rPr lang="en-US" sz="2000" b="1" dirty="0"/>
              <a:t>four</a:t>
            </a:r>
            <a:r>
              <a:rPr lang="en-US" sz="2000" dirty="0"/>
              <a:t>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p>
        </p:txBody>
      </p:sp>
      <p:grpSp>
        <p:nvGrpSpPr>
          <p:cNvPr id="7" name="Group 6"/>
          <p:cNvGrpSpPr/>
          <p:nvPr/>
        </p:nvGrpSpPr>
        <p:grpSpPr>
          <a:xfrm>
            <a:off x="3436706" y="1991597"/>
            <a:ext cx="5385475" cy="4226299"/>
            <a:chOff x="3436706" y="1991597"/>
            <a:chExt cx="5385475" cy="4226299"/>
          </a:xfrm>
        </p:grpSpPr>
        <p:sp>
          <p:nvSpPr>
            <p:cNvPr id="50" name="Rectangle 49"/>
            <p:cNvSpPr/>
            <p:nvPr/>
          </p:nvSpPr>
          <p:spPr>
            <a:xfrm>
              <a:off x="3436707" y="1991597"/>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36706" y="2118081"/>
              <a:ext cx="5385475" cy="3970318"/>
            </a:xfrm>
            <a:prstGeom prst="rect">
              <a:avLst/>
            </a:prstGeom>
            <a:noFill/>
          </p:spPr>
          <p:txBody>
            <a:bodyPr wrap="square" rtlCol="0">
              <a:spAutoFit/>
            </a:bodyPr>
            <a:lstStyle/>
            <a:p>
              <a:r>
                <a:rPr lang="en-US" dirty="0"/>
                <a:t>As it turns out, there is another category of geometric figures called "Beta". Instead of showing you examples of the Beta category, we would like to know what you think is likely to be in the Beta category. </a:t>
              </a:r>
              <a:endParaRPr lang="en-US" dirty="0" smtClean="0"/>
            </a:p>
            <a:p>
              <a:endParaRPr lang="en-US" dirty="0"/>
            </a:p>
            <a:p>
              <a:r>
                <a:rPr lang="en-US" dirty="0" smtClean="0"/>
                <a:t>You </a:t>
              </a:r>
              <a:r>
                <a:rPr lang="en-US" dirty="0"/>
                <a:t>will now be given the chance to create examples of any size or color in order to show what you expect about the Beta category. You will be asked to produce 4 Beta examples - they can be quite similar or quite different to each other, depending on what you think makes the most sense for the category</a:t>
              </a:r>
              <a:r>
                <a:rPr lang="en-US" dirty="0" smtClean="0"/>
                <a:t>.</a:t>
              </a:r>
            </a:p>
            <a:p>
              <a:endParaRPr lang="en-US" dirty="0"/>
            </a:p>
            <a:p>
              <a:r>
                <a:rPr lang="en-US" dirty="0" smtClean="0"/>
                <a:t>Each </a:t>
              </a:r>
              <a:r>
                <a:rPr lang="en-US" dirty="0"/>
                <a:t>example needs to be unique, but the computer will let you know if you accidentally create a repeat.</a:t>
              </a:r>
            </a:p>
          </p:txBody>
        </p:sp>
      </p:grpSp>
    </p:spTree>
    <p:extLst>
      <p:ext uri="{BB962C8B-B14F-4D97-AF65-F5344CB8AC3E}">
        <p14:creationId xmlns:p14="http://schemas.microsoft.com/office/powerpoint/2010/main" val="1879604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
        <p:nvSpPr>
          <p:cNvPr id="24" name="TextBox 23"/>
          <p:cNvSpPr txBox="1"/>
          <p:nvPr/>
        </p:nvSpPr>
        <p:spPr>
          <a:xfrm>
            <a:off x="427862" y="696020"/>
            <a:ext cx="7652665" cy="1523494"/>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370749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31" name="TextBox 30"/>
          <p:cNvSpPr txBox="1"/>
          <p:nvPr/>
        </p:nvSpPr>
        <p:spPr>
          <a:xfrm>
            <a:off x="427862" y="696020"/>
            <a:ext cx="7780473" cy="2277547"/>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b="1" dirty="0"/>
              <a:t>P</a:t>
            </a:r>
            <a:r>
              <a:rPr lang="en-US" sz="2200" b="1" dirty="0" smtClean="0"/>
              <a:t>articipants never see conceptual representation</a:t>
            </a:r>
            <a:r>
              <a:rPr lang="en-US" sz="2200" dirty="0" smtClean="0"/>
              <a:t> (they only see the physical stimuli)</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495990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62" y="696020"/>
            <a:ext cx="7652665" cy="2693045"/>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a:t>Participants never see conceptual representation (they only see the physical stimuli)</a:t>
            </a:r>
          </a:p>
          <a:p>
            <a:pPr marL="457200" indent="-457200">
              <a:spcAft>
                <a:spcPts val="600"/>
              </a:spcAft>
              <a:buFont typeface="Arial" charset="0"/>
              <a:buChar char="•"/>
            </a:pPr>
            <a:r>
              <a:rPr lang="en-US" sz="2200" dirty="0" smtClean="0"/>
              <a:t>Axis assignment (</a:t>
            </a:r>
            <a:r>
              <a:rPr lang="en-US" sz="2200" b="1" dirty="0" smtClean="0"/>
              <a:t>x</a:t>
            </a:r>
            <a:r>
              <a:rPr lang="en-US" sz="2200" dirty="0" smtClean="0"/>
              <a:t> = size, </a:t>
            </a:r>
            <a:r>
              <a:rPr lang="en-US" sz="2200" b="1" dirty="0" smtClean="0"/>
              <a:t>y </a:t>
            </a:r>
            <a:r>
              <a:rPr lang="en-US" sz="2200" dirty="0" smtClean="0"/>
              <a:t>= color) counterbalanced.</a:t>
            </a:r>
          </a:p>
          <a:p>
            <a:pPr marL="457200" indent="-457200">
              <a:buFont typeface="Arial" charset="0"/>
              <a:buChar char="•"/>
            </a:pPr>
            <a:endParaRPr lang="en-US" sz="2200" dirty="0" smtClean="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76606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32657" y="2286730"/>
            <a:ext cx="9131053" cy="182192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74675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4398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4" name="TextBox 3"/>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dirty="0" smtClean="0"/>
              <a:t>…</a:t>
            </a:r>
            <a:endParaRPr lang="en-US" sz="2400" dirty="0"/>
          </a:p>
        </p:txBody>
      </p:sp>
      <p:grpSp>
        <p:nvGrpSpPr>
          <p:cNvPr id="5" name="Group 4"/>
          <p:cNvGrpSpPr/>
          <p:nvPr/>
        </p:nvGrpSpPr>
        <p:grpSpPr>
          <a:xfrm>
            <a:off x="2142846" y="844790"/>
            <a:ext cx="4861478" cy="1703170"/>
            <a:chOff x="1212850" y="4000320"/>
            <a:chExt cx="7616825" cy="2668479"/>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1" name="TextBox 10"/>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2" name="TextBox 11"/>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3" name="TextBox 12"/>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grpSp>
        <p:nvGrpSpPr>
          <p:cNvPr id="5" name="Group 4"/>
          <p:cNvGrpSpPr/>
          <p:nvPr/>
        </p:nvGrpSpPr>
        <p:grpSpPr>
          <a:xfrm>
            <a:off x="2142846" y="844790"/>
            <a:ext cx="4861478" cy="1703170"/>
            <a:chOff x="1212850" y="4000320"/>
            <a:chExt cx="7616825" cy="266847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2" name="TextBox 11"/>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3" name="TextBox 12"/>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4" name="TextBox 13"/>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6" name="TextBox 15"/>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grpSp>
        <p:nvGrpSpPr>
          <p:cNvPr id="10" name="Group 9"/>
          <p:cNvGrpSpPr/>
          <p:nvPr/>
        </p:nvGrpSpPr>
        <p:grpSpPr>
          <a:xfrm>
            <a:off x="2142846" y="844790"/>
            <a:ext cx="4861478" cy="1703170"/>
            <a:chOff x="1212850" y="4000320"/>
            <a:chExt cx="7616825" cy="266847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4" name="TextBox 13"/>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5" name="TextBox 14"/>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6" name="TextBox 15"/>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7" name="TextBox 16"/>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smtClean="0">
                <a:solidFill>
                  <a:schemeClr val="tx1"/>
                </a:solidFill>
              </a:rPr>
              <a:t>Not quite as 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correlations opposite that of </a:t>
            </a:r>
            <a:r>
              <a:rPr lang="en-US" sz="2000" smtClean="0">
                <a:solidFill>
                  <a:schemeClr val="tx1"/>
                </a:solidFill>
              </a:rPr>
              <a:t>Alpha category.</a:t>
            </a:r>
            <a:endParaRPr lang="en-US" sz="2000" dirty="0">
              <a:solidFill>
                <a:schemeClr val="tx1"/>
              </a:solidFill>
            </a:endParaRP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142846" y="844790"/>
            <a:ext cx="4861478" cy="1703170"/>
            <a:chOff x="1212850" y="4000320"/>
            <a:chExt cx="7616825" cy="266847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6" name="TextBox 15"/>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7" name="TextBox 16"/>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8" name="TextBox 17"/>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9" name="TextBox 18"/>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2246769"/>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Inspired by classification lit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a:t>An alternative</a:t>
            </a:r>
            <a:r>
              <a:rPr lang="en-US" sz="2000" i="1" dirty="0"/>
              <a:t>: </a:t>
            </a:r>
            <a:r>
              <a:rPr lang="en-US" sz="2000" dirty="0"/>
              <a:t>generation is influenced by the shape of the </a:t>
            </a:r>
            <a:r>
              <a:rPr lang="en-US" sz="2000" i="1" dirty="0"/>
              <a:t>unoccupied</a:t>
            </a:r>
            <a:r>
              <a:rPr lang="en-US" sz="2000" b="1" dirty="0"/>
              <a:t> </a:t>
            </a:r>
            <a:r>
              <a:rPr lang="en-US" sz="2000" dirty="0"/>
              <a:t>space. Inspired by classification lit (Hidaka &amp; Smith, 2011</a:t>
            </a:r>
            <a:r>
              <a:rPr lang="en-US" sz="2000" dirty="0" smtClean="0"/>
              <a:t>).</a:t>
            </a:r>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8251" b="1703"/>
          <a:stretch/>
        </p:blipFill>
        <p:spPr>
          <a:xfrm>
            <a:off x="5162405" y="741687"/>
            <a:ext cx="2880044" cy="2793492"/>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2" b="49956"/>
          <a:stretch/>
        </p:blipFill>
        <p:spPr>
          <a:xfrm>
            <a:off x="1148318" y="741687"/>
            <a:ext cx="2880044" cy="2793492"/>
          </a:xfrm>
          <a:prstGeom prst="rect">
            <a:avLst/>
          </a:prstGeom>
        </p:spPr>
      </p:pic>
      <p:sp>
        <p:nvSpPr>
          <p:cNvPr id="11" name="TextBox 10"/>
          <p:cNvSpPr txBox="1"/>
          <p:nvPr/>
        </p:nvSpPr>
        <p:spPr>
          <a:xfrm>
            <a:off x="233916" y="3960481"/>
            <a:ext cx="8384189" cy="2000548"/>
          </a:xfrm>
          <a:prstGeom prst="rect">
            <a:avLst/>
          </a:prstGeom>
          <a:noFill/>
        </p:spPr>
        <p:txBody>
          <a:bodyPr wrap="square" rtlCol="0">
            <a:spAutoFit/>
          </a:bodyPr>
          <a:lstStyle/>
          <a:p>
            <a:r>
              <a:rPr lang="en-US" sz="2200" b="1" dirty="0" smtClean="0"/>
              <a:t>Conditions differ only in y-axis position (not in distributional structure)</a:t>
            </a:r>
          </a:p>
          <a:p>
            <a:r>
              <a:rPr lang="en-US" sz="2000" dirty="0" err="1" smtClean="0"/>
              <a:t>Jern</a:t>
            </a:r>
            <a:r>
              <a:rPr lang="en-US" sz="2000" dirty="0" smtClean="0"/>
              <a:t> &amp; Kemp: Distributions of generated categories should not differ.</a:t>
            </a:r>
          </a:p>
          <a:p>
            <a:endParaRPr lang="en-US" sz="2000" dirty="0"/>
          </a:p>
          <a:p>
            <a:r>
              <a:rPr lang="en-US" sz="2200" b="1" dirty="0" smtClean="0"/>
              <a:t>Shape of unoccupied space differs considerably</a:t>
            </a:r>
            <a:endParaRPr lang="en-US" sz="2200" b="1" dirty="0"/>
          </a:p>
          <a:p>
            <a:r>
              <a:rPr lang="en-US" sz="2000" dirty="0" smtClean="0"/>
              <a:t>Will participants make different kinds of categories, based on where there is space to put the exemplars?</a:t>
            </a:r>
            <a:endParaRPr lang="en-US" sz="2000" dirty="0"/>
          </a:p>
        </p:txBody>
      </p:sp>
    </p:spTree>
    <p:extLst>
      <p:ext uri="{BB962C8B-B14F-4D97-AF65-F5344CB8AC3E}">
        <p14:creationId xmlns:p14="http://schemas.microsoft.com/office/powerpoint/2010/main" val="168217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8" y="3567290"/>
            <a:ext cx="5007893" cy="2956142"/>
          </a:xfrm>
          <a:prstGeom prst="rect">
            <a:avLst/>
          </a:prstGeom>
        </p:spPr>
      </p:pic>
      <p:sp>
        <p:nvSpPr>
          <p:cNvPr id="11" name="TextBox 10"/>
          <p:cNvSpPr txBox="1"/>
          <p:nvPr/>
        </p:nvSpPr>
        <p:spPr>
          <a:xfrm>
            <a:off x="5311637" y="4029698"/>
            <a:ext cx="3715404" cy="2031325"/>
          </a:xfrm>
          <a:prstGeom prst="rect">
            <a:avLst/>
          </a:prstGeom>
          <a:noFill/>
        </p:spPr>
        <p:txBody>
          <a:bodyPr wrap="square" rtlCol="0">
            <a:spAutoFit/>
          </a:bodyPr>
          <a:lstStyle/>
          <a:p>
            <a:r>
              <a:rPr lang="en-US" dirty="0" smtClean="0"/>
              <a:t>Varied performance tough to explain via prior knowledge of distributional structure.</a:t>
            </a:r>
          </a:p>
          <a:p>
            <a:endParaRPr lang="en-US" dirty="0" smtClean="0"/>
          </a:p>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grpSp>
        <p:nvGrpSpPr>
          <p:cNvPr id="12" name="Group 11"/>
          <p:cNvGrpSpPr/>
          <p:nvPr/>
        </p:nvGrpSpPr>
        <p:grpSpPr>
          <a:xfrm>
            <a:off x="350877" y="1212220"/>
            <a:ext cx="8375156" cy="707886"/>
            <a:chOff x="233917" y="1396251"/>
            <a:chExt cx="8375156" cy="707886"/>
          </a:xfrm>
        </p:grpSpPr>
        <p:sp>
          <p:nvSpPr>
            <p:cNvPr id="8" name="TextBox 7"/>
            <p:cNvSpPr txBox="1"/>
            <p:nvPr/>
          </p:nvSpPr>
          <p:spPr>
            <a:xfrm>
              <a:off x="233917" y="1396251"/>
              <a:ext cx="4572000" cy="707886"/>
            </a:xfrm>
            <a:prstGeom prst="rect">
              <a:avLst/>
            </a:prstGeom>
            <a:noFill/>
          </p:spPr>
          <p:txBody>
            <a:bodyPr wrap="square" rtlCol="0">
              <a:spAutoFit/>
            </a:bodyPr>
            <a:lstStyle/>
            <a:p>
              <a:r>
                <a:rPr lang="en-US" sz="2000" dirty="0" smtClean="0"/>
                <a:t>Similarity as inverse-exponential function of distance across </a:t>
              </a:r>
              <a:r>
                <a:rPr lang="en-US" sz="2000" i="1" dirty="0" smtClean="0">
                  <a:latin typeface="Times" charset="0"/>
                  <a:ea typeface="Times" charset="0"/>
                  <a:cs typeface="Times" charset="0"/>
                </a:rPr>
                <a:t>k</a:t>
              </a:r>
              <a:r>
                <a:rPr lang="en-US" sz="2000" dirty="0" smtClean="0"/>
                <a:t> dimensions.</a:t>
              </a:r>
              <a:endParaRPr lang="en-US" sz="2000" dirty="0"/>
            </a:p>
          </p:txBody>
        </p:sp>
        <mc:AlternateContent xmlns:mc="http://schemas.openxmlformats.org/markup-compatibility/2006" xmlns:a14="http://schemas.microsoft.com/office/drawing/2010/main">
          <mc:Choice Requires="a14">
            <p:sp>
              <p:nvSpPr>
                <p:cNvPr id="11" name="TextBox 10"/>
                <p:cNvSpPr txBox="1"/>
                <p:nvPr/>
              </p:nvSpPr>
              <p:spPr>
                <a:xfrm>
                  <a:off x="4805917" y="1489321"/>
                  <a:ext cx="3803156"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𝑠</m:t>
                        </m:r>
                        <m:d>
                          <m:dPr>
                            <m:ctrlPr>
                              <a:rPr lang="mr-IN"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func>
                          <m:funcPr>
                            <m:ctrlPr>
                              <a:rPr lang="en-US" b="0" i="1" smtClean="0">
                                <a:latin typeface="Cambria Math" charset="0"/>
                              </a:rPr>
                            </m:ctrlPr>
                          </m:funcPr>
                          <m:fName>
                            <m:r>
                              <m:rPr>
                                <m:sty m:val="p"/>
                              </m:rPr>
                              <a:rPr lang="en-US" b="0" i="0" smtClean="0">
                                <a:latin typeface="Cambria Math" charset="0"/>
                              </a:rPr>
                              <m:t>exp</m:t>
                            </m:r>
                          </m:fName>
                          <m:e>
                            <m:d>
                              <m:dPr>
                                <m:begChr m:val="{"/>
                                <m:endChr m:val="}"/>
                                <m:ctrlPr>
                                  <a:rPr lang="en-US" b="0" i="1" smtClean="0">
                                    <a:latin typeface="Cambria Math" charset="0"/>
                                  </a:rPr>
                                </m:ctrlPr>
                              </m:dPr>
                              <m:e>
                                <m:r>
                                  <a:rPr lang="en-US" b="0" i="1" smtClean="0">
                                    <a:latin typeface="Cambria Math" charset="0"/>
                                  </a:rPr>
                                  <m:t>−</m:t>
                                </m:r>
                                <m:r>
                                  <a:rPr lang="en-US" b="0" i="1" smtClean="0">
                                    <a:latin typeface="Cambria Math" charset="0"/>
                                  </a:rPr>
                                  <m:t>𝑐</m:t>
                                </m:r>
                                <m:nary>
                                  <m:naryPr>
                                    <m:chr m:val="∑"/>
                                    <m:limLoc m:val="subSup"/>
                                    <m:supHide m:val="on"/>
                                    <m:ctrlPr>
                                      <a:rPr lang="en-US" b="0" i="1" smtClean="0">
                                        <a:latin typeface="Cambria Math" charset="0"/>
                                      </a:rPr>
                                    </m:ctrlPr>
                                  </m:naryPr>
                                  <m:sub>
                                    <m:r>
                                      <m:rPr>
                                        <m:brk m:alnAt="9"/>
                                      </m:rPr>
                                      <a:rPr lang="en-US" b="0" i="1" smtClean="0">
                                        <a:latin typeface="Cambria Math" charset="0"/>
                                      </a:rPr>
                                      <m:t>𝑘</m:t>
                                    </m:r>
                                  </m:sub>
                                  <m:sup/>
                                  <m:e>
                                    <m:d>
                                      <m:dPr>
                                        <m:begChr m:val="|"/>
                                        <m:endChr m:val="|"/>
                                        <m:ctrlPr>
                                          <a:rPr lang="hr-HR"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r>
                                              <a:rPr lang="en-US" b="0" i="1" smtClean="0">
                                                <a:latin typeface="Cambria Math" charset="0"/>
                                              </a:rPr>
                                              <m:t>𝑘</m:t>
                                            </m:r>
                                          </m:sub>
                                        </m:sSub>
                                        <m:r>
                                          <a:rPr lang="en-US" b="0" i="1" smtClean="0">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r>
                                              <a:rPr lang="en-US" b="0" i="1" smtClean="0">
                                                <a:latin typeface="Cambria Math" charset="0"/>
                                              </a:rPr>
                                              <m:t>𝑘</m:t>
                                            </m:r>
                                          </m:sub>
                                        </m:sSub>
                                      </m:e>
                                    </m:d>
                                    <m:sSub>
                                      <m:sSubPr>
                                        <m:ctrlPr>
                                          <a:rPr lang="en-US" i="1">
                                            <a:latin typeface="Cambria Math" charset="0"/>
                                          </a:rPr>
                                        </m:ctrlPr>
                                      </m:sSubPr>
                                      <m:e>
                                        <m:r>
                                          <a:rPr lang="en-US" b="0" i="1" smtClean="0">
                                            <a:latin typeface="Cambria Math" charset="0"/>
                                          </a:rPr>
                                          <m:t>𝑤</m:t>
                                        </m:r>
                                      </m:e>
                                      <m:sub>
                                        <m:r>
                                          <a:rPr lang="en-US" b="0" i="1" smtClean="0">
                                            <a:latin typeface="Cambria Math" charset="0"/>
                                          </a:rPr>
                                          <m:t>𝑘</m:t>
                                        </m:r>
                                      </m:sub>
                                    </m:sSub>
                                  </m:e>
                                </m:nary>
                              </m:e>
                            </m:d>
                          </m:e>
                        </m:fun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05917" y="1489321"/>
                  <a:ext cx="3803156" cy="521746"/>
                </a:xfrm>
                <a:prstGeom prst="rect">
                  <a:avLst/>
                </a:prstGeom>
                <a:blipFill rotWithShape="0">
                  <a:blip r:embed="rId4"/>
                  <a:stretch>
                    <a:fillRect b="-1163"/>
                  </a:stretch>
                </a:blipFill>
              </p:spPr>
              <p:txBody>
                <a:bodyPr/>
                <a:lstStyle/>
                <a:p>
                  <a:r>
                    <a:rPr lang="en-US">
                      <a:noFill/>
                    </a:rPr>
                    <a:t> </a:t>
                  </a:r>
                </a:p>
              </p:txBody>
            </p:sp>
          </mc:Fallback>
        </mc:AlternateContent>
      </p:grpSp>
      <p:grpSp>
        <p:nvGrpSpPr>
          <p:cNvPr id="23" name="Group 22"/>
          <p:cNvGrpSpPr/>
          <p:nvPr/>
        </p:nvGrpSpPr>
        <p:grpSpPr>
          <a:xfrm>
            <a:off x="350877" y="2250546"/>
            <a:ext cx="8375156" cy="1090380"/>
            <a:chOff x="232270" y="2264020"/>
            <a:chExt cx="8375156" cy="1090380"/>
          </a:xfrm>
        </p:grpSpPr>
        <p:sp>
          <p:nvSpPr>
            <p:cNvPr id="14" name="TextBox 13"/>
            <p:cNvSpPr txBox="1"/>
            <p:nvPr/>
          </p:nvSpPr>
          <p:spPr>
            <a:xfrm>
              <a:off x="232270" y="2338737"/>
              <a:ext cx="4688957" cy="1015663"/>
            </a:xfrm>
            <a:prstGeom prst="rect">
              <a:avLst/>
            </a:prstGeom>
            <a:noFill/>
          </p:spPr>
          <p:txBody>
            <a:bodyPr wrap="square" rtlCol="0">
              <a:spAutoFit/>
            </a:bodyPr>
            <a:lstStyle/>
            <a:p>
              <a:r>
                <a:rPr lang="en-US" sz="2000" dirty="0" smtClean="0"/>
                <a:t>Generation is based on aggregation over stored examples </a:t>
              </a:r>
              <a:r>
                <a:rPr lang="en-US" sz="2000" dirty="0" smtClean="0">
                  <a:latin typeface="Times" charset="0"/>
                  <a:ea typeface="Times" charset="0"/>
                  <a:cs typeface="Times" charset="0"/>
                </a:rPr>
                <a:t>x</a:t>
              </a:r>
              <a:r>
                <a:rPr lang="en-US" sz="2000" dirty="0" smtClean="0"/>
                <a:t>. Similarity is weighted differently according to class assignment.</a:t>
              </a:r>
              <a:endParaRPr lang="en-US" sz="2000" dirty="0"/>
            </a:p>
          </p:txBody>
        </p:sp>
        <mc:AlternateContent xmlns:mc="http://schemas.openxmlformats.org/markup-compatibility/2006" xmlns:a14="http://schemas.microsoft.com/office/drawing/2010/main">
          <mc:Choice Requires="a14">
            <p:sp>
              <p:nvSpPr>
                <p:cNvPr id="15" name="TextBox 14"/>
                <p:cNvSpPr txBox="1"/>
                <p:nvPr/>
              </p:nvSpPr>
              <p:spPr>
                <a:xfrm>
                  <a:off x="5834872" y="2264020"/>
                  <a:ext cx="2772554" cy="34278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charset="0"/>
                        </a:rPr>
                        <m:t>𝑎</m:t>
                      </m:r>
                      <m:d>
                        <m:dPr>
                          <m:ctrlPr>
                            <a:rPr lang="mr-IN" sz="2000" b="0" i="1" smtClean="0">
                              <a:latin typeface="Cambria Math" charset="0"/>
                            </a:rPr>
                          </m:ctrlPr>
                        </m:dPr>
                        <m:e>
                          <m:r>
                            <a:rPr lang="en-US" sz="2000" b="0" i="1" smtClean="0">
                              <a:latin typeface="Cambria Math" charset="0"/>
                            </a:rPr>
                            <m:t>𝑦</m:t>
                          </m:r>
                          <m:r>
                            <a:rPr lang="en-US" sz="2000" i="1">
                              <a:latin typeface="Cambria Math" charset="0"/>
                            </a:rPr>
                            <m:t>,</m:t>
                          </m:r>
                          <m:r>
                            <a:rPr lang="en-US" sz="2000" b="0" i="1" smtClean="0">
                              <a:latin typeface="Cambria Math" charset="0"/>
                            </a:rPr>
                            <m:t>𝑥</m:t>
                          </m:r>
                          <m:r>
                            <a:rPr lang="en-US" sz="2000" i="1" smtClean="0">
                              <a:latin typeface="Cambria Math" charset="0"/>
                            </a:rPr>
                            <m:t> </m:t>
                          </m:r>
                        </m:e>
                      </m:d>
                      <m:r>
                        <a:rPr lang="en-US" sz="2000" b="0" i="1" smtClean="0">
                          <a:latin typeface="Cambria Math" charset="0"/>
                        </a:rPr>
                        <m:t>=</m:t>
                      </m:r>
                      <m:nary>
                        <m:naryPr>
                          <m:chr m:val="∑"/>
                          <m:limLoc m:val="subSup"/>
                          <m:supHide m:val="on"/>
                          <m:ctrlPr>
                            <a:rPr lang="en-US" sz="2000" b="0" i="1" smtClean="0">
                              <a:latin typeface="Cambria Math" charset="0"/>
                            </a:rPr>
                          </m:ctrlPr>
                        </m:naryPr>
                        <m:sub>
                          <m:r>
                            <m:rPr>
                              <m:brk m:alnAt="9"/>
                            </m:rPr>
                            <a:rPr lang="en-US" sz="2000" b="0" i="1" smtClean="0">
                              <a:latin typeface="Cambria Math" charset="0"/>
                            </a:rPr>
                            <m:t>𝑗</m:t>
                          </m:r>
                        </m:sub>
                        <m:sup/>
                        <m:e>
                          <m:r>
                            <a:rPr lang="en-US" sz="2000" b="0" i="1" smtClean="0">
                              <a:latin typeface="Cambria Math" charset="0"/>
                            </a:rPr>
                            <m:t>𝑓</m:t>
                          </m:r>
                          <m:d>
                            <m:dPr>
                              <m:ctrlPr>
                                <a:rPr lang="en-US" sz="2000" b="0" i="1" smtClean="0">
                                  <a:latin typeface="Cambria Math" charset="0"/>
                                </a:rPr>
                              </m:ctrlPr>
                            </m:dPr>
                            <m:e>
                              <m:r>
                                <a:rPr lang="en-US" sz="2000" b="0" i="1" smtClean="0">
                                  <a:latin typeface="Cambria Math" charset="0"/>
                                </a:rPr>
                                <m:t>𝑗</m:t>
                              </m:r>
                            </m:e>
                          </m:d>
                          <m:r>
                            <a:rPr lang="en-US" sz="2000" b="0" i="1" smtClean="0">
                              <a:latin typeface="Cambria Math" charset="0"/>
                            </a:rPr>
                            <m:t>𝑠</m:t>
                          </m:r>
                          <m:r>
                            <a:rPr lang="en-US" sz="2000" b="0" i="1" smtClean="0">
                              <a:latin typeface="Cambria Math" charset="0"/>
                            </a:rPr>
                            <m:t>(</m:t>
                          </m:r>
                          <m:r>
                            <a:rPr lang="en-US" sz="2000" b="0" i="1" smtClean="0">
                              <a:latin typeface="Cambria Math" charset="0"/>
                            </a:rPr>
                            <m:t>𝑦</m:t>
                          </m:r>
                          <m:r>
                            <a:rPr lang="en-US" sz="2000" b="0" i="1" smtClean="0">
                              <a:latin typeface="Cambria Math" charset="0"/>
                            </a:rPr>
                            <m:t>,</m:t>
                          </m:r>
                          <m:sSub>
                            <m:sSubPr>
                              <m:ctrlPr>
                                <a:rPr lang="en-US" sz="2000" i="1">
                                  <a:latin typeface="Cambria Math" charset="0"/>
                                </a:rPr>
                              </m:ctrlPr>
                            </m:sSubPr>
                            <m:e>
                              <m:r>
                                <a:rPr lang="en-US" sz="2000" i="1">
                                  <a:latin typeface="Cambria Math" charset="0"/>
                                </a:rPr>
                                <m:t>𝑥</m:t>
                              </m:r>
                            </m:e>
                            <m:sub>
                              <m:r>
                                <a:rPr lang="en-US" sz="2000" i="1">
                                  <a:latin typeface="Cambria Math" charset="0"/>
                                </a:rPr>
                                <m:t>𝑗</m:t>
                              </m:r>
                            </m:sub>
                          </m:sSub>
                          <m:r>
                            <a:rPr lang="en-US" sz="2000" b="0" i="1" smtClean="0">
                              <a:latin typeface="Cambria Math" charset="0"/>
                            </a:rPr>
                            <m:t>)</m:t>
                          </m:r>
                        </m:e>
                      </m:nary>
                    </m:oMath>
                  </a14:m>
                  <a:r>
                    <a:rPr lang="en-US" sz="2000" dirty="0" smtClean="0"/>
                    <a:t> </a:t>
                  </a:r>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834872" y="2264020"/>
                  <a:ext cx="2772554" cy="342786"/>
                </a:xfrm>
                <a:prstGeom prst="rect">
                  <a:avLst/>
                </a:prstGeom>
                <a:blipFill rotWithShape="0">
                  <a:blip r:embed="rId5"/>
                  <a:stretch>
                    <a:fillRect l="-2423" t="-155357" r="-1762" b="-2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588219" y="2673495"/>
                  <a:ext cx="2984407" cy="639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mr-IN" sz="1600" i="1" smtClean="0">
                            <a:latin typeface="Cambria Math" charset="0"/>
                          </a:rPr>
                          <m:t>𝑓</m:t>
                        </m:r>
                        <m:d>
                          <m:dPr>
                            <m:ctrlPr>
                              <a:rPr lang="mr-IN" sz="1600" i="1" smtClean="0">
                                <a:latin typeface="Cambria Math" charset="0"/>
                              </a:rPr>
                            </m:ctrlPr>
                          </m:dPr>
                          <m:e>
                            <m:r>
                              <a:rPr lang="en-US" sz="1600" b="0" i="1" smtClean="0">
                                <a:latin typeface="Cambria Math" charset="0"/>
                              </a:rPr>
                              <m:t>𝑗</m:t>
                            </m:r>
                          </m:e>
                        </m:d>
                        <m:r>
                          <a:rPr lang="mr-IN" sz="1600" i="1" smtClean="0">
                            <a:latin typeface="Cambria Math" charset="0"/>
                          </a:rPr>
                          <m:t>=</m:t>
                        </m:r>
                        <m:d>
                          <m:dPr>
                            <m:begChr m:val="{"/>
                            <m:endChr m:val=""/>
                            <m:ctrlPr>
                              <a:rPr lang="mr-IN" sz="1600" i="1" smtClean="0">
                                <a:latin typeface="Cambria Math" charset="0"/>
                              </a:rPr>
                            </m:ctrlPr>
                          </m:dPr>
                          <m:e>
                            <m:eqArr>
                              <m:eqArrPr>
                                <m:ctrlPr>
                                  <a:rPr lang="mr-IN" sz="1600" i="1" smtClean="0">
                                    <a:latin typeface="Cambria Math" charset="0"/>
                                  </a:rPr>
                                </m:ctrlPr>
                              </m:eqArrPr>
                              <m:e>
                                <m:r>
                                  <a:rPr lang="mr-IN" sz="1600" i="1" smtClean="0">
                                    <a:latin typeface="Cambria Math" charset="0"/>
                                    <a:ea typeface="Cambria Math" charset="0"/>
                                    <a:cs typeface="Cambria Math" charset="0"/>
                                  </a:rPr>
                                  <m:t>𝜙</m:t>
                                </m:r>
                                <m:r>
                                  <a:rPr lang="mr-IN" sz="1600" i="1" smtClean="0">
                                    <a:latin typeface="Cambria Math" charset="0"/>
                                  </a:rPr>
                                  <m:t>,  </m:t>
                                </m:r>
                                <m:sSub>
                                  <m:sSubPr>
                                    <m:ctrlPr>
                                      <a:rPr lang="en-US" sz="1600" b="0" i="1" smtClean="0">
                                        <a:latin typeface="Cambria Math" charset="0"/>
                                      </a:rPr>
                                    </m:ctrlPr>
                                  </m:sSubPr>
                                  <m:e>
                                    <m:r>
                                      <a:rPr lang="en-US" sz="1600" b="0" i="1" smtClean="0">
                                        <a:latin typeface="Cambria Math" charset="0"/>
                                      </a:rPr>
                                      <m:t>𝑥</m:t>
                                    </m:r>
                                  </m:e>
                                  <m:sub>
                                    <m:r>
                                      <a:rPr lang="en-US" sz="1600" b="0" i="1" smtClean="0">
                                        <a:latin typeface="Cambria Math" charset="0"/>
                                      </a:rPr>
                                      <m:t>𝑗</m:t>
                                    </m:r>
                                  </m:sub>
                                </m:sSub>
                                <m:r>
                                  <a:rPr lang="en-US" sz="1600" b="0" i="1" smtClean="0">
                                    <a:latin typeface="Cambria Math" charset="0"/>
                                  </a:rPr>
                                  <m:t> </m:t>
                                </m:r>
                                <m:r>
                                  <m:rPr>
                                    <m:nor/>
                                  </m:rPr>
                                  <a:rPr lang="en-US" sz="1600" b="0" i="0" smtClean="0">
                                    <a:latin typeface="Cambria Math" charset="0"/>
                                  </a:rPr>
                                  <m:t>in</m:t>
                                </m:r>
                                <m:r>
                                  <m:rPr>
                                    <m:nor/>
                                  </m:rPr>
                                  <a:rPr lang="en-US" sz="1600" b="0" i="0" smtClean="0">
                                    <a:latin typeface="Cambria Math" charset="0"/>
                                  </a:rPr>
                                  <m:t> </m:t>
                                </m:r>
                                <m:r>
                                  <m:rPr>
                                    <m:nor/>
                                  </m:rPr>
                                  <a:rPr lang="en-US" sz="1600" b="0" i="0" smtClean="0">
                                    <a:latin typeface="Cambria Math" charset="0"/>
                                  </a:rPr>
                                  <m:t>contrast</m:t>
                                </m:r>
                                <m:r>
                                  <m:rPr>
                                    <m:nor/>
                                  </m:rPr>
                                  <a:rPr lang="en-US" sz="1600" b="0" i="0" smtClean="0">
                                    <a:latin typeface="Cambria Math" charset="0"/>
                                  </a:rPr>
                                  <m:t> </m:t>
                                </m:r>
                                <m:r>
                                  <m:rPr>
                                    <m:nor/>
                                  </m:rPr>
                                  <a:rPr lang="en-US" sz="1600" b="0" i="0" smtClean="0">
                                    <a:latin typeface="Cambria Math" charset="0"/>
                                  </a:rPr>
                                  <m:t>class</m:t>
                                </m:r>
                              </m:e>
                              <m:e>
                                <m:r>
                                  <a:rPr lang="mr-IN" sz="1600" i="1" smtClean="0">
                                    <a:latin typeface="Cambria Math" charset="0"/>
                                    <a:ea typeface="Cambria Math" charset="0"/>
                                    <a:cs typeface="Cambria Math" charset="0"/>
                                  </a:rPr>
                                  <m:t>𝛾</m:t>
                                </m:r>
                                <m:r>
                                  <a:rPr lang="mr-IN" sz="1600" i="1">
                                    <a:latin typeface="Cambria Math" charset="0"/>
                                  </a:rPr>
                                  <m:t>, </m:t>
                                </m:r>
                                <m:r>
                                  <a:rPr lang="mr-IN" sz="1600" i="1" smtClean="0">
                                    <a:latin typeface="Cambria Math" charset="0"/>
                                  </a:rPr>
                                  <m:t> </m:t>
                                </m:r>
                                <m:sSub>
                                  <m:sSubPr>
                                    <m:ctrlPr>
                                      <a:rPr lang="en-US" sz="1600" i="1">
                                        <a:latin typeface="Cambria Math" charset="0"/>
                                      </a:rPr>
                                    </m:ctrlPr>
                                  </m:sSubPr>
                                  <m:e>
                                    <m:r>
                                      <a:rPr lang="en-US" sz="1600" b="0" i="1" smtClean="0">
                                        <a:latin typeface="Cambria Math" charset="0"/>
                                      </a:rPr>
                                      <m:t>    </m:t>
                                    </m:r>
                                    <m:r>
                                      <a:rPr lang="en-US" sz="1600" i="1">
                                        <a:latin typeface="Cambria Math" charset="0"/>
                                      </a:rPr>
                                      <m:t>𝑥</m:t>
                                    </m:r>
                                  </m:e>
                                  <m:sub>
                                    <m:r>
                                      <a:rPr lang="en-US" sz="1600" i="1">
                                        <a:latin typeface="Cambria Math" charset="0"/>
                                      </a:rPr>
                                      <m:t>𝑗</m:t>
                                    </m:r>
                                  </m:sub>
                                </m:sSub>
                                <m:r>
                                  <a:rPr lang="en-US" sz="1600" b="0" i="1" smtClean="0">
                                    <a:latin typeface="Cambria Math" charset="0"/>
                                  </a:rPr>
                                  <m:t> </m:t>
                                </m:r>
                                <m:r>
                                  <m:rPr>
                                    <m:nor/>
                                  </m:rPr>
                                  <a:rPr lang="en-US" sz="1600" b="0" i="0" smtClean="0">
                                    <a:latin typeface="Cambria Math" charset="0"/>
                                  </a:rPr>
                                  <m:t>i</m:t>
                                </m:r>
                                <m:r>
                                  <m:rPr>
                                    <m:nor/>
                                  </m:rPr>
                                  <a:rPr lang="en-US" sz="1600" i="0">
                                    <a:latin typeface="Cambria Math" charset="0"/>
                                  </a:rPr>
                                  <m:t>n</m:t>
                                </m:r>
                                <m:r>
                                  <m:rPr>
                                    <m:nor/>
                                  </m:rPr>
                                  <a:rPr lang="en-US" sz="1600" i="0">
                                    <a:latin typeface="Cambria Math" charset="0"/>
                                  </a:rPr>
                                  <m:t> </m:t>
                                </m:r>
                                <m:r>
                                  <m:rPr>
                                    <m:nor/>
                                  </m:rPr>
                                  <a:rPr lang="en-US" sz="1600" b="0" i="0" smtClean="0">
                                    <a:latin typeface="Cambria Math" charset="0"/>
                                  </a:rPr>
                                  <m:t>target</m:t>
                                </m:r>
                                <m:r>
                                  <m:rPr>
                                    <m:nor/>
                                  </m:rPr>
                                  <a:rPr lang="en-US" sz="1600" b="0" i="0" smtClean="0">
                                    <a:latin typeface="Cambria Math" charset="0"/>
                                  </a:rPr>
                                  <m:t> </m:t>
                                </m:r>
                                <m:r>
                                  <m:rPr>
                                    <m:nor/>
                                  </m:rPr>
                                  <a:rPr lang="en-US" sz="1600" i="0">
                                    <a:latin typeface="Cambria Math" charset="0"/>
                                  </a:rPr>
                                  <m:t>class</m:t>
                                </m:r>
                              </m:e>
                            </m:eqArr>
                          </m:e>
                        </m:d>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588219" y="2673495"/>
                  <a:ext cx="2984407" cy="639534"/>
                </a:xfrm>
                <a:prstGeom prst="rect">
                  <a:avLst/>
                </a:prstGeom>
                <a:blipFill rotWithShape="0">
                  <a:blip r:embed="rId6"/>
                  <a:stretch>
                    <a:fillRect/>
                  </a:stretch>
                </a:blipFill>
              </p:spPr>
              <p:txBody>
                <a:bodyPr/>
                <a:lstStyle/>
                <a:p>
                  <a:r>
                    <a:rPr lang="en-US">
                      <a:noFill/>
                    </a:rPr>
                    <a:t> </a:t>
                  </a:r>
                </a:p>
              </p:txBody>
            </p:sp>
          </mc:Fallback>
        </mc:AlternateContent>
      </p:grpSp>
      <p:grpSp>
        <p:nvGrpSpPr>
          <p:cNvPr id="22" name="Group 21"/>
          <p:cNvGrpSpPr/>
          <p:nvPr/>
        </p:nvGrpSpPr>
        <p:grpSpPr>
          <a:xfrm>
            <a:off x="308345" y="3746084"/>
            <a:ext cx="8612371" cy="2798112"/>
            <a:chOff x="308345" y="3746084"/>
            <a:chExt cx="8612371" cy="2798112"/>
          </a:xfrm>
        </p:grpSpPr>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345" y="3746084"/>
              <a:ext cx="8612371" cy="279811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231971" y="6137361"/>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231971" y="6137361"/>
                  <a:ext cx="1988288" cy="276999"/>
                </a:xfrm>
                <a:prstGeom prst="rect">
                  <a:avLst/>
                </a:prstGeom>
                <a:blipFill rotWithShape="0">
                  <a:blip r:embed="rId8"/>
                  <a:stretch>
                    <a:fillRect l="-92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870791" y="6137363"/>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=0,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870791" y="6137363"/>
                  <a:ext cx="1988288" cy="276999"/>
                </a:xfrm>
                <a:prstGeom prst="rect">
                  <a:avLst/>
                </a:prstGeom>
                <a:blipFill rotWithShape="0">
                  <a:blip r:embed="rId9"/>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0874" y="6137362"/>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30874" y="6137362"/>
                  <a:ext cx="1988288" cy="276999"/>
                </a:xfrm>
                <a:prstGeom prst="rect">
                  <a:avLst/>
                </a:prstGeom>
                <a:blipFill rotWithShape="0">
                  <a:blip r:embed="rId10"/>
                  <a:stretch>
                    <a:fillRect l="-920"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83064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308344" y="739659"/>
            <a:ext cx="8277447" cy="1938992"/>
          </a:xfrm>
          <a:prstGeom prst="rect">
            <a:avLst/>
          </a:prstGeom>
          <a:noFill/>
        </p:spPr>
        <p:txBody>
          <a:bodyPr wrap="square" rtlCol="0">
            <a:spAutoFit/>
          </a:bodyPr>
          <a:lstStyle/>
          <a:p>
            <a:pPr marL="285750" indent="-285750">
              <a:buFontTx/>
              <a:buChar char="-"/>
            </a:pPr>
            <a:r>
              <a:rPr lang="en-US" sz="2000" dirty="0" smtClean="0"/>
              <a:t>Parameters fitted (4 per model), maximized log-likelihood to all responses.</a:t>
            </a:r>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4" y="1834106"/>
            <a:ext cx="5063319" cy="1292662"/>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the exemplar view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934" y="208088"/>
            <a:ext cx="8346560" cy="3416320"/>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generation </a:t>
            </a:r>
            <a:r>
              <a:rPr lang="en-US" sz="2000" i="1" dirty="0" smtClean="0"/>
              <a:t>besides</a:t>
            </a:r>
            <a:r>
              <a:rPr lang="en-US" sz="2000" dirty="0" smtClean="0"/>
              <a:t> prior knowledge of distributional structure.</a:t>
            </a:r>
          </a:p>
          <a:p>
            <a:pPr marL="285750" indent="-285750">
              <a:buFontTx/>
              <a:buChar char="-"/>
            </a:pPr>
            <a:r>
              <a:rPr lang="en-US" sz="2000" dirty="0" smtClean="0"/>
              <a:t>Possible to devise a model explaining contrast </a:t>
            </a:r>
            <a:r>
              <a:rPr lang="en-US" sz="2000" i="1" dirty="0" smtClean="0"/>
              <a:t>and</a:t>
            </a:r>
            <a:r>
              <a:rPr lang="en-US" sz="2000" dirty="0" smtClean="0"/>
              <a:t> distributional similarity.</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011" y="3380994"/>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2514599" cy="4955203"/>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401638" indent="-381000">
              <a:buFont typeface="Arial" charset="0"/>
              <a:buChar char="•"/>
            </a:pPr>
            <a:endParaRPr lang="en-US" sz="2400" dirty="0"/>
          </a:p>
        </p:txBody>
      </p:sp>
      <p:sp>
        <p:nvSpPr>
          <p:cNvPr id="11" name="Rectangle 10"/>
          <p:cNvSpPr/>
          <p:nvPr/>
        </p:nvSpPr>
        <p:spPr>
          <a:xfrm>
            <a:off x="5938282" y="4384710"/>
            <a:ext cx="2801681" cy="2246769"/>
          </a:xfrm>
          <a:prstGeom prst="rect">
            <a:avLst/>
          </a:prstGeom>
        </p:spPr>
        <p:txBody>
          <a:bodyPr wrap="square">
            <a:spAutoFit/>
          </a:bodyPr>
          <a:lstStyle/>
          <a:p>
            <a:pPr algn="r"/>
            <a:r>
              <a:rPr lang="en-US" sz="2800" b="1" dirty="0"/>
              <a:t>Special thanks to </a:t>
            </a:r>
          </a:p>
          <a:p>
            <a:pPr algn="r"/>
            <a:r>
              <a:rPr lang="en-US" sz="2800" dirty="0"/>
              <a:t>Ken Kurtz</a:t>
            </a:r>
          </a:p>
          <a:p>
            <a:pPr algn="r"/>
            <a:r>
              <a:rPr lang="en-US" sz="2800" dirty="0"/>
              <a:t>Alan </a:t>
            </a:r>
            <a:r>
              <a:rPr lang="en-US" sz="2800" dirty="0" err="1" smtClean="0"/>
              <a:t>Jern</a:t>
            </a:r>
            <a:endParaRPr lang="en-US" sz="2800" dirty="0" smtClean="0"/>
          </a:p>
          <a:p>
            <a:pPr algn="r"/>
            <a:r>
              <a:rPr lang="en-US" sz="2800" dirty="0" smtClean="0"/>
              <a:t>Charles Kemp</a:t>
            </a:r>
          </a:p>
          <a:p>
            <a:pPr algn="r"/>
            <a:r>
              <a:rPr lang="en-US" sz="2800" dirty="0" smtClean="0"/>
              <a:t>Jeff </a:t>
            </a:r>
            <a:r>
              <a:rPr lang="en-US" sz="2800" dirty="0" err="1" smtClean="0"/>
              <a:t>Zemla</a:t>
            </a:r>
            <a:endParaRPr lang="en-US" sz="2800" dirty="0"/>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 y="4130748"/>
            <a:ext cx="9135339" cy="2727252"/>
          </a:xfrm>
          <a:prstGeom prst="rect">
            <a:avLst/>
          </a:prstGeom>
        </p:spPr>
      </p:pic>
      <p:sp>
        <p:nvSpPr>
          <p:cNvPr id="4" name="TextBox 3"/>
          <p:cNvSpPr txBox="1"/>
          <p:nvPr/>
        </p:nvSpPr>
        <p:spPr>
          <a:xfrm>
            <a:off x="272114" y="580915"/>
            <a:ext cx="6780877" cy="3046988"/>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1" y="78071"/>
            <a:ext cx="2091009" cy="4052677"/>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solidFill>
                  <a:schemeClr val="bg1">
                    <a:lumMod val="65000"/>
                  </a:schemeClr>
                </a:solidFill>
              </a:rPr>
              <a:t>Real World Examples</a:t>
            </a:r>
            <a:r>
              <a:rPr lang="en-US" sz="2400" dirty="0" smtClean="0">
                <a:solidFill>
                  <a:schemeClr val="bg1">
                    <a:lumMod val="65000"/>
                  </a:schemeClr>
                </a:solidFill>
              </a:rPr>
              <a:t>: </a:t>
            </a:r>
          </a:p>
          <a:p>
            <a:r>
              <a:rPr lang="en-US" sz="2400" dirty="0" smtClean="0">
                <a:solidFill>
                  <a:schemeClr val="bg1">
                    <a:lumMod val="65000"/>
                  </a:schemeClr>
                </a:solidFill>
              </a:rPr>
              <a:t>science, art, design, etc</a:t>
            </a:r>
            <a:r>
              <a:rPr lang="mr-IN" sz="2400" dirty="0" smtClean="0">
                <a:solidFill>
                  <a:schemeClr val="bg1">
                    <a:lumMod val="65000"/>
                  </a:schemeClr>
                </a:solidFill>
              </a:rPr>
              <a:t>…</a:t>
            </a:r>
            <a:endParaRPr lang="en-US" sz="2400" dirty="0">
              <a:solidFill>
                <a:schemeClr val="bg1">
                  <a:lumMod val="65000"/>
                </a:schemeClr>
              </a:solidFill>
            </a:endParaRPr>
          </a:p>
        </p:txBody>
      </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endParaRPr lang="en-US" dirty="0" smtClean="0"/>
          </a:p>
          <a:p>
            <a:endParaRPr lang="en-US" dirty="0" smtClean="0"/>
          </a:p>
          <a:p>
            <a:endParaRPr lang="en-US" dirty="0"/>
          </a:p>
          <a:p>
            <a:pPr>
              <a:spcAft>
                <a:spcPts val="1800"/>
              </a:spcAft>
            </a:pPr>
            <a:r>
              <a:rPr lang="en-US" sz="2000" b="1" dirty="0"/>
              <a:t>Copy-and-Tweak </a:t>
            </a:r>
            <a:r>
              <a:rPr lang="en-US" sz="2000" dirty="0"/>
              <a:t>(Ward, 1995)</a:t>
            </a:r>
          </a:p>
          <a:p>
            <a:pPr marL="285750" indent="-168275">
              <a:spcAft>
                <a:spcPts val="600"/>
              </a:spcAft>
              <a:buFontTx/>
              <a:buChar char="-"/>
            </a:pPr>
            <a:r>
              <a:rPr lang="en-US" sz="2000" dirty="0"/>
              <a:t>Participants retrieve an earth animal from memory, and then change a few of its features to make something new</a:t>
            </a:r>
            <a:r>
              <a:rPr lang="en-US" sz="2000" dirty="0" smtClean="0"/>
              <a:t>.</a:t>
            </a:r>
          </a:p>
          <a:p>
            <a:pPr marL="285750" indent="-168275">
              <a:spcAft>
                <a:spcPts val="600"/>
              </a:spcAft>
              <a:buFontTx/>
              <a:buChar char="-"/>
            </a:pPr>
            <a:r>
              <a:rPr lang="en-US" sz="2000" dirty="0" smtClean="0"/>
              <a:t>Interpreted as an exemplar approach.</a:t>
            </a:r>
          </a:p>
          <a:p>
            <a:pPr marL="285750" indent="-168275">
              <a:spcAft>
                <a:spcPts val="600"/>
              </a:spcAft>
              <a:buFontTx/>
              <a:buChar char="-"/>
            </a:pPr>
            <a:r>
              <a:rPr lang="en-US" sz="2000" dirty="0" smtClean="0"/>
              <a:t>Recently formalized by </a:t>
            </a:r>
            <a:r>
              <a:rPr lang="en-US" sz="2000" dirty="0" err="1"/>
              <a:t>J</a:t>
            </a:r>
            <a:r>
              <a:rPr lang="en-US" sz="2000" dirty="0" err="1" smtClean="0"/>
              <a:t>ern</a:t>
            </a:r>
            <a:r>
              <a:rPr lang="en-US" sz="2000" dirty="0" smtClean="0"/>
              <a:t> &amp; Kemp (2013)</a:t>
            </a:r>
            <a:endParaRPr lang="en-US" sz="2000" dirty="0"/>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1845</TotalTime>
  <Words>7246</Words>
  <Application>Microsoft Macintosh PowerPoint</Application>
  <PresentationFormat>On-screen Show (4:3)</PresentationFormat>
  <Paragraphs>696</Paragraphs>
  <Slides>55</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Courier</vt:lpstr>
      <vt:lpstr>Mangal</vt:lpstr>
      <vt:lpstr>Times</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189</cp:revision>
  <cp:lastPrinted>2017-02-20T22:11:34Z</cp:lastPrinted>
  <dcterms:created xsi:type="dcterms:W3CDTF">2017-02-16T21:54:54Z</dcterms:created>
  <dcterms:modified xsi:type="dcterms:W3CDTF">2017-03-02T21:38:43Z</dcterms:modified>
</cp:coreProperties>
</file>