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57" r:id="rId3"/>
    <p:sldId id="264" r:id="rId4"/>
    <p:sldId id="258" r:id="rId5"/>
    <p:sldId id="259" r:id="rId6"/>
    <p:sldId id="262" r:id="rId7"/>
    <p:sldId id="260" r:id="rId8"/>
    <p:sldId id="263" r:id="rId9"/>
    <p:sldId id="261" r:id="rId10"/>
    <p:sldId id="265" r:id="rId11"/>
    <p:sldId id="266" r:id="rId12"/>
    <p:sldId id="267" r:id="rId13"/>
    <p:sldId id="268" r:id="rId14"/>
    <p:sldId id="276" r:id="rId15"/>
    <p:sldId id="285" r:id="rId16"/>
    <p:sldId id="286" r:id="rId17"/>
    <p:sldId id="287" r:id="rId18"/>
    <p:sldId id="277" r:id="rId19"/>
    <p:sldId id="278" r:id="rId20"/>
    <p:sldId id="279" r:id="rId21"/>
    <p:sldId id="280" r:id="rId22"/>
    <p:sldId id="281" r:id="rId23"/>
    <p:sldId id="282" r:id="rId24"/>
    <p:sldId id="283" r:id="rId25"/>
    <p:sldId id="284" r:id="rId26"/>
    <p:sldId id="274" r:id="rId27"/>
    <p:sldId id="275" r:id="rId28"/>
    <p:sldId id="270"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59"/>
    <p:restoredTop sz="77712"/>
  </p:normalViewPr>
  <p:slideViewPr>
    <p:cSldViewPr snapToGrid="0" snapToObjects="1">
      <p:cViewPr varScale="1">
        <p:scale>
          <a:sx n="155" d="100"/>
          <a:sy n="155"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early on Joe and</a:t>
            </a:r>
            <a:r>
              <a:rPr lang="en-US" baseline="0" dirty="0" smtClean="0"/>
              <a:t> I, with my old advisor Ken Kurtz, ran some pretty exploratory experiments to get a sense of what types of effects you can get in a category generation experiment, and what parts of category generation you can explain with the ideas from the category learning literature.</a:t>
            </a:r>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48392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to just sort of get a sense of generation in general.</a:t>
            </a:r>
          </a:p>
          <a:p>
            <a:endParaRPr lang="en-US" baseline="0" dirty="0"/>
          </a:p>
          <a:p>
            <a:r>
              <a:rPr lang="en-US" baseline="0" dirty="0" smtClean="0"/>
              <a:t>We developed a two dimensional domain of squares varying in color and in size. Then, we developed three different conditions that vary in the organization of the starter categories. So in each of these plots I’m showing the conceptual organization of the class in the domain, with A markers corresponding to members of a known category that we call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if people generate categories with the same distributional properties as existing categories</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15</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16</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1596376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here are just some sample behavioral data points we collected.</a:t>
            </a:r>
            <a:r>
              <a:rPr lang="en-US" baseline="0" dirty="0" smtClean="0"/>
              <a:t> Each of these subplots came from a single participant, and I’ve just plotted the locations of the members of category A as well as the locations of the generated examples. </a:t>
            </a:r>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the first</a:t>
            </a:r>
            <a:r>
              <a:rPr lang="en-US" baseline="0" dirty="0" smtClean="0"/>
              <a:t> question we wanted to answer was just, very broadly, where did participants end up localizing the Beta exemplars. So on the slide I have three figures, one for each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 which results  ion a lot of use of the corners.</a:t>
            </a:r>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baseline="0" dirty="0" smtClean="0"/>
          </a:p>
          <a:p>
            <a:r>
              <a:rPr lang="en-US" baseline="0" dirty="0" smtClean="0"/>
              <a:t>In general, studies on category generation basically ask people to generate new categories of things, and the the experimenter analyzes the created categories to figure out what sources of prior knowledge were used in the creative process. In the classic paradigm, participants are asked to draw new species of plants and animals that might exist on other planets. </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digging in a litter deeper, the next thing we wanted to so is to try to</a:t>
            </a:r>
            <a:r>
              <a:rPr lang="en-US" baseline="0" dirty="0" smtClean="0"/>
              <a:t> characterize the structure of the generated categories. For example, we want to know if people created categories that are opposites of the alphas, or if they made rows or columns or whatever.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so we ended up using three summary statistics to describe each participant's category. We calculated the variability of the exemplars along each dimension, size and color, as well as the correlation between features within the category. I have on the slide a few examples from our dataset, which sort of give you the sense of how these three statistics really capture a lot about the generations strategy.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173879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comparisons for the variance. Each plot show the variance along a given dimension for each condition, and I have depicted</a:t>
            </a:r>
            <a:r>
              <a:rPr lang="en-US" baseline="0" dirty="0" smtClean="0"/>
              <a:t> the conditions within each plot.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results here show two things mainly. First, the categories generated after exposure to an XOR category are generally more variable than Cluster and Row. And this makes sense because the Alpha categories in XOR are also much more variable.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thing is that the row condition has much less variance along the vertical dimension, which again makes sense because those Alphas are a row, and so people are likely making Betas as rows.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1752826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 and so I think this pretty nicely replicates the core finding from </a:t>
            </a:r>
            <a:r>
              <a:rPr lang="en-US" dirty="0" err="1" smtClean="0"/>
              <a:t>Jern</a:t>
            </a:r>
            <a:r>
              <a:rPr lang="en-US" dirty="0" smtClean="0"/>
              <a:t> &amp; Kemp.</a:t>
            </a:r>
            <a:r>
              <a:rPr lang="en-US" baseline="0" dirty="0" smtClean="0"/>
              <a:t> The degree of variance of the generated categories on average can be traced back to the variance of the existing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135201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Here’s the data for the feature correlations. Again, each condition’s average is shown on a separate</a:t>
            </a:r>
            <a:r>
              <a:rPr lang="en-US" baseline="0" dirty="0" smtClean="0"/>
              <a:t> bar. You can see that Cluster and row do not have much in terms of systematic correlations, but beta categories from the XOR condition have strongly negative feature correlations. This is actually pretty cool, because the alphas in the XOR condition have a strongly positive correlation, and this shows that participants are generating betas as the opposite of alphas.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right side of the slide I have histograms of each condition’s feature correlations, and this is just to confirm that the zero averages in Row and Cluster are not simply due to bimodality with strongly positive and negative correlations. If anything, there looks like there could be a subgroup of individuals in the XOR condition with strongly positive correlations.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07270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consider this more carefully, it turns out that in </a:t>
            </a:r>
            <a:r>
              <a:rPr lang="en-US" baseline="0" dirty="0" smtClean="0"/>
              <a:t>the results for the XOR condition we actually see a departure from the </a:t>
            </a:r>
            <a:r>
              <a:rPr lang="en-US" baseline="0" dirty="0" err="1" smtClean="0"/>
              <a:t>Jern</a:t>
            </a:r>
            <a:r>
              <a:rPr lang="en-US" baseline="0" dirty="0" smtClean="0"/>
              <a:t> &amp; Kemp findings. People didn’t just transfer the positive correlation in the alpha category, which is what </a:t>
            </a:r>
            <a:r>
              <a:rPr lang="en-US" baseline="0" dirty="0" err="1" smtClean="0"/>
              <a:t>Jern</a:t>
            </a:r>
            <a:r>
              <a:rPr lang="en-US" baseline="0" dirty="0" smtClean="0"/>
              <a:t> &amp; Kemp would predict, but its actually as if they made a decision that the Beta category should be opposite of alphas, which produces a negative correlation. And so I think that’s a really interesting piece of phenomena that I’d like to explain in a future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60630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from these summary statistics, we definitely get the sense that there are properties of the Alpha category that</a:t>
            </a:r>
            <a:r>
              <a:rPr lang="en-US" baseline="0" dirty="0" smtClean="0"/>
              <a:t> are applied when people generate members of a new category. But I think its clear that the structure of the alpha category is not the only determinant of the structure of the Beta category. Not only did participants in the XOR condition appear to reverse the feature correlation, but casual observation of the generate categories makes it pretty clear that participants often induce structure in the Betas that is not present in the Alphas.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303710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194065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from this era is that people “copy-and-tweak” some real example to make something new. But really, there was never any formalization of that idea.</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I’ll be the first to admit that this doesn’t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The advantage, of course, is that you get a lot more control over the experience, and then you can build computational models to test theories about how people do this sort of thing.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3178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since </a:t>
            </a:r>
            <a:r>
              <a:rPr lang="en-US" baseline="0" dirty="0" err="1" smtClean="0"/>
              <a:t>Jern</a:t>
            </a:r>
            <a:r>
              <a:rPr lang="en-US" baseline="0" dirty="0" smtClean="0"/>
              <a:t> &amp; kemp published the first study taking this approach, I’ll briefly describe what they found.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that’s sort of the state of things when</a:t>
            </a:r>
            <a:r>
              <a:rPr lang="en-US" baseline="0" dirty="0" smtClean="0"/>
              <a:t> Joe and I started working on this last year. We have some strong evidence that prior knowledge influences category generation because people appear to create categories with the same distributional properties as known categories. And you can explain those results by assuming that people abstract knowledge about the domain itself, rather than just the categories in it.</a:t>
            </a:r>
          </a:p>
          <a:p>
            <a:endParaRPr lang="en-US" baseline="0" dirty="0" smtClean="0"/>
          </a:p>
          <a:p>
            <a:r>
              <a:rPr lang="en-US" baseline="0" dirty="0" smtClean="0"/>
              <a:t>But that’s actually a really small set of phenomena, especially when you consider that we’re dealing with the intersection of creativity and categorization, which are both very well studied topics.</a:t>
            </a:r>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49550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image" Target="../media/image23.emf"/><Relationship Id="rId12" Type="http://schemas.openxmlformats.org/officeDocument/2006/relationships/image" Target="../media/image24.emf"/><Relationship Id="rId13" Type="http://schemas.openxmlformats.org/officeDocument/2006/relationships/image" Target="../media/image25.emf"/><Relationship Id="rId14" Type="http://schemas.openxmlformats.org/officeDocument/2006/relationships/image" Target="../media/image26.emf"/><Relationship Id="rId15" Type="http://schemas.openxmlformats.org/officeDocument/2006/relationships/image" Target="../media/image27.emf"/><Relationship Id="rId16" Type="http://schemas.openxmlformats.org/officeDocument/2006/relationships/image" Target="../media/image28.emf"/><Relationship Id="rId17"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emf"/><Relationship Id="rId9" Type="http://schemas.openxmlformats.org/officeDocument/2006/relationships/image" Target="../media/image21.emf"/><Relationship Id="rId10"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5"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0767" y="314133"/>
            <a:ext cx="8379329" cy="461665"/>
          </a:xfrm>
          <a:prstGeom prst="rect">
            <a:avLst/>
          </a:prstGeom>
          <a:noFill/>
        </p:spPr>
        <p:txBody>
          <a:bodyPr wrap="square" rtlCol="0">
            <a:spAutoFit/>
          </a:bodyPr>
          <a:lstStyle/>
          <a:p>
            <a:r>
              <a:rPr lang="en-US" sz="2400" dirty="0" smtClean="0"/>
              <a:t>Taking a step back</a:t>
            </a:r>
            <a:r>
              <a:rPr lang="mr-IN" sz="2400" dirty="0" smtClean="0"/>
              <a:t>…</a:t>
            </a:r>
            <a:endParaRPr lang="en-US" sz="2400" dirty="0"/>
          </a:p>
        </p:txBody>
      </p:sp>
      <p:sp>
        <p:nvSpPr>
          <p:cNvPr id="20" name="TextBox 19"/>
          <p:cNvSpPr txBox="1"/>
          <p:nvPr/>
        </p:nvSpPr>
        <p:spPr>
          <a:xfrm>
            <a:off x="486562" y="1342239"/>
            <a:ext cx="6652590" cy="3754874"/>
          </a:xfrm>
          <a:prstGeom prst="rect">
            <a:avLst/>
          </a:prstGeom>
          <a:noFill/>
        </p:spPr>
        <p:txBody>
          <a:bodyPr wrap="none" rtlCol="0">
            <a:spAutoFit/>
          </a:bodyPr>
          <a:lstStyle/>
          <a:p>
            <a:r>
              <a:rPr lang="en-US" b="1" dirty="0" smtClean="0"/>
              <a:t>Experimental Approaches</a:t>
            </a:r>
          </a:p>
          <a:p>
            <a:pPr marL="285750" indent="-169863">
              <a:buFontTx/>
              <a:buChar char="-"/>
            </a:pPr>
            <a:r>
              <a:rPr lang="en-US" sz="1600" dirty="0" smtClean="0"/>
              <a:t>Naturalistic “draw an alien” experiments (e.g., Ward, 1994)</a:t>
            </a:r>
          </a:p>
          <a:p>
            <a:pPr marL="285750" indent="-169863" algn="just">
              <a:buFontTx/>
              <a:buChar char="-"/>
            </a:pPr>
            <a:r>
              <a:rPr lang="en-US" sz="1600" dirty="0" smtClean="0"/>
              <a:t>Artificial category learning studies (</a:t>
            </a:r>
            <a:r>
              <a:rPr lang="en-US" sz="1600" dirty="0" err="1" smtClean="0"/>
              <a:t>Jern</a:t>
            </a:r>
            <a:r>
              <a:rPr lang="en-US" sz="1600" dirty="0" smtClean="0"/>
              <a:t> &amp; Kemp, 2013)</a:t>
            </a:r>
            <a:endParaRPr lang="en-US" sz="1600" b="1" dirty="0" smtClean="0"/>
          </a:p>
          <a:p>
            <a:endParaRPr lang="en-US" b="1" dirty="0"/>
          </a:p>
          <a:p>
            <a:endParaRPr lang="en-US" b="1" dirty="0" smtClean="0"/>
          </a:p>
          <a:p>
            <a:r>
              <a:rPr lang="en-US" b="1" dirty="0" smtClean="0"/>
              <a:t>What do we know?</a:t>
            </a:r>
          </a:p>
          <a:p>
            <a:pPr marL="285750" indent="-169863">
              <a:buFontTx/>
              <a:buChar char="-"/>
            </a:pPr>
            <a:r>
              <a:rPr lang="en-US" sz="1600" dirty="0" smtClean="0"/>
              <a:t>Generation is influenced by prior knowledge.</a:t>
            </a:r>
          </a:p>
          <a:p>
            <a:pPr marL="285750" indent="-169863">
              <a:buFontTx/>
              <a:buChar char="-"/>
            </a:pPr>
            <a:r>
              <a:rPr lang="en-US" sz="1600" dirty="0" smtClean="0"/>
              <a:t>Distributional structure of generated categories reflects known categories.</a:t>
            </a:r>
          </a:p>
          <a:p>
            <a:pPr marL="285750" indent="-169863">
              <a:buFontTx/>
              <a:buChar char="-"/>
            </a:pPr>
            <a:r>
              <a:rPr lang="en-US" sz="1600" dirty="0" smtClean="0"/>
              <a:t>Hierarchal sampling model explains prior knowledge effects.</a:t>
            </a:r>
            <a:endParaRPr lang="en-US" sz="1600" dirty="0"/>
          </a:p>
          <a:p>
            <a:pPr marL="7938"/>
            <a:endParaRPr lang="en-US" dirty="0" smtClean="0"/>
          </a:p>
          <a:p>
            <a:pPr marL="7938"/>
            <a:endParaRPr lang="en-US" dirty="0"/>
          </a:p>
          <a:p>
            <a:pPr marL="7938"/>
            <a:r>
              <a:rPr lang="en-US" b="1" dirty="0" smtClean="0"/>
              <a:t>Our investigation</a:t>
            </a:r>
          </a:p>
          <a:p>
            <a:pPr marL="285750" indent="-169863">
              <a:buFontTx/>
              <a:buChar char="-"/>
            </a:pPr>
            <a:r>
              <a:rPr lang="en-US" sz="1600" dirty="0" smtClean="0"/>
              <a:t>What </a:t>
            </a:r>
            <a:r>
              <a:rPr lang="en-US" sz="1600" i="1" dirty="0" smtClean="0"/>
              <a:t>else</a:t>
            </a:r>
            <a:r>
              <a:rPr lang="en-US" sz="1600" dirty="0" smtClean="0"/>
              <a:t> drives category generation?</a:t>
            </a:r>
          </a:p>
          <a:p>
            <a:pPr marL="285750" indent="-169863">
              <a:buFontTx/>
              <a:buChar char="-"/>
            </a:pPr>
            <a:r>
              <a:rPr lang="en-US" sz="1600" dirty="0" smtClean="0"/>
              <a:t>Do existing categorization approaches yield any insights?</a:t>
            </a:r>
            <a:endParaRPr lang="en-US" sz="1600" dirty="0"/>
          </a:p>
        </p:txBody>
      </p:sp>
    </p:spTree>
    <p:extLst>
      <p:ext uri="{BB962C8B-B14F-4D97-AF65-F5344CB8AC3E}">
        <p14:creationId xmlns:p14="http://schemas.microsoft.com/office/powerpoint/2010/main" val="53846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4912050" cy="1631216"/>
          </a:xfrm>
          <a:prstGeom prst="rect">
            <a:avLst/>
          </a:prstGeom>
          <a:noFill/>
        </p:spPr>
        <p:txBody>
          <a:bodyPr wrap="none" rtlCol="0">
            <a:spAutoFit/>
          </a:bodyPr>
          <a:lstStyle/>
          <a:p>
            <a:r>
              <a:rPr lang="en-US" sz="2400" dirty="0" smtClean="0"/>
              <a:t>Experiment 1</a:t>
            </a:r>
          </a:p>
          <a:p>
            <a:endParaRPr lang="en-US" sz="2400" dirty="0"/>
          </a:p>
          <a:p>
            <a:r>
              <a:rPr lang="en-US" sz="2000" dirty="0" smtClean="0"/>
              <a:t>Goals: </a:t>
            </a:r>
          </a:p>
          <a:p>
            <a:pPr marL="285750" indent="-285750">
              <a:buFont typeface="Arial" charset="0"/>
              <a:buChar char="•"/>
            </a:pPr>
            <a:r>
              <a:rPr lang="en-US" sz="1600" dirty="0" smtClean="0"/>
              <a:t>Replicate </a:t>
            </a:r>
            <a:r>
              <a:rPr lang="en-US" sz="1600" dirty="0" err="1" smtClean="0"/>
              <a:t>Jern</a:t>
            </a:r>
            <a:r>
              <a:rPr lang="en-US" sz="1600" dirty="0" smtClean="0"/>
              <a:t> &amp; Kemp (2013) and Ward (1994)</a:t>
            </a:r>
          </a:p>
          <a:p>
            <a:pPr marL="285750" indent="-285750">
              <a:buFont typeface="Arial" charset="0"/>
              <a:buChar char="•"/>
            </a:pPr>
            <a:r>
              <a:rPr lang="en-US" sz="1600" dirty="0" smtClean="0"/>
              <a:t>Characterize the types of categories people generate.</a:t>
            </a:r>
            <a:endParaRPr lang="en-US" sz="1600" dirty="0"/>
          </a:p>
        </p:txBody>
      </p:sp>
      <p:grpSp>
        <p:nvGrpSpPr>
          <p:cNvPr id="12" name="Group 11"/>
          <p:cNvGrpSpPr/>
          <p:nvPr/>
        </p:nvGrpSpPr>
        <p:grpSpPr>
          <a:xfrm>
            <a:off x="16294" y="3937686"/>
            <a:ext cx="2573577" cy="2740926"/>
            <a:chOff x="16294" y="3937686"/>
            <a:chExt cx="2573577" cy="2740926"/>
          </a:xfrm>
        </p:grpSpPr>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94" y="4257431"/>
              <a:ext cx="2573577" cy="2421181"/>
            </a:xfrm>
            <a:prstGeom prst="rect">
              <a:avLst/>
            </a:prstGeom>
          </p:spPr>
        </p:pic>
        <p:sp>
          <p:nvSpPr>
            <p:cNvPr id="11" name="TextBox 10"/>
            <p:cNvSpPr txBox="1"/>
            <p:nvPr/>
          </p:nvSpPr>
          <p:spPr>
            <a:xfrm>
              <a:off x="642551" y="3937686"/>
              <a:ext cx="1947320"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sp>
        <p:nvSpPr>
          <p:cNvPr id="13" name="TextBox 12"/>
          <p:cNvSpPr txBox="1"/>
          <p:nvPr/>
        </p:nvSpPr>
        <p:spPr>
          <a:xfrm>
            <a:off x="5893890" y="6370835"/>
            <a:ext cx="3074752" cy="307777"/>
          </a:xfrm>
          <a:prstGeom prst="rect">
            <a:avLst/>
          </a:prstGeom>
          <a:noFill/>
        </p:spPr>
        <p:txBody>
          <a:bodyPr wrap="square" rtlCol="0">
            <a:spAutoFit/>
          </a:bodyPr>
          <a:lstStyle/>
          <a:p>
            <a:r>
              <a:rPr lang="en-US" sz="1400" dirty="0" smtClean="0"/>
              <a:t>* “</a:t>
            </a:r>
            <a:r>
              <a:rPr lang="en-US" sz="1400" dirty="0" smtClean="0">
                <a:solidFill>
                  <a:srgbClr val="C00000"/>
                </a:solidFill>
                <a:latin typeface="Courier" charset="0"/>
                <a:ea typeface="Courier" charset="0"/>
                <a:cs typeface="Courier" charset="0"/>
              </a:rPr>
              <a:t>A</a:t>
            </a:r>
            <a:r>
              <a:rPr lang="en-US" sz="1400" dirty="0" smtClean="0"/>
              <a:t>” = member of the ”Alpha” category</a:t>
            </a:r>
            <a:endParaRPr lang="en-US" sz="1400" dirty="0"/>
          </a:p>
        </p:txBody>
      </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1" y="218467"/>
            <a:ext cx="4912050" cy="1631216"/>
          </a:xfrm>
          <a:prstGeom prst="rect">
            <a:avLst/>
          </a:prstGeom>
          <a:noFill/>
        </p:spPr>
        <p:txBody>
          <a:bodyPr wrap="none" rtlCol="0">
            <a:spAutoFit/>
          </a:bodyPr>
          <a:lstStyle/>
          <a:p>
            <a:r>
              <a:rPr lang="en-US" sz="2400" dirty="0" smtClean="0"/>
              <a:t>Experiment 1</a:t>
            </a:r>
          </a:p>
          <a:p>
            <a:endParaRPr lang="en-US" sz="2400" dirty="0"/>
          </a:p>
          <a:p>
            <a:r>
              <a:rPr lang="en-US" sz="2000" dirty="0" smtClean="0"/>
              <a:t>Goals: </a:t>
            </a:r>
          </a:p>
          <a:p>
            <a:pPr marL="285750" indent="-285750">
              <a:buFont typeface="Arial" charset="0"/>
              <a:buChar char="•"/>
            </a:pPr>
            <a:r>
              <a:rPr lang="en-US" sz="1600" dirty="0" smtClean="0"/>
              <a:t>Replicate </a:t>
            </a:r>
            <a:r>
              <a:rPr lang="en-US" sz="1600" dirty="0" err="1" smtClean="0"/>
              <a:t>Jern</a:t>
            </a:r>
            <a:r>
              <a:rPr lang="en-US" sz="1600" dirty="0" smtClean="0"/>
              <a:t> &amp; Kemp (2013) and Ward (1994)</a:t>
            </a:r>
          </a:p>
          <a:p>
            <a:pPr marL="285750" indent="-285750">
              <a:buFont typeface="Arial" charset="0"/>
              <a:buChar char="•"/>
            </a:pPr>
            <a:r>
              <a:rPr lang="en-US" sz="1600" dirty="0" smtClean="0"/>
              <a:t>Characterize the types of categories people generate.</a:t>
            </a:r>
            <a:endParaRPr lang="en-US" sz="1600" dirty="0"/>
          </a:p>
        </p:txBody>
      </p:sp>
      <p:grpSp>
        <p:nvGrpSpPr>
          <p:cNvPr id="12" name="Group 11"/>
          <p:cNvGrpSpPr/>
          <p:nvPr/>
        </p:nvGrpSpPr>
        <p:grpSpPr>
          <a:xfrm>
            <a:off x="16294" y="3937686"/>
            <a:ext cx="2573577" cy="2740926"/>
            <a:chOff x="16294" y="3937686"/>
            <a:chExt cx="2573577" cy="274092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 y="4257431"/>
              <a:ext cx="2573577" cy="2421181"/>
            </a:xfrm>
            <a:prstGeom prst="rect">
              <a:avLst/>
            </a:prstGeom>
          </p:spPr>
        </p:pic>
        <p:sp>
          <p:nvSpPr>
            <p:cNvPr id="11" name="TextBox 10"/>
            <p:cNvSpPr txBox="1"/>
            <p:nvPr/>
          </p:nvSpPr>
          <p:spPr>
            <a:xfrm>
              <a:off x="642551" y="3937686"/>
              <a:ext cx="1947320"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109575" cy="3170099"/>
          </a:xfrm>
          <a:prstGeom prst="rect">
            <a:avLst/>
          </a:prstGeom>
          <a:noFill/>
        </p:spPr>
        <p:txBody>
          <a:bodyPr wrap="none" rtlCol="0">
            <a:spAutoFit/>
          </a:bodyPr>
          <a:lstStyle/>
          <a:p>
            <a:r>
              <a:rPr lang="en-US" sz="2400" dirty="0" smtClean="0"/>
              <a:t>Experiment 1</a:t>
            </a:r>
          </a:p>
          <a:p>
            <a:endParaRPr lang="en-US" sz="2400" dirty="0"/>
          </a:p>
          <a:p>
            <a:r>
              <a:rPr lang="en-US" sz="2000" dirty="0" smtClean="0"/>
              <a:t>Goals: </a:t>
            </a:r>
          </a:p>
          <a:p>
            <a:pPr marL="285750" indent="-285750">
              <a:buFont typeface="Arial" charset="0"/>
              <a:buChar char="•"/>
            </a:pPr>
            <a:r>
              <a:rPr lang="en-US" sz="1600" dirty="0" smtClean="0"/>
              <a:t>Replicate </a:t>
            </a:r>
            <a:r>
              <a:rPr lang="en-US" sz="1600" dirty="0" err="1" smtClean="0"/>
              <a:t>Jern</a:t>
            </a:r>
            <a:r>
              <a:rPr lang="en-US" sz="1600" dirty="0" smtClean="0"/>
              <a:t> &amp; Kemp (2013) and Ward (1994)</a:t>
            </a:r>
          </a:p>
          <a:p>
            <a:pPr marL="285750" indent="-285750">
              <a:buFont typeface="Arial" charset="0"/>
              <a:buChar char="•"/>
            </a:pPr>
            <a:r>
              <a:rPr lang="en-US" sz="1600" dirty="0" smtClean="0"/>
              <a:t>Characterize the types of categories people generate.</a:t>
            </a:r>
          </a:p>
          <a:p>
            <a:pPr marL="285750" indent="-285750">
              <a:buFont typeface="Arial" charset="0"/>
              <a:buChar char="•"/>
            </a:pPr>
            <a:endParaRPr lang="en-US" sz="1600" dirty="0" smtClean="0"/>
          </a:p>
          <a:p>
            <a:r>
              <a:rPr lang="en-US" sz="2000" dirty="0" smtClean="0"/>
              <a:t>Procedure: </a:t>
            </a:r>
            <a:endParaRPr lang="en-US" sz="2000" dirty="0"/>
          </a:p>
          <a:p>
            <a:pPr marL="285750" indent="-285750">
              <a:buFont typeface="Arial" charset="0"/>
              <a:buChar char="•"/>
            </a:pPr>
            <a:r>
              <a:rPr lang="en-US" sz="1600" dirty="0" smtClean="0"/>
              <a:t>n = 22 per condition</a:t>
            </a:r>
          </a:p>
          <a:p>
            <a:pPr marL="285750" indent="-285750">
              <a:buFont typeface="Arial" charset="0"/>
              <a:buChar char="•"/>
            </a:pPr>
            <a:r>
              <a:rPr lang="en-US" sz="1600" dirty="0" smtClean="0"/>
              <a:t>Participants exposed to members of the Alpha category, one at a time (12 trials)</a:t>
            </a:r>
          </a:p>
          <a:p>
            <a:pPr marL="285750" indent="-285750">
              <a:buFont typeface="Arial" charset="0"/>
              <a:buChar char="•"/>
            </a:pPr>
            <a:r>
              <a:rPr lang="en-US" sz="1600" dirty="0" smtClean="0"/>
              <a:t>Participants generated four members of the “Beta” class</a:t>
            </a:r>
          </a:p>
          <a:p>
            <a:pPr marL="285750" indent="-285750">
              <a:buFont typeface="Arial" charset="0"/>
              <a:buChar char="•"/>
            </a:pPr>
            <a:r>
              <a:rPr lang="en-US" sz="1600" dirty="0" smtClean="0"/>
              <a:t>Generation via sliding scaling interface, as in </a:t>
            </a:r>
            <a:r>
              <a:rPr lang="en-US" sz="1600" dirty="0" err="1" smtClean="0"/>
              <a:t>Jern</a:t>
            </a:r>
            <a:r>
              <a:rPr lang="en-US" sz="1600" dirty="0" smtClean="0"/>
              <a:t> &amp; Kemp (2013)</a:t>
            </a:r>
            <a:endParaRPr lang="en-US" sz="1600" dirty="0"/>
          </a:p>
        </p:txBody>
      </p:sp>
      <p:grpSp>
        <p:nvGrpSpPr>
          <p:cNvPr id="12" name="Group 11"/>
          <p:cNvGrpSpPr/>
          <p:nvPr/>
        </p:nvGrpSpPr>
        <p:grpSpPr>
          <a:xfrm>
            <a:off x="16294" y="3937686"/>
            <a:ext cx="2573577" cy="2740926"/>
            <a:chOff x="16294" y="3937686"/>
            <a:chExt cx="2573577" cy="2740926"/>
          </a:xfrm>
        </p:grpSpPr>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94" y="4257431"/>
              <a:ext cx="2573577" cy="2421181"/>
            </a:xfrm>
            <a:prstGeom prst="rect">
              <a:avLst/>
            </a:prstGeom>
          </p:spPr>
        </p:pic>
        <p:sp>
          <p:nvSpPr>
            <p:cNvPr id="11" name="TextBox 10"/>
            <p:cNvSpPr txBox="1"/>
            <p:nvPr/>
          </p:nvSpPr>
          <p:spPr>
            <a:xfrm>
              <a:off x="642551" y="3937686"/>
              <a:ext cx="1947320"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sp>
        <p:nvSpPr>
          <p:cNvPr id="13" name="TextBox 12"/>
          <p:cNvSpPr txBox="1"/>
          <p:nvPr/>
        </p:nvSpPr>
        <p:spPr>
          <a:xfrm>
            <a:off x="5750011" y="6370835"/>
            <a:ext cx="3218631" cy="369332"/>
          </a:xfrm>
          <a:prstGeom prst="rect">
            <a:avLst/>
          </a:prstGeom>
          <a:noFill/>
        </p:spPr>
        <p:txBody>
          <a:bodyPr wrap="square" rtlCol="0">
            <a:spAutoFit/>
          </a:bodyPr>
          <a:lstStyle/>
          <a:p>
            <a:r>
              <a:rPr lang="en-US" sz="1400" dirty="0" smtClean="0"/>
              <a:t>* “</a:t>
            </a:r>
            <a:r>
              <a:rPr lang="en-US" dirty="0" smtClean="0">
                <a:solidFill>
                  <a:srgbClr val="C00000"/>
                </a:solidFill>
                <a:latin typeface="Courier New" charset="0"/>
                <a:ea typeface="Courier New" charset="0"/>
                <a:cs typeface="Courier New" charset="0"/>
              </a:rPr>
              <a:t>A</a:t>
            </a:r>
            <a:r>
              <a:rPr lang="en-US" sz="1400" dirty="0" smtClean="0"/>
              <a:t>” = member of the ”Alpha” category</a:t>
            </a:r>
            <a:endParaRPr lang="en-US" sz="1400" dirty="0"/>
          </a:p>
        </p:txBody>
      </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61311" y="1123653"/>
            <a:ext cx="2051351" cy="2147352"/>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00110"/>
            </a:xfrm>
            <a:prstGeom prst="rect">
              <a:avLst/>
            </a:prstGeom>
            <a:noFill/>
          </p:spPr>
          <p:txBody>
            <a:bodyPr wrap="square" rtlCol="0">
              <a:spAutoFit/>
            </a:bodyPr>
            <a:lstStyle/>
            <a:p>
              <a:r>
                <a:rPr lang="en-US" sz="2000" smtClean="0"/>
                <a:t>XOR</a:t>
              </a:r>
              <a:endParaRPr lang="en-US" sz="2000"/>
            </a:p>
          </p:txBody>
        </p:sp>
      </p:grpSp>
      <p:grpSp>
        <p:nvGrpSpPr>
          <p:cNvPr id="15" name="Group 14"/>
          <p:cNvGrpSpPr/>
          <p:nvPr/>
        </p:nvGrpSpPr>
        <p:grpSpPr>
          <a:xfrm>
            <a:off x="3339881" y="1123653"/>
            <a:ext cx="2043113" cy="2147352"/>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00110"/>
            </a:xfrm>
            <a:prstGeom prst="rect">
              <a:avLst/>
            </a:prstGeom>
            <a:noFill/>
          </p:spPr>
          <p:txBody>
            <a:bodyPr wrap="square" rtlCol="0">
              <a:spAutoFit/>
            </a:bodyPr>
            <a:lstStyle/>
            <a:p>
              <a:r>
                <a:rPr lang="en-US" sz="2000" smtClean="0"/>
                <a:t>Cluster</a:t>
              </a:r>
              <a:endParaRPr lang="en-US" sz="2000"/>
            </a:p>
          </p:txBody>
        </p:sp>
      </p:grpSp>
      <p:grpSp>
        <p:nvGrpSpPr>
          <p:cNvPr id="16" name="Group 15"/>
          <p:cNvGrpSpPr/>
          <p:nvPr/>
        </p:nvGrpSpPr>
        <p:grpSpPr>
          <a:xfrm>
            <a:off x="5910213" y="1142128"/>
            <a:ext cx="2043113" cy="2147352"/>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001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1580113" cy="461665"/>
          </a:xfrm>
          <a:prstGeom prst="rect">
            <a:avLst/>
          </a:prstGeom>
          <a:noFill/>
        </p:spPr>
        <p:txBody>
          <a:bodyPr wrap="none" rtlCol="0">
            <a:spAutoFit/>
          </a:bodyPr>
          <a:lstStyle/>
          <a:p>
            <a:r>
              <a:rPr lang="en-US" sz="2400" dirty="0" smtClean="0"/>
              <a:t>Predictions</a:t>
            </a:r>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252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522" y="83532"/>
            <a:ext cx="4269694" cy="474803"/>
          </a:xfrm>
          <a:prstGeom prst="rect">
            <a:avLst/>
          </a:prstGeom>
          <a:noFill/>
        </p:spPr>
        <p:txBody>
          <a:bodyPr wrap="square" rtlCol="0">
            <a:spAutoFit/>
          </a:bodyPr>
          <a:lstStyle/>
          <a:p>
            <a:r>
              <a:rPr lang="en-US" sz="3200" dirty="0" smtClean="0"/>
              <a:t>Sample behavioral data</a:t>
            </a:r>
            <a:endParaRPr lang="en-US" sz="3200" dirty="0"/>
          </a:p>
        </p:txBody>
      </p:sp>
      <p:grpSp>
        <p:nvGrpSpPr>
          <p:cNvPr id="53" name="Group 52"/>
          <p:cNvGrpSpPr/>
          <p:nvPr/>
        </p:nvGrpSpPr>
        <p:grpSpPr>
          <a:xfrm>
            <a:off x="211177" y="1309705"/>
            <a:ext cx="8804640" cy="5188501"/>
            <a:chOff x="211177" y="1214008"/>
            <a:chExt cx="8804640" cy="5188501"/>
          </a:xfrm>
        </p:grpSpPr>
        <p:sp>
          <p:nvSpPr>
            <p:cNvPr id="54" name="TextBox 53"/>
            <p:cNvSpPr txBox="1"/>
            <p:nvPr/>
          </p:nvSpPr>
          <p:spPr>
            <a:xfrm>
              <a:off x="6630075" y="6094732"/>
              <a:ext cx="2385742" cy="307777"/>
            </a:xfrm>
            <a:prstGeom prst="rect">
              <a:avLst/>
            </a:prstGeom>
            <a:noFill/>
          </p:spPr>
          <p:txBody>
            <a:bodyPr wrap="square" rtlCol="0">
              <a:spAutoFit/>
            </a:bodyPr>
            <a:lstStyle/>
            <a:p>
              <a:r>
                <a:rPr lang="en-US" sz="1400" dirty="0" smtClean="0"/>
                <a:t>*representative participants.</a:t>
              </a:r>
              <a:endParaRPr lang="en-US" sz="1400" dirty="0"/>
            </a:p>
          </p:txBody>
        </p:sp>
        <p:grpSp>
          <p:nvGrpSpPr>
            <p:cNvPr id="55" name="Group 54"/>
            <p:cNvGrpSpPr/>
            <p:nvPr/>
          </p:nvGrpSpPr>
          <p:grpSpPr>
            <a:xfrm>
              <a:off x="212650" y="2893494"/>
              <a:ext cx="8676171" cy="1518712"/>
              <a:chOff x="212650" y="2893494"/>
              <a:chExt cx="8676171" cy="1518712"/>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a:off x="212650" y="3409277"/>
                <a:ext cx="1353281" cy="485866"/>
              </a:xfrm>
              <a:prstGeom prst="rect">
                <a:avLst/>
              </a:prstGeom>
              <a:noFill/>
            </p:spPr>
            <p:txBody>
              <a:bodyPr wrap="none" rtlCol="0">
                <a:spAutoFit/>
              </a:bodyPr>
              <a:lstStyle/>
              <a:p>
                <a:r>
                  <a:rPr lang="en-US" sz="2800" dirty="0" smtClean="0"/>
                  <a:t>CLUSTER</a:t>
                </a:r>
                <a:endParaRPr lang="en-US" sz="2800" dirty="0"/>
              </a:p>
            </p:txBody>
          </p:sp>
        </p:grpSp>
        <p:grpSp>
          <p:nvGrpSpPr>
            <p:cNvPr id="56" name="Group 55"/>
            <p:cNvGrpSpPr/>
            <p:nvPr/>
          </p:nvGrpSpPr>
          <p:grpSpPr>
            <a:xfrm>
              <a:off x="212650" y="4571702"/>
              <a:ext cx="8676171" cy="1517424"/>
              <a:chOff x="212650" y="4412207"/>
              <a:chExt cx="8676171"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a:off x="212650" y="4923767"/>
                <a:ext cx="863306" cy="485866"/>
              </a:xfrm>
              <a:prstGeom prst="rect">
                <a:avLst/>
              </a:prstGeom>
              <a:noFill/>
            </p:spPr>
            <p:txBody>
              <a:bodyPr wrap="none" rtlCol="0">
                <a:spAutoFit/>
              </a:bodyPr>
              <a:lstStyle/>
              <a:p>
                <a:r>
                  <a:rPr lang="en-US" sz="2800" smtClean="0"/>
                  <a:t>ROW</a:t>
                </a:r>
                <a:endParaRPr lang="en-US" sz="2800"/>
              </a:p>
            </p:txBody>
          </p:sp>
        </p:grpSp>
        <p:grpSp>
          <p:nvGrpSpPr>
            <p:cNvPr id="57" name="Group 56"/>
            <p:cNvGrpSpPr/>
            <p:nvPr/>
          </p:nvGrpSpPr>
          <p:grpSpPr>
            <a:xfrm>
              <a:off x="211177" y="1214008"/>
              <a:ext cx="8676166" cy="1518709"/>
              <a:chOff x="211177" y="1214008"/>
              <a:chExt cx="8676166" cy="1518709"/>
            </a:xfrm>
          </p:grpSpPr>
          <p:sp>
            <p:nvSpPr>
              <p:cNvPr id="58" name="TextBox 57"/>
              <p:cNvSpPr txBox="1"/>
              <p:nvPr/>
            </p:nvSpPr>
            <p:spPr>
              <a:xfrm>
                <a:off x="211177" y="1729786"/>
                <a:ext cx="737076" cy="485866"/>
              </a:xfrm>
              <a:prstGeom prst="rect">
                <a:avLst/>
              </a:prstGeom>
              <a:noFill/>
            </p:spPr>
            <p:txBody>
              <a:bodyPr wrap="none" rtlCol="0">
                <a:spAutoFit/>
              </a:bodyPr>
              <a:lstStyle/>
              <a:p>
                <a:r>
                  <a:rPr lang="en-US" sz="2800" dirty="0" smtClean="0"/>
                  <a:t>XOR</a:t>
                </a:r>
                <a:endParaRPr lang="en-US" sz="28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0" y="0"/>
            <a:ext cx="3791423" cy="584775"/>
          </a:xfrm>
          <a:prstGeom prst="rect">
            <a:avLst/>
          </a:prstGeom>
          <a:noFill/>
        </p:spPr>
        <p:txBody>
          <a:bodyPr wrap="none" rtlCol="0">
            <a:spAutoFit/>
          </a:bodyPr>
          <a:lstStyle/>
          <a:p>
            <a:r>
              <a:rPr lang="en-US" sz="3200" dirty="0" smtClean="0"/>
              <a:t>Where are the Betas?</a:t>
            </a:r>
            <a:endParaRPr lang="en-US" sz="3200" dirty="0"/>
          </a:p>
        </p:txBody>
      </p:sp>
      <p:sp>
        <p:nvSpPr>
          <p:cNvPr id="12" name="TextBox 11"/>
          <p:cNvSpPr txBox="1"/>
          <p:nvPr/>
        </p:nvSpPr>
        <p:spPr>
          <a:xfrm>
            <a:off x="628761" y="1216082"/>
            <a:ext cx="7724648" cy="2246769"/>
          </a:xfrm>
          <a:prstGeom prst="rect">
            <a:avLst/>
          </a:prstGeom>
          <a:noFill/>
        </p:spPr>
        <p:txBody>
          <a:bodyPr wrap="square" rtlCol="0">
            <a:spAutoFit/>
          </a:bodyPr>
          <a:lstStyle/>
          <a:p>
            <a:pPr marL="285750" indent="-285750">
              <a:spcAft>
                <a:spcPts val="1200"/>
              </a:spcAft>
              <a:buFontTx/>
              <a:buChar char="-"/>
            </a:pPr>
            <a:r>
              <a:rPr lang="en-US" sz="2400" dirty="0" smtClean="0"/>
              <a:t>Generated exemplars are localized in extremes of space (on edges).</a:t>
            </a:r>
          </a:p>
          <a:p>
            <a:pPr marL="285750" indent="-285750">
              <a:spcAft>
                <a:spcPts val="1200"/>
              </a:spcAft>
              <a:buFontTx/>
              <a:buChar char="-"/>
            </a:pPr>
            <a:r>
              <a:rPr lang="en-US" sz="2400" dirty="0" smtClean="0"/>
              <a:t>Exemplars are maximally distant from members of existing category on at least one dimension.</a:t>
            </a:r>
          </a:p>
          <a:p>
            <a:pPr marL="285750" indent="-285750">
              <a:spcAft>
                <a:spcPts val="1200"/>
              </a:spcAft>
              <a:buFontTx/>
              <a:buChar char="-"/>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61" y="3804791"/>
            <a:ext cx="7839276" cy="2469909"/>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27132" y="962429"/>
            <a:ext cx="3375239" cy="5428631"/>
            <a:chOff x="4893329" y="806333"/>
            <a:chExt cx="3989524" cy="596535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893330" y="6467299"/>
              <a:ext cx="3989523" cy="304385"/>
            </a:xfrm>
            <a:prstGeom prst="rect">
              <a:avLst/>
            </a:prstGeom>
            <a:noFill/>
          </p:spPr>
          <p:txBody>
            <a:bodyPr wrap="square" rtlCol="0">
              <a:spAutoFit/>
            </a:bodyPr>
            <a:lstStyle/>
            <a:p>
              <a:pPr algn="r"/>
              <a:r>
                <a:rPr lang="en-US" sz="1200" dirty="0" smtClean="0"/>
                <a:t>Images from Ward (1994), </a:t>
              </a:r>
              <a:r>
                <a:rPr lang="en-US" sz="1200" i="1" dirty="0" smtClean="0"/>
                <a:t>Cognitive Psychology</a:t>
              </a:r>
              <a:endParaRPr lang="en-US" sz="1200" dirty="0"/>
            </a:p>
          </p:txBody>
        </p:sp>
      </p:grpSp>
      <p:sp>
        <p:nvSpPr>
          <p:cNvPr id="4" name="TextBox 3"/>
          <p:cNvSpPr txBox="1"/>
          <p:nvPr/>
        </p:nvSpPr>
        <p:spPr>
          <a:xfrm>
            <a:off x="542155" y="437495"/>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sp>
        <p:nvSpPr>
          <p:cNvPr id="10" name="TextBox 9"/>
          <p:cNvSpPr txBox="1"/>
          <p:nvPr/>
        </p:nvSpPr>
        <p:spPr>
          <a:xfrm>
            <a:off x="260160" y="1568727"/>
            <a:ext cx="4849177" cy="4462760"/>
          </a:xfrm>
          <a:prstGeom prst="rect">
            <a:avLst/>
          </a:prstGeom>
          <a:noFill/>
        </p:spPr>
        <p:txBody>
          <a:bodyPr wrap="square" rtlCol="0">
            <a:spAutoFit/>
          </a:bodyPr>
          <a:lstStyle/>
          <a:p>
            <a:r>
              <a:rPr lang="en-US" sz="2000" dirty="0" smtClean="0"/>
              <a:t>Classic paradigm: participants asked to draw species of plants and animals from other planets</a:t>
            </a:r>
          </a:p>
          <a:p>
            <a:endParaRPr lang="en-US" dirty="0" smtClean="0"/>
          </a:p>
          <a:p>
            <a:endParaRPr lang="en-US" dirty="0" smtClean="0"/>
          </a:p>
          <a:p>
            <a:r>
              <a:rPr lang="en-US" sz="2000" dirty="0" smtClean="0"/>
              <a:t>What we learned—</a:t>
            </a:r>
          </a:p>
          <a:p>
            <a:endParaRPr lang="en-US" dirty="0" smtClean="0"/>
          </a:p>
          <a:p>
            <a:r>
              <a:rPr lang="en-US" b="1" dirty="0" smtClean="0"/>
              <a:t>Shared physical attributes</a:t>
            </a:r>
            <a:r>
              <a:rPr lang="en-US" dirty="0" smtClean="0"/>
              <a:t>: </a:t>
            </a:r>
          </a:p>
          <a:p>
            <a:pPr marL="285750" indent="-168275">
              <a:buFontTx/>
              <a:buChar char="-"/>
            </a:pPr>
            <a:r>
              <a:rPr lang="en-US" sz="1600" dirty="0" smtClean="0"/>
              <a:t>Aliens possess the same structural forms as on earth species (arms, legs, ears, </a:t>
            </a:r>
            <a:r>
              <a:rPr lang="en-US" sz="1600" dirty="0" err="1" smtClean="0"/>
              <a:t>etc</a:t>
            </a:r>
            <a:r>
              <a:rPr lang="mr-IN" sz="1600" dirty="0" smtClean="0"/>
              <a:t>…</a:t>
            </a:r>
            <a:r>
              <a:rPr lang="en-US" sz="1600" dirty="0" smtClean="0"/>
              <a:t>)</a:t>
            </a:r>
          </a:p>
          <a:p>
            <a:pPr marL="285750" indent="-285750">
              <a:buFontTx/>
              <a:buChar char="-"/>
            </a:pPr>
            <a:endParaRPr lang="en-US" b="1" dirty="0"/>
          </a:p>
          <a:p>
            <a:r>
              <a:rPr lang="en-US" b="1" dirty="0" smtClean="0"/>
              <a:t>Shared distributional properties</a:t>
            </a:r>
            <a:r>
              <a:rPr lang="en-US" dirty="0" smtClean="0"/>
              <a:t>: </a:t>
            </a:r>
          </a:p>
          <a:p>
            <a:pPr marL="285750" indent="-168275">
              <a:buFontTx/>
              <a:buChar char="-"/>
            </a:pPr>
            <a:r>
              <a:rPr lang="en-US" sz="1600" dirty="0" smtClean="0"/>
              <a:t>Same feature correlations as found on earth (e.g., wings usually found with feathers)</a:t>
            </a:r>
          </a:p>
          <a:p>
            <a:pPr marL="285750" indent="-168275">
              <a:buFontTx/>
              <a:buChar char="-"/>
            </a:pPr>
            <a:r>
              <a:rPr lang="en-US" sz="1600" dirty="0" smtClean="0"/>
              <a:t>Less within-species variance compared to between-species variance.</a:t>
            </a:r>
            <a:endParaRPr lang="en-US" sz="1600" dirty="0"/>
          </a:p>
        </p:txBody>
      </p:sp>
    </p:spTree>
    <p:extLst>
      <p:ext uri="{BB962C8B-B14F-4D97-AF65-F5344CB8AC3E}">
        <p14:creationId xmlns:p14="http://schemas.microsoft.com/office/powerpoint/2010/main" val="72531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214120" cy="584775"/>
          </a:xfrm>
          <a:prstGeom prst="rect">
            <a:avLst/>
          </a:prstGeom>
          <a:noFill/>
        </p:spPr>
        <p:txBody>
          <a:bodyPr wrap="none" rtlCol="0">
            <a:spAutoFit/>
          </a:bodyPr>
          <a:lstStyle/>
          <a:p>
            <a:r>
              <a:rPr lang="en-US" sz="3200" dirty="0" smtClean="0"/>
              <a:t>Characterizing Beta categories</a:t>
            </a:r>
            <a:endParaRPr lang="en-US" sz="3200" dirty="0"/>
          </a:p>
        </p:txBody>
      </p:sp>
      <p:sp>
        <p:nvSpPr>
          <p:cNvPr id="7" name="TextBox 6"/>
          <p:cNvSpPr txBox="1"/>
          <p:nvPr/>
        </p:nvSpPr>
        <p:spPr>
          <a:xfrm>
            <a:off x="242889" y="694491"/>
            <a:ext cx="8786812" cy="2616101"/>
          </a:xfrm>
          <a:prstGeom prst="rect">
            <a:avLst/>
          </a:prstGeom>
          <a:noFill/>
        </p:spPr>
        <p:txBody>
          <a:bodyPr wrap="square" rtlCol="0">
            <a:spAutoFit/>
          </a:bodyPr>
          <a:lstStyle/>
          <a:p>
            <a:pPr>
              <a:spcAft>
                <a:spcPts val="1200"/>
              </a:spcAft>
            </a:pPr>
            <a:r>
              <a:rPr lang="en-US" sz="2400" dirty="0" smtClean="0"/>
              <a:t>Summarized generated Beta categories using three statistics:</a:t>
            </a:r>
          </a:p>
          <a:p>
            <a:pPr marL="577850" indent="-381000">
              <a:buAutoNum type="arabicPeriod"/>
            </a:pPr>
            <a:r>
              <a:rPr lang="en-US" sz="2400" dirty="0" smtClean="0"/>
              <a:t>Variance along X axis feature (e.g., color).</a:t>
            </a:r>
          </a:p>
          <a:p>
            <a:pPr marL="577850" indent="-381000">
              <a:buFontTx/>
              <a:buAutoNum type="arabicPeriod"/>
            </a:pPr>
            <a:r>
              <a:rPr lang="en-US" sz="2400" dirty="0"/>
              <a:t>Variance along </a:t>
            </a:r>
            <a:r>
              <a:rPr lang="en-US" sz="2400" dirty="0" smtClean="0"/>
              <a:t>Y-axis feature (e.g., size).</a:t>
            </a:r>
          </a:p>
          <a:p>
            <a:pPr marL="577850" indent="-381000">
              <a:buFontTx/>
              <a:buAutoNum type="arabicPeriod"/>
            </a:pPr>
            <a:r>
              <a:rPr lang="en-US" sz="2400" dirty="0" smtClean="0"/>
              <a:t>Correlation between features.</a:t>
            </a:r>
            <a:endParaRPr lang="en-US" sz="2400" dirty="0"/>
          </a:p>
          <a:p>
            <a:pPr marL="457200" indent="-457200">
              <a:spcAft>
                <a:spcPts val="1200"/>
              </a:spcAft>
              <a:buAutoNum type="arabicPeriod"/>
            </a:pPr>
            <a:endParaRPr lang="en-US" sz="2400" dirty="0" smtClean="0"/>
          </a:p>
          <a:p>
            <a:endParaRPr lang="en-US" sz="2400" dirty="0"/>
          </a:p>
        </p:txBody>
      </p:sp>
      <p:grpSp>
        <p:nvGrpSpPr>
          <p:cNvPr id="30" name="Group 29"/>
          <p:cNvGrpSpPr/>
          <p:nvPr/>
        </p:nvGrpSpPr>
        <p:grpSpPr>
          <a:xfrm>
            <a:off x="520701" y="2657475"/>
            <a:ext cx="7988299" cy="3891186"/>
            <a:chOff x="520701" y="2657475"/>
            <a:chExt cx="7988299" cy="3891186"/>
          </a:xfrm>
        </p:grpSpPr>
        <p:grpSp>
          <p:nvGrpSpPr>
            <p:cNvPr id="17" name="Group 16"/>
            <p:cNvGrpSpPr/>
            <p:nvPr/>
          </p:nvGrpSpPr>
          <p:grpSpPr>
            <a:xfrm>
              <a:off x="520701" y="2663945"/>
              <a:ext cx="2634581" cy="3884716"/>
              <a:chOff x="783003" y="2732769"/>
              <a:chExt cx="2524151" cy="372188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4" y="2732769"/>
                <a:ext cx="2407040" cy="2525032"/>
              </a:xfrm>
              <a:prstGeom prst="rect">
                <a:avLst/>
              </a:prstGeom>
            </p:spPr>
          </p:pic>
          <p:sp>
            <p:nvSpPr>
              <p:cNvPr id="10" name="TextBox 9"/>
              <p:cNvSpPr txBox="1"/>
              <p:nvPr/>
            </p:nvSpPr>
            <p:spPr>
              <a:xfrm>
                <a:off x="783003" y="5348870"/>
                <a:ext cx="2524151" cy="1105785"/>
              </a:xfrm>
              <a:prstGeom prst="rect">
                <a:avLst/>
              </a:prstGeom>
              <a:noFill/>
            </p:spPr>
            <p:txBody>
              <a:bodyPr wrap="square" rtlCol="0">
                <a:spAutoFit/>
              </a:bodyPr>
              <a:lstStyle/>
              <a:p>
                <a:pPr algn="ctr"/>
                <a:r>
                  <a:rPr lang="en-US" sz="2300" dirty="0" smtClean="0"/>
                  <a:t>Large X variance</a:t>
                </a:r>
              </a:p>
              <a:p>
                <a:pPr algn="ctr"/>
                <a:r>
                  <a:rPr lang="en-US" sz="2300" dirty="0" smtClean="0"/>
                  <a:t>No Y variance</a:t>
                </a:r>
              </a:p>
              <a:p>
                <a:pPr algn="ctr"/>
                <a:r>
                  <a:rPr lang="en-US" sz="2300" dirty="0" smtClean="0"/>
                  <a:t>No correlation</a:t>
                </a:r>
                <a:endParaRPr lang="en-US" sz="2300" dirty="0"/>
              </a:p>
            </p:txBody>
          </p:sp>
        </p:grpSp>
        <p:grpSp>
          <p:nvGrpSpPr>
            <p:cNvPr id="16" name="Group 15"/>
            <p:cNvGrpSpPr/>
            <p:nvPr/>
          </p:nvGrpSpPr>
          <p:grpSpPr>
            <a:xfrm>
              <a:off x="3269585" y="2657475"/>
              <a:ext cx="2518514" cy="3891186"/>
              <a:chOff x="3307154" y="2726570"/>
              <a:chExt cx="2412949" cy="3728085"/>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154" y="2726570"/>
                <a:ext cx="2412949" cy="2531231"/>
              </a:xfrm>
              <a:prstGeom prst="rect">
                <a:avLst/>
              </a:prstGeom>
            </p:spPr>
          </p:pic>
          <p:sp>
            <p:nvSpPr>
              <p:cNvPr id="24" name="TextBox 23"/>
              <p:cNvSpPr txBox="1"/>
              <p:nvPr/>
            </p:nvSpPr>
            <p:spPr>
              <a:xfrm>
                <a:off x="3307154" y="5348870"/>
                <a:ext cx="2407040" cy="1105785"/>
              </a:xfrm>
              <a:prstGeom prst="rect">
                <a:avLst/>
              </a:prstGeom>
              <a:noFill/>
            </p:spPr>
            <p:txBody>
              <a:bodyPr wrap="square" rtlCol="0">
                <a:spAutoFit/>
              </a:bodyPr>
              <a:lstStyle/>
              <a:p>
                <a:pPr algn="ctr"/>
                <a:r>
                  <a:rPr lang="en-US" sz="2300" dirty="0" smtClean="0"/>
                  <a:t>Little X variance</a:t>
                </a:r>
              </a:p>
              <a:p>
                <a:pPr algn="ctr"/>
                <a:r>
                  <a:rPr lang="en-US" sz="2300" dirty="0" smtClean="0"/>
                  <a:t>Little Y variance</a:t>
                </a:r>
              </a:p>
              <a:p>
                <a:pPr algn="ctr"/>
                <a:r>
                  <a:rPr lang="en-US" sz="2300" dirty="0" smtClean="0"/>
                  <a:t>Strong Correlation</a:t>
                </a:r>
                <a:endParaRPr lang="en-US" sz="2300" dirty="0"/>
              </a:p>
            </p:txBody>
          </p:sp>
        </p:grpSp>
        <p:grpSp>
          <p:nvGrpSpPr>
            <p:cNvPr id="29" name="Group 28"/>
            <p:cNvGrpSpPr/>
            <p:nvPr/>
          </p:nvGrpSpPr>
          <p:grpSpPr>
            <a:xfrm>
              <a:off x="5781931" y="2663945"/>
              <a:ext cx="2727069" cy="3884716"/>
              <a:chOff x="5781931" y="2663945"/>
              <a:chExt cx="2727069" cy="3884716"/>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6234" y="2663945"/>
                <a:ext cx="2515429" cy="2638734"/>
              </a:xfrm>
              <a:prstGeom prst="rect">
                <a:avLst/>
              </a:prstGeom>
            </p:spPr>
          </p:pic>
          <p:sp>
            <p:nvSpPr>
              <p:cNvPr id="26" name="TextBox 25"/>
              <p:cNvSpPr txBox="1"/>
              <p:nvPr/>
            </p:nvSpPr>
            <p:spPr>
              <a:xfrm>
                <a:off x="5781931" y="5394499"/>
                <a:ext cx="2727069" cy="1154162"/>
              </a:xfrm>
              <a:prstGeom prst="rect">
                <a:avLst/>
              </a:prstGeom>
              <a:noFill/>
            </p:spPr>
            <p:txBody>
              <a:bodyPr wrap="square" rtlCol="0">
                <a:spAutoFit/>
              </a:bodyPr>
              <a:lstStyle/>
              <a:p>
                <a:pPr algn="ctr"/>
                <a:r>
                  <a:rPr lang="en-US" sz="2300" dirty="0" smtClean="0"/>
                  <a:t>Large X variance</a:t>
                </a:r>
              </a:p>
              <a:p>
                <a:pPr algn="ctr"/>
                <a:r>
                  <a:rPr lang="en-US" sz="2300" dirty="0" smtClean="0"/>
                  <a:t>Large Y variance</a:t>
                </a:r>
              </a:p>
              <a:p>
                <a:pPr algn="ctr"/>
                <a:r>
                  <a:rPr lang="en-US" sz="2300" dirty="0" smtClean="0"/>
                  <a:t>Perfect Correlation</a:t>
                </a:r>
                <a:endParaRPr lang="en-US" sz="2300" dirty="0"/>
              </a:p>
            </p:txBody>
          </p:sp>
        </p:grpSp>
      </p:grpSp>
      <p:sp>
        <p:nvSpPr>
          <p:cNvPr id="14" name="TextBox 13"/>
          <p:cNvSpPr txBox="1"/>
          <p:nvPr/>
        </p:nvSpPr>
        <p:spPr>
          <a:xfrm>
            <a:off x="6025921" y="2356168"/>
            <a:ext cx="2385742" cy="307777"/>
          </a:xfrm>
          <a:prstGeom prst="rect">
            <a:avLst/>
          </a:prstGeom>
          <a:noFill/>
        </p:spPr>
        <p:txBody>
          <a:bodyPr wrap="square" rtlCol="0">
            <a:spAutoFit/>
          </a:bodyPr>
          <a:lstStyle/>
          <a:p>
            <a:r>
              <a:rPr lang="en-US" sz="1400" dirty="0" smtClean="0"/>
              <a:t>*</a:t>
            </a:r>
            <a:r>
              <a:rPr lang="en-US" sz="1400" smtClean="0"/>
              <a:t>representative participants.</a:t>
            </a:r>
            <a:endParaRPr lang="en-US" sz="1400"/>
          </a:p>
        </p:txBody>
      </p:sp>
    </p:spTree>
    <p:extLst>
      <p:ext uri="{BB962C8B-B14F-4D97-AF65-F5344CB8AC3E}">
        <p14:creationId xmlns:p14="http://schemas.microsoft.com/office/powerpoint/2010/main" val="209268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4314" y="708778"/>
            <a:ext cx="8786812" cy="830997"/>
          </a:xfrm>
          <a:prstGeom prst="rect">
            <a:avLst/>
          </a:prstGeom>
          <a:noFill/>
        </p:spPr>
        <p:txBody>
          <a:bodyPr wrap="square" rtlCol="0">
            <a:spAutoFit/>
          </a:bodyPr>
          <a:lstStyle/>
          <a:p>
            <a:pPr marL="342900" indent="-342900">
              <a:buFont typeface="Arial" charset="0"/>
              <a:buChar char="•"/>
            </a:pPr>
            <a:r>
              <a:rPr lang="en-US" sz="2400" i="1" dirty="0" smtClean="0"/>
              <a:t>XOR more variable than Cluster &amp; Row (along both dimensions).</a:t>
            </a:r>
          </a:p>
          <a:p>
            <a:pPr marL="342900" indent="-342900">
              <a:buFont typeface="Arial" charset="0"/>
              <a:buChar char="•"/>
            </a:pPr>
            <a:r>
              <a:rPr lang="en-US" sz="2400" i="1" dirty="0" smtClean="0"/>
              <a:t>Row more variable along X than Y.</a:t>
            </a:r>
            <a:endParaRPr lang="en-US" sz="2400" dirty="0"/>
          </a:p>
        </p:txBody>
      </p:sp>
      <p:grpSp>
        <p:nvGrpSpPr>
          <p:cNvPr id="5" name="Group 4"/>
          <p:cNvGrpSpPr/>
          <p:nvPr/>
        </p:nvGrpSpPr>
        <p:grpSpPr>
          <a:xfrm>
            <a:off x="623225" y="2513539"/>
            <a:ext cx="7820893" cy="3963461"/>
            <a:chOff x="328613" y="2357438"/>
            <a:chExt cx="8458200" cy="428643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357438"/>
              <a:ext cx="8458200" cy="4286434"/>
            </a:xfrm>
            <a:prstGeom prst="rect">
              <a:avLst/>
            </a:prstGeom>
          </p:spPr>
        </p:pic>
        <p:grpSp>
          <p:nvGrpSpPr>
            <p:cNvPr id="19" name="Group 18"/>
            <p:cNvGrpSpPr/>
            <p:nvPr/>
          </p:nvGrpSpPr>
          <p:grpSpPr>
            <a:xfrm>
              <a:off x="881430" y="2917070"/>
              <a:ext cx="3649821" cy="1123620"/>
              <a:chOff x="1031725" y="3419225"/>
              <a:chExt cx="3457753" cy="102582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nvGrpSpPr>
            <p:cNvPr id="20" name="Group 19"/>
            <p:cNvGrpSpPr/>
            <p:nvPr/>
          </p:nvGrpSpPr>
          <p:grpSpPr>
            <a:xfrm>
              <a:off x="4929876" y="2917070"/>
              <a:ext cx="3649821" cy="1123620"/>
              <a:chOff x="1031725" y="3419225"/>
              <a:chExt cx="3457753" cy="1025828"/>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7" name="TextBox 16"/>
          <p:cNvSpPr txBox="1"/>
          <p:nvPr/>
        </p:nvSpPr>
        <p:spPr>
          <a:xfrm>
            <a:off x="0" y="0"/>
            <a:ext cx="5214120" cy="584775"/>
          </a:xfrm>
          <a:prstGeom prst="rect">
            <a:avLst/>
          </a:prstGeom>
          <a:noFill/>
        </p:spPr>
        <p:txBody>
          <a:bodyPr wrap="none" rtlCol="0">
            <a:spAutoFit/>
          </a:bodyPr>
          <a:lstStyle/>
          <a:p>
            <a:r>
              <a:rPr lang="en-US" sz="3200" dirty="0" smtClean="0"/>
              <a:t>Characterizing </a:t>
            </a:r>
            <a:r>
              <a:rPr lang="en-US" sz="3200" smtClean="0"/>
              <a:t>Beta categories</a:t>
            </a:r>
            <a:endParaRPr lang="en-US" sz="3200" dirty="0"/>
          </a:p>
        </p:txBody>
      </p:sp>
    </p:spTree>
    <p:extLst>
      <p:ext uri="{BB962C8B-B14F-4D97-AF65-F5344CB8AC3E}">
        <p14:creationId xmlns:p14="http://schemas.microsoft.com/office/powerpoint/2010/main" val="1020500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4314" y="708778"/>
            <a:ext cx="8786812" cy="1200329"/>
          </a:xfrm>
          <a:prstGeom prst="rect">
            <a:avLst/>
          </a:prstGeom>
          <a:noFill/>
        </p:spPr>
        <p:txBody>
          <a:bodyPr wrap="square" rtlCol="0">
            <a:spAutoFit/>
          </a:bodyPr>
          <a:lstStyle/>
          <a:p>
            <a:r>
              <a:rPr lang="en-US" sz="2400" b="1" dirty="0" smtClean="0"/>
              <a:t>Replicates </a:t>
            </a:r>
            <a:r>
              <a:rPr lang="en-US" sz="2400" b="1" dirty="0" err="1" smtClean="0"/>
              <a:t>Jern</a:t>
            </a:r>
            <a:r>
              <a:rPr lang="en-US" sz="2400" b="1" dirty="0" smtClean="0"/>
              <a:t> &amp; Kemp (2013)</a:t>
            </a:r>
            <a:endParaRPr lang="en-US" sz="2400" b="1" dirty="0"/>
          </a:p>
          <a:p>
            <a:r>
              <a:rPr lang="en-US" sz="2400" dirty="0" smtClean="0"/>
              <a:t>Distribution of generated category members varies according to the distribution of the existing category.</a:t>
            </a:r>
            <a:endParaRPr lang="en-US" sz="2400" dirty="0"/>
          </a:p>
        </p:txBody>
      </p:sp>
      <p:grpSp>
        <p:nvGrpSpPr>
          <p:cNvPr id="5" name="Group 4"/>
          <p:cNvGrpSpPr/>
          <p:nvPr/>
        </p:nvGrpSpPr>
        <p:grpSpPr>
          <a:xfrm>
            <a:off x="623225" y="2513539"/>
            <a:ext cx="7820893" cy="3963461"/>
            <a:chOff x="328613" y="2357438"/>
            <a:chExt cx="8458200" cy="428643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357438"/>
              <a:ext cx="8458200" cy="4286434"/>
            </a:xfrm>
            <a:prstGeom prst="rect">
              <a:avLst/>
            </a:prstGeom>
          </p:spPr>
        </p:pic>
        <p:grpSp>
          <p:nvGrpSpPr>
            <p:cNvPr id="19" name="Group 18"/>
            <p:cNvGrpSpPr/>
            <p:nvPr/>
          </p:nvGrpSpPr>
          <p:grpSpPr>
            <a:xfrm>
              <a:off x="881430" y="2917070"/>
              <a:ext cx="3649821" cy="1123620"/>
              <a:chOff x="1031725" y="3419225"/>
              <a:chExt cx="3457753" cy="102582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nvGrpSpPr>
            <p:cNvPr id="20" name="Group 19"/>
            <p:cNvGrpSpPr/>
            <p:nvPr/>
          </p:nvGrpSpPr>
          <p:grpSpPr>
            <a:xfrm>
              <a:off x="4929876" y="2917070"/>
              <a:ext cx="3649821" cy="1123620"/>
              <a:chOff x="1031725" y="3419225"/>
              <a:chExt cx="3457753" cy="1025828"/>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7" name="TextBox 16"/>
          <p:cNvSpPr txBox="1"/>
          <p:nvPr/>
        </p:nvSpPr>
        <p:spPr>
          <a:xfrm>
            <a:off x="0" y="39191"/>
            <a:ext cx="5214120" cy="584775"/>
          </a:xfrm>
          <a:prstGeom prst="rect">
            <a:avLst/>
          </a:prstGeom>
          <a:noFill/>
        </p:spPr>
        <p:txBody>
          <a:bodyPr wrap="none" rtlCol="0">
            <a:spAutoFit/>
          </a:bodyPr>
          <a:lstStyle/>
          <a:p>
            <a:r>
              <a:rPr lang="en-US" sz="3200" dirty="0" smtClean="0"/>
              <a:t>Characterizing Beta categories</a:t>
            </a:r>
            <a:endParaRPr lang="en-US" sz="3200" dirty="0"/>
          </a:p>
        </p:txBody>
      </p:sp>
    </p:spTree>
    <p:extLst>
      <p:ext uri="{BB962C8B-B14F-4D97-AF65-F5344CB8AC3E}">
        <p14:creationId xmlns:p14="http://schemas.microsoft.com/office/powerpoint/2010/main" val="572248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94491"/>
            <a:ext cx="8568267" cy="2092881"/>
          </a:xfrm>
          <a:prstGeom prst="rect">
            <a:avLst/>
          </a:prstGeom>
          <a:noFill/>
        </p:spPr>
        <p:txBody>
          <a:bodyPr wrap="square" rtlCol="0">
            <a:spAutoFit/>
          </a:bodyPr>
          <a:lstStyle/>
          <a:p>
            <a:pPr marL="342900" indent="-342900">
              <a:buFont typeface="Arial" charset="0"/>
              <a:buChar char="•"/>
            </a:pPr>
            <a:r>
              <a:rPr lang="en-US" sz="2400" i="1" dirty="0" smtClean="0"/>
              <a:t>Cluster &amp; Row show no systematic correlations.</a:t>
            </a:r>
          </a:p>
          <a:p>
            <a:pPr marL="342900" indent="-342900">
              <a:spcAft>
                <a:spcPts val="1200"/>
              </a:spcAft>
              <a:buFont typeface="Arial" charset="0"/>
              <a:buChar char="•"/>
            </a:pPr>
            <a:r>
              <a:rPr lang="en-US" sz="2400" i="1" dirty="0" smtClean="0"/>
              <a:t>XOR categories are negatively correlated. </a:t>
            </a:r>
          </a:p>
          <a:p>
            <a:pPr marL="342900" indent="-342900">
              <a:buFont typeface="Arial" charset="0"/>
              <a:buChar char="•"/>
            </a:pPr>
            <a:endParaRPr lang="en-US" sz="2400" dirty="0" smtClean="0"/>
          </a:p>
          <a:p>
            <a:endParaRPr lang="en-US" sz="2400" dirty="0" smtClean="0"/>
          </a:p>
          <a:p>
            <a:endParaRPr lang="en-US" sz="2400" dirty="0"/>
          </a:p>
        </p:txBody>
      </p:sp>
      <p:grpSp>
        <p:nvGrpSpPr>
          <p:cNvPr id="6" name="Group 5"/>
          <p:cNvGrpSpPr/>
          <p:nvPr/>
        </p:nvGrpSpPr>
        <p:grpSpPr>
          <a:xfrm>
            <a:off x="5156116" y="2143594"/>
            <a:ext cx="3438642" cy="4525818"/>
            <a:chOff x="5367081" y="2290466"/>
            <a:chExt cx="3305431" cy="4350491"/>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712" y="2290466"/>
              <a:ext cx="3011800" cy="4096047"/>
            </a:xfrm>
            <a:prstGeom prst="rect">
              <a:avLst/>
            </a:prstGeom>
          </p:spPr>
        </p:pic>
        <p:sp>
          <p:nvSpPr>
            <p:cNvPr id="5" name="TextBox 4"/>
            <p:cNvSpPr txBox="1"/>
            <p:nvPr/>
          </p:nvSpPr>
          <p:spPr>
            <a:xfrm>
              <a:off x="5929313" y="6302403"/>
              <a:ext cx="2743199" cy="338554"/>
            </a:xfrm>
            <a:prstGeom prst="rect">
              <a:avLst/>
            </a:prstGeom>
            <a:noFill/>
          </p:spPr>
          <p:txBody>
            <a:bodyPr wrap="square" rtlCol="0">
              <a:spAutoFit/>
            </a:bodyPr>
            <a:lstStyle/>
            <a:p>
              <a:pPr algn="ctr"/>
              <a:r>
                <a:rPr lang="en-US" sz="1600" dirty="0"/>
                <a:t>C</a:t>
              </a:r>
              <a:r>
                <a:rPr lang="en-US" sz="1600" dirty="0" smtClean="0"/>
                <a:t>orrelation</a:t>
              </a:r>
              <a:endParaRPr lang="en-US" sz="1600" dirty="0"/>
            </a:p>
          </p:txBody>
        </p:sp>
        <p:sp>
          <p:nvSpPr>
            <p:cNvPr id="11" name="TextBox 10"/>
            <p:cNvSpPr txBox="1"/>
            <p:nvPr/>
          </p:nvSpPr>
          <p:spPr>
            <a:xfrm rot="16200000">
              <a:off x="3655472" y="4084418"/>
              <a:ext cx="3761772" cy="338554"/>
            </a:xfrm>
            <a:prstGeom prst="rect">
              <a:avLst/>
            </a:prstGeom>
            <a:noFill/>
          </p:spPr>
          <p:txBody>
            <a:bodyPr wrap="square" rtlCol="0">
              <a:spAutoFit/>
            </a:bodyPr>
            <a:lstStyle/>
            <a:p>
              <a:pPr algn="ctr"/>
              <a:r>
                <a:rPr lang="en-US" sz="1600" dirty="0" smtClean="0"/>
                <a:t>Density</a:t>
              </a:r>
              <a:endParaRPr lang="en-US" sz="1600" dirty="0"/>
            </a:p>
          </p:txBody>
        </p:sp>
      </p:grpSp>
      <p:sp>
        <p:nvSpPr>
          <p:cNvPr id="19" name="TextBox 18"/>
          <p:cNvSpPr txBox="1"/>
          <p:nvPr/>
        </p:nvSpPr>
        <p:spPr>
          <a:xfrm>
            <a:off x="0" y="0"/>
            <a:ext cx="5214120" cy="584775"/>
          </a:xfrm>
          <a:prstGeom prst="rect">
            <a:avLst/>
          </a:prstGeom>
          <a:noFill/>
        </p:spPr>
        <p:txBody>
          <a:bodyPr wrap="none" rtlCol="0">
            <a:spAutoFit/>
          </a:bodyPr>
          <a:lstStyle/>
          <a:p>
            <a:r>
              <a:rPr lang="en-US" sz="3200" dirty="0" smtClean="0"/>
              <a:t>Characterizing </a:t>
            </a:r>
            <a:r>
              <a:rPr lang="en-US" sz="3200" smtClean="0"/>
              <a:t>Beta categories</a:t>
            </a:r>
            <a:endParaRPr lang="en-US" sz="3200" dirty="0"/>
          </a:p>
        </p:txBody>
      </p:sp>
      <p:grpSp>
        <p:nvGrpSpPr>
          <p:cNvPr id="3" name="Group 2"/>
          <p:cNvGrpSpPr/>
          <p:nvPr/>
        </p:nvGrpSpPr>
        <p:grpSpPr>
          <a:xfrm>
            <a:off x="396005" y="2321244"/>
            <a:ext cx="4338308" cy="4176550"/>
            <a:chOff x="425985" y="2321244"/>
            <a:chExt cx="4338308" cy="4176550"/>
          </a:xfrm>
        </p:grpSpPr>
        <p:grpSp>
          <p:nvGrpSpPr>
            <p:cNvPr id="8" name="Group 7"/>
            <p:cNvGrpSpPr/>
            <p:nvPr/>
          </p:nvGrpSpPr>
          <p:grpSpPr>
            <a:xfrm>
              <a:off x="670611" y="2321244"/>
              <a:ext cx="4093682" cy="4176550"/>
              <a:chOff x="704626" y="2552821"/>
              <a:chExt cx="4093682" cy="417655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26" y="2552821"/>
                <a:ext cx="4093682" cy="4176550"/>
              </a:xfrm>
              <a:prstGeom prst="rect">
                <a:avLst/>
              </a:prstGeom>
            </p:spPr>
          </p:pic>
          <p:grpSp>
            <p:nvGrpSpPr>
              <p:cNvPr id="15" name="Group 14"/>
              <p:cNvGrpSpPr/>
              <p:nvPr/>
            </p:nvGrpSpPr>
            <p:grpSpPr>
              <a:xfrm>
                <a:off x="1250157" y="3147937"/>
                <a:ext cx="3428231" cy="1055402"/>
                <a:chOff x="1031725" y="3419225"/>
                <a:chExt cx="3457753" cy="1025828"/>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4" name="TextBox 13"/>
            <p:cNvSpPr txBox="1"/>
            <p:nvPr/>
          </p:nvSpPr>
          <p:spPr>
            <a:xfrm rot="16200000">
              <a:off x="-1354176" y="4101405"/>
              <a:ext cx="3929654" cy="369332"/>
            </a:xfrm>
            <a:prstGeom prst="rect">
              <a:avLst/>
            </a:prstGeom>
            <a:noFill/>
          </p:spPr>
          <p:txBody>
            <a:bodyPr wrap="square" rtlCol="0">
              <a:spAutoFit/>
            </a:bodyPr>
            <a:lstStyle/>
            <a:p>
              <a:pPr algn="ctr"/>
              <a:r>
                <a:rPr lang="en-US"/>
                <a:t>C</a:t>
              </a:r>
              <a:r>
                <a:rPr lang="en-US" smtClean="0"/>
                <a:t>orrelation</a:t>
              </a:r>
              <a:endParaRPr lang="en-US"/>
            </a:p>
          </p:txBody>
        </p:sp>
      </p:grpSp>
    </p:spTree>
    <p:extLst>
      <p:ext uri="{BB962C8B-B14F-4D97-AF65-F5344CB8AC3E}">
        <p14:creationId xmlns:p14="http://schemas.microsoft.com/office/powerpoint/2010/main" val="740962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56116" y="2143594"/>
            <a:ext cx="3438642" cy="4525818"/>
            <a:chOff x="5367081" y="2290466"/>
            <a:chExt cx="3305431" cy="4350491"/>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712" y="2290466"/>
              <a:ext cx="3011800" cy="4096047"/>
            </a:xfrm>
            <a:prstGeom prst="rect">
              <a:avLst/>
            </a:prstGeom>
          </p:spPr>
        </p:pic>
        <p:sp>
          <p:nvSpPr>
            <p:cNvPr id="5" name="TextBox 4"/>
            <p:cNvSpPr txBox="1"/>
            <p:nvPr/>
          </p:nvSpPr>
          <p:spPr>
            <a:xfrm>
              <a:off x="5929313" y="6302403"/>
              <a:ext cx="2743199" cy="338554"/>
            </a:xfrm>
            <a:prstGeom prst="rect">
              <a:avLst/>
            </a:prstGeom>
            <a:noFill/>
          </p:spPr>
          <p:txBody>
            <a:bodyPr wrap="square" rtlCol="0">
              <a:spAutoFit/>
            </a:bodyPr>
            <a:lstStyle/>
            <a:p>
              <a:pPr algn="ctr"/>
              <a:r>
                <a:rPr lang="en-US" sz="1600" dirty="0"/>
                <a:t>C</a:t>
              </a:r>
              <a:r>
                <a:rPr lang="en-US" sz="1600" dirty="0" smtClean="0"/>
                <a:t>orrelation</a:t>
              </a:r>
              <a:endParaRPr lang="en-US" sz="1600" dirty="0"/>
            </a:p>
          </p:txBody>
        </p:sp>
        <p:sp>
          <p:nvSpPr>
            <p:cNvPr id="11" name="TextBox 10"/>
            <p:cNvSpPr txBox="1"/>
            <p:nvPr/>
          </p:nvSpPr>
          <p:spPr>
            <a:xfrm rot="16200000">
              <a:off x="3655472" y="4084418"/>
              <a:ext cx="3761772" cy="338554"/>
            </a:xfrm>
            <a:prstGeom prst="rect">
              <a:avLst/>
            </a:prstGeom>
            <a:noFill/>
          </p:spPr>
          <p:txBody>
            <a:bodyPr wrap="square" rtlCol="0">
              <a:spAutoFit/>
            </a:bodyPr>
            <a:lstStyle/>
            <a:p>
              <a:pPr algn="ctr"/>
              <a:r>
                <a:rPr lang="en-US" sz="1600" dirty="0" smtClean="0"/>
                <a:t>Density</a:t>
              </a:r>
              <a:endParaRPr lang="en-US" sz="1600" dirty="0"/>
            </a:p>
          </p:txBody>
        </p:sp>
      </p:grpSp>
      <p:sp>
        <p:nvSpPr>
          <p:cNvPr id="19" name="TextBox 18"/>
          <p:cNvSpPr txBox="1"/>
          <p:nvPr/>
        </p:nvSpPr>
        <p:spPr>
          <a:xfrm>
            <a:off x="0" y="0"/>
            <a:ext cx="5214120" cy="584775"/>
          </a:xfrm>
          <a:prstGeom prst="rect">
            <a:avLst/>
          </a:prstGeom>
          <a:noFill/>
        </p:spPr>
        <p:txBody>
          <a:bodyPr wrap="none" rtlCol="0">
            <a:spAutoFit/>
          </a:bodyPr>
          <a:lstStyle/>
          <a:p>
            <a:r>
              <a:rPr lang="en-US" sz="3200" dirty="0" smtClean="0"/>
              <a:t>Characterizing </a:t>
            </a:r>
            <a:r>
              <a:rPr lang="en-US" sz="3200" smtClean="0"/>
              <a:t>Beta categories</a:t>
            </a:r>
            <a:endParaRPr lang="en-US" sz="3200" dirty="0"/>
          </a:p>
        </p:txBody>
      </p:sp>
      <p:grpSp>
        <p:nvGrpSpPr>
          <p:cNvPr id="3" name="Group 2"/>
          <p:cNvGrpSpPr/>
          <p:nvPr/>
        </p:nvGrpSpPr>
        <p:grpSpPr>
          <a:xfrm>
            <a:off x="396005" y="2321244"/>
            <a:ext cx="4338308" cy="4176550"/>
            <a:chOff x="425985" y="2321244"/>
            <a:chExt cx="4338308" cy="4176550"/>
          </a:xfrm>
        </p:grpSpPr>
        <p:grpSp>
          <p:nvGrpSpPr>
            <p:cNvPr id="8" name="Group 7"/>
            <p:cNvGrpSpPr/>
            <p:nvPr/>
          </p:nvGrpSpPr>
          <p:grpSpPr>
            <a:xfrm>
              <a:off x="670611" y="2321244"/>
              <a:ext cx="4093682" cy="4176550"/>
              <a:chOff x="704626" y="2552821"/>
              <a:chExt cx="4093682" cy="417655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26" y="2552821"/>
                <a:ext cx="4093682" cy="4176550"/>
              </a:xfrm>
              <a:prstGeom prst="rect">
                <a:avLst/>
              </a:prstGeom>
            </p:spPr>
          </p:pic>
          <p:grpSp>
            <p:nvGrpSpPr>
              <p:cNvPr id="15" name="Group 14"/>
              <p:cNvGrpSpPr/>
              <p:nvPr/>
            </p:nvGrpSpPr>
            <p:grpSpPr>
              <a:xfrm>
                <a:off x="1250157" y="3147937"/>
                <a:ext cx="3428231" cy="1055402"/>
                <a:chOff x="1031725" y="3419225"/>
                <a:chExt cx="3457753" cy="1025828"/>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586" y="3419225"/>
                  <a:ext cx="976031" cy="102582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3447" y="3419225"/>
                  <a:ext cx="976031" cy="1025828"/>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725" y="3419225"/>
                  <a:ext cx="976031" cy="1025828"/>
                </a:xfrm>
                <a:prstGeom prst="rect">
                  <a:avLst/>
                </a:prstGeom>
              </p:spPr>
            </p:pic>
          </p:grpSp>
        </p:grpSp>
        <p:sp>
          <p:nvSpPr>
            <p:cNvPr id="14" name="TextBox 13"/>
            <p:cNvSpPr txBox="1"/>
            <p:nvPr/>
          </p:nvSpPr>
          <p:spPr>
            <a:xfrm rot="16200000">
              <a:off x="-1354176" y="4101405"/>
              <a:ext cx="3929654" cy="369332"/>
            </a:xfrm>
            <a:prstGeom prst="rect">
              <a:avLst/>
            </a:prstGeom>
            <a:noFill/>
          </p:spPr>
          <p:txBody>
            <a:bodyPr wrap="square" rtlCol="0">
              <a:spAutoFit/>
            </a:bodyPr>
            <a:lstStyle/>
            <a:p>
              <a:pPr algn="ctr"/>
              <a:r>
                <a:rPr lang="en-US"/>
                <a:t>C</a:t>
              </a:r>
              <a:r>
                <a:rPr lang="en-US" smtClean="0"/>
                <a:t>orrelation</a:t>
              </a:r>
              <a:endParaRPr lang="en-US"/>
            </a:p>
          </p:txBody>
        </p:sp>
      </p:grpSp>
      <p:sp>
        <p:nvSpPr>
          <p:cNvPr id="20" name="TextBox 19"/>
          <p:cNvSpPr txBox="1"/>
          <p:nvPr/>
        </p:nvSpPr>
        <p:spPr>
          <a:xfrm>
            <a:off x="214314" y="708778"/>
            <a:ext cx="8786812" cy="1200329"/>
          </a:xfrm>
          <a:prstGeom prst="rect">
            <a:avLst/>
          </a:prstGeom>
          <a:noFill/>
        </p:spPr>
        <p:txBody>
          <a:bodyPr wrap="square" rtlCol="0">
            <a:spAutoFit/>
          </a:bodyPr>
          <a:lstStyle/>
          <a:p>
            <a:r>
              <a:rPr lang="en-US" sz="2400" b="1" dirty="0" smtClean="0"/>
              <a:t>XOR Results oppose </a:t>
            </a:r>
            <a:r>
              <a:rPr lang="en-US" sz="2400" b="1" dirty="0" err="1" smtClean="0"/>
              <a:t>Jern</a:t>
            </a:r>
            <a:r>
              <a:rPr lang="en-US" sz="2400" b="1" dirty="0" smtClean="0"/>
              <a:t> &amp; Kemp (2013)</a:t>
            </a:r>
            <a:endParaRPr lang="en-US" sz="2400" b="1" dirty="0"/>
          </a:p>
          <a:p>
            <a:r>
              <a:rPr lang="en-US" sz="2400" dirty="0" smtClean="0"/>
              <a:t>Alpha feature correlation was not applied in Beta category. Instead the correlation was </a:t>
            </a:r>
            <a:r>
              <a:rPr lang="en-US" sz="2400" i="1" dirty="0" smtClean="0"/>
              <a:t>reversed.</a:t>
            </a:r>
            <a:endParaRPr lang="en-US" sz="2400" i="1" dirty="0"/>
          </a:p>
        </p:txBody>
      </p:sp>
    </p:spTree>
    <p:extLst>
      <p:ext uri="{BB962C8B-B14F-4D97-AF65-F5344CB8AC3E}">
        <p14:creationId xmlns:p14="http://schemas.microsoft.com/office/powerpoint/2010/main" val="1154211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213" y="515552"/>
            <a:ext cx="8559384" cy="2246769"/>
          </a:xfrm>
          <a:prstGeom prst="rect">
            <a:avLst/>
          </a:prstGeom>
          <a:noFill/>
        </p:spPr>
        <p:txBody>
          <a:bodyPr wrap="square" rtlCol="0">
            <a:spAutoFit/>
          </a:bodyPr>
          <a:lstStyle/>
          <a:p>
            <a:r>
              <a:rPr lang="en-US" sz="2800" dirty="0" smtClean="0"/>
              <a:t>Structure of Alpha categories is broadly reflected in the Beta categories.</a:t>
            </a:r>
          </a:p>
          <a:p>
            <a:pPr marL="285750" indent="-285750">
              <a:buFont typeface="Arial" charset="0"/>
              <a:buChar char="•"/>
            </a:pPr>
            <a:endParaRPr lang="en-US" sz="2800" dirty="0" smtClean="0"/>
          </a:p>
          <a:p>
            <a:r>
              <a:rPr lang="en-US" sz="2800" b="1" dirty="0" smtClean="0"/>
              <a:t>However</a:t>
            </a:r>
            <a:r>
              <a:rPr lang="en-US" sz="2800" dirty="0" smtClean="0"/>
              <a:t>, Beta category structure often opposes the Alpha category. High degree of individual differences.</a:t>
            </a:r>
            <a:endParaRPr lang="en-US" sz="2800" dirty="0"/>
          </a:p>
        </p:txBody>
      </p:sp>
      <p:grpSp>
        <p:nvGrpSpPr>
          <p:cNvPr id="3" name="Group 2"/>
          <p:cNvGrpSpPr/>
          <p:nvPr/>
        </p:nvGrpSpPr>
        <p:grpSpPr>
          <a:xfrm>
            <a:off x="617138" y="3589971"/>
            <a:ext cx="7943536" cy="2881575"/>
            <a:chOff x="536611" y="3717561"/>
            <a:chExt cx="7943536" cy="2881575"/>
          </a:xfrm>
        </p:grpSpPr>
        <p:grpSp>
          <p:nvGrpSpPr>
            <p:cNvPr id="10" name="Group 9"/>
            <p:cNvGrpSpPr/>
            <p:nvPr/>
          </p:nvGrpSpPr>
          <p:grpSpPr>
            <a:xfrm>
              <a:off x="536611" y="3717561"/>
              <a:ext cx="7943536" cy="2653259"/>
              <a:chOff x="836326" y="4137285"/>
              <a:chExt cx="6694978" cy="223622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952" y="4137285"/>
                <a:ext cx="2131726" cy="22362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26" y="4137285"/>
                <a:ext cx="2131726" cy="223622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9578" y="4137285"/>
                <a:ext cx="2131726" cy="2236222"/>
              </a:xfrm>
              <a:prstGeom prst="rect">
                <a:avLst/>
              </a:prstGeom>
            </p:spPr>
          </p:pic>
        </p:grpSp>
        <p:sp>
          <p:nvSpPr>
            <p:cNvPr id="7" name="TextBox 6"/>
            <p:cNvSpPr txBox="1"/>
            <p:nvPr/>
          </p:nvSpPr>
          <p:spPr>
            <a:xfrm>
              <a:off x="6094405" y="6291359"/>
              <a:ext cx="2385742" cy="307777"/>
            </a:xfrm>
            <a:prstGeom prst="rect">
              <a:avLst/>
            </a:prstGeom>
            <a:noFill/>
          </p:spPr>
          <p:txBody>
            <a:bodyPr wrap="square" rtlCol="0">
              <a:spAutoFit/>
            </a:bodyPr>
            <a:lstStyle/>
            <a:p>
              <a:r>
                <a:rPr lang="en-US" sz="1400" dirty="0" smtClean="0"/>
                <a:t>*</a:t>
              </a:r>
              <a:r>
                <a:rPr lang="en-US" sz="1400" smtClean="0"/>
                <a:t>representative participants.</a:t>
              </a:r>
              <a:endParaRPr lang="en-US" sz="1400"/>
            </a:p>
          </p:txBody>
        </p:sp>
      </p:grpSp>
    </p:spTree>
    <p:extLst>
      <p:ext uri="{BB962C8B-B14F-4D97-AF65-F5344CB8AC3E}">
        <p14:creationId xmlns:p14="http://schemas.microsoft.com/office/powerpoint/2010/main" val="422180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70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769441"/>
          </a:xfrm>
          <a:prstGeom prst="rect">
            <a:avLst/>
          </a:prstGeom>
          <a:noFill/>
        </p:spPr>
        <p:txBody>
          <a:bodyPr wrap="square" rtlCol="0">
            <a:spAutoFit/>
          </a:bodyPr>
          <a:lstStyle/>
          <a:p>
            <a:r>
              <a:rPr lang="en-US" sz="4400" dirty="0" smtClean="0"/>
              <a:t>Full generation instructions</a:t>
            </a:r>
            <a:endParaRPr lang="en-US" sz="4400" dirty="0"/>
          </a:p>
        </p:txBody>
      </p:sp>
      <p:sp>
        <p:nvSpPr>
          <p:cNvPr id="2" name="Rectangle 1"/>
          <p:cNvSpPr/>
          <p:nvPr/>
        </p:nvSpPr>
        <p:spPr>
          <a:xfrm>
            <a:off x="0" y="1104548"/>
            <a:ext cx="9144000" cy="4462760"/>
          </a:xfrm>
          <a:prstGeom prst="rect">
            <a:avLst/>
          </a:prstGeom>
        </p:spPr>
        <p:txBody>
          <a:bodyPr wrap="square">
            <a:spAutoFit/>
          </a:bodyPr>
          <a:lstStyle/>
          <a:p>
            <a:pPr>
              <a:spcAft>
                <a:spcPts val="1200"/>
              </a:spcAft>
            </a:pPr>
            <a:r>
              <a:rPr lang="en-US" sz="2400" dirty="0" smtClean="0"/>
              <a:t>As </a:t>
            </a:r>
            <a:r>
              <a:rPr lang="en-US" sz="2400" dirty="0"/>
              <a:t>it turns out, there is another category of geometric figures called "Beta" that is different from the Alpha category you just learned about.  Instead of showing you examples of the Beta category, we would like to know what you think is likely to be in the Beta category. </a:t>
            </a:r>
            <a:endParaRPr lang="en-US" sz="2400" dirty="0" smtClean="0"/>
          </a:p>
          <a:p>
            <a:pPr>
              <a:spcAft>
                <a:spcPts val="1200"/>
              </a:spcAft>
            </a:pPr>
            <a:r>
              <a:rPr lang="en-US" sz="2400" dirty="0" smtClean="0"/>
              <a:t>You </a:t>
            </a:r>
            <a:r>
              <a:rPr lang="en-US" sz="2400" dirty="0"/>
              <a:t>will now be given the chance to create examples of any size or color in order to show what you expect about the Beta category.  You will be asked to produce 4 Beta examples - they can be quite similar or quite different depending on what you think makes the most sense for the category.  Each example needs to be unique, but the computer will let you know if you accidentally create a </a:t>
            </a:r>
            <a:r>
              <a:rPr lang="en-US" sz="2400" dirty="0" smtClean="0"/>
              <a:t>repeat.</a:t>
            </a:r>
            <a:endParaRPr lang="en-US" sz="2400" dirty="0"/>
          </a:p>
          <a:p>
            <a:pPr>
              <a:spcAft>
                <a:spcPts val="1200"/>
              </a:spcAft>
            </a:pPr>
            <a:r>
              <a:rPr lang="en-US" sz="2400" dirty="0" smtClean="0"/>
              <a:t>Press </a:t>
            </a:r>
            <a:r>
              <a:rPr lang="en-US" sz="2400" dirty="0"/>
              <a:t>the spacebar when you are ready to continue</a:t>
            </a:r>
            <a:r>
              <a:rPr lang="en-US" sz="2400" dirty="0" smtClean="0"/>
              <a:t>.</a:t>
            </a:r>
            <a:endParaRPr lang="en-US" sz="2400" dirty="0"/>
          </a:p>
        </p:txBody>
      </p:sp>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27132" y="962429"/>
            <a:ext cx="3375239" cy="5428631"/>
            <a:chOff x="4893329" y="806333"/>
            <a:chExt cx="3989524" cy="5965351"/>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893330" y="6467299"/>
              <a:ext cx="3989523" cy="304385"/>
            </a:xfrm>
            <a:prstGeom prst="rect">
              <a:avLst/>
            </a:prstGeom>
            <a:noFill/>
          </p:spPr>
          <p:txBody>
            <a:bodyPr wrap="square" rtlCol="0">
              <a:spAutoFit/>
            </a:bodyPr>
            <a:lstStyle/>
            <a:p>
              <a:pPr algn="r"/>
              <a:r>
                <a:rPr lang="en-US" sz="1200" dirty="0" smtClean="0"/>
                <a:t>Images from Ward (1994), </a:t>
              </a:r>
              <a:r>
                <a:rPr lang="en-US" sz="1200" i="1" dirty="0" smtClean="0"/>
                <a:t>Cognitive Psychology</a:t>
              </a:r>
              <a:endParaRPr lang="en-US" sz="1200" dirty="0"/>
            </a:p>
          </p:txBody>
        </p:sp>
      </p:grpSp>
      <p:sp>
        <p:nvSpPr>
          <p:cNvPr id="10" name="TextBox 9"/>
          <p:cNvSpPr txBox="1"/>
          <p:nvPr/>
        </p:nvSpPr>
        <p:spPr>
          <a:xfrm>
            <a:off x="260160" y="1568727"/>
            <a:ext cx="4849177" cy="3693319"/>
          </a:xfrm>
          <a:prstGeom prst="rect">
            <a:avLst/>
          </a:prstGeom>
          <a:noFill/>
        </p:spPr>
        <p:txBody>
          <a:bodyPr wrap="square" rtlCol="0">
            <a:spAutoFit/>
          </a:bodyPr>
          <a:lstStyle/>
          <a:p>
            <a:r>
              <a:rPr lang="en-US" sz="2000" dirty="0" smtClean="0"/>
              <a:t>Classic paradigm: participants asked to draw species of plants and animals from other planets</a:t>
            </a:r>
          </a:p>
          <a:p>
            <a:endParaRPr lang="en-US" dirty="0" smtClean="0"/>
          </a:p>
          <a:p>
            <a:endParaRPr lang="en-US" dirty="0" smtClean="0"/>
          </a:p>
          <a:p>
            <a:r>
              <a:rPr lang="en-US" sz="2000" dirty="0" smtClean="0"/>
              <a:t>Psychological account—</a:t>
            </a:r>
          </a:p>
          <a:p>
            <a:endParaRPr lang="en-US" dirty="0" smtClean="0"/>
          </a:p>
          <a:p>
            <a:r>
              <a:rPr lang="en-US" b="1" dirty="0" smtClean="0"/>
              <a:t>Copy-and-Tweak </a:t>
            </a:r>
            <a:r>
              <a:rPr lang="en-US" dirty="0" smtClean="0"/>
              <a:t>(Ward, 1995)</a:t>
            </a:r>
          </a:p>
          <a:p>
            <a:pPr marL="285750" indent="-168275">
              <a:buFontTx/>
              <a:buChar char="-"/>
            </a:pPr>
            <a:r>
              <a:rPr lang="en-US" sz="1600" dirty="0" smtClean="0"/>
              <a:t>Participants retrieve an earth animal from memory, and then change a few of its features to make something new.</a:t>
            </a:r>
          </a:p>
          <a:p>
            <a:pPr marL="285750" indent="-168275">
              <a:buFontTx/>
              <a:buChar char="-"/>
            </a:pPr>
            <a:endParaRPr lang="en-US" sz="1600" dirty="0"/>
          </a:p>
          <a:p>
            <a:pPr marL="285750" indent="-285750">
              <a:buFontTx/>
              <a:buChar char="-"/>
            </a:pPr>
            <a:endParaRPr lang="en-US" b="1" dirty="0"/>
          </a:p>
        </p:txBody>
      </p:sp>
    </p:spTree>
    <p:extLst>
      <p:ext uri="{BB962C8B-B14F-4D97-AF65-F5344CB8AC3E}">
        <p14:creationId xmlns:p14="http://schemas.microsoft.com/office/powerpoint/2010/main" val="76802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220767" y="314133"/>
            <a:ext cx="8379329" cy="461665"/>
          </a:xfrm>
          <a:prstGeom prst="rect">
            <a:avLst/>
          </a:prstGeom>
          <a:noFill/>
        </p:spPr>
        <p:txBody>
          <a:bodyPr wrap="square" rtlCol="0">
            <a:spAutoFit/>
          </a:bodyPr>
          <a:lstStyle/>
          <a:p>
            <a:r>
              <a:rPr lang="en-US" sz="2400" dirty="0" smtClean="0"/>
              <a:t>Does this count as a </a:t>
            </a:r>
            <a:r>
              <a:rPr lang="en-US" sz="2400" u="sng" dirty="0" smtClean="0"/>
              <a:t>creative</a:t>
            </a:r>
            <a:r>
              <a:rPr lang="en-US" sz="2400" dirty="0" smtClean="0"/>
              <a:t> use of conceptual knowledge? </a:t>
            </a:r>
            <a:endParaRPr lang="en-US" sz="2400" dirty="0"/>
          </a:p>
        </p:txBody>
      </p:sp>
      <p:sp>
        <p:nvSpPr>
          <p:cNvPr id="2" name="TextBox 1"/>
          <p:cNvSpPr txBox="1"/>
          <p:nvPr/>
        </p:nvSpPr>
        <p:spPr>
          <a:xfrm>
            <a:off x="584375" y="1091398"/>
            <a:ext cx="6495474" cy="2185214"/>
          </a:xfrm>
          <a:prstGeom prst="rect">
            <a:avLst/>
          </a:prstGeom>
          <a:noFill/>
        </p:spPr>
        <p:txBody>
          <a:bodyPr wrap="square" rtlCol="0">
            <a:spAutoFit/>
          </a:bodyPr>
          <a:lstStyle/>
          <a:p>
            <a:r>
              <a:rPr lang="en-US" sz="2000" b="1" dirty="0" smtClean="0"/>
              <a:t>Disadvantages</a:t>
            </a:r>
            <a:endParaRPr lang="en-US" sz="2000" dirty="0"/>
          </a:p>
          <a:p>
            <a:pPr marL="342900" indent="-227013">
              <a:buFont typeface="Arial" charset="0"/>
              <a:buChar char="•"/>
            </a:pPr>
            <a:r>
              <a:rPr lang="en-US" dirty="0" smtClean="0"/>
              <a:t>Really boring, small domain. </a:t>
            </a:r>
          </a:p>
          <a:p>
            <a:pPr marL="342900" indent="-227013">
              <a:buFont typeface="Arial" charset="0"/>
              <a:buChar char="•"/>
            </a:pPr>
            <a:r>
              <a:rPr lang="en-US" dirty="0" smtClean="0"/>
              <a:t>Doesn’t *feel* very creative.</a:t>
            </a:r>
          </a:p>
          <a:p>
            <a:endParaRPr lang="en-US" sz="2000" dirty="0" smtClean="0"/>
          </a:p>
          <a:p>
            <a:r>
              <a:rPr lang="en-US" sz="2000" b="1" dirty="0" smtClean="0"/>
              <a:t>Advantages</a:t>
            </a:r>
            <a:endParaRPr lang="en-US" sz="2000" dirty="0"/>
          </a:p>
          <a:p>
            <a:pPr marL="285750" indent="-169863">
              <a:buFont typeface="Arial" charset="0"/>
              <a:buChar char="•"/>
            </a:pPr>
            <a:r>
              <a:rPr lang="en-US" dirty="0" smtClean="0"/>
              <a:t>Can control prior knowledge</a:t>
            </a:r>
          </a:p>
          <a:p>
            <a:pPr marL="285750" indent="-169863">
              <a:buFont typeface="Arial" charset="0"/>
              <a:buChar char="•"/>
            </a:pPr>
            <a:r>
              <a:rPr lang="en-US" dirty="0" smtClean="0"/>
              <a:t>possible to simulate with formal models!</a:t>
            </a:r>
            <a:endParaRPr lang="en-US" dirty="0"/>
          </a:p>
        </p:txBody>
      </p:sp>
    </p:spTree>
    <p:extLst>
      <p:ext uri="{BB962C8B-B14F-4D97-AF65-F5344CB8AC3E}">
        <p14:creationId xmlns:p14="http://schemas.microsoft.com/office/powerpoint/2010/main" val="108017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767" y="314133"/>
            <a:ext cx="8379329" cy="461665"/>
          </a:xfrm>
          <a:prstGeom prst="rect">
            <a:avLst/>
          </a:prstGeom>
          <a:noFill/>
        </p:spPr>
        <p:txBody>
          <a:bodyPr wrap="square" rtlCol="0">
            <a:spAutoFit/>
          </a:bodyPr>
          <a:lstStyle/>
          <a:p>
            <a:r>
              <a:rPr lang="en-US" sz="2400" dirty="0" smtClean="0"/>
              <a:t>Replicating classic results in the artificial domain.</a:t>
            </a:r>
            <a:endParaRPr lang="en-US" sz="2400" dirty="0"/>
          </a:p>
        </p:txBody>
      </p:sp>
      <p:sp>
        <p:nvSpPr>
          <p:cNvPr id="32" name="TextBox 31"/>
          <p:cNvSpPr txBox="1"/>
          <p:nvPr/>
        </p:nvSpPr>
        <p:spPr>
          <a:xfrm>
            <a:off x="1300109" y="1491688"/>
            <a:ext cx="5973127" cy="923330"/>
          </a:xfrm>
          <a:prstGeom prst="rect">
            <a:avLst/>
          </a:prstGeom>
          <a:noFill/>
        </p:spPr>
        <p:txBody>
          <a:bodyPr wrap="square" rtlCol="0">
            <a:spAutoFit/>
          </a:bodyPr>
          <a:lstStyle/>
          <a:p>
            <a:pPr marL="117475"/>
            <a:r>
              <a:rPr lang="en-US" b="1" dirty="0" err="1" smtClean="0"/>
              <a:t>Jern</a:t>
            </a:r>
            <a:r>
              <a:rPr lang="en-US" b="1" dirty="0" smtClean="0"/>
              <a:t> &amp; Kemp (2013):</a:t>
            </a:r>
            <a:endParaRPr lang="en-US" dirty="0" smtClean="0"/>
          </a:p>
          <a:p>
            <a:pPr marL="117475"/>
            <a:r>
              <a:rPr lang="en-US" dirty="0" smtClean="0"/>
              <a:t>Generated categories possessed the same correlations as in the experimenter-defined categories. </a:t>
            </a:r>
            <a:endParaRPr lang="en-US"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2334" y="763128"/>
            <a:ext cx="8379329" cy="1384995"/>
            <a:chOff x="411060" y="1006408"/>
            <a:chExt cx="8379329" cy="1384995"/>
          </a:xfrm>
        </p:grpSpPr>
        <p:sp>
          <p:nvSpPr>
            <p:cNvPr id="4" name="TextBox 3"/>
            <p:cNvSpPr txBox="1"/>
            <p:nvPr/>
          </p:nvSpPr>
          <p:spPr>
            <a:xfrm>
              <a:off x="411060" y="1006408"/>
              <a:ext cx="8379329" cy="461665"/>
            </a:xfrm>
            <a:prstGeom prst="rect">
              <a:avLst/>
            </a:prstGeom>
            <a:noFill/>
          </p:spPr>
          <p:txBody>
            <a:bodyPr wrap="square" rtlCol="0">
              <a:spAutoFit/>
            </a:bodyPr>
            <a:lstStyle/>
            <a:p>
              <a:r>
                <a:rPr lang="en-US" sz="2400" dirty="0" smtClean="0"/>
                <a:t>A hierarchical sampling model</a:t>
              </a:r>
              <a:endParaRPr lang="en-US" sz="2400" dirty="0"/>
            </a:p>
          </p:txBody>
        </p:sp>
        <p:sp>
          <p:nvSpPr>
            <p:cNvPr id="6" name="TextBox 5"/>
            <p:cNvSpPr txBox="1"/>
            <p:nvPr/>
          </p:nvSpPr>
          <p:spPr>
            <a:xfrm>
              <a:off x="411060" y="1468073"/>
              <a:ext cx="7633982" cy="923330"/>
            </a:xfrm>
            <a:prstGeom prst="rect">
              <a:avLst/>
            </a:prstGeom>
            <a:noFill/>
          </p:spPr>
          <p:txBody>
            <a:bodyPr wrap="square" rtlCol="0">
              <a:spAutoFit/>
            </a:bodyPr>
            <a:lstStyle/>
            <a:p>
              <a:pPr marL="342900" indent="-342900">
                <a:buFont typeface="+mj-lt"/>
                <a:buAutoNum type="arabicPeriod"/>
              </a:pPr>
              <a:r>
                <a:rPr lang="en-US" dirty="0" smtClean="0"/>
                <a:t>Represent categories as (multivariate normal) distributions in the space.</a:t>
              </a:r>
            </a:p>
            <a:p>
              <a:pPr marL="342900" indent="-342900">
                <a:buFont typeface="+mj-lt"/>
                <a:buAutoNum type="arabicPeriod"/>
              </a:pPr>
              <a:r>
                <a:rPr lang="en-US" dirty="0" smtClean="0"/>
                <a:t>Infer the the patterns of variability common among known categories.</a:t>
              </a:r>
            </a:p>
            <a:p>
              <a:pPr marL="342900" indent="-342900">
                <a:buFont typeface="+mj-lt"/>
                <a:buAutoNum type="arabicPeriod"/>
              </a:pPr>
              <a:r>
                <a:rPr lang="en-US" dirty="0" smtClean="0"/>
                <a:t>Generate a new category with similar patterns.</a:t>
              </a:r>
            </a:p>
          </p:txBody>
        </p:sp>
      </p:grpSp>
      <p:grpSp>
        <p:nvGrpSpPr>
          <p:cNvPr id="9" name="Group 8"/>
          <p:cNvGrpSpPr/>
          <p:nvPr/>
        </p:nvGrpSpPr>
        <p:grpSpPr>
          <a:xfrm>
            <a:off x="-74152" y="3095538"/>
            <a:ext cx="9218152" cy="2575419"/>
            <a:chOff x="868815" y="3145392"/>
            <a:chExt cx="8410515" cy="234977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868815" y="4848838"/>
              <a:ext cx="1261988" cy="646331"/>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0767" y="314133"/>
            <a:ext cx="8379329" cy="461665"/>
          </a:xfrm>
          <a:prstGeom prst="rect">
            <a:avLst/>
          </a:prstGeom>
          <a:noFill/>
        </p:spPr>
        <p:txBody>
          <a:bodyPr wrap="square" rtlCol="0">
            <a:spAutoFit/>
          </a:bodyPr>
          <a:lstStyle/>
          <a:p>
            <a:r>
              <a:rPr lang="en-US" sz="2400" dirty="0" smtClean="0"/>
              <a:t>Taking a step back</a:t>
            </a:r>
            <a:r>
              <a:rPr lang="mr-IN" sz="2400" dirty="0" smtClean="0"/>
              <a:t>…</a:t>
            </a:r>
            <a:endParaRPr lang="en-US" sz="2400" dirty="0"/>
          </a:p>
        </p:txBody>
      </p:sp>
      <p:sp>
        <p:nvSpPr>
          <p:cNvPr id="20" name="TextBox 19"/>
          <p:cNvSpPr txBox="1"/>
          <p:nvPr/>
        </p:nvSpPr>
        <p:spPr>
          <a:xfrm>
            <a:off x="486562" y="1342239"/>
            <a:ext cx="6652590" cy="3200876"/>
          </a:xfrm>
          <a:prstGeom prst="rect">
            <a:avLst/>
          </a:prstGeom>
          <a:noFill/>
        </p:spPr>
        <p:txBody>
          <a:bodyPr wrap="none" rtlCol="0">
            <a:spAutoFit/>
          </a:bodyPr>
          <a:lstStyle/>
          <a:p>
            <a:r>
              <a:rPr lang="en-US" b="1" dirty="0" smtClean="0"/>
              <a:t>Experimental Approaches</a:t>
            </a:r>
          </a:p>
          <a:p>
            <a:pPr marL="285750" indent="-169863">
              <a:buFontTx/>
              <a:buChar char="-"/>
            </a:pPr>
            <a:r>
              <a:rPr lang="en-US" sz="1600" dirty="0" smtClean="0"/>
              <a:t>Naturalistic “draw an alien” experiments (e.g., Ward, 1994)</a:t>
            </a:r>
          </a:p>
          <a:p>
            <a:pPr marL="285750" indent="-169863" algn="just">
              <a:buFontTx/>
              <a:buChar char="-"/>
            </a:pPr>
            <a:r>
              <a:rPr lang="en-US" sz="1600" dirty="0" smtClean="0"/>
              <a:t>Artificial category learning studies (</a:t>
            </a:r>
            <a:r>
              <a:rPr lang="en-US" sz="1600" dirty="0" err="1" smtClean="0"/>
              <a:t>Jern</a:t>
            </a:r>
            <a:r>
              <a:rPr lang="en-US" sz="1600" dirty="0" smtClean="0"/>
              <a:t> &amp; Kemp, 2013)</a:t>
            </a:r>
            <a:endParaRPr lang="en-US" sz="1600" b="1" dirty="0" smtClean="0"/>
          </a:p>
          <a:p>
            <a:endParaRPr lang="en-US" b="1" dirty="0"/>
          </a:p>
          <a:p>
            <a:endParaRPr lang="en-US" b="1" dirty="0" smtClean="0"/>
          </a:p>
          <a:p>
            <a:r>
              <a:rPr lang="en-US" b="1" dirty="0" smtClean="0"/>
              <a:t>What do we know?</a:t>
            </a:r>
          </a:p>
          <a:p>
            <a:pPr marL="285750" indent="-169863">
              <a:buFontTx/>
              <a:buChar char="-"/>
            </a:pPr>
            <a:r>
              <a:rPr lang="en-US" sz="1600" dirty="0" smtClean="0"/>
              <a:t>Generation is influenced by prior knowledge.</a:t>
            </a:r>
          </a:p>
          <a:p>
            <a:pPr marL="285750" indent="-169863">
              <a:buFontTx/>
              <a:buChar char="-"/>
            </a:pPr>
            <a:r>
              <a:rPr lang="en-US" sz="1600" dirty="0" smtClean="0"/>
              <a:t>Distributional structure of generated categories reflects known categories.</a:t>
            </a:r>
          </a:p>
          <a:p>
            <a:pPr marL="285750" indent="-169863">
              <a:buFontTx/>
              <a:buChar char="-"/>
            </a:pPr>
            <a:r>
              <a:rPr lang="en-US" sz="1600" dirty="0" smtClean="0"/>
              <a:t>Hierarchal sampling model explains prior knowledge effects.</a:t>
            </a:r>
            <a:endParaRPr lang="en-US" sz="1600" dirty="0"/>
          </a:p>
          <a:p>
            <a:pPr marL="285750" indent="-169863">
              <a:buFontTx/>
              <a:buChar char="-"/>
            </a:pPr>
            <a:endParaRPr lang="en-US" sz="1600" dirty="0" smtClean="0"/>
          </a:p>
          <a:p>
            <a:pPr marL="285750" indent="-169863">
              <a:buFontTx/>
              <a:buChar char="-"/>
            </a:pPr>
            <a:endParaRPr lang="en-US" sz="1600" dirty="0"/>
          </a:p>
          <a:p>
            <a:pPr marL="7938"/>
            <a:r>
              <a:rPr lang="en-US" dirty="0" smtClean="0"/>
              <a:t>That’s where we are!</a:t>
            </a:r>
          </a:p>
        </p:txBody>
      </p:sp>
    </p:spTree>
    <p:extLst>
      <p:ext uri="{BB962C8B-B14F-4D97-AF65-F5344CB8AC3E}">
        <p14:creationId xmlns:p14="http://schemas.microsoft.com/office/powerpoint/2010/main" val="1841319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3184</Words>
  <Application>Microsoft Macintosh PowerPoint</Application>
  <PresentationFormat>On-screen Show (4:3)</PresentationFormat>
  <Paragraphs>277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Calibri Light</vt:lpstr>
      <vt:lpstr>Courier</vt:lpstr>
      <vt:lpstr>Courier New</vt:lpstr>
      <vt:lpstr>Mangal</vt:lpstr>
      <vt:lpstr>Arial</vt:lpstr>
      <vt:lpstr>Office Theme</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46</cp:revision>
  <cp:lastPrinted>2017-02-20T22:11:34Z</cp:lastPrinted>
  <dcterms:created xsi:type="dcterms:W3CDTF">2017-02-16T21:54:54Z</dcterms:created>
  <dcterms:modified xsi:type="dcterms:W3CDTF">2017-02-20T22:11:38Z</dcterms:modified>
</cp:coreProperties>
</file>