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2"/>
  </p:notesMasterIdLst>
  <p:sldIdLst>
    <p:sldId id="288" r:id="rId2"/>
    <p:sldId id="256" r:id="rId3"/>
    <p:sldId id="340" r:id="rId4"/>
    <p:sldId id="261" r:id="rId5"/>
    <p:sldId id="342" r:id="rId6"/>
    <p:sldId id="331" r:id="rId7"/>
    <p:sldId id="257" r:id="rId8"/>
    <p:sldId id="328" r:id="rId9"/>
    <p:sldId id="343" r:id="rId10"/>
    <p:sldId id="264" r:id="rId11"/>
    <p:sldId id="258" r:id="rId12"/>
    <p:sldId id="344" r:id="rId13"/>
    <p:sldId id="259" r:id="rId14"/>
    <p:sldId id="332" r:id="rId15"/>
    <p:sldId id="260" r:id="rId16"/>
    <p:sldId id="345" r:id="rId17"/>
    <p:sldId id="346" r:id="rId18"/>
    <p:sldId id="347" r:id="rId19"/>
    <p:sldId id="348" r:id="rId20"/>
    <p:sldId id="349" r:id="rId21"/>
    <p:sldId id="351" r:id="rId22"/>
    <p:sldId id="266" r:id="rId23"/>
    <p:sldId id="352" r:id="rId24"/>
    <p:sldId id="268" r:id="rId25"/>
    <p:sldId id="336" r:id="rId26"/>
    <p:sldId id="334" r:id="rId27"/>
    <p:sldId id="337" r:id="rId28"/>
    <p:sldId id="276" r:id="rId29"/>
    <p:sldId id="277" r:id="rId30"/>
    <p:sldId id="278" r:id="rId31"/>
    <p:sldId id="295" r:id="rId32"/>
    <p:sldId id="296" r:id="rId33"/>
    <p:sldId id="300" r:id="rId34"/>
    <p:sldId id="302" r:id="rId35"/>
    <p:sldId id="316" r:id="rId36"/>
    <p:sldId id="354" r:id="rId37"/>
    <p:sldId id="317" r:id="rId38"/>
    <p:sldId id="318" r:id="rId39"/>
    <p:sldId id="319" r:id="rId40"/>
    <p:sldId id="353"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18"/>
    <p:restoredTop sz="75687"/>
  </p:normalViewPr>
  <p:slideViewPr>
    <p:cSldViewPr snapToGrid="0" snapToObjects="1">
      <p:cViewPr>
        <p:scale>
          <a:sx n="110" d="100"/>
          <a:sy n="110" d="100"/>
        </p:scale>
        <p:origin x="3360"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E3613-DEF7-9F4D-BB72-F0B456B81BA8}" type="datetimeFigureOut">
              <a:rPr lang="en-US" smtClean="0"/>
              <a:t>4/19/17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E8A78D-75C4-E841-B8CC-3B6913D7A8EB}" type="slidenum">
              <a:rPr lang="en-US" smtClean="0"/>
              <a:t>‹#›</a:t>
            </a:fld>
            <a:endParaRPr lang="en-US"/>
          </a:p>
        </p:txBody>
      </p:sp>
    </p:spTree>
    <p:extLst>
      <p:ext uri="{BB962C8B-B14F-4D97-AF65-F5344CB8AC3E}">
        <p14:creationId xmlns:p14="http://schemas.microsoft.com/office/powerpoint/2010/main" val="462046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E8A78D-75C4-E841-B8CC-3B6913D7A8EB}" type="slidenum">
              <a:rPr lang="en-US" smtClean="0"/>
              <a:t>1</a:t>
            </a:fld>
            <a:endParaRPr lang="en-US"/>
          </a:p>
        </p:txBody>
      </p:sp>
    </p:spTree>
    <p:extLst>
      <p:ext uri="{BB962C8B-B14F-4D97-AF65-F5344CB8AC3E}">
        <p14:creationId xmlns:p14="http://schemas.microsoft.com/office/powerpoint/2010/main" val="1233805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a:t>
            </a:r>
            <a:r>
              <a:rPr lang="en-US" baseline="0" dirty="0" smtClean="0"/>
              <a:t> how can you apply a cognitive-style interpretation to these findings?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most commonly cited idea is what we now call the “copy and tweak account”, but was originally termed the path of least resistance model</a:t>
            </a:r>
            <a:r>
              <a:rPr lang="mr-IN" baseline="0" dirty="0" smtClean="0"/>
              <a:t>…</a:t>
            </a:r>
            <a:r>
              <a:rPr lang="en-US" baseline="0" dirty="0" smtClean="0"/>
              <a:t>.</a:t>
            </a:r>
          </a:p>
        </p:txBody>
      </p:sp>
      <p:sp>
        <p:nvSpPr>
          <p:cNvPr id="4" name="Slide Number Placeholder 3"/>
          <p:cNvSpPr>
            <a:spLocks noGrp="1"/>
          </p:cNvSpPr>
          <p:nvPr>
            <p:ph type="sldNum" sz="quarter" idx="10"/>
          </p:nvPr>
        </p:nvSpPr>
        <p:spPr/>
        <p:txBody>
          <a:bodyPr/>
          <a:lstStyle/>
          <a:p>
            <a:fld id="{2EE8A78D-75C4-E841-B8CC-3B6913D7A8EB}" type="slidenum">
              <a:rPr lang="en-US" smtClean="0"/>
              <a:t>10</a:t>
            </a:fld>
            <a:endParaRPr lang="en-US"/>
          </a:p>
        </p:txBody>
      </p:sp>
    </p:spTree>
    <p:extLst>
      <p:ext uri="{BB962C8B-B14F-4D97-AF65-F5344CB8AC3E}">
        <p14:creationId xmlns:p14="http://schemas.microsoft.com/office/powerpoint/2010/main" val="1874129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its</a:t>
            </a:r>
            <a:r>
              <a:rPr lang="en-US" baseline="0" dirty="0" smtClean="0"/>
              <a:t> really hard to test a theory on that sort of data, because drawing pictures is a really complex behavior. So to move things forward, researchers simplified the domain, which allows for theories to be more easily tested.</a:t>
            </a:r>
            <a:endParaRPr lang="en-US" dirty="0" smtClean="0"/>
          </a:p>
          <a:p>
            <a:endParaRPr lang="en-US" baseline="0" dirty="0" smtClean="0"/>
          </a:p>
          <a:p>
            <a:r>
              <a:rPr lang="en-US" baseline="0" dirty="0" smtClean="0"/>
              <a:t>Alan </a:t>
            </a:r>
            <a:r>
              <a:rPr lang="en-US" baseline="0" dirty="0" err="1" smtClean="0"/>
              <a:t>Jern</a:t>
            </a:r>
            <a:r>
              <a:rPr lang="en-US" baseline="0" dirty="0" smtClean="0"/>
              <a:t> &amp; Charles Kemp were the first to report anything like this. They developed a artificial, three-dimensional domain of what they called “crystals”, varying in size, hue, and saturation, so you can visualize the domain as a cube. Each on these items at the bottom of the slide is one crystal, which can be conceptualized as a point in the three dimensional domain space.</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11</a:t>
            </a:fld>
            <a:endParaRPr lang="en-US"/>
          </a:p>
        </p:txBody>
      </p:sp>
    </p:spTree>
    <p:extLst>
      <p:ext uri="{BB962C8B-B14F-4D97-AF65-F5344CB8AC3E}">
        <p14:creationId xmlns:p14="http://schemas.microsoft.com/office/powerpoint/2010/main" val="924490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really important to grasp</a:t>
            </a:r>
            <a:r>
              <a:rPr lang="en-US" baseline="0" dirty="0" smtClean="0"/>
              <a:t> the idea that you can represent one of these artificial domains using Cartesian coordinates.</a:t>
            </a:r>
          </a:p>
          <a:p>
            <a:r>
              <a:rPr lang="en-US" baseline="0" dirty="0" smtClean="0"/>
              <a:t>Will be lost for the rest of lab meeting!</a:t>
            </a:r>
          </a:p>
          <a:p>
            <a:r>
              <a:rPr lang="en-US" baseline="0" dirty="0" smtClean="0"/>
              <a:t>Speak up if you lose track of what the spaces are.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12</a:t>
            </a:fld>
            <a:endParaRPr lang="en-US"/>
          </a:p>
        </p:txBody>
      </p:sp>
    </p:spTree>
    <p:extLst>
      <p:ext uri="{BB962C8B-B14F-4D97-AF65-F5344CB8AC3E}">
        <p14:creationId xmlns:p14="http://schemas.microsoft.com/office/powerpoint/2010/main" val="56440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within a space, an</a:t>
            </a:r>
            <a:r>
              <a:rPr lang="en-US" baseline="0" dirty="0" smtClean="0"/>
              <a:t> experimenter can define a</a:t>
            </a:r>
            <a:r>
              <a:rPr lang="en-US" dirty="0" smtClean="0"/>
              <a:t> category as a collection of crystals, or multiple points in the space.</a:t>
            </a:r>
            <a:r>
              <a:rPr lang="en-US" baseline="0" dirty="0" smtClean="0"/>
              <a:t> And so the general procedure is to teach people about one or more experimenter-defined categories, and then ask participants to make new categories.</a:t>
            </a:r>
          </a:p>
          <a:p>
            <a:endParaRPr lang="en-US" baseline="0" dirty="0" smtClean="0"/>
          </a:p>
          <a:p>
            <a:r>
              <a:rPr lang="en-US" baseline="0" dirty="0" smtClean="0"/>
              <a:t>In this paradigm, participants create the new category one item at a time, and each item is made with a set of sliding scales that can be used to change the feature values. They get as much time as they want, and when they’re finished they move on to create the next example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13</a:t>
            </a:fld>
            <a:endParaRPr lang="en-US"/>
          </a:p>
        </p:txBody>
      </p:sp>
    </p:spTree>
    <p:extLst>
      <p:ext uri="{BB962C8B-B14F-4D97-AF65-F5344CB8AC3E}">
        <p14:creationId xmlns:p14="http://schemas.microsoft.com/office/powerpoint/2010/main" val="589533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they’ve finished, they will have created multiple crystals,</a:t>
            </a:r>
            <a:r>
              <a:rPr lang="en-US" baseline="0" dirty="0" smtClean="0"/>
              <a:t> which constitutes a category, and we can analyze the category they made by plotting the positions of each of their crystals within the space. So if you imagine that a participant created these for examples into their category, then you could plot their category next to the category that they learned to reveal a lot about their approach.</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14</a:t>
            </a:fld>
            <a:endParaRPr lang="en-US"/>
          </a:p>
        </p:txBody>
      </p:sp>
    </p:spTree>
    <p:extLst>
      <p:ext uri="{BB962C8B-B14F-4D97-AF65-F5344CB8AC3E}">
        <p14:creationId xmlns:p14="http://schemas.microsoft.com/office/powerpoint/2010/main" val="1484701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And broadly speaking what </a:t>
            </a:r>
            <a:r>
              <a:rPr lang="en-US" baseline="0" dirty="0" err="1" smtClean="0"/>
              <a:t>Jern</a:t>
            </a:r>
            <a:r>
              <a:rPr lang="en-US" baseline="0" dirty="0" smtClean="0"/>
              <a:t> and Kemp found was pretty much what we already knew. Their manipulation was in the relationship between size and saturation, within the experimenter define categories. Some participants learned this category with positive correlation, so larger crystals tend to be more saturated, and some participants learned this negative correlation category.</a:t>
            </a:r>
          </a:p>
          <a:p>
            <a:endParaRPr lang="en-US" baseline="0" dirty="0" smtClean="0"/>
          </a:p>
          <a:p>
            <a:r>
              <a:rPr lang="en-US" baseline="0" dirty="0" smtClean="0"/>
              <a:t>And after participants learned the categories, they tended to generate new categories with the same properties. So if they learned the positive correlation category, then they tended to generate a new category with positive correlation, and vice-versa. And this lines up really nicely with the earlier observation that alien species obey the same correlations as found on earth.</a:t>
            </a:r>
          </a:p>
        </p:txBody>
      </p:sp>
      <p:sp>
        <p:nvSpPr>
          <p:cNvPr id="4" name="Slide Number Placeholder 3"/>
          <p:cNvSpPr>
            <a:spLocks noGrp="1"/>
          </p:cNvSpPr>
          <p:nvPr>
            <p:ph type="sldNum" sz="quarter" idx="10"/>
          </p:nvPr>
        </p:nvSpPr>
        <p:spPr/>
        <p:txBody>
          <a:bodyPr/>
          <a:lstStyle/>
          <a:p>
            <a:fld id="{2EE8A78D-75C4-E841-B8CC-3B6913D7A8EB}" type="slidenum">
              <a:rPr lang="en-US" smtClean="0"/>
              <a:t>15</a:t>
            </a:fld>
            <a:endParaRPr lang="en-US"/>
          </a:p>
        </p:txBody>
      </p:sp>
    </p:spTree>
    <p:extLst>
      <p:ext uri="{BB962C8B-B14F-4D97-AF65-F5344CB8AC3E}">
        <p14:creationId xmlns:p14="http://schemas.microsoft.com/office/powerpoint/2010/main" val="335045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16</a:t>
            </a:fld>
            <a:endParaRPr lang="en-US"/>
          </a:p>
        </p:txBody>
      </p:sp>
    </p:spTree>
    <p:extLst>
      <p:ext uri="{BB962C8B-B14F-4D97-AF65-F5344CB8AC3E}">
        <p14:creationId xmlns:p14="http://schemas.microsoft.com/office/powerpoint/2010/main" val="1012472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a:t>
            </a:r>
            <a:r>
              <a:rPr lang="en-US" baseline="0" dirty="0" smtClean="0"/>
              <a:t> what this is about is category contrast. Like, the first goal of making something new</a:t>
            </a:r>
            <a:r>
              <a:rPr lang="mr-IN" baseline="0" dirty="0" smtClean="0"/>
              <a: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is actually a pretty tough issue because there are a million ways that your new category could be different, and you need to choose just one or two.</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17</a:t>
            </a:fld>
            <a:endParaRPr lang="en-US"/>
          </a:p>
        </p:txBody>
      </p:sp>
    </p:spTree>
    <p:extLst>
      <p:ext uri="{BB962C8B-B14F-4D97-AF65-F5344CB8AC3E}">
        <p14:creationId xmlns:p14="http://schemas.microsoft.com/office/powerpoint/2010/main" val="2118404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example</a:t>
            </a:r>
            <a:r>
              <a:rPr lang="mr-IN" baseline="0" dirty="0" smtClean="0"/>
              <a: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You can’t make a new animal by making a goldfish blue, because that’s</a:t>
            </a:r>
            <a:r>
              <a:rPr lang="mr-IN"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18</a:t>
            </a:fld>
            <a:endParaRPr lang="en-US"/>
          </a:p>
        </p:txBody>
      </p:sp>
    </p:spTree>
    <p:extLst>
      <p:ext uri="{BB962C8B-B14F-4D97-AF65-F5344CB8AC3E}">
        <p14:creationId xmlns:p14="http://schemas.microsoft.com/office/powerpoint/2010/main" val="12914935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model we ended up building was called PACKER, which stands for producing</a:t>
            </a:r>
            <a:r>
              <a:rPr lang="en-US" baseline="0" dirty="0" smtClean="0"/>
              <a:t> alike and contrasting knowledge with exemplar representations. We called it packer first, because go packers!, but second because one of the key principles is that the model generated categories by trying to pack unoccupied space with examples. </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19</a:t>
            </a:fld>
            <a:endParaRPr lang="en-US"/>
          </a:p>
        </p:txBody>
      </p:sp>
    </p:spTree>
    <p:extLst>
      <p:ext uri="{BB962C8B-B14F-4D97-AF65-F5344CB8AC3E}">
        <p14:creationId xmlns:p14="http://schemas.microsoft.com/office/powerpoint/2010/main" val="1548630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2</a:t>
            </a:fld>
            <a:endParaRPr lang="en-US"/>
          </a:p>
        </p:txBody>
      </p:sp>
    </p:spTree>
    <p:extLst>
      <p:ext uri="{BB962C8B-B14F-4D97-AF65-F5344CB8AC3E}">
        <p14:creationId xmlns:p14="http://schemas.microsoft.com/office/powerpoint/2010/main" val="315800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Here’s what I</a:t>
            </a:r>
            <a:r>
              <a:rPr lang="en-US" baseline="0" dirty="0" smtClean="0"/>
              <a:t> mean. PACKER wants new categories to be dissimilar to all the known categories, and it wants items belonging to the same category to be similar to one another.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a:t>
            </a:r>
            <a:r>
              <a:rPr lang="en-US" baseline="0" dirty="0" err="1" smtClean="0"/>
              <a:t>heatmaps</a:t>
            </a:r>
            <a:r>
              <a:rPr lang="en-US" baseline="0" dirty="0" smtClean="0"/>
              <a:t> I have on the slide I think provide a solid ignition about how the model works. Each of these plots show how likely the model is to generate a category B example at each point in the space, with blue areas being more likely. So in this case the model knows about one item in category A and one item in category B. The first plot shows how the category A example contributes to generation, and basically things get exponentially more likely as you move away from the A. The second one shows the influence of the category B example, and basically things get exponentially less likely as you move away from 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in one of these low dimensional worlds, making something distinct is about making  sure the item is far away from what you know about.</a:t>
            </a:r>
          </a:p>
        </p:txBody>
      </p:sp>
      <p:sp>
        <p:nvSpPr>
          <p:cNvPr id="4" name="Slide Number Placeholder 3"/>
          <p:cNvSpPr>
            <a:spLocks noGrp="1"/>
          </p:cNvSpPr>
          <p:nvPr>
            <p:ph type="sldNum" sz="quarter" idx="10"/>
          </p:nvPr>
        </p:nvSpPr>
        <p:spPr/>
        <p:txBody>
          <a:bodyPr/>
          <a:lstStyle/>
          <a:p>
            <a:fld id="{058AAC71-9B48-0A43-90A2-3982C5B7C3CD}" type="slidenum">
              <a:rPr lang="en-US" smtClean="0"/>
              <a:t>20</a:t>
            </a:fld>
            <a:endParaRPr lang="en-US"/>
          </a:p>
        </p:txBody>
      </p:sp>
    </p:spTree>
    <p:extLst>
      <p:ext uri="{BB962C8B-B14F-4D97-AF65-F5344CB8AC3E}">
        <p14:creationId xmlns:p14="http://schemas.microsoft.com/office/powerpoint/2010/main" val="4317797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PACKER’s answer to this tough</a:t>
            </a:r>
            <a:r>
              <a:rPr lang="en-US" baseline="0" dirty="0" smtClean="0"/>
              <a:t> question is that it ‘packs’ the categories in.</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21</a:t>
            </a:fld>
            <a:endParaRPr lang="en-US"/>
          </a:p>
        </p:txBody>
      </p:sp>
    </p:spTree>
    <p:extLst>
      <p:ext uri="{BB962C8B-B14F-4D97-AF65-F5344CB8AC3E}">
        <p14:creationId xmlns:p14="http://schemas.microsoft.com/office/powerpoint/2010/main" val="1913638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the question then, is do people pack their categories in?</a:t>
            </a:r>
          </a:p>
          <a:p>
            <a:endParaRPr lang="en-US" baseline="0" dirty="0" smtClean="0"/>
          </a:p>
          <a:p>
            <a:r>
              <a:rPr lang="en-US" baseline="0" dirty="0" smtClean="0"/>
              <a:t>If this were </a:t>
            </a:r>
            <a:r>
              <a:rPr lang="en-US" baseline="0" smtClean="0"/>
              <a:t>the case, then we’d </a:t>
            </a:r>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22</a:t>
            </a:fld>
            <a:endParaRPr lang="en-US"/>
          </a:p>
        </p:txBody>
      </p:sp>
    </p:spTree>
    <p:extLst>
      <p:ext uri="{BB962C8B-B14F-4D97-AF65-F5344CB8AC3E}">
        <p14:creationId xmlns:p14="http://schemas.microsoft.com/office/powerpoint/2010/main" val="13711216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tested these predictions within this domain</a:t>
            </a:r>
            <a:r>
              <a:rPr lang="mr-IN" baseline="0" dirty="0" smtClean="0"/>
              <a:t>…</a:t>
            </a:r>
            <a:endParaRPr lang="en-US" baseline="0" dirty="0" smtClean="0"/>
          </a:p>
          <a:p>
            <a:endParaRPr lang="en-US" baseline="0" dirty="0"/>
          </a:p>
          <a:p>
            <a:r>
              <a:rPr lang="en-US" baseline="0" dirty="0" smtClean="0"/>
              <a:t>We developed a two dimensional domain of squares varying in color and in size. In our experiments, participants first complete a training phase where they are taught about a category that we defined as a collection of these squares. In each of our experiments, participants only learn about one experimenter-defined category, which we call the “alpha category”.</a:t>
            </a:r>
          </a:p>
          <a:p>
            <a:endParaRPr lang="en-US" baseline="0" dirty="0" smtClean="0"/>
          </a:p>
          <a:p>
            <a:r>
              <a:rPr lang="en-US" baseline="0" dirty="0" smtClean="0"/>
              <a:t>Then, they complete a generation phase where they we ask them generate a new category, which we call the “Beta” category.</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23</a:t>
            </a:fld>
            <a:endParaRPr lang="en-US"/>
          </a:p>
        </p:txBody>
      </p:sp>
    </p:spTree>
    <p:extLst>
      <p:ext uri="{BB962C8B-B14F-4D97-AF65-F5344CB8AC3E}">
        <p14:creationId xmlns:p14="http://schemas.microsoft.com/office/powerpoint/2010/main" val="969464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training phase is what you would call “supervised</a:t>
            </a:r>
            <a:r>
              <a:rPr lang="en-US" baseline="0" dirty="0" smtClean="0"/>
              <a:t> observation”. On each trial, participants see a single alpha category member and they are told it is an alpha, and they can move on whenever they want. So on the left I have a depiction of what each trial looked like, and on the right I have the instructions participants saw before beginning the training phase. These instructions are purposefully very boring because we don’t want participants bringing in any prior knowledge to the experiment.</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24</a:t>
            </a:fld>
            <a:endParaRPr lang="en-US"/>
          </a:p>
        </p:txBody>
      </p:sp>
    </p:spTree>
    <p:extLst>
      <p:ext uri="{BB962C8B-B14F-4D97-AF65-F5344CB8AC3E}">
        <p14:creationId xmlns:p14="http://schemas.microsoft.com/office/powerpoint/2010/main" val="18565326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generation phase is just like in </a:t>
            </a:r>
            <a:r>
              <a:rPr lang="en-US" baseline="0" dirty="0" err="1" smtClean="0"/>
              <a:t>Jern</a:t>
            </a:r>
            <a:r>
              <a:rPr lang="en-US" baseline="0" dirty="0" smtClean="0"/>
              <a:t> and Kemp’s study. On each trial, they make a single beta category example by using sliders to adjust the example’s color and size. On the right I have the instructions that participants read before completing the generation task.</a:t>
            </a:r>
          </a:p>
          <a:p>
            <a:endParaRPr lang="en-US" baseline="0" dirty="0" smtClean="0"/>
          </a:p>
          <a:p>
            <a:r>
              <a:rPr lang="en-US" baseline="0" dirty="0" smtClean="0"/>
              <a:t>Again, the instructions were kept very vague because we did not want to bias participants towards creating any specific kind of category.</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25</a:t>
            </a:fld>
            <a:endParaRPr lang="en-US"/>
          </a:p>
        </p:txBody>
      </p:sp>
    </p:spTree>
    <p:extLst>
      <p:ext uri="{BB962C8B-B14F-4D97-AF65-F5344CB8AC3E}">
        <p14:creationId xmlns:p14="http://schemas.microsoft.com/office/powerpoint/2010/main" val="10242496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idea was to test for this in a variety of circumstances.</a:t>
            </a:r>
          </a:p>
          <a:p>
            <a:r>
              <a:rPr lang="en-US" baseline="0" dirty="0" smtClean="0"/>
              <a:t>Not really a between-condition comparison type of study.</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26</a:t>
            </a:fld>
            <a:endParaRPr lang="en-US"/>
          </a:p>
        </p:txBody>
      </p:sp>
    </p:spTree>
    <p:extLst>
      <p:ext uri="{BB962C8B-B14F-4D97-AF65-F5344CB8AC3E}">
        <p14:creationId xmlns:p14="http://schemas.microsoft.com/office/powerpoint/2010/main" val="13440639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important to note that participants never see the Alpha category represented as points in one of these spaces. We just plot it like this</a:t>
            </a:r>
            <a:r>
              <a:rPr lang="en-US" baseline="0" dirty="0" smtClean="0"/>
              <a:t> for illustrative reasons. Participants are only ever exposed to squares of a particular size and color, so any conceptual representation of the classes must be learned.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t>
            </a:r>
            <a:r>
              <a:rPr lang="en-US" dirty="0" smtClean="0"/>
              <a:t>this slide is just to give you a sense of how these categories are physically</a:t>
            </a:r>
            <a:r>
              <a:rPr lang="en-US" baseline="0" dirty="0" smtClean="0"/>
              <a:t> instantiated. So the Alpha category that people learn about in the XOR, or exclusive or, condition is made of small dark squares and large light squares. In Cluster they are all small and light, and in Row that are all very small but both dark and light.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From here on out though, I’ll be referring to the axes as X and Y axis just to make things easier to plot</a:t>
            </a:r>
            <a:r>
              <a:rPr lang="mr-IN" baseline="0" dirty="0" smtClean="0"/>
              <a: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remember</a:t>
            </a:r>
            <a:r>
              <a:rPr lang="mr-IN" baseline="0" dirty="0" smtClean="0"/>
              <a: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27</a:t>
            </a:fld>
            <a:endParaRPr lang="en-US"/>
          </a:p>
        </p:txBody>
      </p:sp>
    </p:spTree>
    <p:extLst>
      <p:ext uri="{BB962C8B-B14F-4D97-AF65-F5344CB8AC3E}">
        <p14:creationId xmlns:p14="http://schemas.microsoft.com/office/powerpoint/2010/main" val="17339634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given what we know about category generation, we can make a few predictions about what we should expect to see.</a:t>
            </a:r>
            <a:r>
              <a:rPr lang="en-US" baseline="0" dirty="0" smtClean="0"/>
              <a:t> Since people seem to emulate the structure of learned categories, then the distribution of generated categories should reflect whatever Alpha category was learned. </a:t>
            </a:r>
          </a:p>
          <a:p>
            <a:endParaRPr lang="en-US" baseline="0" dirty="0" smtClean="0"/>
          </a:p>
          <a:p>
            <a:r>
              <a:rPr lang="en-US" baseline="0" dirty="0" smtClean="0"/>
              <a:t>So in the XOR condition, we should see more widely distributed Beta categories, with strong, positive feature correlations. In the cluster condition, people should make tightly clustered categories. In the row condition, people should make new rows.</a:t>
            </a:r>
          </a:p>
        </p:txBody>
      </p:sp>
      <p:sp>
        <p:nvSpPr>
          <p:cNvPr id="4" name="Slide Number Placeholder 3"/>
          <p:cNvSpPr>
            <a:spLocks noGrp="1"/>
          </p:cNvSpPr>
          <p:nvPr>
            <p:ph type="sldNum" sz="quarter" idx="10"/>
          </p:nvPr>
        </p:nvSpPr>
        <p:spPr/>
        <p:txBody>
          <a:bodyPr/>
          <a:lstStyle/>
          <a:p>
            <a:fld id="{2EE8A78D-75C4-E841-B8CC-3B6913D7A8EB}" type="slidenum">
              <a:rPr lang="en-US" smtClean="0"/>
              <a:t>28</a:t>
            </a:fld>
            <a:endParaRPr lang="en-US"/>
          </a:p>
        </p:txBody>
      </p:sp>
    </p:spTree>
    <p:extLst>
      <p:ext uri="{BB962C8B-B14F-4D97-AF65-F5344CB8AC3E}">
        <p14:creationId xmlns:p14="http://schemas.microsoft.com/office/powerpoint/2010/main" val="17379634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just to give you a sense of the form that this data comes</a:t>
            </a:r>
            <a:r>
              <a:rPr lang="en-US" baseline="0" dirty="0" smtClean="0"/>
              <a:t> in I’m showing</a:t>
            </a:r>
            <a:r>
              <a:rPr lang="en-US" dirty="0" smtClean="0"/>
              <a:t> some samples on the slide.</a:t>
            </a:r>
            <a:r>
              <a:rPr lang="en-US" baseline="0" dirty="0" smtClean="0"/>
              <a:t> Each of these subplots came from a single participant, and I’ve just plotted the members of alpha category for the condition the participant was in, as well as where they generated the betas. And again, remember that each point in one of these plots corresponds to a physical stimulus.</a:t>
            </a:r>
          </a:p>
        </p:txBody>
      </p:sp>
      <p:sp>
        <p:nvSpPr>
          <p:cNvPr id="4" name="Slide Number Placeholder 3"/>
          <p:cNvSpPr>
            <a:spLocks noGrp="1"/>
          </p:cNvSpPr>
          <p:nvPr>
            <p:ph type="sldNum" sz="quarter" idx="10"/>
          </p:nvPr>
        </p:nvSpPr>
        <p:spPr/>
        <p:txBody>
          <a:bodyPr/>
          <a:lstStyle/>
          <a:p>
            <a:fld id="{058AAC71-9B48-0A43-90A2-3982C5B7C3CD}" type="slidenum">
              <a:rPr lang="en-US" smtClean="0"/>
              <a:t>29</a:t>
            </a:fld>
            <a:endParaRPr lang="en-US"/>
          </a:p>
        </p:txBody>
      </p:sp>
    </p:spTree>
    <p:extLst>
      <p:ext uri="{BB962C8B-B14F-4D97-AF65-F5344CB8AC3E}">
        <p14:creationId xmlns:p14="http://schemas.microsoft.com/office/powerpoint/2010/main" val="1083362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3</a:t>
            </a:fld>
            <a:endParaRPr lang="en-US"/>
          </a:p>
        </p:txBody>
      </p:sp>
    </p:spTree>
    <p:extLst>
      <p:ext uri="{BB962C8B-B14F-4D97-AF65-F5344CB8AC3E}">
        <p14:creationId xmlns:p14="http://schemas.microsoft.com/office/powerpoint/2010/main" val="18558728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I</a:t>
            </a:r>
            <a:r>
              <a:rPr lang="en-US" baseline="0" dirty="0" smtClean="0"/>
              <a:t> think that’s some pretty good evidence that people do emulate the distributional properties of the categories they know about.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 the slide now I’m showing you </a:t>
            </a:r>
            <a:r>
              <a:rPr lang="en-US" baseline="0" dirty="0" err="1" smtClean="0"/>
              <a:t>heatmaps</a:t>
            </a:r>
            <a:r>
              <a:rPr lang="en-US" baseline="0" dirty="0" smtClean="0"/>
              <a:t> of where people tended to generate beta category examples. Each figure is for one condition, and blue areas correspond to stimuli that were frequently generated.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you can see that people really prefer to put the betas along the edges and corners of the space. I think this reflects a goal that the beta category members should be perceptually dissimilar, or distant in space, from the alphas. Right, so the three corners opposite the alphas are most popular in cluster, the top row opposite the alphas is most popular I row, and the two corners opposite the alphas are most popular in XOR.</a:t>
            </a:r>
          </a:p>
        </p:txBody>
      </p:sp>
      <p:sp>
        <p:nvSpPr>
          <p:cNvPr id="4" name="Slide Number Placeholder 3"/>
          <p:cNvSpPr>
            <a:spLocks noGrp="1"/>
          </p:cNvSpPr>
          <p:nvPr>
            <p:ph type="sldNum" sz="quarter" idx="10"/>
          </p:nvPr>
        </p:nvSpPr>
        <p:spPr/>
        <p:txBody>
          <a:bodyPr/>
          <a:lstStyle/>
          <a:p>
            <a:fld id="{058AAC71-9B48-0A43-90A2-3982C5B7C3CD}" type="slidenum">
              <a:rPr lang="en-US" smtClean="0"/>
              <a:t>30</a:t>
            </a:fld>
            <a:endParaRPr lang="en-US"/>
          </a:p>
        </p:txBody>
      </p:sp>
    </p:spTree>
    <p:extLst>
      <p:ext uri="{BB962C8B-B14F-4D97-AF65-F5344CB8AC3E}">
        <p14:creationId xmlns:p14="http://schemas.microsoft.com/office/powerpoint/2010/main" val="566159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to test that out more specifically, I counted the number of times</a:t>
            </a:r>
            <a:r>
              <a:rPr lang="en-US" baseline="0" dirty="0" smtClean="0"/>
              <a:t> each item was generated, relative to its distance from members of the Alpha category. And you can see the pattern in each condition that the most distant possible examples are by far the most frequently generated.</a:t>
            </a:r>
          </a:p>
        </p:txBody>
      </p:sp>
      <p:sp>
        <p:nvSpPr>
          <p:cNvPr id="4" name="Slide Number Placeholder 3"/>
          <p:cNvSpPr>
            <a:spLocks noGrp="1"/>
          </p:cNvSpPr>
          <p:nvPr>
            <p:ph type="sldNum" sz="quarter" idx="10"/>
          </p:nvPr>
        </p:nvSpPr>
        <p:spPr/>
        <p:txBody>
          <a:bodyPr/>
          <a:lstStyle/>
          <a:p>
            <a:fld id="{058AAC71-9B48-0A43-90A2-3982C5B7C3CD}" type="slidenum">
              <a:rPr lang="en-US" smtClean="0"/>
              <a:t>31</a:t>
            </a:fld>
            <a:endParaRPr lang="en-US"/>
          </a:p>
        </p:txBody>
      </p:sp>
    </p:spTree>
    <p:extLst>
      <p:ext uri="{BB962C8B-B14F-4D97-AF65-F5344CB8AC3E}">
        <p14:creationId xmlns:p14="http://schemas.microsoft.com/office/powerpoint/2010/main" val="4989427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finally, I computed the amount of within-class distance, or the overall space between Beta examples and compared it to the overall between-class distance, which is the amount of space between Beta examples and Alpha examples. I’ve plotted each person in a scatter plot here, and you can see that most people are in this upper triangle, which means that they have more between distance within distance.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And that indicates that people want the betas to be closer to one another than they are to the alpha category.</a:t>
            </a:r>
          </a:p>
        </p:txBody>
      </p:sp>
      <p:sp>
        <p:nvSpPr>
          <p:cNvPr id="4" name="Slide Number Placeholder 3"/>
          <p:cNvSpPr>
            <a:spLocks noGrp="1"/>
          </p:cNvSpPr>
          <p:nvPr>
            <p:ph type="sldNum" sz="quarter" idx="10"/>
          </p:nvPr>
        </p:nvSpPr>
        <p:spPr/>
        <p:txBody>
          <a:bodyPr/>
          <a:lstStyle/>
          <a:p>
            <a:fld id="{058AAC71-9B48-0A43-90A2-3982C5B7C3CD}" type="slidenum">
              <a:rPr lang="en-US" smtClean="0"/>
              <a:t>32</a:t>
            </a:fld>
            <a:endParaRPr lang="en-US"/>
          </a:p>
        </p:txBody>
      </p:sp>
    </p:spTree>
    <p:extLst>
      <p:ext uri="{BB962C8B-B14F-4D97-AF65-F5344CB8AC3E}">
        <p14:creationId xmlns:p14="http://schemas.microsoft.com/office/powerpoint/2010/main" val="6906353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that</a:t>
            </a:r>
            <a:r>
              <a:rPr lang="en-US" baseline="0" dirty="0" smtClean="0"/>
              <a:t> led Joe and I to start asking questions about whether these contrast effects could actually influence the types of categories people make.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a throwback to those classic results that I told you about earlier</a:t>
            </a:r>
            <a:r>
              <a:rPr lang="mr-IN"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33</a:t>
            </a:fld>
            <a:endParaRPr lang="en-US"/>
          </a:p>
        </p:txBody>
      </p:sp>
    </p:spTree>
    <p:extLst>
      <p:ext uri="{BB962C8B-B14F-4D97-AF65-F5344CB8AC3E}">
        <p14:creationId xmlns:p14="http://schemas.microsoft.com/office/powerpoint/2010/main" val="3480226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developed these two conditions for the next experiment. And the manipulation here is super super minimal. In both cases, the Alphas have the same distributional structure because they are both pretty tight clusters. In the middle condition, the cluster is in the middle of the space, and in the bottom condition the cluster is sort of lower-middle.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the key is, since both categories have have the same distributional structure, than any difference between the conditions must be due to something besides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ran a bunch of participants in each condition, using the same methods as in the last experiment.</a:t>
            </a:r>
          </a:p>
        </p:txBody>
      </p:sp>
      <p:sp>
        <p:nvSpPr>
          <p:cNvPr id="4" name="Slide Number Placeholder 3"/>
          <p:cNvSpPr>
            <a:spLocks noGrp="1"/>
          </p:cNvSpPr>
          <p:nvPr>
            <p:ph type="sldNum" sz="quarter" idx="10"/>
          </p:nvPr>
        </p:nvSpPr>
        <p:spPr/>
        <p:txBody>
          <a:bodyPr/>
          <a:lstStyle/>
          <a:p>
            <a:fld id="{058AAC71-9B48-0A43-90A2-3982C5B7C3CD}" type="slidenum">
              <a:rPr lang="en-US" smtClean="0"/>
              <a:t>34</a:t>
            </a:fld>
            <a:endParaRPr lang="en-US"/>
          </a:p>
        </p:txBody>
      </p:sp>
    </p:spTree>
    <p:extLst>
      <p:ext uri="{BB962C8B-B14F-4D97-AF65-F5344CB8AC3E}">
        <p14:creationId xmlns:p14="http://schemas.microsoft.com/office/powerpoint/2010/main" val="16263270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35</a:t>
            </a:fld>
            <a:endParaRPr lang="en-US"/>
          </a:p>
        </p:txBody>
      </p:sp>
    </p:spTree>
    <p:extLst>
      <p:ext uri="{BB962C8B-B14F-4D97-AF65-F5344CB8AC3E}">
        <p14:creationId xmlns:p14="http://schemas.microsoft.com/office/powerpoint/2010/main" val="9739836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since our manipulation was</a:t>
            </a:r>
            <a:r>
              <a:rPr lang="en-US" baseline="0" dirty="0" smtClean="0"/>
              <a:t> in the Y axis position of the Alpha category, we started by analyzing how frequently participants generated Beta examples above and below the alphas. So for each participant, we counted whether they used the top of the space and the bottom of the space. And I have these regions highlighted on the slide.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 the right I have the contingency tables of these data.</a:t>
            </a:r>
            <a:r>
              <a:rPr lang="en-US" baseline="0" dirty="0" smtClean="0"/>
              <a:t> So we have two, 2x2 contingency tables, which I know from personal experience can be surprisingly difficult to analyze, so let me walk you though this.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36</a:t>
            </a:fld>
            <a:endParaRPr lang="en-US"/>
          </a:p>
        </p:txBody>
      </p:sp>
    </p:spTree>
    <p:extLst>
      <p:ext uri="{BB962C8B-B14F-4D97-AF65-F5344CB8AC3E}">
        <p14:creationId xmlns:p14="http://schemas.microsoft.com/office/powerpoint/2010/main" val="6771032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first thing to note is that nearly every one</a:t>
            </a:r>
            <a:r>
              <a:rPr lang="en-US" baseline="0" dirty="0" smtClean="0"/>
              <a:t> put at least one item at the top or one item at the bottom. Only 10 people put all four betas in the interior of the space.</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37</a:t>
            </a:fld>
            <a:endParaRPr lang="en-US"/>
          </a:p>
        </p:txBody>
      </p:sp>
    </p:spTree>
    <p:extLst>
      <p:ext uri="{BB962C8B-B14F-4D97-AF65-F5344CB8AC3E}">
        <p14:creationId xmlns:p14="http://schemas.microsoft.com/office/powerpoint/2010/main" val="3554401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second thing is that participants in the bottom condition were less likely to use the bottom of the space. This</a:t>
            </a:r>
            <a:r>
              <a:rPr lang="en-US" baseline="0" dirty="0" smtClean="0"/>
              <a:t> is just the contrast effect we’ve been seeing </a:t>
            </a:r>
            <a:r>
              <a:rPr lang="mr-IN" baseline="0" dirty="0" smtClean="0"/>
              <a:t>–</a:t>
            </a:r>
            <a:r>
              <a:rPr lang="en-US" baseline="0" dirty="0" smtClean="0"/>
              <a:t> the </a:t>
            </a:r>
            <a:r>
              <a:rPr lang="en-US" dirty="0" smtClean="0"/>
              <a:t>bottom zone is a lot closer to the Alphas in the bottom condition.</a:t>
            </a:r>
          </a:p>
        </p:txBody>
      </p:sp>
      <p:sp>
        <p:nvSpPr>
          <p:cNvPr id="4" name="Slide Number Placeholder 3"/>
          <p:cNvSpPr>
            <a:spLocks noGrp="1"/>
          </p:cNvSpPr>
          <p:nvPr>
            <p:ph type="sldNum" sz="quarter" idx="10"/>
          </p:nvPr>
        </p:nvSpPr>
        <p:spPr/>
        <p:txBody>
          <a:bodyPr/>
          <a:lstStyle/>
          <a:p>
            <a:fld id="{058AAC71-9B48-0A43-90A2-3982C5B7C3CD}" type="slidenum">
              <a:rPr lang="en-US" smtClean="0"/>
              <a:t>38</a:t>
            </a:fld>
            <a:endParaRPr lang="en-US"/>
          </a:p>
        </p:txBody>
      </p:sp>
    </p:spTree>
    <p:extLst>
      <p:ext uri="{BB962C8B-B14F-4D97-AF65-F5344CB8AC3E}">
        <p14:creationId xmlns:p14="http://schemas.microsoft.com/office/powerpoint/2010/main" val="12270417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finally, more</a:t>
            </a:r>
            <a:r>
              <a:rPr lang="en-US" baseline="0" dirty="0" smtClean="0"/>
              <a:t> participants in the middle condition used the top AND the bottom. And what this means is that participants in the middle condition were more likely to create categories that span the entire Y axis. And this result I think is key, because it indicates that the actual distribution of generated categories has changed simply due to the shape of the space that is already filled with another category.</a:t>
            </a:r>
          </a:p>
        </p:txBody>
      </p:sp>
      <p:sp>
        <p:nvSpPr>
          <p:cNvPr id="4" name="Slide Number Placeholder 3"/>
          <p:cNvSpPr>
            <a:spLocks noGrp="1"/>
          </p:cNvSpPr>
          <p:nvPr>
            <p:ph type="sldNum" sz="quarter" idx="10"/>
          </p:nvPr>
        </p:nvSpPr>
        <p:spPr/>
        <p:txBody>
          <a:bodyPr/>
          <a:lstStyle/>
          <a:p>
            <a:fld id="{058AAC71-9B48-0A43-90A2-3982C5B7C3CD}" type="slidenum">
              <a:rPr lang="en-US" smtClean="0"/>
              <a:t>39</a:t>
            </a:fld>
            <a:endParaRPr lang="en-US"/>
          </a:p>
        </p:txBody>
      </p:sp>
    </p:spTree>
    <p:extLst>
      <p:ext uri="{BB962C8B-B14F-4D97-AF65-F5344CB8AC3E}">
        <p14:creationId xmlns:p14="http://schemas.microsoft.com/office/powerpoint/2010/main" val="1623248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Clearly</a:t>
            </a:r>
            <a:r>
              <a:rPr lang="en-US" baseline="0" dirty="0" smtClean="0"/>
              <a:t> we use imagination all of the time</a:t>
            </a:r>
            <a:r>
              <a:rPr lang="mr-IN" baseline="0" dirty="0" smtClean="0"/>
              <a:t>…</a:t>
            </a: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4</a:t>
            </a:fld>
            <a:endParaRPr lang="en-US"/>
          </a:p>
        </p:txBody>
      </p:sp>
    </p:spTree>
    <p:extLst>
      <p:ext uri="{BB962C8B-B14F-4D97-AF65-F5344CB8AC3E}">
        <p14:creationId xmlns:p14="http://schemas.microsoft.com/office/powerpoint/2010/main" val="4955069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40</a:t>
            </a:fld>
            <a:endParaRPr lang="en-US"/>
          </a:p>
        </p:txBody>
      </p:sp>
    </p:spTree>
    <p:extLst>
      <p:ext uri="{BB962C8B-B14F-4D97-AF65-F5344CB8AC3E}">
        <p14:creationId xmlns:p14="http://schemas.microsoft.com/office/powerpoint/2010/main" val="793034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What’s not obvious is that there is</a:t>
            </a:r>
            <a:r>
              <a:rPr lang="en-US" baseline="0" dirty="0" smtClean="0"/>
              <a:t> a lot of interesting cognition </a:t>
            </a:r>
            <a:r>
              <a:rPr lang="mr-IN" baseline="0" dirty="0" smtClean="0"/>
              <a:t>…</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5</a:t>
            </a:fld>
            <a:endParaRPr lang="en-US"/>
          </a:p>
        </p:txBody>
      </p:sp>
    </p:spTree>
    <p:extLst>
      <p:ext uri="{BB962C8B-B14F-4D97-AF65-F5344CB8AC3E}">
        <p14:creationId xmlns:p14="http://schemas.microsoft.com/office/powerpoint/2010/main" val="555365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 we really don’t know very much about creativity.</a:t>
            </a:r>
            <a:endParaRPr lang="en-US" baseline="0" dirty="0" smtClean="0"/>
          </a:p>
          <a:p>
            <a:endParaRPr lang="en-US" baseline="0" dirty="0" smtClean="0"/>
          </a:p>
          <a:p>
            <a:r>
              <a:rPr lang="en-US" baseline="0" dirty="0" smtClean="0"/>
              <a:t>On the slide I have listed sort of  the state of the field when I started working on this, and I’m going to go over each of these points in more detail, but suffice it to say that that these lists are not large. So our approach has really been first about  establishing a set of basic observations, and then we use computational models to try to explain them.</a:t>
            </a: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6</a:t>
            </a:fld>
            <a:endParaRPr lang="en-US"/>
          </a:p>
        </p:txBody>
      </p:sp>
    </p:spTree>
    <p:extLst>
      <p:ext uri="{BB962C8B-B14F-4D97-AF65-F5344CB8AC3E}">
        <p14:creationId xmlns:p14="http://schemas.microsoft.com/office/powerpoint/2010/main" val="999890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classic studies were a lot like what we just did--</a:t>
            </a:r>
          </a:p>
          <a:p>
            <a:endParaRPr lang="en-US" baseline="0" dirty="0" smtClean="0"/>
          </a:p>
          <a:p>
            <a:r>
              <a:rPr lang="en-US" baseline="0" dirty="0" smtClean="0"/>
              <a:t>People were asked to draw pictures of alien plants or animals, and the experimenter would analyze the pictures to figure out what sources of prior knowledge were used in the creative process. </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7</a:t>
            </a:fld>
            <a:endParaRPr lang="en-US"/>
          </a:p>
        </p:txBody>
      </p:sp>
    </p:spTree>
    <p:extLst>
      <p:ext uri="{BB962C8B-B14F-4D97-AF65-F5344CB8AC3E}">
        <p14:creationId xmlns:p14="http://schemas.microsoft.com/office/powerpoint/2010/main" val="1778253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typical finding is that prior knowledge is hugely constraining on creative generation. </a:t>
            </a:r>
          </a:p>
          <a:p>
            <a:r>
              <a:rPr lang="en-US" baseline="0" dirty="0" smtClean="0"/>
              <a:t>[Analyze the animal we drew]</a:t>
            </a:r>
          </a:p>
          <a:p>
            <a:endParaRPr lang="en-US" baseline="0" dirty="0" smtClean="0"/>
          </a:p>
          <a:p>
            <a:r>
              <a:rPr lang="en-US" baseline="0" dirty="0" smtClean="0"/>
              <a:t>But even more interestingly is that they tend to have the same distributional properties as earth species. </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8</a:t>
            </a:fld>
            <a:endParaRPr lang="en-US"/>
          </a:p>
        </p:txBody>
      </p:sp>
    </p:spTree>
    <p:extLst>
      <p:ext uri="{BB962C8B-B14F-4D97-AF65-F5344CB8AC3E}">
        <p14:creationId xmlns:p14="http://schemas.microsoft.com/office/powerpoint/2010/main" val="1107843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that’s what I meant when I said </a:t>
            </a:r>
            <a:r>
              <a:rPr lang="mr-IN" dirty="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as you can see, that describes pretty</a:t>
            </a:r>
            <a:r>
              <a:rPr lang="en-US" baseline="0" dirty="0" smtClean="0"/>
              <a:t> much </a:t>
            </a:r>
            <a:r>
              <a:rPr lang="en-US" dirty="0" smtClean="0"/>
              <a:t>entirety of our</a:t>
            </a:r>
            <a:r>
              <a:rPr lang="en-US" baseline="0" dirty="0" smtClean="0"/>
              <a:t> knowledge on this subject.</a:t>
            </a: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9</a:t>
            </a:fld>
            <a:endParaRPr lang="en-US"/>
          </a:p>
        </p:txBody>
      </p:sp>
    </p:spTree>
    <p:extLst>
      <p:ext uri="{BB962C8B-B14F-4D97-AF65-F5344CB8AC3E}">
        <p14:creationId xmlns:p14="http://schemas.microsoft.com/office/powerpoint/2010/main" val="1235081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4/19/17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91517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4/19/17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439456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4/19/17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753150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4/19/17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035067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B76B9B-0F6A-7D4E-99AB-769CFDC92DBC}" type="datetimeFigureOut">
              <a:rPr lang="en-US" smtClean="0"/>
              <a:t>4/19/17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759007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B76B9B-0F6A-7D4E-99AB-769CFDC92DBC}" type="datetimeFigureOut">
              <a:rPr lang="en-US" smtClean="0"/>
              <a:t>4/19/17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377184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B76B9B-0F6A-7D4E-99AB-769CFDC92DBC}" type="datetimeFigureOut">
              <a:rPr lang="en-US" smtClean="0"/>
              <a:t>4/19/17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76403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B76B9B-0F6A-7D4E-99AB-769CFDC92DBC}" type="datetimeFigureOut">
              <a:rPr lang="en-US" smtClean="0"/>
              <a:t>4/19/17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330477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B76B9B-0F6A-7D4E-99AB-769CFDC92DBC}" type="datetimeFigureOut">
              <a:rPr lang="en-US" smtClean="0"/>
              <a:t>4/19/17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73650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B76B9B-0F6A-7D4E-99AB-769CFDC92DBC}" type="datetimeFigureOut">
              <a:rPr lang="en-US" smtClean="0"/>
              <a:t>4/19/17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064619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B76B9B-0F6A-7D4E-99AB-769CFDC92DBC}" type="datetimeFigureOut">
              <a:rPr lang="en-US" smtClean="0"/>
              <a:t>4/19/17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2315511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B76B9B-0F6A-7D4E-99AB-769CFDC92DBC}" type="datetimeFigureOut">
              <a:rPr lang="en-US" smtClean="0"/>
              <a:t>4/19/17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AE3F40-F55D-054A-A6F7-A90FA7B383F9}" type="slidenum">
              <a:rPr lang="en-US" smtClean="0"/>
              <a:t>‹#›</a:t>
            </a:fld>
            <a:endParaRPr lang="en-US"/>
          </a:p>
        </p:txBody>
      </p:sp>
    </p:spTree>
    <p:extLst>
      <p:ext uri="{BB962C8B-B14F-4D97-AF65-F5344CB8AC3E}">
        <p14:creationId xmlns:p14="http://schemas.microsoft.com/office/powerpoint/2010/main" val="17326586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5.jpg"/><Relationship Id="rId6"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emf"/><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5" Type="http://schemas.openxmlformats.org/officeDocument/2006/relationships/image" Target="../media/image15.emf"/><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7.emf"/><Relationship Id="rId5" Type="http://schemas.openxmlformats.org/officeDocument/2006/relationships/image" Target="../media/image18.emf"/><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3.emf"/><Relationship Id="rId5"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9.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0.emf"/></Relationships>
</file>

<file path=ppt/slides/_rels/slide31.xml.rels><?xml version="1.0" encoding="UTF-8" standalone="yes"?>
<Relationships xmlns="http://schemas.openxmlformats.org/package/2006/relationships"><Relationship Id="rId3" Type="http://schemas.openxmlformats.org/officeDocument/2006/relationships/image" Target="../media/image21.emf"/><Relationship Id="rId4" Type="http://schemas.openxmlformats.org/officeDocument/2006/relationships/image" Target="../media/image20.emf"/><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21.emf"/><Relationship Id="rId4" Type="http://schemas.openxmlformats.org/officeDocument/2006/relationships/image" Target="../media/image20.emf"/><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2.emf"/></Relationships>
</file>

<file path=ppt/slides/_rels/slide35.x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24.emf"/><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5.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5.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5.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98559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01427"/>
            <a:ext cx="8866414" cy="2631490"/>
          </a:xfrm>
          <a:prstGeom prst="rect">
            <a:avLst/>
          </a:prstGeom>
          <a:noFill/>
        </p:spPr>
        <p:txBody>
          <a:bodyPr wrap="square" rtlCol="0">
            <a:spAutoFit/>
          </a:bodyPr>
          <a:lstStyle/>
          <a:p>
            <a:pPr>
              <a:spcAft>
                <a:spcPts val="1800"/>
              </a:spcAft>
            </a:pPr>
            <a:r>
              <a:rPr lang="en-US" sz="2800" b="1" dirty="0" smtClean="0"/>
              <a:t>Path-Of-Least-Resistance </a:t>
            </a:r>
            <a:r>
              <a:rPr lang="en-US" sz="2800" dirty="0"/>
              <a:t>(Ward, 1995)</a:t>
            </a:r>
          </a:p>
          <a:p>
            <a:pPr marL="285750" indent="-168275">
              <a:spcAft>
                <a:spcPts val="600"/>
              </a:spcAft>
              <a:buFontTx/>
              <a:buChar char="-"/>
            </a:pPr>
            <a:r>
              <a:rPr lang="en-US" sz="2800" dirty="0"/>
              <a:t>Participants retrieve </a:t>
            </a:r>
            <a:r>
              <a:rPr lang="en-US" sz="2800" dirty="0" smtClean="0"/>
              <a:t>a known animal </a:t>
            </a:r>
            <a:r>
              <a:rPr lang="en-US" sz="2800" dirty="0"/>
              <a:t>from memory, and then change a few of its features to make something new</a:t>
            </a:r>
            <a:r>
              <a:rPr lang="en-US" sz="2800" dirty="0" smtClean="0"/>
              <a:t>.</a:t>
            </a:r>
          </a:p>
          <a:p>
            <a:pPr marL="285750" indent="-168275">
              <a:spcAft>
                <a:spcPts val="600"/>
              </a:spcAft>
              <a:buFontTx/>
              <a:buChar char="-"/>
            </a:pPr>
            <a:r>
              <a:rPr lang="en-US" sz="2800" dirty="0" smtClean="0"/>
              <a:t>Later termed “Copy-and-Tweak” by </a:t>
            </a:r>
            <a:r>
              <a:rPr lang="en-US" sz="2800" dirty="0" err="1" smtClean="0"/>
              <a:t>Jern</a:t>
            </a:r>
            <a:r>
              <a:rPr lang="en-US" sz="2800" dirty="0" smtClean="0"/>
              <a:t> &amp; Kemp (2013)</a:t>
            </a:r>
          </a:p>
          <a:p>
            <a:endParaRPr lang="en-US" sz="2800" dirty="0" smtClean="0"/>
          </a:p>
        </p:txBody>
      </p:sp>
      <p:grpSp>
        <p:nvGrpSpPr>
          <p:cNvPr id="10" name="Group 9"/>
          <p:cNvGrpSpPr/>
          <p:nvPr/>
        </p:nvGrpSpPr>
        <p:grpSpPr>
          <a:xfrm>
            <a:off x="128815" y="3109161"/>
            <a:ext cx="9015185" cy="2994667"/>
            <a:chOff x="128815" y="3109161"/>
            <a:chExt cx="9015185" cy="2994667"/>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815" y="3632382"/>
              <a:ext cx="2832512" cy="200046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7187" y="3551658"/>
              <a:ext cx="2946813" cy="2081186"/>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646883">
              <a:off x="3683907" y="3751788"/>
              <a:ext cx="1498600" cy="2352040"/>
            </a:xfrm>
            <a:prstGeom prst="rect">
              <a:avLst/>
            </a:prstGeom>
          </p:spPr>
        </p:pic>
        <p:sp>
          <p:nvSpPr>
            <p:cNvPr id="5" name="TextBox 4"/>
            <p:cNvSpPr txBox="1"/>
            <p:nvPr/>
          </p:nvSpPr>
          <p:spPr>
            <a:xfrm>
              <a:off x="128815" y="3109161"/>
              <a:ext cx="2832512" cy="523220"/>
            </a:xfrm>
            <a:prstGeom prst="rect">
              <a:avLst/>
            </a:prstGeom>
            <a:noFill/>
          </p:spPr>
          <p:txBody>
            <a:bodyPr wrap="square" rtlCol="0">
              <a:spAutoFit/>
            </a:bodyPr>
            <a:lstStyle/>
            <a:p>
              <a:pPr algn="ctr"/>
              <a:r>
                <a:rPr lang="en-US" sz="2800" smtClean="0"/>
                <a:t>Goldfish</a:t>
              </a:r>
              <a:endParaRPr lang="en-US" sz="2800"/>
            </a:p>
          </p:txBody>
        </p:sp>
        <p:sp>
          <p:nvSpPr>
            <p:cNvPr id="13" name="TextBox 12"/>
            <p:cNvSpPr txBox="1"/>
            <p:nvPr/>
          </p:nvSpPr>
          <p:spPr>
            <a:xfrm>
              <a:off x="3477144" y="3109161"/>
              <a:ext cx="1912126" cy="523220"/>
            </a:xfrm>
            <a:prstGeom prst="rect">
              <a:avLst/>
            </a:prstGeom>
            <a:noFill/>
          </p:spPr>
          <p:txBody>
            <a:bodyPr wrap="square" rtlCol="0">
              <a:spAutoFit/>
            </a:bodyPr>
            <a:lstStyle/>
            <a:p>
              <a:pPr algn="ctr"/>
              <a:r>
                <a:rPr lang="en-US" sz="2800" smtClean="0"/>
                <a:t>Beefy Arm</a:t>
              </a:r>
              <a:endParaRPr lang="en-US" sz="2800"/>
            </a:p>
          </p:txBody>
        </p:sp>
        <p:sp>
          <p:nvSpPr>
            <p:cNvPr id="14" name="TextBox 13"/>
            <p:cNvSpPr txBox="1"/>
            <p:nvPr/>
          </p:nvSpPr>
          <p:spPr>
            <a:xfrm>
              <a:off x="6197187" y="3109161"/>
              <a:ext cx="2832513" cy="523220"/>
            </a:xfrm>
            <a:prstGeom prst="rect">
              <a:avLst/>
            </a:prstGeom>
            <a:noFill/>
          </p:spPr>
          <p:txBody>
            <a:bodyPr wrap="square" rtlCol="0">
              <a:spAutoFit/>
            </a:bodyPr>
            <a:lstStyle/>
            <a:p>
              <a:pPr algn="ctr"/>
              <a:r>
                <a:rPr lang="en-US" sz="2800" dirty="0" smtClean="0"/>
                <a:t>Beefy Goldfish</a:t>
              </a:r>
              <a:endParaRPr lang="en-US" sz="2800" dirty="0"/>
            </a:p>
          </p:txBody>
        </p:sp>
        <p:sp>
          <p:nvSpPr>
            <p:cNvPr id="6" name="TextBox 5"/>
            <p:cNvSpPr txBox="1"/>
            <p:nvPr/>
          </p:nvSpPr>
          <p:spPr>
            <a:xfrm>
              <a:off x="3034938" y="4087868"/>
              <a:ext cx="567784" cy="1015663"/>
            </a:xfrm>
            <a:prstGeom prst="rect">
              <a:avLst/>
            </a:prstGeom>
            <a:noFill/>
          </p:spPr>
          <p:txBody>
            <a:bodyPr wrap="none" rtlCol="0">
              <a:spAutoFit/>
            </a:bodyPr>
            <a:lstStyle/>
            <a:p>
              <a:r>
                <a:rPr lang="en-US" sz="6000" smtClean="0"/>
                <a:t>+</a:t>
              </a:r>
              <a:endParaRPr lang="en-US" sz="6000"/>
            </a:p>
          </p:txBody>
        </p:sp>
        <p:sp>
          <p:nvSpPr>
            <p:cNvPr id="15" name="TextBox 14"/>
            <p:cNvSpPr txBox="1"/>
            <p:nvPr/>
          </p:nvSpPr>
          <p:spPr>
            <a:xfrm>
              <a:off x="5389270" y="4124781"/>
              <a:ext cx="567784" cy="1015663"/>
            </a:xfrm>
            <a:prstGeom prst="rect">
              <a:avLst/>
            </a:prstGeom>
            <a:noFill/>
          </p:spPr>
          <p:txBody>
            <a:bodyPr wrap="none" rtlCol="0">
              <a:spAutoFit/>
            </a:bodyPr>
            <a:lstStyle/>
            <a:p>
              <a:r>
                <a:rPr lang="en-US" sz="6000" dirty="0"/>
                <a:t>=</a:t>
              </a:r>
            </a:p>
          </p:txBody>
        </p:sp>
      </p:grpSp>
    </p:spTree>
    <p:extLst>
      <p:ext uri="{BB962C8B-B14F-4D97-AF65-F5344CB8AC3E}">
        <p14:creationId xmlns:p14="http://schemas.microsoft.com/office/powerpoint/2010/main" val="7680282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68" y="297355"/>
            <a:ext cx="9000132" cy="1384995"/>
          </a:xfrm>
          <a:prstGeom prst="rect">
            <a:avLst/>
          </a:prstGeom>
          <a:noFill/>
        </p:spPr>
        <p:txBody>
          <a:bodyPr wrap="square" rtlCol="0">
            <a:spAutoFit/>
          </a:bodyPr>
          <a:lstStyle/>
          <a:p>
            <a:r>
              <a:rPr lang="en-US" sz="3600" dirty="0" smtClean="0"/>
              <a:t>Moving things forward</a:t>
            </a:r>
            <a:r>
              <a:rPr lang="mr-IN" sz="3600" dirty="0" smtClean="0"/>
              <a:t>…</a:t>
            </a:r>
            <a:endParaRPr lang="en-US" sz="3600" dirty="0" smtClean="0"/>
          </a:p>
          <a:p>
            <a:r>
              <a:rPr lang="en-US" sz="1600" dirty="0" err="1"/>
              <a:t>Jern</a:t>
            </a:r>
            <a:r>
              <a:rPr lang="en-US" sz="1600" dirty="0"/>
              <a:t> &amp; Kemp (2013), </a:t>
            </a:r>
            <a:r>
              <a:rPr lang="en-US" sz="1600" i="1" dirty="0"/>
              <a:t>Cognitive Psychology</a:t>
            </a:r>
            <a:endParaRPr lang="en-US" sz="1600" dirty="0"/>
          </a:p>
          <a:p>
            <a:endParaRPr lang="en-US" sz="3200" dirty="0"/>
          </a:p>
        </p:txBody>
      </p:sp>
      <p:sp>
        <p:nvSpPr>
          <p:cNvPr id="16" name="Rectangle 15"/>
          <p:cNvSpPr/>
          <p:nvPr/>
        </p:nvSpPr>
        <p:spPr>
          <a:xfrm>
            <a:off x="296268" y="1401743"/>
            <a:ext cx="8407465" cy="954107"/>
          </a:xfrm>
          <a:prstGeom prst="rect">
            <a:avLst/>
          </a:prstGeom>
        </p:spPr>
        <p:txBody>
          <a:bodyPr wrap="square">
            <a:spAutoFit/>
          </a:bodyPr>
          <a:lstStyle/>
          <a:p>
            <a:r>
              <a:rPr lang="en-US" sz="2800" b="1" i="1" smtClean="0"/>
              <a:t>Approach</a:t>
            </a:r>
            <a:r>
              <a:rPr lang="en-US" sz="2800" i="1" dirty="0" smtClean="0"/>
              <a:t>: </a:t>
            </a:r>
            <a:r>
              <a:rPr lang="en-US" sz="2800" dirty="0" smtClean="0"/>
              <a:t>ask people to generate new categories in an artificial, low-dimensional domain. </a:t>
            </a:r>
            <a:endParaRPr lang="en-US" sz="2800" i="1" dirty="0" smtClean="0"/>
          </a:p>
        </p:txBody>
      </p:sp>
      <p:grpSp>
        <p:nvGrpSpPr>
          <p:cNvPr id="39" name="Group 38"/>
          <p:cNvGrpSpPr/>
          <p:nvPr/>
        </p:nvGrpSpPr>
        <p:grpSpPr>
          <a:xfrm>
            <a:off x="1591193" y="2909054"/>
            <a:ext cx="5817613" cy="2999074"/>
            <a:chOff x="400185" y="3264654"/>
            <a:chExt cx="5817613" cy="2999074"/>
          </a:xfrm>
        </p:grpSpPr>
        <p:grpSp>
          <p:nvGrpSpPr>
            <p:cNvPr id="27" name="Group 26"/>
            <p:cNvGrpSpPr/>
            <p:nvPr/>
          </p:nvGrpSpPr>
          <p:grpSpPr>
            <a:xfrm>
              <a:off x="400185" y="3264654"/>
              <a:ext cx="2561485" cy="2999074"/>
              <a:chOff x="5629639" y="3231483"/>
              <a:chExt cx="2561485" cy="2999074"/>
            </a:xfrm>
          </p:grpSpPr>
          <p:sp>
            <p:nvSpPr>
              <p:cNvPr id="22" name="TextBox 21"/>
              <p:cNvSpPr txBox="1"/>
              <p:nvPr/>
            </p:nvSpPr>
            <p:spPr>
              <a:xfrm>
                <a:off x="5964558" y="3231483"/>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grpSp>
            <p:nvGrpSpPr>
              <p:cNvPr id="26" name="Group 25"/>
              <p:cNvGrpSpPr/>
              <p:nvPr/>
            </p:nvGrpSpPr>
            <p:grpSpPr>
              <a:xfrm>
                <a:off x="5629639" y="3684435"/>
                <a:ext cx="2561485" cy="2546122"/>
                <a:chOff x="5629639" y="3422825"/>
                <a:chExt cx="2824674" cy="2807732"/>
              </a:xfrm>
            </p:grpSpPr>
            <p:sp>
              <p:nvSpPr>
                <p:cNvPr id="21" name="Cube 20"/>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9898" y="3759530"/>
              <a:ext cx="2247900" cy="2451100"/>
            </a:xfrm>
            <a:prstGeom prst="rect">
              <a:avLst/>
            </a:prstGeom>
          </p:spPr>
        </p:pic>
        <p:cxnSp>
          <p:nvCxnSpPr>
            <p:cNvPr id="29" name="Straight Arrow Connector 28"/>
            <p:cNvCxnSpPr>
              <a:endCxn id="33" idx="5"/>
            </p:cNvCxnSpPr>
            <p:nvPr/>
          </p:nvCxnSpPr>
          <p:spPr>
            <a:xfrm flipH="1" flipV="1">
              <a:off x="2074318" y="4832727"/>
              <a:ext cx="1972750" cy="4540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1923505" y="4681914"/>
              <a:ext cx="176689" cy="176689"/>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12606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68" y="297355"/>
            <a:ext cx="9000132" cy="1384995"/>
          </a:xfrm>
          <a:prstGeom prst="rect">
            <a:avLst/>
          </a:prstGeom>
          <a:noFill/>
        </p:spPr>
        <p:txBody>
          <a:bodyPr wrap="square" rtlCol="0">
            <a:spAutoFit/>
          </a:bodyPr>
          <a:lstStyle/>
          <a:p>
            <a:r>
              <a:rPr lang="en-US" sz="3600" dirty="0" smtClean="0"/>
              <a:t>Moving things forward</a:t>
            </a:r>
            <a:r>
              <a:rPr lang="mr-IN" sz="3600" dirty="0" smtClean="0"/>
              <a:t>…</a:t>
            </a:r>
            <a:endParaRPr lang="en-US" sz="3600" dirty="0" smtClean="0"/>
          </a:p>
          <a:p>
            <a:r>
              <a:rPr lang="en-US" sz="1600" dirty="0" err="1"/>
              <a:t>Jern</a:t>
            </a:r>
            <a:r>
              <a:rPr lang="en-US" sz="1600" dirty="0"/>
              <a:t> &amp; Kemp (2013), </a:t>
            </a:r>
            <a:r>
              <a:rPr lang="en-US" sz="1600" i="1" dirty="0"/>
              <a:t>Cognitive Psychology</a:t>
            </a:r>
            <a:endParaRPr lang="en-US" sz="1600" dirty="0"/>
          </a:p>
          <a:p>
            <a:endParaRPr lang="en-US" sz="3200" dirty="0"/>
          </a:p>
        </p:txBody>
      </p:sp>
      <p:sp>
        <p:nvSpPr>
          <p:cNvPr id="16" name="Rectangle 15"/>
          <p:cNvSpPr/>
          <p:nvPr/>
        </p:nvSpPr>
        <p:spPr>
          <a:xfrm>
            <a:off x="296268" y="1401743"/>
            <a:ext cx="8407465" cy="954107"/>
          </a:xfrm>
          <a:prstGeom prst="rect">
            <a:avLst/>
          </a:prstGeom>
        </p:spPr>
        <p:txBody>
          <a:bodyPr wrap="square">
            <a:spAutoFit/>
          </a:bodyPr>
          <a:lstStyle/>
          <a:p>
            <a:r>
              <a:rPr lang="en-US" sz="2800" b="1" i="1" smtClean="0"/>
              <a:t>Approach</a:t>
            </a:r>
            <a:r>
              <a:rPr lang="en-US" sz="2800" i="1" dirty="0" smtClean="0"/>
              <a:t>: </a:t>
            </a:r>
            <a:r>
              <a:rPr lang="en-US" sz="2800" dirty="0" smtClean="0"/>
              <a:t>ask people to generate new categories in an artificial, low-dimensional domain. </a:t>
            </a:r>
            <a:endParaRPr lang="en-US" sz="2800" i="1" dirty="0" smtClean="0"/>
          </a:p>
        </p:txBody>
      </p:sp>
      <p:grpSp>
        <p:nvGrpSpPr>
          <p:cNvPr id="39" name="Group 38"/>
          <p:cNvGrpSpPr/>
          <p:nvPr/>
        </p:nvGrpSpPr>
        <p:grpSpPr>
          <a:xfrm>
            <a:off x="1591193" y="2909054"/>
            <a:ext cx="5817613" cy="2999074"/>
            <a:chOff x="400185" y="3264654"/>
            <a:chExt cx="5817613" cy="2999074"/>
          </a:xfrm>
        </p:grpSpPr>
        <p:grpSp>
          <p:nvGrpSpPr>
            <p:cNvPr id="27" name="Group 26"/>
            <p:cNvGrpSpPr/>
            <p:nvPr/>
          </p:nvGrpSpPr>
          <p:grpSpPr>
            <a:xfrm>
              <a:off x="400185" y="3264654"/>
              <a:ext cx="2561485" cy="2999074"/>
              <a:chOff x="5629639" y="3231483"/>
              <a:chExt cx="2561485" cy="2999074"/>
            </a:xfrm>
          </p:grpSpPr>
          <p:sp>
            <p:nvSpPr>
              <p:cNvPr id="22" name="TextBox 21"/>
              <p:cNvSpPr txBox="1"/>
              <p:nvPr/>
            </p:nvSpPr>
            <p:spPr>
              <a:xfrm>
                <a:off x="5964558" y="3231483"/>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grpSp>
            <p:nvGrpSpPr>
              <p:cNvPr id="26" name="Group 25"/>
              <p:cNvGrpSpPr/>
              <p:nvPr/>
            </p:nvGrpSpPr>
            <p:grpSpPr>
              <a:xfrm>
                <a:off x="5629639" y="3684435"/>
                <a:ext cx="2561485" cy="2546122"/>
                <a:chOff x="5629639" y="3422825"/>
                <a:chExt cx="2824674" cy="2807732"/>
              </a:xfrm>
            </p:grpSpPr>
            <p:sp>
              <p:nvSpPr>
                <p:cNvPr id="21" name="Cube 20"/>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9898" y="3759530"/>
              <a:ext cx="2247900" cy="2451100"/>
            </a:xfrm>
            <a:prstGeom prst="rect">
              <a:avLst/>
            </a:prstGeom>
          </p:spPr>
        </p:pic>
        <p:cxnSp>
          <p:nvCxnSpPr>
            <p:cNvPr id="29" name="Straight Arrow Connector 28"/>
            <p:cNvCxnSpPr>
              <a:endCxn id="33" idx="5"/>
            </p:cNvCxnSpPr>
            <p:nvPr/>
          </p:nvCxnSpPr>
          <p:spPr>
            <a:xfrm flipH="1" flipV="1">
              <a:off x="2074318" y="4832727"/>
              <a:ext cx="1972750" cy="4540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1923505" y="4681914"/>
              <a:ext cx="176689" cy="176689"/>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1184541" y="6097745"/>
            <a:ext cx="6630918" cy="584775"/>
          </a:xfrm>
          <a:prstGeom prst="rect">
            <a:avLst/>
          </a:prstGeom>
          <a:solidFill>
            <a:schemeClr val="accent2">
              <a:lumMod val="20000"/>
              <a:lumOff val="80000"/>
            </a:schemeClr>
          </a:solidFill>
        </p:spPr>
        <p:txBody>
          <a:bodyPr wrap="none" rtlCol="0">
            <a:spAutoFit/>
          </a:bodyPr>
          <a:lstStyle/>
          <a:p>
            <a:r>
              <a:rPr lang="en-US" sz="3200" dirty="0" smtClean="0"/>
              <a:t>Understanding this </a:t>
            </a:r>
            <a:r>
              <a:rPr lang="en-US" sz="3200" smtClean="0"/>
              <a:t>is super important!</a:t>
            </a:r>
            <a:endParaRPr lang="en-US" sz="3200"/>
          </a:p>
        </p:txBody>
      </p:sp>
    </p:spTree>
    <p:extLst>
      <p:ext uri="{BB962C8B-B14F-4D97-AF65-F5344CB8AC3E}">
        <p14:creationId xmlns:p14="http://schemas.microsoft.com/office/powerpoint/2010/main" val="6897229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880155" y="3898008"/>
            <a:ext cx="3167919" cy="369332"/>
          </a:xfrm>
          <a:prstGeom prst="rect">
            <a:avLst/>
          </a:prstGeom>
          <a:noFill/>
        </p:spPr>
        <p:txBody>
          <a:bodyPr wrap="none" rtlCol="0">
            <a:spAutoFit/>
          </a:bodyPr>
          <a:lstStyle/>
          <a:p>
            <a:r>
              <a:rPr lang="en-US" dirty="0" smtClean="0"/>
              <a:t>Can you create a new category?</a:t>
            </a:r>
            <a:endParaRPr lang="en-US" dirty="0"/>
          </a:p>
        </p:txBody>
      </p:sp>
      <p:grpSp>
        <p:nvGrpSpPr>
          <p:cNvPr id="32" name="Group 31"/>
          <p:cNvGrpSpPr/>
          <p:nvPr/>
        </p:nvGrpSpPr>
        <p:grpSpPr>
          <a:xfrm>
            <a:off x="6053591" y="4399832"/>
            <a:ext cx="2839826" cy="1713415"/>
            <a:chOff x="6044202" y="4388839"/>
            <a:chExt cx="2839826" cy="1713415"/>
          </a:xfrm>
        </p:grpSpPr>
        <p:grpSp>
          <p:nvGrpSpPr>
            <p:cNvPr id="37" name="Group 36"/>
            <p:cNvGrpSpPr/>
            <p:nvPr/>
          </p:nvGrpSpPr>
          <p:grpSpPr>
            <a:xfrm>
              <a:off x="6044202" y="4388839"/>
              <a:ext cx="2839826" cy="1713415"/>
              <a:chOff x="1312112" y="2527210"/>
              <a:chExt cx="3677556" cy="2218860"/>
            </a:xfrm>
          </p:grpSpPr>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3835" y="3352705"/>
                <a:ext cx="1191456" cy="445925"/>
              </a:xfrm>
              <a:prstGeom prst="rect">
                <a:avLst/>
              </a:prstGeom>
              <a:solidFill>
                <a:srgbClr val="AE00FF"/>
              </a:solidFill>
            </p:spPr>
          </p:pic>
          <p:sp>
            <p:nvSpPr>
              <p:cNvPr id="39" name="TextBox 38"/>
              <p:cNvSpPr txBox="1"/>
              <p:nvPr/>
            </p:nvSpPr>
            <p:spPr>
              <a:xfrm>
                <a:off x="3782471" y="2983373"/>
                <a:ext cx="883298" cy="356414"/>
              </a:xfrm>
              <a:prstGeom prst="rect">
                <a:avLst/>
              </a:prstGeom>
              <a:noFill/>
            </p:spPr>
            <p:txBody>
              <a:bodyPr wrap="none" rtlCol="0">
                <a:spAutoFit/>
              </a:bodyPr>
              <a:lstStyle/>
              <a:p>
                <a:r>
                  <a:rPr lang="en-US" sz="1300" dirty="0" smtClean="0"/>
                  <a:t>Preview</a:t>
                </a:r>
                <a:endParaRPr lang="en-US" sz="1300" dirty="0"/>
              </a:p>
            </p:txBody>
          </p:sp>
          <p:cxnSp>
            <p:nvCxnSpPr>
              <p:cNvPr id="40" name="Straight Connector 39"/>
              <p:cNvCxnSpPr/>
              <p:nvPr/>
            </p:nvCxnSpPr>
            <p:spPr>
              <a:xfrm>
                <a:off x="1489749" y="2730442"/>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489750" y="2730442"/>
                <a:ext cx="1807124" cy="356414"/>
              </a:xfrm>
              <a:prstGeom prst="rect">
                <a:avLst/>
              </a:prstGeom>
              <a:noFill/>
            </p:spPr>
            <p:txBody>
              <a:bodyPr wrap="square" rtlCol="0">
                <a:spAutoFit/>
              </a:bodyPr>
              <a:lstStyle/>
              <a:p>
                <a:pPr algn="ctr"/>
                <a:r>
                  <a:rPr lang="en-US" sz="1300" smtClean="0"/>
                  <a:t>Adjust Size</a:t>
                </a:r>
                <a:endParaRPr lang="en-US" sz="1300"/>
              </a:p>
            </p:txBody>
          </p:sp>
          <p:cxnSp>
            <p:nvCxnSpPr>
              <p:cNvPr id="42" name="Straight Connector 41"/>
              <p:cNvCxnSpPr/>
              <p:nvPr/>
            </p:nvCxnSpPr>
            <p:spPr>
              <a:xfrm>
                <a:off x="1489749" y="3429298"/>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489749" y="3429299"/>
                <a:ext cx="1807125" cy="356414"/>
              </a:xfrm>
              <a:prstGeom prst="rect">
                <a:avLst/>
              </a:prstGeom>
              <a:noFill/>
            </p:spPr>
            <p:txBody>
              <a:bodyPr wrap="square" rtlCol="0">
                <a:spAutoFit/>
              </a:bodyPr>
              <a:lstStyle/>
              <a:p>
                <a:pPr algn="ctr"/>
                <a:r>
                  <a:rPr lang="en-US" sz="1300" smtClean="0"/>
                  <a:t>Adjust Hue</a:t>
                </a:r>
                <a:endParaRPr lang="en-US" sz="1300"/>
              </a:p>
            </p:txBody>
          </p:sp>
          <p:cxnSp>
            <p:nvCxnSpPr>
              <p:cNvPr id="44" name="Straight Connector 43"/>
              <p:cNvCxnSpPr/>
              <p:nvPr/>
            </p:nvCxnSpPr>
            <p:spPr>
              <a:xfrm>
                <a:off x="1489749" y="4128154"/>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89749" y="4128154"/>
                <a:ext cx="1807125" cy="356414"/>
              </a:xfrm>
              <a:prstGeom prst="rect">
                <a:avLst/>
              </a:prstGeom>
              <a:noFill/>
            </p:spPr>
            <p:txBody>
              <a:bodyPr wrap="square" rtlCol="0">
                <a:spAutoFit/>
              </a:bodyPr>
              <a:lstStyle/>
              <a:p>
                <a:pPr algn="ctr"/>
                <a:r>
                  <a:rPr lang="en-US" sz="1300" smtClean="0"/>
                  <a:t>Adjust Saturation</a:t>
                </a:r>
                <a:endParaRPr lang="en-US" sz="1300"/>
              </a:p>
            </p:txBody>
          </p:sp>
          <p:sp>
            <p:nvSpPr>
              <p:cNvPr id="46" name="Oval 45"/>
              <p:cNvSpPr/>
              <p:nvPr/>
            </p:nvSpPr>
            <p:spPr>
              <a:xfrm>
                <a:off x="1701618" y="2660855"/>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7" name="Oval 46"/>
              <p:cNvSpPr/>
              <p:nvPr/>
            </p:nvSpPr>
            <p:spPr>
              <a:xfrm>
                <a:off x="2609853" y="3359607"/>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8" name="Oval 47"/>
              <p:cNvSpPr/>
              <p:nvPr/>
            </p:nvSpPr>
            <p:spPr>
              <a:xfrm>
                <a:off x="2877963" y="4058462"/>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9" name="Rectangle 48"/>
              <p:cNvSpPr/>
              <p:nvPr/>
            </p:nvSpPr>
            <p:spPr>
              <a:xfrm>
                <a:off x="1312112" y="2527210"/>
                <a:ext cx="3677556" cy="2218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grpSp>
        <p:sp>
          <p:nvSpPr>
            <p:cNvPr id="51" name="Rectangle 50"/>
            <p:cNvSpPr/>
            <p:nvPr/>
          </p:nvSpPr>
          <p:spPr>
            <a:xfrm>
              <a:off x="8012381" y="5720784"/>
              <a:ext cx="646602" cy="25297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DONE</a:t>
              </a:r>
              <a:endParaRPr lang="en-US" sz="1400">
                <a:solidFill>
                  <a:schemeClr val="tx1"/>
                </a:solidFill>
              </a:endParaRPr>
            </a:p>
          </p:txBody>
        </p:sp>
      </p:grpSp>
      <p:grpSp>
        <p:nvGrpSpPr>
          <p:cNvPr id="70" name="Group 69"/>
          <p:cNvGrpSpPr/>
          <p:nvPr/>
        </p:nvGrpSpPr>
        <p:grpSpPr>
          <a:xfrm>
            <a:off x="135923" y="3332457"/>
            <a:ext cx="5767279" cy="2999074"/>
            <a:chOff x="165293" y="3264654"/>
            <a:chExt cx="5767279" cy="2999074"/>
          </a:xfrm>
        </p:grpSpPr>
        <p:grpSp>
          <p:nvGrpSpPr>
            <p:cNvPr id="71" name="Group 70"/>
            <p:cNvGrpSpPr/>
            <p:nvPr/>
          </p:nvGrpSpPr>
          <p:grpSpPr>
            <a:xfrm>
              <a:off x="165293" y="3264654"/>
              <a:ext cx="5767279" cy="2999074"/>
              <a:chOff x="400185" y="3264654"/>
              <a:chExt cx="5767279" cy="2999074"/>
            </a:xfrm>
          </p:grpSpPr>
          <p:grpSp>
            <p:nvGrpSpPr>
              <p:cNvPr id="78" name="Group 77"/>
              <p:cNvGrpSpPr/>
              <p:nvPr/>
            </p:nvGrpSpPr>
            <p:grpSpPr>
              <a:xfrm>
                <a:off x="400185" y="3264654"/>
                <a:ext cx="2561485" cy="2999074"/>
                <a:chOff x="5629639" y="3231483"/>
                <a:chExt cx="2561485" cy="2999074"/>
              </a:xfrm>
            </p:grpSpPr>
            <p:sp>
              <p:nvSpPr>
                <p:cNvPr id="82" name="TextBox 81"/>
                <p:cNvSpPr txBox="1"/>
                <p:nvPr/>
              </p:nvSpPr>
              <p:spPr>
                <a:xfrm>
                  <a:off x="5964558" y="3231483"/>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grpSp>
              <p:nvGrpSpPr>
                <p:cNvPr id="83" name="Group 82"/>
                <p:cNvGrpSpPr/>
                <p:nvPr/>
              </p:nvGrpSpPr>
              <p:grpSpPr>
                <a:xfrm>
                  <a:off x="5629639" y="3684435"/>
                  <a:ext cx="2561485" cy="2546122"/>
                  <a:chOff x="5629639" y="3422825"/>
                  <a:chExt cx="2824674" cy="2807732"/>
                </a:xfrm>
              </p:grpSpPr>
              <p:sp>
                <p:nvSpPr>
                  <p:cNvPr id="84" name="Cube 83"/>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86" name="TextBox 85"/>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87" name="TextBox 86"/>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grpSp>
            <p:nvGrpSpPr>
              <p:cNvPr id="79" name="Group 78"/>
              <p:cNvGrpSpPr/>
              <p:nvPr/>
            </p:nvGrpSpPr>
            <p:grpSpPr>
              <a:xfrm>
                <a:off x="3093514" y="3759530"/>
                <a:ext cx="3073950" cy="2451100"/>
                <a:chOff x="3093514" y="3759530"/>
                <a:chExt cx="3073950" cy="2451100"/>
              </a:xfrm>
            </p:grpSpPr>
            <p:pic>
              <p:nvPicPr>
                <p:cNvPr id="80" name="Picture 7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9564" y="3759530"/>
                  <a:ext cx="2247900" cy="2451100"/>
                </a:xfrm>
                <a:prstGeom prst="rect">
                  <a:avLst/>
                </a:prstGeom>
              </p:spPr>
            </p:pic>
            <p:cxnSp>
              <p:nvCxnSpPr>
                <p:cNvPr id="81" name="Straight Arrow Connector 80"/>
                <p:cNvCxnSpPr/>
                <p:nvPr/>
              </p:nvCxnSpPr>
              <p:spPr>
                <a:xfrm flipH="1">
                  <a:off x="3093514" y="4966283"/>
                  <a:ext cx="25369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72" name="Left Brace 71"/>
            <p:cNvSpPr/>
            <p:nvPr/>
          </p:nvSpPr>
          <p:spPr>
            <a:xfrm>
              <a:off x="3171038" y="4001549"/>
              <a:ext cx="493160" cy="1935648"/>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3" name="Group 72"/>
            <p:cNvGrpSpPr/>
            <p:nvPr/>
          </p:nvGrpSpPr>
          <p:grpSpPr>
            <a:xfrm>
              <a:off x="630940" y="4455291"/>
              <a:ext cx="1454540" cy="1308658"/>
              <a:chOff x="932303" y="4475122"/>
              <a:chExt cx="1454540" cy="1308658"/>
            </a:xfrm>
          </p:grpSpPr>
          <p:sp>
            <p:nvSpPr>
              <p:cNvPr id="74" name="Oval 73"/>
              <p:cNvSpPr/>
              <p:nvPr/>
            </p:nvSpPr>
            <p:spPr>
              <a:xfrm>
                <a:off x="932303" y="5659814"/>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1376530" y="5267953"/>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2262877" y="4475122"/>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1839323" y="4833123"/>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2" name="TextBox 51"/>
          <p:cNvSpPr txBox="1"/>
          <p:nvPr/>
        </p:nvSpPr>
        <p:spPr>
          <a:xfrm>
            <a:off x="296268" y="297355"/>
            <a:ext cx="9000132" cy="1384995"/>
          </a:xfrm>
          <a:prstGeom prst="rect">
            <a:avLst/>
          </a:prstGeom>
          <a:noFill/>
        </p:spPr>
        <p:txBody>
          <a:bodyPr wrap="square" rtlCol="0">
            <a:spAutoFit/>
          </a:bodyPr>
          <a:lstStyle/>
          <a:p>
            <a:r>
              <a:rPr lang="en-US" sz="3600" dirty="0" smtClean="0"/>
              <a:t>Moving things forward</a:t>
            </a:r>
            <a:r>
              <a:rPr lang="mr-IN" sz="3600" dirty="0" smtClean="0"/>
              <a:t>…</a:t>
            </a:r>
            <a:endParaRPr lang="en-US" sz="3600" dirty="0" smtClean="0"/>
          </a:p>
          <a:p>
            <a:r>
              <a:rPr lang="en-US" sz="1600" dirty="0" err="1"/>
              <a:t>Jern</a:t>
            </a:r>
            <a:r>
              <a:rPr lang="en-US" sz="1600" dirty="0"/>
              <a:t> &amp; Kemp (2013), </a:t>
            </a:r>
            <a:r>
              <a:rPr lang="en-US" sz="1600" i="1" dirty="0"/>
              <a:t>Cognitive Psychology</a:t>
            </a:r>
            <a:endParaRPr lang="en-US" sz="1600" dirty="0"/>
          </a:p>
          <a:p>
            <a:endParaRPr lang="en-US" sz="3200" dirty="0"/>
          </a:p>
        </p:txBody>
      </p:sp>
      <p:sp>
        <p:nvSpPr>
          <p:cNvPr id="53" name="Rectangle 52"/>
          <p:cNvSpPr/>
          <p:nvPr/>
        </p:nvSpPr>
        <p:spPr>
          <a:xfrm>
            <a:off x="260907" y="1588991"/>
            <a:ext cx="8407465" cy="954107"/>
          </a:xfrm>
          <a:prstGeom prst="rect">
            <a:avLst/>
          </a:prstGeom>
        </p:spPr>
        <p:txBody>
          <a:bodyPr wrap="square">
            <a:spAutoFit/>
          </a:bodyPr>
          <a:lstStyle/>
          <a:p>
            <a:r>
              <a:rPr lang="en-US" sz="2800" b="1" i="1" dirty="0" smtClean="0"/>
              <a:t>Instead of drawing</a:t>
            </a:r>
            <a:r>
              <a:rPr lang="mr-IN" sz="2800" b="1" i="1" dirty="0" smtClean="0"/>
              <a:t>…</a:t>
            </a:r>
            <a:endParaRPr lang="en-US" sz="2800" b="1" i="1" dirty="0" smtClean="0"/>
          </a:p>
          <a:p>
            <a:r>
              <a:rPr lang="en-US" sz="2800" i="1" dirty="0" smtClean="0"/>
              <a:t>Use scales to adjust the features.</a:t>
            </a:r>
          </a:p>
        </p:txBody>
      </p:sp>
    </p:spTree>
    <p:extLst>
      <p:ext uri="{BB962C8B-B14F-4D97-AF65-F5344CB8AC3E}">
        <p14:creationId xmlns:p14="http://schemas.microsoft.com/office/powerpoint/2010/main" val="9036469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4068" y="3766024"/>
            <a:ext cx="2243328" cy="2450592"/>
          </a:xfrm>
          <a:prstGeom prst="rect">
            <a:avLst/>
          </a:prstGeom>
        </p:spPr>
      </p:pic>
      <p:grpSp>
        <p:nvGrpSpPr>
          <p:cNvPr id="20" name="Group 19"/>
          <p:cNvGrpSpPr/>
          <p:nvPr/>
        </p:nvGrpSpPr>
        <p:grpSpPr>
          <a:xfrm>
            <a:off x="81321" y="3270640"/>
            <a:ext cx="5767279" cy="2999074"/>
            <a:chOff x="165293" y="3264654"/>
            <a:chExt cx="5767279" cy="2999074"/>
          </a:xfrm>
        </p:grpSpPr>
        <p:grpSp>
          <p:nvGrpSpPr>
            <p:cNvPr id="9" name="Group 8"/>
            <p:cNvGrpSpPr/>
            <p:nvPr/>
          </p:nvGrpSpPr>
          <p:grpSpPr>
            <a:xfrm>
              <a:off x="165293" y="3264654"/>
              <a:ext cx="5767279" cy="2999074"/>
              <a:chOff x="400185" y="3264654"/>
              <a:chExt cx="5767279" cy="2999074"/>
            </a:xfrm>
          </p:grpSpPr>
          <p:grpSp>
            <p:nvGrpSpPr>
              <p:cNvPr id="27" name="Group 26"/>
              <p:cNvGrpSpPr/>
              <p:nvPr/>
            </p:nvGrpSpPr>
            <p:grpSpPr>
              <a:xfrm>
                <a:off x="400185" y="3264654"/>
                <a:ext cx="2561485" cy="2999074"/>
                <a:chOff x="5629639" y="3231483"/>
                <a:chExt cx="2561485" cy="2999074"/>
              </a:xfrm>
            </p:grpSpPr>
            <p:sp>
              <p:nvSpPr>
                <p:cNvPr id="22" name="TextBox 21"/>
                <p:cNvSpPr txBox="1"/>
                <p:nvPr/>
              </p:nvSpPr>
              <p:spPr>
                <a:xfrm>
                  <a:off x="5964558" y="3231483"/>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grpSp>
              <p:nvGrpSpPr>
                <p:cNvPr id="26" name="Group 25"/>
                <p:cNvGrpSpPr/>
                <p:nvPr/>
              </p:nvGrpSpPr>
              <p:grpSpPr>
                <a:xfrm>
                  <a:off x="5629639" y="3684435"/>
                  <a:ext cx="2561485" cy="2546122"/>
                  <a:chOff x="5629639" y="3422825"/>
                  <a:chExt cx="2824674" cy="2807732"/>
                </a:xfrm>
              </p:grpSpPr>
              <p:sp>
                <p:nvSpPr>
                  <p:cNvPr id="21" name="Cube 20"/>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grpSp>
            <p:nvGrpSpPr>
              <p:cNvPr id="35" name="Group 34"/>
              <p:cNvGrpSpPr/>
              <p:nvPr/>
            </p:nvGrpSpPr>
            <p:grpSpPr>
              <a:xfrm>
                <a:off x="3093514" y="3759530"/>
                <a:ext cx="3073950" cy="2451100"/>
                <a:chOff x="3093514" y="3759530"/>
                <a:chExt cx="3073950" cy="2451100"/>
              </a:xfrm>
            </p:grpSpPr>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9564" y="3759530"/>
                  <a:ext cx="2247900" cy="2451100"/>
                </a:xfrm>
                <a:prstGeom prst="rect">
                  <a:avLst/>
                </a:prstGeom>
              </p:spPr>
            </p:pic>
            <p:cxnSp>
              <p:nvCxnSpPr>
                <p:cNvPr id="29" name="Straight Arrow Connector 28"/>
                <p:cNvCxnSpPr/>
                <p:nvPr/>
              </p:nvCxnSpPr>
              <p:spPr>
                <a:xfrm flipH="1">
                  <a:off x="3093514" y="4966283"/>
                  <a:ext cx="25369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6" name="Left Brace 5"/>
            <p:cNvSpPr/>
            <p:nvPr/>
          </p:nvSpPr>
          <p:spPr>
            <a:xfrm>
              <a:off x="3171038" y="4001549"/>
              <a:ext cx="493160" cy="1935648"/>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5" name="Group 14"/>
            <p:cNvGrpSpPr/>
            <p:nvPr/>
          </p:nvGrpSpPr>
          <p:grpSpPr>
            <a:xfrm>
              <a:off x="630940" y="4455291"/>
              <a:ext cx="1454540" cy="1308658"/>
              <a:chOff x="932303" y="4475122"/>
              <a:chExt cx="1454540" cy="1308658"/>
            </a:xfrm>
          </p:grpSpPr>
          <p:sp>
            <p:nvSpPr>
              <p:cNvPr id="28" name="Oval 27"/>
              <p:cNvSpPr/>
              <p:nvPr/>
            </p:nvSpPr>
            <p:spPr>
              <a:xfrm>
                <a:off x="932303" y="5659814"/>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376530" y="5267953"/>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262877" y="4475122"/>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839323" y="4833123"/>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extBox 1"/>
          <p:cNvSpPr txBox="1"/>
          <p:nvPr/>
        </p:nvSpPr>
        <p:spPr>
          <a:xfrm>
            <a:off x="3600701" y="3507129"/>
            <a:ext cx="2268373" cy="369332"/>
          </a:xfrm>
          <a:prstGeom prst="rect">
            <a:avLst/>
          </a:prstGeom>
          <a:noFill/>
        </p:spPr>
        <p:txBody>
          <a:bodyPr wrap="square" rtlCol="0">
            <a:spAutoFit/>
          </a:bodyPr>
          <a:lstStyle/>
          <a:p>
            <a:r>
              <a:rPr lang="en-US" smtClean="0"/>
              <a:t>Experimenter Defined</a:t>
            </a:r>
            <a:endParaRPr lang="en-US"/>
          </a:p>
        </p:txBody>
      </p:sp>
      <p:sp>
        <p:nvSpPr>
          <p:cNvPr id="53" name="TextBox 52"/>
          <p:cNvSpPr txBox="1"/>
          <p:nvPr/>
        </p:nvSpPr>
        <p:spPr>
          <a:xfrm>
            <a:off x="6219023" y="3507129"/>
            <a:ext cx="2268373" cy="369332"/>
          </a:xfrm>
          <a:prstGeom prst="rect">
            <a:avLst/>
          </a:prstGeom>
          <a:noFill/>
        </p:spPr>
        <p:txBody>
          <a:bodyPr wrap="square" rtlCol="0">
            <a:spAutoFit/>
          </a:bodyPr>
          <a:lstStyle/>
          <a:p>
            <a:r>
              <a:rPr lang="en-US" dirty="0" smtClean="0"/>
              <a:t>Participant Generated</a:t>
            </a:r>
            <a:endParaRPr lang="en-US" dirty="0"/>
          </a:p>
        </p:txBody>
      </p:sp>
      <p:sp>
        <p:nvSpPr>
          <p:cNvPr id="54" name="Oval 53"/>
          <p:cNvSpPr/>
          <p:nvPr/>
        </p:nvSpPr>
        <p:spPr>
          <a:xfrm>
            <a:off x="537057" y="5334277"/>
            <a:ext cx="145925" cy="145925"/>
          </a:xfrm>
          <a:prstGeom prst="ellipse">
            <a:avLst/>
          </a:prstGeom>
          <a:solidFill>
            <a:srgbClr val="AE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981620" y="5095673"/>
            <a:ext cx="145925" cy="145925"/>
          </a:xfrm>
          <a:prstGeom prst="ellipse">
            <a:avLst/>
          </a:prstGeom>
          <a:solidFill>
            <a:srgbClr val="AE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449683" y="5016898"/>
            <a:ext cx="145925" cy="145925"/>
          </a:xfrm>
          <a:prstGeom prst="ellipse">
            <a:avLst/>
          </a:prstGeom>
          <a:solidFill>
            <a:srgbClr val="AE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864247" y="4673353"/>
            <a:ext cx="145925" cy="145925"/>
          </a:xfrm>
          <a:prstGeom prst="ellipse">
            <a:avLst/>
          </a:prstGeom>
          <a:solidFill>
            <a:srgbClr val="AE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296268" y="297355"/>
            <a:ext cx="9000132" cy="1384995"/>
          </a:xfrm>
          <a:prstGeom prst="rect">
            <a:avLst/>
          </a:prstGeom>
          <a:noFill/>
        </p:spPr>
        <p:txBody>
          <a:bodyPr wrap="square" rtlCol="0">
            <a:spAutoFit/>
          </a:bodyPr>
          <a:lstStyle/>
          <a:p>
            <a:r>
              <a:rPr lang="en-US" sz="3600" dirty="0" smtClean="0"/>
              <a:t>Moving things forward</a:t>
            </a:r>
            <a:r>
              <a:rPr lang="mr-IN" sz="3600" dirty="0" smtClean="0"/>
              <a:t>…</a:t>
            </a:r>
            <a:endParaRPr lang="en-US" sz="3600" dirty="0" smtClean="0"/>
          </a:p>
          <a:p>
            <a:r>
              <a:rPr lang="en-US" sz="1600" dirty="0" err="1"/>
              <a:t>Jern</a:t>
            </a:r>
            <a:r>
              <a:rPr lang="en-US" sz="1600" dirty="0"/>
              <a:t> &amp; Kemp (2013), </a:t>
            </a:r>
            <a:r>
              <a:rPr lang="en-US" sz="1600" i="1" dirty="0"/>
              <a:t>Cognitive Psychology</a:t>
            </a:r>
            <a:endParaRPr lang="en-US" sz="1600" dirty="0"/>
          </a:p>
          <a:p>
            <a:endParaRPr lang="en-US" sz="3200" dirty="0"/>
          </a:p>
        </p:txBody>
      </p:sp>
      <p:sp>
        <p:nvSpPr>
          <p:cNvPr id="33" name="Rectangle 32"/>
          <p:cNvSpPr/>
          <p:nvPr/>
        </p:nvSpPr>
        <p:spPr>
          <a:xfrm>
            <a:off x="260907" y="1588991"/>
            <a:ext cx="8407465" cy="954107"/>
          </a:xfrm>
          <a:prstGeom prst="rect">
            <a:avLst/>
          </a:prstGeom>
        </p:spPr>
        <p:txBody>
          <a:bodyPr wrap="square">
            <a:spAutoFit/>
          </a:bodyPr>
          <a:lstStyle/>
          <a:p>
            <a:r>
              <a:rPr lang="en-US" sz="2800" b="1" i="1" dirty="0" smtClean="0"/>
              <a:t>Instead of drawing</a:t>
            </a:r>
            <a:r>
              <a:rPr lang="mr-IN" sz="2800" b="1" i="1" dirty="0" smtClean="0"/>
              <a:t>…</a:t>
            </a:r>
            <a:endParaRPr lang="en-US" sz="2800" b="1" i="1" dirty="0" smtClean="0"/>
          </a:p>
          <a:p>
            <a:r>
              <a:rPr lang="en-US" sz="2800" i="1" dirty="0" smtClean="0"/>
              <a:t>Use scales to adjust the features.</a:t>
            </a:r>
          </a:p>
        </p:txBody>
      </p:sp>
    </p:spTree>
    <p:extLst>
      <p:ext uri="{BB962C8B-B14F-4D97-AF65-F5344CB8AC3E}">
        <p14:creationId xmlns:p14="http://schemas.microsoft.com/office/powerpoint/2010/main" val="6404874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68" y="733632"/>
            <a:ext cx="8379329" cy="1938992"/>
          </a:xfrm>
          <a:prstGeom prst="rect">
            <a:avLst/>
          </a:prstGeom>
          <a:noFill/>
        </p:spPr>
        <p:txBody>
          <a:bodyPr wrap="square" rtlCol="0">
            <a:spAutoFit/>
          </a:bodyPr>
          <a:lstStyle/>
          <a:p>
            <a:r>
              <a:rPr lang="en-US" sz="2400" dirty="0" smtClean="0"/>
              <a:t>The classic results replicates in the artificial domain!</a:t>
            </a:r>
          </a:p>
          <a:p>
            <a:endParaRPr lang="en-US" sz="2400" dirty="0"/>
          </a:p>
          <a:p>
            <a:r>
              <a:rPr lang="en-US" sz="2400" dirty="0"/>
              <a:t>Generated categories possessed the same correlations as in the experimenter-defined categories. </a:t>
            </a:r>
          </a:p>
          <a:p>
            <a:endParaRPr lang="en-US" sz="2400" dirty="0"/>
          </a:p>
        </p:txBody>
      </p:sp>
      <p:grpSp>
        <p:nvGrpSpPr>
          <p:cNvPr id="3" name="Group 2"/>
          <p:cNvGrpSpPr/>
          <p:nvPr/>
        </p:nvGrpSpPr>
        <p:grpSpPr>
          <a:xfrm>
            <a:off x="400185" y="2976803"/>
            <a:ext cx="8275412" cy="3286925"/>
            <a:chOff x="400185" y="2976803"/>
            <a:chExt cx="8275412" cy="3286925"/>
          </a:xfrm>
        </p:grpSpPr>
        <p:grpSp>
          <p:nvGrpSpPr>
            <p:cNvPr id="35" name="Group 34"/>
            <p:cNvGrpSpPr/>
            <p:nvPr/>
          </p:nvGrpSpPr>
          <p:grpSpPr>
            <a:xfrm>
              <a:off x="1804336" y="2976803"/>
              <a:ext cx="6871261" cy="3233827"/>
              <a:chOff x="1804336" y="2976803"/>
              <a:chExt cx="6871261" cy="3233827"/>
            </a:xfrm>
          </p:grpSpPr>
          <p:grpSp>
            <p:nvGrpSpPr>
              <p:cNvPr id="19" name="Group 18"/>
              <p:cNvGrpSpPr/>
              <p:nvPr/>
            </p:nvGrpSpPr>
            <p:grpSpPr>
              <a:xfrm>
                <a:off x="3966202" y="2976803"/>
                <a:ext cx="4709395" cy="3233827"/>
                <a:chOff x="747375" y="3451639"/>
                <a:chExt cx="4709395" cy="3233827"/>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071" y="4234366"/>
                  <a:ext cx="2247900" cy="24511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6170" y="4304216"/>
                  <a:ext cx="2260600" cy="2311400"/>
                </a:xfrm>
                <a:prstGeom prst="rect">
                  <a:avLst/>
                </a:prstGeom>
              </p:spPr>
            </p:pic>
            <p:sp>
              <p:nvSpPr>
                <p:cNvPr id="17" name="TextBox 16"/>
                <p:cNvSpPr txBox="1"/>
                <p:nvPr/>
              </p:nvSpPr>
              <p:spPr>
                <a:xfrm>
                  <a:off x="747375" y="3451639"/>
                  <a:ext cx="2135800" cy="923330"/>
                </a:xfrm>
                <a:prstGeom prst="rect">
                  <a:avLst/>
                </a:prstGeom>
                <a:noFill/>
              </p:spPr>
              <p:txBody>
                <a:bodyPr wrap="square" rtlCol="0">
                  <a:spAutoFit/>
                </a:bodyPr>
                <a:lstStyle/>
                <a:p>
                  <a:r>
                    <a:rPr lang="en-US" dirty="0" smtClean="0"/>
                    <a:t>Positive Size-Saturation correlation</a:t>
                  </a:r>
                </a:p>
              </p:txBody>
            </p:sp>
            <p:sp>
              <p:nvSpPr>
                <p:cNvPr id="18" name="TextBox 17"/>
                <p:cNvSpPr txBox="1"/>
                <p:nvPr/>
              </p:nvSpPr>
              <p:spPr>
                <a:xfrm>
                  <a:off x="3185239" y="3451639"/>
                  <a:ext cx="2196030" cy="923330"/>
                </a:xfrm>
                <a:prstGeom prst="rect">
                  <a:avLst/>
                </a:prstGeom>
                <a:noFill/>
              </p:spPr>
              <p:txBody>
                <a:bodyPr wrap="square" rtlCol="0">
                  <a:spAutoFit/>
                </a:bodyPr>
                <a:lstStyle/>
                <a:p>
                  <a:r>
                    <a:rPr lang="en-US" dirty="0" smtClean="0"/>
                    <a:t>Negative Size-Saturation correlation</a:t>
                  </a:r>
                </a:p>
              </p:txBody>
            </p:sp>
          </p:grpSp>
          <p:sp>
            <p:nvSpPr>
              <p:cNvPr id="33" name="Oval 32"/>
              <p:cNvSpPr/>
              <p:nvPr/>
            </p:nvSpPr>
            <p:spPr>
              <a:xfrm>
                <a:off x="1804336" y="4809011"/>
                <a:ext cx="131050" cy="123073"/>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p:cNvGrpSpPr/>
            <p:nvPr/>
          </p:nvGrpSpPr>
          <p:grpSpPr>
            <a:xfrm>
              <a:off x="400185" y="3264654"/>
              <a:ext cx="2561484" cy="2999074"/>
              <a:chOff x="400185" y="3264654"/>
              <a:chExt cx="2561484" cy="2999074"/>
            </a:xfrm>
          </p:grpSpPr>
          <p:sp>
            <p:nvSpPr>
              <p:cNvPr id="22" name="TextBox 21"/>
              <p:cNvSpPr txBox="1"/>
              <p:nvPr/>
            </p:nvSpPr>
            <p:spPr>
              <a:xfrm>
                <a:off x="735104" y="3264654"/>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sp>
            <p:nvSpPr>
              <p:cNvPr id="21" name="Cube 20"/>
              <p:cNvSpPr/>
              <p:nvPr/>
            </p:nvSpPr>
            <p:spPr>
              <a:xfrm>
                <a:off x="738637" y="3717606"/>
                <a:ext cx="2211202" cy="2211202"/>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38637" y="5928808"/>
                <a:ext cx="1666080" cy="334920"/>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2436251" y="5622005"/>
                <a:ext cx="715918" cy="334919"/>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258757" y="4934947"/>
                <a:ext cx="1652803" cy="334919"/>
              </a:xfrm>
              <a:prstGeom prst="rect">
                <a:avLst/>
              </a:prstGeom>
              <a:noFill/>
            </p:spPr>
            <p:txBody>
              <a:bodyPr wrap="square" rtlCol="0">
                <a:spAutoFit/>
              </a:bodyPr>
              <a:lstStyle/>
              <a:p>
                <a:pPr algn="ctr"/>
                <a:r>
                  <a:rPr lang="en-US" smtClean="0"/>
                  <a:t>Saturation</a:t>
                </a:r>
                <a:endParaRPr lang="en-US"/>
              </a:p>
            </p:txBody>
          </p:sp>
          <p:sp>
            <p:nvSpPr>
              <p:cNvPr id="28" name="Oval 27"/>
              <p:cNvSpPr/>
              <p:nvPr/>
            </p:nvSpPr>
            <p:spPr>
              <a:xfrm>
                <a:off x="860485" y="5659814"/>
                <a:ext cx="131050" cy="123073"/>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304712" y="5267953"/>
                <a:ext cx="131050" cy="123073"/>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191059" y="4475122"/>
                <a:ext cx="131050" cy="123073"/>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057404" y="5682865"/>
                <a:ext cx="131050" cy="123073"/>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859175" y="4409135"/>
                <a:ext cx="131050" cy="123073"/>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773576" y="5331925"/>
                <a:ext cx="131050" cy="123073"/>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228291" y="4778251"/>
                <a:ext cx="131050" cy="123073"/>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166418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43702" y="832758"/>
            <a:ext cx="8179812" cy="4770537"/>
          </a:xfrm>
          <a:prstGeom prst="rect">
            <a:avLst/>
          </a:prstGeom>
          <a:noFill/>
        </p:spPr>
        <p:txBody>
          <a:bodyPr wrap="square" rtlCol="0">
            <a:spAutoFit/>
          </a:bodyPr>
          <a:lstStyle/>
          <a:p>
            <a:r>
              <a:rPr lang="en-US" sz="2800" b="1" dirty="0" smtClean="0">
                <a:solidFill>
                  <a:schemeClr val="bg1">
                    <a:lumMod val="65000"/>
                  </a:schemeClr>
                </a:solidFill>
              </a:rPr>
              <a:t>Experimental Approaches</a:t>
            </a:r>
          </a:p>
          <a:p>
            <a:pPr marL="285750" indent="-169863">
              <a:buFontTx/>
              <a:buChar char="-"/>
            </a:pPr>
            <a:r>
              <a:rPr lang="en-US" sz="2400" dirty="0" smtClean="0">
                <a:solidFill>
                  <a:schemeClr val="bg1">
                    <a:lumMod val="65000"/>
                  </a:schemeClr>
                </a:solidFill>
              </a:rPr>
              <a:t>“</a:t>
            </a:r>
            <a:r>
              <a:rPr lang="en-US" sz="2400" dirty="0">
                <a:solidFill>
                  <a:schemeClr val="bg1">
                    <a:lumMod val="65000"/>
                  </a:schemeClr>
                </a:solidFill>
              </a:rPr>
              <a:t>D</a:t>
            </a:r>
            <a:r>
              <a:rPr lang="en-US" sz="2400" dirty="0" smtClean="0">
                <a:solidFill>
                  <a:schemeClr val="bg1">
                    <a:lumMod val="65000"/>
                  </a:schemeClr>
                </a:solidFill>
              </a:rPr>
              <a:t>raw an alien” experiments (e.g., Ward, 1994)</a:t>
            </a:r>
          </a:p>
          <a:p>
            <a:pPr marL="285750" indent="-169863" algn="just">
              <a:buFontTx/>
              <a:buChar char="-"/>
            </a:pPr>
            <a:r>
              <a:rPr lang="en-US" sz="2400" dirty="0" smtClean="0">
                <a:solidFill>
                  <a:schemeClr val="bg1">
                    <a:lumMod val="65000"/>
                  </a:schemeClr>
                </a:solidFill>
              </a:rPr>
              <a:t>Artificial category learning studies (</a:t>
            </a:r>
            <a:r>
              <a:rPr lang="en-US" sz="2400" dirty="0" err="1" smtClean="0">
                <a:solidFill>
                  <a:schemeClr val="bg1">
                    <a:lumMod val="65000"/>
                  </a:schemeClr>
                </a:solidFill>
              </a:rPr>
              <a:t>Jern</a:t>
            </a:r>
            <a:r>
              <a:rPr lang="en-US" sz="2400" dirty="0" smtClean="0">
                <a:solidFill>
                  <a:schemeClr val="bg1">
                    <a:lumMod val="65000"/>
                  </a:schemeClr>
                </a:solidFill>
              </a:rPr>
              <a:t> &amp; Kemp, 2013)</a:t>
            </a:r>
            <a:endParaRPr lang="en-US" sz="2800" b="1" dirty="0">
              <a:solidFill>
                <a:schemeClr val="bg1">
                  <a:lumMod val="65000"/>
                </a:schemeClr>
              </a:solidFill>
            </a:endParaRPr>
          </a:p>
          <a:p>
            <a:endParaRPr lang="en-US" sz="2800" b="1" dirty="0" smtClean="0">
              <a:solidFill>
                <a:schemeClr val="bg1">
                  <a:lumMod val="65000"/>
                </a:schemeClr>
              </a:solidFill>
            </a:endParaRPr>
          </a:p>
          <a:p>
            <a:r>
              <a:rPr lang="en-US" sz="2800" b="1" dirty="0" smtClean="0">
                <a:solidFill>
                  <a:schemeClr val="bg1">
                    <a:lumMod val="65000"/>
                  </a:schemeClr>
                </a:solidFill>
              </a:rPr>
              <a:t>What do we know?</a:t>
            </a:r>
          </a:p>
          <a:p>
            <a:pPr marL="285750" indent="-169863">
              <a:buFontTx/>
              <a:buChar char="-"/>
            </a:pPr>
            <a:r>
              <a:rPr lang="en-US" sz="2400" dirty="0" smtClean="0">
                <a:solidFill>
                  <a:schemeClr val="bg1">
                    <a:lumMod val="65000"/>
                  </a:schemeClr>
                </a:solidFill>
              </a:rPr>
              <a:t>Generation is influenced by prior knowledge.</a:t>
            </a:r>
          </a:p>
          <a:p>
            <a:pPr marL="285750" indent="-169863">
              <a:buFontTx/>
              <a:buChar char="-"/>
            </a:pPr>
            <a:r>
              <a:rPr lang="en-US" sz="2400" dirty="0" smtClean="0">
                <a:solidFill>
                  <a:schemeClr val="bg1">
                    <a:lumMod val="65000"/>
                  </a:schemeClr>
                </a:solidFill>
              </a:rPr>
              <a:t>Distributional structure of generated categories reflects known categories.</a:t>
            </a:r>
          </a:p>
          <a:p>
            <a:pPr marL="285750" indent="-169863">
              <a:buFontTx/>
              <a:buChar char="-"/>
            </a:pPr>
            <a:endParaRPr lang="en-US" sz="2400" dirty="0" smtClean="0"/>
          </a:p>
          <a:p>
            <a:pPr marL="7938"/>
            <a:r>
              <a:rPr lang="en-US" sz="2800" b="1" dirty="0" smtClean="0"/>
              <a:t>What we’re up to:</a:t>
            </a:r>
          </a:p>
          <a:p>
            <a:pPr marL="7938"/>
            <a:r>
              <a:rPr lang="en-US" sz="2400" dirty="0" smtClean="0"/>
              <a:t>How do people make something </a:t>
            </a:r>
            <a:r>
              <a:rPr lang="en-US" sz="2400" i="1" dirty="0" smtClean="0"/>
              <a:t>distinct</a:t>
            </a:r>
            <a:r>
              <a:rPr lang="en-US" sz="2400" dirty="0" smtClean="0"/>
              <a:t> from what they know?</a:t>
            </a:r>
            <a:endParaRPr lang="en-US" sz="2400" dirty="0"/>
          </a:p>
          <a:p>
            <a:pPr marL="285750" indent="-169863">
              <a:buFontTx/>
              <a:buChar char="-"/>
            </a:pPr>
            <a:endParaRPr lang="en-US" sz="2400" dirty="0" smtClean="0"/>
          </a:p>
        </p:txBody>
      </p:sp>
    </p:spTree>
    <p:extLst>
      <p:ext uri="{BB962C8B-B14F-4D97-AF65-F5344CB8AC3E}">
        <p14:creationId xmlns:p14="http://schemas.microsoft.com/office/powerpoint/2010/main" val="2195745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0399" y="1049866"/>
            <a:ext cx="7450668" cy="2308324"/>
          </a:xfrm>
          <a:prstGeom prst="rect">
            <a:avLst/>
          </a:prstGeom>
          <a:noFill/>
        </p:spPr>
        <p:txBody>
          <a:bodyPr wrap="square" rtlCol="0">
            <a:spAutoFit/>
          </a:bodyPr>
          <a:lstStyle/>
          <a:p>
            <a:r>
              <a:rPr lang="en-US" sz="3600" b="1" dirty="0" smtClean="0"/>
              <a:t>Category contrast: </a:t>
            </a:r>
          </a:p>
          <a:p>
            <a:r>
              <a:rPr lang="en-US" sz="3600" dirty="0" smtClean="0"/>
              <a:t>How </a:t>
            </a:r>
            <a:r>
              <a:rPr lang="en-US" sz="3600" dirty="0"/>
              <a:t>do you make your new category different from all the other ones?</a:t>
            </a:r>
            <a:endParaRPr lang="en-US" sz="3600" i="1" dirty="0"/>
          </a:p>
          <a:p>
            <a:r>
              <a:rPr lang="en-US" sz="3600" dirty="0" smtClean="0"/>
              <a:t> </a:t>
            </a:r>
            <a:endParaRPr lang="en-US" sz="3600" dirty="0"/>
          </a:p>
        </p:txBody>
      </p:sp>
    </p:spTree>
    <p:extLst>
      <p:ext uri="{BB962C8B-B14F-4D97-AF65-F5344CB8AC3E}">
        <p14:creationId xmlns:p14="http://schemas.microsoft.com/office/powerpoint/2010/main" val="539185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04800" y="4023563"/>
            <a:ext cx="8226975" cy="2732839"/>
            <a:chOff x="128815" y="3109161"/>
            <a:chExt cx="9015185" cy="2994667"/>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815" y="3632382"/>
              <a:ext cx="2832512" cy="200046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7187" y="3551658"/>
              <a:ext cx="2946813" cy="208118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646883">
              <a:off x="3683907" y="3751788"/>
              <a:ext cx="1498600" cy="2352040"/>
            </a:xfrm>
            <a:prstGeom prst="rect">
              <a:avLst/>
            </a:prstGeom>
          </p:spPr>
        </p:pic>
        <p:sp>
          <p:nvSpPr>
            <p:cNvPr id="7" name="TextBox 6"/>
            <p:cNvSpPr txBox="1"/>
            <p:nvPr/>
          </p:nvSpPr>
          <p:spPr>
            <a:xfrm>
              <a:off x="128815" y="3109161"/>
              <a:ext cx="2832512" cy="523220"/>
            </a:xfrm>
            <a:prstGeom prst="rect">
              <a:avLst/>
            </a:prstGeom>
            <a:noFill/>
          </p:spPr>
          <p:txBody>
            <a:bodyPr wrap="square" rtlCol="0">
              <a:spAutoFit/>
            </a:bodyPr>
            <a:lstStyle/>
            <a:p>
              <a:pPr algn="ctr"/>
              <a:r>
                <a:rPr lang="en-US" sz="2800" smtClean="0"/>
                <a:t>Goldfish</a:t>
              </a:r>
              <a:endParaRPr lang="en-US" sz="2800"/>
            </a:p>
          </p:txBody>
        </p:sp>
        <p:sp>
          <p:nvSpPr>
            <p:cNvPr id="8" name="TextBox 7"/>
            <p:cNvSpPr txBox="1"/>
            <p:nvPr/>
          </p:nvSpPr>
          <p:spPr>
            <a:xfrm>
              <a:off x="3477144" y="3109161"/>
              <a:ext cx="1912126" cy="523220"/>
            </a:xfrm>
            <a:prstGeom prst="rect">
              <a:avLst/>
            </a:prstGeom>
            <a:noFill/>
          </p:spPr>
          <p:txBody>
            <a:bodyPr wrap="square" rtlCol="0">
              <a:spAutoFit/>
            </a:bodyPr>
            <a:lstStyle/>
            <a:p>
              <a:pPr algn="ctr"/>
              <a:r>
                <a:rPr lang="en-US" sz="2800" smtClean="0"/>
                <a:t>Beefy Arm</a:t>
              </a:r>
              <a:endParaRPr lang="en-US" sz="2800"/>
            </a:p>
          </p:txBody>
        </p:sp>
        <p:sp>
          <p:nvSpPr>
            <p:cNvPr id="9" name="TextBox 8"/>
            <p:cNvSpPr txBox="1"/>
            <p:nvPr/>
          </p:nvSpPr>
          <p:spPr>
            <a:xfrm>
              <a:off x="6197187" y="3109161"/>
              <a:ext cx="2832513" cy="523220"/>
            </a:xfrm>
            <a:prstGeom prst="rect">
              <a:avLst/>
            </a:prstGeom>
            <a:noFill/>
          </p:spPr>
          <p:txBody>
            <a:bodyPr wrap="square" rtlCol="0">
              <a:spAutoFit/>
            </a:bodyPr>
            <a:lstStyle/>
            <a:p>
              <a:pPr algn="ctr"/>
              <a:r>
                <a:rPr lang="en-US" sz="2800" dirty="0" smtClean="0"/>
                <a:t>Beefy Goldfish</a:t>
              </a:r>
              <a:endParaRPr lang="en-US" sz="2800" dirty="0"/>
            </a:p>
          </p:txBody>
        </p:sp>
        <p:sp>
          <p:nvSpPr>
            <p:cNvPr id="10" name="TextBox 9"/>
            <p:cNvSpPr txBox="1"/>
            <p:nvPr/>
          </p:nvSpPr>
          <p:spPr>
            <a:xfrm>
              <a:off x="3034938" y="4087868"/>
              <a:ext cx="567784" cy="1015663"/>
            </a:xfrm>
            <a:prstGeom prst="rect">
              <a:avLst/>
            </a:prstGeom>
            <a:noFill/>
          </p:spPr>
          <p:txBody>
            <a:bodyPr wrap="none" rtlCol="0">
              <a:spAutoFit/>
            </a:bodyPr>
            <a:lstStyle/>
            <a:p>
              <a:r>
                <a:rPr lang="en-US" sz="6000" dirty="0" smtClean="0"/>
                <a:t>+</a:t>
              </a:r>
              <a:endParaRPr lang="en-US" sz="6000" dirty="0"/>
            </a:p>
          </p:txBody>
        </p:sp>
        <p:sp>
          <p:nvSpPr>
            <p:cNvPr id="11" name="TextBox 10"/>
            <p:cNvSpPr txBox="1"/>
            <p:nvPr/>
          </p:nvSpPr>
          <p:spPr>
            <a:xfrm>
              <a:off x="5389270" y="4124781"/>
              <a:ext cx="567784" cy="1015663"/>
            </a:xfrm>
            <a:prstGeom prst="rect">
              <a:avLst/>
            </a:prstGeom>
            <a:noFill/>
          </p:spPr>
          <p:txBody>
            <a:bodyPr wrap="none" rtlCol="0">
              <a:spAutoFit/>
            </a:bodyPr>
            <a:lstStyle/>
            <a:p>
              <a:r>
                <a:rPr lang="en-US" sz="6000" dirty="0"/>
                <a:t>=</a:t>
              </a:r>
            </a:p>
          </p:txBody>
        </p:sp>
      </p:grpSp>
      <p:grpSp>
        <p:nvGrpSpPr>
          <p:cNvPr id="34" name="Group 33"/>
          <p:cNvGrpSpPr/>
          <p:nvPr/>
        </p:nvGrpSpPr>
        <p:grpSpPr>
          <a:xfrm>
            <a:off x="409106" y="127148"/>
            <a:ext cx="8192110" cy="3054644"/>
            <a:chOff x="304800" y="678527"/>
            <a:chExt cx="8192110" cy="3054644"/>
          </a:xfrm>
        </p:grpSpPr>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5924064" y="1201747"/>
              <a:ext cx="2268461" cy="2531424"/>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554680"/>
              <a:ext cx="2584862" cy="1825559"/>
            </a:xfrm>
            <a:prstGeom prst="rect">
              <a:avLst/>
            </a:prstGeom>
          </p:spPr>
        </p:pic>
        <p:sp>
          <p:nvSpPr>
            <p:cNvPr id="16" name="TextBox 15"/>
            <p:cNvSpPr txBox="1"/>
            <p:nvPr/>
          </p:nvSpPr>
          <p:spPr>
            <a:xfrm>
              <a:off x="304800" y="1077205"/>
              <a:ext cx="2584862" cy="477474"/>
            </a:xfrm>
            <a:prstGeom prst="rect">
              <a:avLst/>
            </a:prstGeom>
            <a:noFill/>
          </p:spPr>
          <p:txBody>
            <a:bodyPr wrap="square" rtlCol="0">
              <a:spAutoFit/>
            </a:bodyPr>
            <a:lstStyle/>
            <a:p>
              <a:pPr algn="ctr"/>
              <a:r>
                <a:rPr lang="en-US" sz="2800" smtClean="0"/>
                <a:t>Goldfish</a:t>
              </a:r>
              <a:endParaRPr lang="en-US" sz="2800"/>
            </a:p>
          </p:txBody>
        </p:sp>
        <p:sp>
          <p:nvSpPr>
            <p:cNvPr id="17" name="TextBox 16"/>
            <p:cNvSpPr txBox="1"/>
            <p:nvPr/>
          </p:nvSpPr>
          <p:spPr>
            <a:xfrm>
              <a:off x="3360380" y="1077205"/>
              <a:ext cx="1744946" cy="523220"/>
            </a:xfrm>
            <a:prstGeom prst="rect">
              <a:avLst/>
            </a:prstGeom>
            <a:noFill/>
          </p:spPr>
          <p:txBody>
            <a:bodyPr wrap="square" rtlCol="0">
              <a:spAutoFit/>
            </a:bodyPr>
            <a:lstStyle/>
            <a:p>
              <a:pPr algn="ctr"/>
              <a:r>
                <a:rPr lang="en-US" sz="2800" dirty="0" smtClean="0"/>
                <a:t>Blue</a:t>
              </a:r>
              <a:endParaRPr lang="en-US" sz="2800" dirty="0"/>
            </a:p>
          </p:txBody>
        </p:sp>
        <p:sp>
          <p:nvSpPr>
            <p:cNvPr id="18" name="TextBox 17"/>
            <p:cNvSpPr txBox="1"/>
            <p:nvPr/>
          </p:nvSpPr>
          <p:spPr>
            <a:xfrm>
              <a:off x="5842606" y="1077205"/>
              <a:ext cx="2584863" cy="523220"/>
            </a:xfrm>
            <a:prstGeom prst="rect">
              <a:avLst/>
            </a:prstGeom>
            <a:noFill/>
          </p:spPr>
          <p:txBody>
            <a:bodyPr wrap="square" rtlCol="0">
              <a:spAutoFit/>
            </a:bodyPr>
            <a:lstStyle/>
            <a:p>
              <a:pPr algn="ctr"/>
              <a:r>
                <a:rPr lang="en-US" sz="2800" dirty="0" smtClean="0"/>
                <a:t>Bluefish</a:t>
              </a:r>
              <a:endParaRPr lang="en-US" sz="2800" dirty="0"/>
            </a:p>
          </p:txBody>
        </p:sp>
        <p:sp>
          <p:nvSpPr>
            <p:cNvPr id="19" name="TextBox 18"/>
            <p:cNvSpPr txBox="1"/>
            <p:nvPr/>
          </p:nvSpPr>
          <p:spPr>
            <a:xfrm>
              <a:off x="2956837" y="1970342"/>
              <a:ext cx="518142" cy="926862"/>
            </a:xfrm>
            <a:prstGeom prst="rect">
              <a:avLst/>
            </a:prstGeom>
            <a:noFill/>
          </p:spPr>
          <p:txBody>
            <a:bodyPr wrap="none" rtlCol="0">
              <a:spAutoFit/>
            </a:bodyPr>
            <a:lstStyle/>
            <a:p>
              <a:r>
                <a:rPr lang="en-US" sz="6000" dirty="0" smtClean="0"/>
                <a:t>+</a:t>
              </a:r>
              <a:endParaRPr lang="en-US" sz="6000" dirty="0"/>
            </a:p>
          </p:txBody>
        </p:sp>
        <p:sp>
          <p:nvSpPr>
            <p:cNvPr id="20" name="TextBox 19"/>
            <p:cNvSpPr txBox="1"/>
            <p:nvPr/>
          </p:nvSpPr>
          <p:spPr>
            <a:xfrm>
              <a:off x="5105326" y="2004028"/>
              <a:ext cx="518142" cy="926862"/>
            </a:xfrm>
            <a:prstGeom prst="rect">
              <a:avLst/>
            </a:prstGeom>
            <a:noFill/>
          </p:spPr>
          <p:txBody>
            <a:bodyPr wrap="none" rtlCol="0">
              <a:spAutoFit/>
            </a:bodyPr>
            <a:lstStyle/>
            <a:p>
              <a:r>
                <a:rPr lang="en-US" sz="6000" dirty="0"/>
                <a:t>=</a:t>
              </a:r>
            </a:p>
          </p:txBody>
        </p:sp>
        <p:sp>
          <p:nvSpPr>
            <p:cNvPr id="21" name="Rectangle 20"/>
            <p:cNvSpPr/>
            <p:nvPr/>
          </p:nvSpPr>
          <p:spPr>
            <a:xfrm>
              <a:off x="3708400" y="1744133"/>
              <a:ext cx="1236133" cy="1320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5924064" y="1201747"/>
              <a:ext cx="2503405" cy="2531424"/>
              <a:chOff x="5924064" y="1201747"/>
              <a:chExt cx="2503405" cy="2531424"/>
            </a:xfrm>
          </p:grpSpPr>
          <p:cxnSp>
            <p:nvCxnSpPr>
              <p:cNvPr id="25" name="Straight Connector 24"/>
              <p:cNvCxnSpPr/>
              <p:nvPr/>
            </p:nvCxnSpPr>
            <p:spPr>
              <a:xfrm>
                <a:off x="6094315" y="1201747"/>
                <a:ext cx="2333154" cy="253142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924064" y="1554679"/>
                <a:ext cx="2268461" cy="217849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5885939" y="678527"/>
              <a:ext cx="2610971" cy="523220"/>
            </a:xfrm>
            <a:prstGeom prst="rect">
              <a:avLst/>
            </a:prstGeom>
            <a:noFill/>
          </p:spPr>
          <p:txBody>
            <a:bodyPr wrap="none" rtlCol="0">
              <a:spAutoFit/>
            </a:bodyPr>
            <a:lstStyle/>
            <a:p>
              <a:r>
                <a:rPr lang="en-US" sz="2800" b="1" smtClean="0">
                  <a:solidFill>
                    <a:srgbClr val="C00000"/>
                  </a:solidFill>
                </a:rPr>
                <a:t>ALREADY EXISTS</a:t>
              </a:r>
              <a:endParaRPr lang="en-US" sz="2800" b="1">
                <a:solidFill>
                  <a:srgbClr val="C00000"/>
                </a:solidFill>
              </a:endParaRPr>
            </a:p>
          </p:txBody>
        </p:sp>
      </p:grpSp>
      <p:sp>
        <p:nvSpPr>
          <p:cNvPr id="35" name="TextBox 34"/>
          <p:cNvSpPr txBox="1"/>
          <p:nvPr/>
        </p:nvSpPr>
        <p:spPr>
          <a:xfrm>
            <a:off x="7135037" y="5996297"/>
            <a:ext cx="2254166" cy="523220"/>
          </a:xfrm>
          <a:prstGeom prst="rect">
            <a:avLst/>
          </a:prstGeom>
          <a:noFill/>
        </p:spPr>
        <p:txBody>
          <a:bodyPr wrap="square" rtlCol="0">
            <a:spAutoFit/>
          </a:bodyPr>
          <a:lstStyle/>
          <a:p>
            <a:pPr algn="ctr"/>
            <a:r>
              <a:rPr lang="en-US" sz="2800" b="1" smtClean="0">
                <a:solidFill>
                  <a:srgbClr val="0070C0"/>
                </a:solidFill>
              </a:rPr>
              <a:t>SUCCESS!</a:t>
            </a:r>
            <a:endParaRPr lang="en-US" sz="2800" b="1" dirty="0">
              <a:solidFill>
                <a:srgbClr val="0070C0"/>
              </a:solidFill>
            </a:endParaRPr>
          </a:p>
        </p:txBody>
      </p:sp>
    </p:spTree>
    <p:extLst>
      <p:ext uri="{BB962C8B-B14F-4D97-AF65-F5344CB8AC3E}">
        <p14:creationId xmlns:p14="http://schemas.microsoft.com/office/powerpoint/2010/main" val="2919107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33917" y="0"/>
            <a:ext cx="8612371" cy="1018495"/>
            <a:chOff x="318977" y="125622"/>
            <a:chExt cx="8612371" cy="1018495"/>
          </a:xfrm>
        </p:grpSpPr>
        <p:grpSp>
          <p:nvGrpSpPr>
            <p:cNvPr id="4" name="Group 3"/>
            <p:cNvGrpSpPr/>
            <p:nvPr/>
          </p:nvGrpSpPr>
          <p:grpSpPr>
            <a:xfrm>
              <a:off x="318977" y="125622"/>
              <a:ext cx="5472909" cy="1018495"/>
              <a:chOff x="318977" y="125622"/>
              <a:chExt cx="5472909" cy="1018495"/>
            </a:xfrm>
          </p:grpSpPr>
          <p:sp>
            <p:nvSpPr>
              <p:cNvPr id="2" name="TextBox 1"/>
              <p:cNvSpPr txBox="1"/>
              <p:nvPr/>
            </p:nvSpPr>
            <p:spPr>
              <a:xfrm>
                <a:off x="1456660" y="233913"/>
                <a:ext cx="4335226" cy="523220"/>
              </a:xfrm>
              <a:prstGeom prst="rect">
                <a:avLst/>
              </a:prstGeom>
              <a:noFill/>
            </p:spPr>
            <p:txBody>
              <a:bodyPr wrap="none" rtlCol="0">
                <a:spAutoFit/>
              </a:bodyPr>
              <a:lstStyle/>
              <a:p>
                <a:r>
                  <a:rPr lang="en-US" sz="2800" dirty="0" smtClean="0"/>
                  <a:t>PACKER: An Exemplar Model</a:t>
                </a:r>
                <a:endParaRPr lang="en-US"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977" y="125622"/>
                <a:ext cx="1018495" cy="1018495"/>
              </a:xfrm>
              <a:prstGeom prst="rect">
                <a:avLst/>
              </a:prstGeom>
            </p:spPr>
          </p:pic>
        </p:grpSp>
        <p:sp>
          <p:nvSpPr>
            <p:cNvPr id="6" name="Rectangle 5"/>
            <p:cNvSpPr/>
            <p:nvPr/>
          </p:nvSpPr>
          <p:spPr>
            <a:xfrm>
              <a:off x="1456660" y="693227"/>
              <a:ext cx="7474688" cy="369332"/>
            </a:xfrm>
            <a:prstGeom prst="rect">
              <a:avLst/>
            </a:prstGeom>
          </p:spPr>
          <p:txBody>
            <a:bodyPr wrap="square">
              <a:spAutoFit/>
            </a:bodyPr>
            <a:lstStyle/>
            <a:p>
              <a:r>
                <a:rPr lang="en-US" b="1" i="1" dirty="0"/>
                <a:t>P</a:t>
              </a:r>
              <a:r>
                <a:rPr lang="en-US" i="1" dirty="0"/>
                <a:t>roducing </a:t>
              </a:r>
              <a:r>
                <a:rPr lang="en-US" b="1" i="1" dirty="0"/>
                <a:t>A</a:t>
              </a:r>
              <a:r>
                <a:rPr lang="en-US" i="1" dirty="0"/>
                <a:t>like and </a:t>
              </a:r>
              <a:r>
                <a:rPr lang="en-US" b="1" i="1" dirty="0"/>
                <a:t>C</a:t>
              </a:r>
              <a:r>
                <a:rPr lang="en-US" i="1" dirty="0"/>
                <a:t>ontrasting </a:t>
              </a:r>
              <a:r>
                <a:rPr lang="en-US" b="1" i="1" dirty="0"/>
                <a:t>K</a:t>
              </a:r>
              <a:r>
                <a:rPr lang="en-US" i="1" dirty="0"/>
                <a:t>nowledge using </a:t>
              </a:r>
              <a:r>
                <a:rPr lang="en-US" b="1" i="1" dirty="0"/>
                <a:t>E</a:t>
              </a:r>
              <a:r>
                <a:rPr lang="en-US" i="1" dirty="0"/>
                <a:t>xemplar </a:t>
              </a:r>
              <a:r>
                <a:rPr lang="en-US" b="1" i="1" dirty="0" smtClean="0"/>
                <a:t>R</a:t>
              </a:r>
              <a:r>
                <a:rPr lang="en-US" i="1" dirty="0" smtClean="0"/>
                <a:t>epresentations</a:t>
              </a:r>
              <a:endParaRPr lang="en-US" i="1" dirty="0"/>
            </a:p>
          </p:txBody>
        </p:sp>
      </p:grpSp>
      <p:sp>
        <p:nvSpPr>
          <p:cNvPr id="8" name="TextBox 7"/>
          <p:cNvSpPr txBox="1"/>
          <p:nvPr/>
        </p:nvSpPr>
        <p:spPr>
          <a:xfrm>
            <a:off x="233917" y="1323470"/>
            <a:ext cx="8240233" cy="754053"/>
          </a:xfrm>
          <a:prstGeom prst="rect">
            <a:avLst/>
          </a:prstGeom>
          <a:noFill/>
        </p:spPr>
        <p:txBody>
          <a:bodyPr wrap="square" rtlCol="0">
            <a:spAutoFit/>
          </a:bodyPr>
          <a:lstStyle/>
          <a:p>
            <a:pPr>
              <a:spcAft>
                <a:spcPts val="600"/>
              </a:spcAft>
            </a:pPr>
            <a:r>
              <a:rPr lang="en-US" sz="2000" b="1" dirty="0" smtClean="0"/>
              <a:t>An extension of the the Generalized Context Model (GCM; Nosofsky, 1984)</a:t>
            </a:r>
            <a:endParaRPr lang="en-US" sz="2000" b="1" dirty="0"/>
          </a:p>
          <a:p>
            <a:pPr>
              <a:spcAft>
                <a:spcPts val="600"/>
              </a:spcAft>
            </a:pPr>
            <a:r>
              <a:rPr lang="en-US" dirty="0" smtClean="0"/>
              <a:t>Categories represented as a collection of observed members (exemplars). </a:t>
            </a:r>
          </a:p>
        </p:txBody>
      </p:sp>
    </p:spTree>
    <p:extLst>
      <p:ext uri="{BB962C8B-B14F-4D97-AF65-F5344CB8AC3E}">
        <p14:creationId xmlns:p14="http://schemas.microsoft.com/office/powerpoint/2010/main" val="730060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7839"/>
            <a:ext cx="7772400" cy="2387600"/>
          </a:xfrm>
        </p:spPr>
        <p:txBody>
          <a:bodyPr>
            <a:normAutofit/>
          </a:bodyPr>
          <a:lstStyle/>
          <a:p>
            <a:r>
              <a:rPr lang="en-US" sz="4000" dirty="0" smtClean="0"/>
              <a:t>The Creative Use of Conceptual Knowledge</a:t>
            </a:r>
            <a:endParaRPr lang="en-US" sz="4000" dirty="0"/>
          </a:p>
        </p:txBody>
      </p:sp>
    </p:spTree>
    <p:extLst>
      <p:ext uri="{BB962C8B-B14F-4D97-AF65-F5344CB8AC3E}">
        <p14:creationId xmlns:p14="http://schemas.microsoft.com/office/powerpoint/2010/main" val="2139517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3917" y="1323470"/>
            <a:ext cx="8240233" cy="2046714"/>
          </a:xfrm>
          <a:prstGeom prst="rect">
            <a:avLst/>
          </a:prstGeom>
          <a:noFill/>
        </p:spPr>
        <p:txBody>
          <a:bodyPr wrap="square" rtlCol="0">
            <a:spAutoFit/>
          </a:bodyPr>
          <a:lstStyle/>
          <a:p>
            <a:pPr>
              <a:spcAft>
                <a:spcPts val="600"/>
              </a:spcAft>
            </a:pPr>
            <a:r>
              <a:rPr lang="en-US" sz="2000" b="1" dirty="0" smtClean="0"/>
              <a:t>An extension of the the Generalized Context Model (GCM; Nosofsky, 1984)</a:t>
            </a:r>
            <a:endParaRPr lang="en-US" sz="2000" b="1" dirty="0"/>
          </a:p>
          <a:p>
            <a:pPr>
              <a:spcAft>
                <a:spcPts val="600"/>
              </a:spcAft>
            </a:pPr>
            <a:r>
              <a:rPr lang="en-US" dirty="0" smtClean="0"/>
              <a:t>Categories represented as a collection of observed members (exemplars). </a:t>
            </a:r>
          </a:p>
          <a:p>
            <a:pPr>
              <a:spcBef>
                <a:spcPts val="1800"/>
              </a:spcBef>
              <a:spcAft>
                <a:spcPts val="600"/>
              </a:spcAft>
            </a:pPr>
            <a:r>
              <a:rPr lang="en-US" b="1" i="1" dirty="0" smtClean="0"/>
              <a:t>Generation is based on dual constraints</a:t>
            </a:r>
          </a:p>
          <a:p>
            <a:pPr marL="401637" indent="-285750">
              <a:spcAft>
                <a:spcPts val="600"/>
              </a:spcAft>
              <a:buFont typeface="Arial" charset="0"/>
              <a:buChar char="•"/>
            </a:pPr>
            <a:r>
              <a:rPr lang="en-US" dirty="0" smtClean="0"/>
              <a:t>Dissimilarity to members of opposite categories.</a:t>
            </a:r>
          </a:p>
          <a:p>
            <a:pPr marL="401637" indent="-285750">
              <a:spcAft>
                <a:spcPts val="600"/>
              </a:spcAft>
              <a:buFont typeface="Arial" charset="0"/>
              <a:buChar char="•"/>
            </a:pPr>
            <a:r>
              <a:rPr lang="en-US" dirty="0"/>
              <a:t>S</a:t>
            </a:r>
            <a:r>
              <a:rPr lang="en-US" dirty="0" smtClean="0"/>
              <a:t>imilarity to members of the target category. </a:t>
            </a:r>
          </a:p>
        </p:txBody>
      </p:sp>
      <p:grpSp>
        <p:nvGrpSpPr>
          <p:cNvPr id="7" name="Group 6"/>
          <p:cNvGrpSpPr/>
          <p:nvPr/>
        </p:nvGrpSpPr>
        <p:grpSpPr>
          <a:xfrm>
            <a:off x="233917" y="0"/>
            <a:ext cx="8612371" cy="1018495"/>
            <a:chOff x="318977" y="125622"/>
            <a:chExt cx="8612371" cy="1018495"/>
          </a:xfrm>
        </p:grpSpPr>
        <p:grpSp>
          <p:nvGrpSpPr>
            <p:cNvPr id="4" name="Group 3"/>
            <p:cNvGrpSpPr/>
            <p:nvPr/>
          </p:nvGrpSpPr>
          <p:grpSpPr>
            <a:xfrm>
              <a:off x="318977" y="125622"/>
              <a:ext cx="5472909" cy="1018495"/>
              <a:chOff x="318977" y="125622"/>
              <a:chExt cx="5472909" cy="1018495"/>
            </a:xfrm>
          </p:grpSpPr>
          <p:sp>
            <p:nvSpPr>
              <p:cNvPr id="2" name="TextBox 1"/>
              <p:cNvSpPr txBox="1"/>
              <p:nvPr/>
            </p:nvSpPr>
            <p:spPr>
              <a:xfrm>
                <a:off x="1456660" y="233913"/>
                <a:ext cx="4335226" cy="523220"/>
              </a:xfrm>
              <a:prstGeom prst="rect">
                <a:avLst/>
              </a:prstGeom>
              <a:noFill/>
            </p:spPr>
            <p:txBody>
              <a:bodyPr wrap="none" rtlCol="0">
                <a:spAutoFit/>
              </a:bodyPr>
              <a:lstStyle/>
              <a:p>
                <a:r>
                  <a:rPr lang="en-US" sz="2800" dirty="0" smtClean="0"/>
                  <a:t>PACKER: An Exemplar Model</a:t>
                </a:r>
                <a:endParaRPr lang="en-US"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977" y="125622"/>
                <a:ext cx="1018495" cy="1018495"/>
              </a:xfrm>
              <a:prstGeom prst="rect">
                <a:avLst/>
              </a:prstGeom>
            </p:spPr>
          </p:pic>
        </p:grpSp>
        <p:sp>
          <p:nvSpPr>
            <p:cNvPr id="6" name="Rectangle 5"/>
            <p:cNvSpPr/>
            <p:nvPr/>
          </p:nvSpPr>
          <p:spPr>
            <a:xfrm>
              <a:off x="1456660" y="693227"/>
              <a:ext cx="7474688" cy="369332"/>
            </a:xfrm>
            <a:prstGeom prst="rect">
              <a:avLst/>
            </a:prstGeom>
          </p:spPr>
          <p:txBody>
            <a:bodyPr wrap="square">
              <a:spAutoFit/>
            </a:bodyPr>
            <a:lstStyle/>
            <a:p>
              <a:r>
                <a:rPr lang="en-US" b="1" i="1" dirty="0"/>
                <a:t>P</a:t>
              </a:r>
              <a:r>
                <a:rPr lang="en-US" i="1" dirty="0"/>
                <a:t>roducing </a:t>
              </a:r>
              <a:r>
                <a:rPr lang="en-US" b="1" i="1" dirty="0"/>
                <a:t>A</a:t>
              </a:r>
              <a:r>
                <a:rPr lang="en-US" i="1" dirty="0"/>
                <a:t>like and </a:t>
              </a:r>
              <a:r>
                <a:rPr lang="en-US" b="1" i="1" dirty="0"/>
                <a:t>C</a:t>
              </a:r>
              <a:r>
                <a:rPr lang="en-US" i="1" dirty="0"/>
                <a:t>ontrasting </a:t>
              </a:r>
              <a:r>
                <a:rPr lang="en-US" b="1" i="1" dirty="0"/>
                <a:t>K</a:t>
              </a:r>
              <a:r>
                <a:rPr lang="en-US" i="1" dirty="0"/>
                <a:t>nowledge using </a:t>
              </a:r>
              <a:r>
                <a:rPr lang="en-US" b="1" i="1" dirty="0"/>
                <a:t>E</a:t>
              </a:r>
              <a:r>
                <a:rPr lang="en-US" i="1" dirty="0"/>
                <a:t>xemplar </a:t>
              </a:r>
              <a:r>
                <a:rPr lang="en-US" b="1" i="1" dirty="0" smtClean="0"/>
                <a:t>R</a:t>
              </a:r>
              <a:r>
                <a:rPr lang="en-US" i="1" dirty="0" smtClean="0"/>
                <a:t>epresentations</a:t>
              </a:r>
              <a:endParaRPr lang="en-US" i="1" dirty="0"/>
            </a:p>
          </p:txBody>
        </p:sp>
      </p:gr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345" y="3756717"/>
            <a:ext cx="8612371" cy="2798112"/>
          </a:xfrm>
          <a:prstGeom prst="rect">
            <a:avLst/>
          </a:prstGeom>
        </p:spPr>
      </p:pic>
    </p:spTree>
    <p:extLst>
      <p:ext uri="{BB962C8B-B14F-4D97-AF65-F5344CB8AC3E}">
        <p14:creationId xmlns:p14="http://schemas.microsoft.com/office/powerpoint/2010/main" val="3305748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1974" y="228063"/>
            <a:ext cx="7450668" cy="3416320"/>
          </a:xfrm>
          <a:prstGeom prst="rect">
            <a:avLst/>
          </a:prstGeom>
          <a:noFill/>
        </p:spPr>
        <p:txBody>
          <a:bodyPr wrap="square" rtlCol="0">
            <a:spAutoFit/>
          </a:bodyPr>
          <a:lstStyle/>
          <a:p>
            <a:r>
              <a:rPr lang="en-US" sz="3600" b="1" dirty="0" smtClean="0"/>
              <a:t>Category contrast: </a:t>
            </a:r>
          </a:p>
          <a:p>
            <a:r>
              <a:rPr lang="en-US" sz="3600" dirty="0" smtClean="0"/>
              <a:t>How </a:t>
            </a:r>
            <a:r>
              <a:rPr lang="en-US" sz="3600" dirty="0"/>
              <a:t>do you make your new category different from all the other ones</a:t>
            </a:r>
            <a:r>
              <a:rPr lang="en-US" sz="3600" dirty="0" smtClean="0"/>
              <a:t>?</a:t>
            </a:r>
          </a:p>
          <a:p>
            <a:endParaRPr lang="en-US" sz="3600" i="1" dirty="0"/>
          </a:p>
          <a:p>
            <a:endParaRPr lang="en-US" sz="3600" i="1" dirty="0"/>
          </a:p>
          <a:p>
            <a:r>
              <a:rPr lang="en-US" sz="3600" b="1" dirty="0" smtClean="0"/>
              <a:t>Proposal: </a:t>
            </a:r>
            <a:r>
              <a:rPr lang="en-US" sz="3600" dirty="0" smtClean="0"/>
              <a:t>Packing!</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346" y="4011596"/>
            <a:ext cx="8612371" cy="2798112"/>
          </a:xfrm>
          <a:prstGeom prst="rect">
            <a:avLst/>
          </a:prstGeom>
        </p:spPr>
      </p:pic>
    </p:spTree>
    <p:extLst>
      <p:ext uri="{BB962C8B-B14F-4D97-AF65-F5344CB8AC3E}">
        <p14:creationId xmlns:p14="http://schemas.microsoft.com/office/powerpoint/2010/main" val="8477610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6197" y="275397"/>
            <a:ext cx="8534520" cy="3539430"/>
          </a:xfrm>
          <a:prstGeom prst="rect">
            <a:avLst/>
          </a:prstGeom>
          <a:noFill/>
        </p:spPr>
        <p:txBody>
          <a:bodyPr wrap="square" rtlCol="0">
            <a:spAutoFit/>
          </a:bodyPr>
          <a:lstStyle/>
          <a:p>
            <a:r>
              <a:rPr lang="en-US" sz="2400" b="1" dirty="0" smtClean="0"/>
              <a:t>Predictions:</a:t>
            </a:r>
          </a:p>
          <a:p>
            <a:endParaRPr lang="en-US" sz="2400" b="1" dirty="0"/>
          </a:p>
          <a:p>
            <a:pPr marL="285750" indent="-285750">
              <a:buFont typeface="Arial" charset="0"/>
              <a:buChar char="•"/>
            </a:pPr>
            <a:r>
              <a:rPr lang="en-US" sz="2000" dirty="0" smtClean="0"/>
              <a:t>Positive relationship between distance from opposite category and frequency of generation.</a:t>
            </a:r>
          </a:p>
          <a:p>
            <a:pPr marL="285750" indent="-285750">
              <a:buFont typeface="Arial" charset="0"/>
              <a:buChar char="•"/>
            </a:pPr>
            <a:r>
              <a:rPr lang="en-US" sz="2000" dirty="0" smtClean="0"/>
              <a:t>Negative relation between distance from target category and frequency of generation.</a:t>
            </a:r>
          </a:p>
          <a:p>
            <a:endParaRPr lang="en-US" sz="2400" dirty="0" smtClean="0"/>
          </a:p>
          <a:p>
            <a:r>
              <a:rPr lang="en-US" sz="2400" dirty="0" smtClean="0"/>
              <a:t>Generated categories should be DISTINCT from everything else, but their members should be SIMILAR to one another.</a:t>
            </a:r>
          </a:p>
          <a:p>
            <a:endParaRPr lang="en-US" sz="2400" dirty="0" smtClean="0"/>
          </a:p>
        </p:txBody>
      </p:sp>
      <p:pic>
        <p:nvPicPr>
          <p:cNvPr id="54" name="Picture 5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346" y="4011596"/>
            <a:ext cx="8612371" cy="2798112"/>
          </a:xfrm>
          <a:prstGeom prst="rect">
            <a:avLst/>
          </a:prstGeom>
        </p:spPr>
      </p:pic>
    </p:spTree>
    <p:extLst>
      <p:ext uri="{BB962C8B-B14F-4D97-AF65-F5344CB8AC3E}">
        <p14:creationId xmlns:p14="http://schemas.microsoft.com/office/powerpoint/2010/main" val="16605426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4982" y="644813"/>
            <a:ext cx="7936001" cy="1631216"/>
          </a:xfrm>
          <a:prstGeom prst="rect">
            <a:avLst/>
          </a:prstGeom>
          <a:noFill/>
        </p:spPr>
        <p:txBody>
          <a:bodyPr wrap="square" rtlCol="0">
            <a:spAutoFit/>
          </a:bodyPr>
          <a:lstStyle/>
          <a:p>
            <a:r>
              <a:rPr lang="en-US" sz="2800" dirty="0" smtClean="0"/>
              <a:t>Experiments</a:t>
            </a:r>
          </a:p>
          <a:p>
            <a:pPr marL="342900" indent="-342900">
              <a:buFont typeface="Arial" charset="0"/>
              <a:buChar char="•"/>
            </a:pPr>
            <a:r>
              <a:rPr lang="en-US" sz="2400" dirty="0" smtClean="0"/>
              <a:t>Teach participants about an experimenter defined “</a:t>
            </a:r>
            <a:r>
              <a:rPr lang="en-US" sz="2400" b="1" dirty="0" smtClean="0"/>
              <a:t>Alpha</a:t>
            </a:r>
            <a:r>
              <a:rPr lang="en-US" sz="2400" dirty="0" smtClean="0"/>
              <a:t>” category.</a:t>
            </a:r>
          </a:p>
          <a:p>
            <a:pPr marL="342900" indent="-342900">
              <a:buFont typeface="Arial" charset="0"/>
              <a:buChar char="•"/>
            </a:pPr>
            <a:r>
              <a:rPr lang="en-US" sz="2400" dirty="0" smtClean="0"/>
              <a:t>Ask participants to generate a new “</a:t>
            </a:r>
            <a:r>
              <a:rPr lang="en-US" sz="2400" b="1" dirty="0" smtClean="0"/>
              <a:t>Beta</a:t>
            </a:r>
            <a:r>
              <a:rPr lang="en-US" sz="2400" dirty="0" smtClean="0"/>
              <a:t>” category.</a:t>
            </a:r>
            <a:endParaRPr lang="en-US" sz="2000" dirty="0"/>
          </a:p>
        </p:txBody>
      </p:sp>
      <p:grpSp>
        <p:nvGrpSpPr>
          <p:cNvPr id="14" name="Group 13"/>
          <p:cNvGrpSpPr/>
          <p:nvPr/>
        </p:nvGrpSpPr>
        <p:grpSpPr>
          <a:xfrm>
            <a:off x="16864" y="3294087"/>
            <a:ext cx="3099488" cy="3555054"/>
            <a:chOff x="4818042" y="1202632"/>
            <a:chExt cx="2378950" cy="2728609"/>
          </a:xfrm>
        </p:grpSpPr>
        <p:sp>
          <p:nvSpPr>
            <p:cNvPr id="15" name="TextBox 14"/>
            <p:cNvSpPr txBox="1"/>
            <p:nvPr/>
          </p:nvSpPr>
          <p:spPr>
            <a:xfrm>
              <a:off x="5128760" y="1202632"/>
              <a:ext cx="2068232" cy="354342"/>
            </a:xfrm>
            <a:prstGeom prst="rect">
              <a:avLst/>
            </a:prstGeom>
            <a:noFill/>
          </p:spPr>
          <p:txBody>
            <a:bodyPr wrap="square" rtlCol="0">
              <a:spAutoFit/>
            </a:bodyPr>
            <a:lstStyle/>
            <a:p>
              <a:pPr algn="ctr"/>
              <a:r>
                <a:rPr lang="en-US" sz="2400" b="1" dirty="0" smtClean="0"/>
                <a:t>Domain</a:t>
              </a:r>
              <a:r>
                <a:rPr lang="en-US" sz="2400" dirty="0" smtClean="0"/>
                <a:t>: Squares</a:t>
              </a:r>
              <a:endParaRPr lang="en-US" sz="2400" dirty="0"/>
            </a:p>
          </p:txBody>
        </p:sp>
        <p:grpSp>
          <p:nvGrpSpPr>
            <p:cNvPr id="16" name="Group 15"/>
            <p:cNvGrpSpPr/>
            <p:nvPr/>
          </p:nvGrpSpPr>
          <p:grpSpPr>
            <a:xfrm>
              <a:off x="5144445" y="1610313"/>
              <a:ext cx="2037455" cy="2037455"/>
              <a:chOff x="4039545" y="1620145"/>
              <a:chExt cx="2037455" cy="2037455"/>
            </a:xfrm>
          </p:grpSpPr>
          <p:sp>
            <p:nvSpPr>
              <p:cNvPr id="19" name="Rectangle 18"/>
              <p:cNvSpPr/>
              <p:nvPr/>
            </p:nvSpPr>
            <p:spPr>
              <a:xfrm>
                <a:off x="4039545" y="1620145"/>
                <a:ext cx="2037455" cy="203745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708315" y="3334125"/>
                <a:ext cx="251328" cy="251328"/>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133515" y="3334125"/>
                <a:ext cx="251328" cy="251328"/>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133515" y="1701435"/>
                <a:ext cx="667450" cy="667450"/>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292193" y="1702020"/>
                <a:ext cx="667450" cy="667450"/>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5144444" y="3647768"/>
              <a:ext cx="2037455" cy="283473"/>
            </a:xfrm>
            <a:prstGeom prst="rect">
              <a:avLst/>
            </a:prstGeom>
            <a:noFill/>
          </p:spPr>
          <p:txBody>
            <a:bodyPr wrap="square" rtlCol="0">
              <a:spAutoFit/>
            </a:bodyPr>
            <a:lstStyle/>
            <a:p>
              <a:pPr algn="ctr"/>
              <a:r>
                <a:rPr lang="en-US" b="1" dirty="0" smtClean="0"/>
                <a:t>Color</a:t>
              </a:r>
              <a:r>
                <a:rPr lang="en-US" dirty="0" smtClean="0"/>
                <a:t> (RGB 25-230)</a:t>
              </a:r>
              <a:endParaRPr lang="en-US" dirty="0"/>
            </a:p>
          </p:txBody>
        </p:sp>
        <p:sp>
          <p:nvSpPr>
            <p:cNvPr id="18" name="TextBox 17"/>
            <p:cNvSpPr txBox="1"/>
            <p:nvPr/>
          </p:nvSpPr>
          <p:spPr>
            <a:xfrm rot="16200000">
              <a:off x="3941051" y="2487303"/>
              <a:ext cx="2037455" cy="283473"/>
            </a:xfrm>
            <a:prstGeom prst="rect">
              <a:avLst/>
            </a:prstGeom>
            <a:noFill/>
          </p:spPr>
          <p:txBody>
            <a:bodyPr wrap="square" rtlCol="0">
              <a:spAutoFit/>
            </a:bodyPr>
            <a:lstStyle/>
            <a:p>
              <a:pPr algn="ctr"/>
              <a:r>
                <a:rPr lang="en-US" b="1" dirty="0"/>
                <a:t>Size</a:t>
              </a:r>
              <a:r>
                <a:rPr lang="en-US" dirty="0"/>
                <a:t> (3.0 </a:t>
              </a:r>
              <a:r>
                <a:rPr lang="mr-IN" dirty="0"/>
                <a:t>–</a:t>
              </a:r>
              <a:r>
                <a:rPr lang="en-US" dirty="0"/>
                <a:t> 5.8cm)</a:t>
              </a:r>
            </a:p>
          </p:txBody>
        </p:sp>
      </p:grpSp>
      <p:grpSp>
        <p:nvGrpSpPr>
          <p:cNvPr id="24" name="Group 23"/>
          <p:cNvGrpSpPr/>
          <p:nvPr/>
        </p:nvGrpSpPr>
        <p:grpSpPr>
          <a:xfrm>
            <a:off x="3283057" y="3294087"/>
            <a:ext cx="2689800" cy="3235166"/>
            <a:chOff x="428324" y="258057"/>
            <a:chExt cx="3243413" cy="3901026"/>
          </a:xfrm>
        </p:grpSpPr>
        <p:grpSp>
          <p:nvGrpSpPr>
            <p:cNvPr id="25" name="Group 24"/>
            <p:cNvGrpSpPr/>
            <p:nvPr/>
          </p:nvGrpSpPr>
          <p:grpSpPr>
            <a:xfrm>
              <a:off x="428324" y="258057"/>
              <a:ext cx="3243413" cy="3901026"/>
              <a:chOff x="428324" y="258057"/>
              <a:chExt cx="2671693" cy="3213388"/>
            </a:xfrm>
          </p:grpSpPr>
          <p:grpSp>
            <p:nvGrpSpPr>
              <p:cNvPr id="27" name="Group 26"/>
              <p:cNvGrpSpPr/>
              <p:nvPr/>
            </p:nvGrpSpPr>
            <p:grpSpPr>
              <a:xfrm>
                <a:off x="428324" y="799752"/>
                <a:ext cx="2671693" cy="2671693"/>
                <a:chOff x="716216" y="1929305"/>
                <a:chExt cx="2531322" cy="2531322"/>
              </a:xfrm>
            </p:grpSpPr>
            <p:sp>
              <p:nvSpPr>
                <p:cNvPr id="29" name="Rectangle 28"/>
                <p:cNvSpPr/>
                <p:nvPr/>
              </p:nvSpPr>
              <p:spPr>
                <a:xfrm>
                  <a:off x="716216" y="1929305"/>
                  <a:ext cx="2531322" cy="25313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0" name="Rectangle 29"/>
                <p:cNvSpPr/>
                <p:nvPr/>
              </p:nvSpPr>
              <p:spPr>
                <a:xfrm>
                  <a:off x="1576963" y="3777385"/>
                  <a:ext cx="823539" cy="414597"/>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OK</a:t>
                  </a:r>
                  <a:endParaRPr lang="en-US" sz="2000" dirty="0">
                    <a:solidFill>
                      <a:schemeClr val="tx1"/>
                    </a:solidFill>
                  </a:endParaRPr>
                </a:p>
              </p:txBody>
            </p:sp>
            <p:sp>
              <p:nvSpPr>
                <p:cNvPr id="31" name="TextBox 30"/>
                <p:cNvSpPr txBox="1"/>
                <p:nvPr/>
              </p:nvSpPr>
              <p:spPr>
                <a:xfrm>
                  <a:off x="906013" y="3069813"/>
                  <a:ext cx="2107479" cy="608250"/>
                </a:xfrm>
                <a:prstGeom prst="rect">
                  <a:avLst/>
                </a:prstGeom>
                <a:noFill/>
              </p:spPr>
              <p:txBody>
                <a:bodyPr wrap="square" rtlCol="0">
                  <a:spAutoFit/>
                </a:bodyPr>
                <a:lstStyle/>
                <a:p>
                  <a:pPr algn="ctr"/>
                  <a:r>
                    <a:rPr lang="en-US" dirty="0" smtClean="0"/>
                    <a:t>This is a member of the Alpha Category</a:t>
                  </a:r>
                  <a:endParaRPr lang="en-US" dirty="0"/>
                </a:p>
              </p:txBody>
            </p:sp>
          </p:grpSp>
          <p:sp>
            <p:nvSpPr>
              <p:cNvPr id="28" name="TextBox 27"/>
              <p:cNvSpPr txBox="1"/>
              <p:nvPr/>
            </p:nvSpPr>
            <p:spPr>
              <a:xfrm>
                <a:off x="428324" y="258057"/>
                <a:ext cx="2671693" cy="458557"/>
              </a:xfrm>
              <a:prstGeom prst="rect">
                <a:avLst/>
              </a:prstGeom>
              <a:noFill/>
            </p:spPr>
            <p:txBody>
              <a:bodyPr wrap="square" rtlCol="0">
                <a:spAutoFit/>
              </a:bodyPr>
              <a:lstStyle/>
              <a:p>
                <a:r>
                  <a:rPr lang="en-US" sz="2400" smtClean="0"/>
                  <a:t>Training phase</a:t>
                </a:r>
                <a:endParaRPr lang="en-US" sz="2400" dirty="0"/>
              </a:p>
            </p:txBody>
          </p:sp>
        </p:grpSp>
        <p:sp>
          <p:nvSpPr>
            <p:cNvPr id="26" name="Rectangle 25"/>
            <p:cNvSpPr/>
            <p:nvPr/>
          </p:nvSpPr>
          <p:spPr>
            <a:xfrm>
              <a:off x="1571626" y="1196287"/>
              <a:ext cx="900112" cy="90011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32" name="Group 31"/>
          <p:cNvGrpSpPr/>
          <p:nvPr/>
        </p:nvGrpSpPr>
        <p:grpSpPr>
          <a:xfrm>
            <a:off x="6217142" y="3294087"/>
            <a:ext cx="2689800" cy="3235166"/>
            <a:chOff x="428324" y="258813"/>
            <a:chExt cx="3243413" cy="3901026"/>
          </a:xfrm>
        </p:grpSpPr>
        <p:grpSp>
          <p:nvGrpSpPr>
            <p:cNvPr id="33" name="Group 32"/>
            <p:cNvGrpSpPr/>
            <p:nvPr/>
          </p:nvGrpSpPr>
          <p:grpSpPr>
            <a:xfrm>
              <a:off x="428324" y="258813"/>
              <a:ext cx="3243413" cy="3901026"/>
              <a:chOff x="428324" y="258057"/>
              <a:chExt cx="3243413" cy="3901026"/>
            </a:xfrm>
          </p:grpSpPr>
          <p:sp>
            <p:nvSpPr>
              <p:cNvPr id="48" name="TextBox 47"/>
              <p:cNvSpPr txBox="1"/>
              <p:nvPr/>
            </p:nvSpPr>
            <p:spPr>
              <a:xfrm>
                <a:off x="428324" y="258057"/>
                <a:ext cx="3243413" cy="556685"/>
              </a:xfrm>
              <a:prstGeom prst="rect">
                <a:avLst/>
              </a:prstGeom>
              <a:noFill/>
            </p:spPr>
            <p:txBody>
              <a:bodyPr wrap="square" rtlCol="0">
                <a:spAutoFit/>
              </a:bodyPr>
              <a:lstStyle/>
              <a:p>
                <a:r>
                  <a:rPr lang="en-US" sz="2400" dirty="0" smtClean="0"/>
                  <a:t>Generation Phase</a:t>
                </a:r>
                <a:endParaRPr lang="en-US" sz="2400" dirty="0"/>
              </a:p>
            </p:txBody>
          </p:sp>
          <p:grpSp>
            <p:nvGrpSpPr>
              <p:cNvPr id="49" name="Group 48"/>
              <p:cNvGrpSpPr/>
              <p:nvPr/>
            </p:nvGrpSpPr>
            <p:grpSpPr>
              <a:xfrm>
                <a:off x="428324" y="915670"/>
                <a:ext cx="3243413" cy="3243413"/>
                <a:chOff x="428324" y="915670"/>
                <a:chExt cx="3243413" cy="3243413"/>
              </a:xfrm>
            </p:grpSpPr>
            <p:grpSp>
              <p:nvGrpSpPr>
                <p:cNvPr id="50" name="Group 49"/>
                <p:cNvGrpSpPr/>
                <p:nvPr/>
              </p:nvGrpSpPr>
              <p:grpSpPr>
                <a:xfrm>
                  <a:off x="428324" y="915670"/>
                  <a:ext cx="3243413" cy="3243413"/>
                  <a:chOff x="716216" y="1929305"/>
                  <a:chExt cx="2531322" cy="2531322"/>
                </a:xfrm>
              </p:grpSpPr>
              <p:sp>
                <p:nvSpPr>
                  <p:cNvPr id="52" name="Rectangle 51"/>
                  <p:cNvSpPr/>
                  <p:nvPr/>
                </p:nvSpPr>
                <p:spPr>
                  <a:xfrm>
                    <a:off x="716216" y="1929305"/>
                    <a:ext cx="2531322" cy="25313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53" name="TextBox 52"/>
                  <p:cNvSpPr txBox="1"/>
                  <p:nvPr/>
                </p:nvSpPr>
                <p:spPr>
                  <a:xfrm>
                    <a:off x="829695" y="3181321"/>
                    <a:ext cx="2286337" cy="550321"/>
                  </a:xfrm>
                  <a:prstGeom prst="rect">
                    <a:avLst/>
                  </a:prstGeom>
                  <a:noFill/>
                </p:spPr>
                <p:txBody>
                  <a:bodyPr wrap="square" rtlCol="0">
                    <a:spAutoFit/>
                  </a:bodyPr>
                  <a:lstStyle/>
                  <a:p>
                    <a:pPr algn="ctr"/>
                    <a:r>
                      <a:rPr lang="en-US" sz="1600" dirty="0" smtClean="0"/>
                      <a:t>Use the sliders to create </a:t>
                    </a:r>
                    <a:r>
                      <a:rPr lang="en-US" sz="1600" smtClean="0"/>
                      <a:t>a Beta Category </a:t>
                    </a:r>
                    <a:r>
                      <a:rPr lang="en-US" sz="1600" dirty="0" smtClean="0"/>
                      <a:t>example.</a:t>
                    </a:r>
                    <a:endParaRPr lang="en-US" sz="1600" dirty="0"/>
                  </a:p>
                </p:txBody>
              </p:sp>
            </p:grpSp>
            <p:sp>
              <p:nvSpPr>
                <p:cNvPr id="51" name="Rectangle 50"/>
                <p:cNvSpPr/>
                <p:nvPr/>
              </p:nvSpPr>
              <p:spPr>
                <a:xfrm>
                  <a:off x="1522425" y="3356378"/>
                  <a:ext cx="1055210" cy="531228"/>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DONE</a:t>
                  </a:r>
                  <a:endParaRPr lang="en-US" dirty="0">
                    <a:solidFill>
                      <a:schemeClr val="tx1"/>
                    </a:solidFill>
                  </a:endParaRPr>
                </a:p>
              </p:txBody>
            </p:sp>
          </p:grpSp>
        </p:grpSp>
        <p:sp>
          <p:nvSpPr>
            <p:cNvPr id="34" name="Rectangle 33"/>
            <p:cNvSpPr/>
            <p:nvPr/>
          </p:nvSpPr>
          <p:spPr>
            <a:xfrm>
              <a:off x="2570213" y="1318337"/>
              <a:ext cx="900112" cy="90011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35" name="Group 34"/>
            <p:cNvGrpSpPr/>
            <p:nvPr/>
          </p:nvGrpSpPr>
          <p:grpSpPr>
            <a:xfrm>
              <a:off x="473233" y="1326901"/>
              <a:ext cx="1936919" cy="897119"/>
              <a:chOff x="4194103" y="5439002"/>
              <a:chExt cx="1714466" cy="794086"/>
            </a:xfrm>
          </p:grpSpPr>
          <p:grpSp>
            <p:nvGrpSpPr>
              <p:cNvPr id="36" name="Group 35"/>
              <p:cNvGrpSpPr/>
              <p:nvPr/>
            </p:nvGrpSpPr>
            <p:grpSpPr>
              <a:xfrm>
                <a:off x="4194103" y="5439002"/>
                <a:ext cx="1607442" cy="334115"/>
                <a:chOff x="4194103" y="5439002"/>
                <a:chExt cx="1607442" cy="334115"/>
              </a:xfrm>
            </p:grpSpPr>
            <p:grpSp>
              <p:nvGrpSpPr>
                <p:cNvPr id="43" name="Group 42"/>
                <p:cNvGrpSpPr/>
                <p:nvPr/>
              </p:nvGrpSpPr>
              <p:grpSpPr>
                <a:xfrm>
                  <a:off x="4551808" y="5439002"/>
                  <a:ext cx="991979" cy="123372"/>
                  <a:chOff x="4551808" y="5439002"/>
                  <a:chExt cx="991979" cy="123372"/>
                </a:xfrm>
              </p:grpSpPr>
              <p:cxnSp>
                <p:nvCxnSpPr>
                  <p:cNvPr id="46" name="Straight Connector 45"/>
                  <p:cNvCxnSpPr/>
                  <p:nvPr/>
                </p:nvCxnSpPr>
                <p:spPr>
                  <a:xfrm>
                    <a:off x="4551808" y="5500688"/>
                    <a:ext cx="991979"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5268685" y="5439002"/>
                    <a:ext cx="123372" cy="1233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44" name="TextBox 43"/>
                <p:cNvSpPr txBox="1"/>
                <p:nvPr/>
              </p:nvSpPr>
              <p:spPr>
                <a:xfrm>
                  <a:off x="4194103" y="5500688"/>
                  <a:ext cx="647302" cy="272429"/>
                </a:xfrm>
                <a:prstGeom prst="rect">
                  <a:avLst/>
                </a:prstGeom>
                <a:noFill/>
              </p:spPr>
              <p:txBody>
                <a:bodyPr wrap="none" rtlCol="0">
                  <a:spAutoFit/>
                </a:bodyPr>
                <a:lstStyle/>
                <a:p>
                  <a:r>
                    <a:rPr lang="en-US" sz="1400" smtClean="0"/>
                    <a:t>Smaller</a:t>
                  </a:r>
                  <a:endParaRPr lang="en-US" sz="1400"/>
                </a:p>
              </p:txBody>
            </p:sp>
            <p:sp>
              <p:nvSpPr>
                <p:cNvPr id="45" name="TextBox 44"/>
                <p:cNvSpPr txBox="1"/>
                <p:nvPr/>
              </p:nvSpPr>
              <p:spPr>
                <a:xfrm>
                  <a:off x="5229274" y="5500688"/>
                  <a:ext cx="572271" cy="272429"/>
                </a:xfrm>
                <a:prstGeom prst="rect">
                  <a:avLst/>
                </a:prstGeom>
                <a:noFill/>
              </p:spPr>
              <p:txBody>
                <a:bodyPr wrap="none" rtlCol="0">
                  <a:spAutoFit/>
                </a:bodyPr>
                <a:lstStyle/>
                <a:p>
                  <a:r>
                    <a:rPr lang="en-US" sz="1400" smtClean="0"/>
                    <a:t>Bigger</a:t>
                  </a:r>
                  <a:endParaRPr lang="en-US" sz="1400"/>
                </a:p>
              </p:txBody>
            </p:sp>
          </p:grpSp>
          <p:grpSp>
            <p:nvGrpSpPr>
              <p:cNvPr id="37" name="Group 36"/>
              <p:cNvGrpSpPr/>
              <p:nvPr/>
            </p:nvGrpSpPr>
            <p:grpSpPr>
              <a:xfrm>
                <a:off x="4253922" y="5898973"/>
                <a:ext cx="1654647" cy="334115"/>
                <a:chOff x="4237091" y="5439002"/>
                <a:chExt cx="1654647" cy="334115"/>
              </a:xfrm>
            </p:grpSpPr>
            <p:grpSp>
              <p:nvGrpSpPr>
                <p:cNvPr id="38" name="Group 37"/>
                <p:cNvGrpSpPr/>
                <p:nvPr/>
              </p:nvGrpSpPr>
              <p:grpSpPr>
                <a:xfrm>
                  <a:off x="4543425" y="5439002"/>
                  <a:ext cx="1009324" cy="123372"/>
                  <a:chOff x="4543425" y="5439002"/>
                  <a:chExt cx="1009324" cy="123372"/>
                </a:xfrm>
              </p:grpSpPr>
              <p:cxnSp>
                <p:nvCxnSpPr>
                  <p:cNvPr id="41" name="Straight Connector 40"/>
                  <p:cNvCxnSpPr/>
                  <p:nvPr/>
                </p:nvCxnSpPr>
                <p:spPr>
                  <a:xfrm>
                    <a:off x="4543425" y="5500688"/>
                    <a:ext cx="1009324"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5160620" y="5439002"/>
                    <a:ext cx="123372" cy="1233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39" name="TextBox 38"/>
                <p:cNvSpPr txBox="1"/>
                <p:nvPr/>
              </p:nvSpPr>
              <p:spPr>
                <a:xfrm>
                  <a:off x="4237091" y="5500688"/>
                  <a:ext cx="595370" cy="272429"/>
                </a:xfrm>
                <a:prstGeom prst="rect">
                  <a:avLst/>
                </a:prstGeom>
                <a:noFill/>
              </p:spPr>
              <p:txBody>
                <a:bodyPr wrap="none" rtlCol="0">
                  <a:spAutoFit/>
                </a:bodyPr>
                <a:lstStyle/>
                <a:p>
                  <a:r>
                    <a:rPr lang="en-US" sz="1400" dirty="0" smtClean="0"/>
                    <a:t>Darker</a:t>
                  </a:r>
                  <a:endParaRPr lang="en-US" sz="1400" dirty="0"/>
                </a:p>
              </p:txBody>
            </p:sp>
            <p:sp>
              <p:nvSpPr>
                <p:cNvPr id="40" name="TextBox 39"/>
                <p:cNvSpPr txBox="1"/>
                <p:nvPr/>
              </p:nvSpPr>
              <p:spPr>
                <a:xfrm>
                  <a:off x="5280078" y="5500688"/>
                  <a:ext cx="611660" cy="272429"/>
                </a:xfrm>
                <a:prstGeom prst="rect">
                  <a:avLst/>
                </a:prstGeom>
                <a:noFill/>
              </p:spPr>
              <p:txBody>
                <a:bodyPr wrap="none" rtlCol="0">
                  <a:spAutoFit/>
                </a:bodyPr>
                <a:lstStyle/>
                <a:p>
                  <a:r>
                    <a:rPr lang="en-US" sz="1400" dirty="0" smtClean="0"/>
                    <a:t>Lighter</a:t>
                  </a:r>
                  <a:endParaRPr lang="en-US" sz="1400" dirty="0"/>
                </a:p>
              </p:txBody>
            </p:sp>
          </p:grpSp>
        </p:grpSp>
      </p:grpSp>
    </p:spTree>
    <p:extLst>
      <p:ext uri="{BB962C8B-B14F-4D97-AF65-F5344CB8AC3E}">
        <p14:creationId xmlns:p14="http://schemas.microsoft.com/office/powerpoint/2010/main" val="14182120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53651" y="186865"/>
            <a:ext cx="8614991" cy="1538883"/>
          </a:xfrm>
          <a:prstGeom prst="rect">
            <a:avLst/>
          </a:prstGeom>
          <a:noFill/>
        </p:spPr>
        <p:txBody>
          <a:bodyPr wrap="square" rtlCol="0">
            <a:spAutoFit/>
          </a:bodyPr>
          <a:lstStyle/>
          <a:p>
            <a:pPr>
              <a:spcAft>
                <a:spcPts val="1200"/>
              </a:spcAft>
            </a:pPr>
            <a:r>
              <a:rPr lang="en-US" sz="2400" b="1" dirty="0" smtClean="0"/>
              <a:t>Training</a:t>
            </a:r>
            <a:endParaRPr lang="en-US" b="1" dirty="0"/>
          </a:p>
          <a:p>
            <a:pPr marL="285750" indent="-285750">
              <a:buFont typeface="Arial" charset="0"/>
              <a:buChar char="•"/>
            </a:pPr>
            <a:r>
              <a:rPr lang="en-US" sz="2000" dirty="0" smtClean="0"/>
              <a:t>“Supervised Observation” (Levering &amp; </a:t>
            </a:r>
            <a:r>
              <a:rPr lang="en-US" sz="2000" dirty="0"/>
              <a:t>K</a:t>
            </a:r>
            <a:r>
              <a:rPr lang="en-US" sz="2000" dirty="0" smtClean="0"/>
              <a:t>urtz, 2015)</a:t>
            </a:r>
          </a:p>
          <a:p>
            <a:pPr marL="285750" indent="-285750">
              <a:buFont typeface="Arial" charset="0"/>
              <a:buChar char="•"/>
            </a:pPr>
            <a:r>
              <a:rPr lang="en-US" sz="2000" dirty="0" smtClean="0"/>
              <a:t>Participants </a:t>
            </a:r>
            <a:r>
              <a:rPr lang="en-US" sz="2000" dirty="0"/>
              <a:t>exposed to members of the Alpha category, one at a </a:t>
            </a:r>
            <a:r>
              <a:rPr lang="en-US" sz="2000" dirty="0" smtClean="0"/>
              <a:t>time. </a:t>
            </a:r>
          </a:p>
          <a:p>
            <a:pPr marL="285750" indent="-285750">
              <a:buFont typeface="Arial" charset="0"/>
              <a:buChar char="•"/>
            </a:pPr>
            <a:r>
              <a:rPr lang="en-US" sz="2000" dirty="0" smtClean="0"/>
              <a:t>Three random blocks = 12 trials.</a:t>
            </a:r>
          </a:p>
        </p:txBody>
      </p:sp>
      <p:grpSp>
        <p:nvGrpSpPr>
          <p:cNvPr id="15" name="Group 14"/>
          <p:cNvGrpSpPr/>
          <p:nvPr/>
        </p:nvGrpSpPr>
        <p:grpSpPr>
          <a:xfrm>
            <a:off x="229490" y="2768383"/>
            <a:ext cx="2868014" cy="3449513"/>
            <a:chOff x="428324" y="258057"/>
            <a:chExt cx="3243413" cy="3901026"/>
          </a:xfrm>
        </p:grpSpPr>
        <p:grpSp>
          <p:nvGrpSpPr>
            <p:cNvPr id="16" name="Group 15"/>
            <p:cNvGrpSpPr/>
            <p:nvPr/>
          </p:nvGrpSpPr>
          <p:grpSpPr>
            <a:xfrm>
              <a:off x="428324" y="258057"/>
              <a:ext cx="3243413" cy="3901026"/>
              <a:chOff x="428324" y="258057"/>
              <a:chExt cx="2671693" cy="3213388"/>
            </a:xfrm>
          </p:grpSpPr>
          <p:grpSp>
            <p:nvGrpSpPr>
              <p:cNvPr id="18" name="Group 17"/>
              <p:cNvGrpSpPr/>
              <p:nvPr/>
            </p:nvGrpSpPr>
            <p:grpSpPr>
              <a:xfrm>
                <a:off x="428324" y="799752"/>
                <a:ext cx="2671693" cy="2671693"/>
                <a:chOff x="716216" y="1929305"/>
                <a:chExt cx="2531322" cy="2531322"/>
              </a:xfrm>
            </p:grpSpPr>
            <p:sp>
              <p:nvSpPr>
                <p:cNvPr id="20" name="Rectangle 19"/>
                <p:cNvSpPr/>
                <p:nvPr/>
              </p:nvSpPr>
              <p:spPr>
                <a:xfrm>
                  <a:off x="716216" y="1929305"/>
                  <a:ext cx="2531322" cy="25313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1" name="Rectangle 20"/>
                <p:cNvSpPr/>
                <p:nvPr/>
              </p:nvSpPr>
              <p:spPr>
                <a:xfrm>
                  <a:off x="1576963" y="3777385"/>
                  <a:ext cx="823539" cy="414597"/>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OK</a:t>
                  </a:r>
                  <a:endParaRPr lang="en-US" sz="2000" dirty="0">
                    <a:solidFill>
                      <a:schemeClr val="tx1"/>
                    </a:solidFill>
                  </a:endParaRPr>
                </a:p>
              </p:txBody>
            </p:sp>
            <p:sp>
              <p:nvSpPr>
                <p:cNvPr id="22" name="TextBox 21"/>
                <p:cNvSpPr txBox="1"/>
                <p:nvPr/>
              </p:nvSpPr>
              <p:spPr>
                <a:xfrm>
                  <a:off x="906013" y="3069813"/>
                  <a:ext cx="2107479" cy="608250"/>
                </a:xfrm>
                <a:prstGeom prst="rect">
                  <a:avLst/>
                </a:prstGeom>
                <a:noFill/>
              </p:spPr>
              <p:txBody>
                <a:bodyPr wrap="square" rtlCol="0">
                  <a:spAutoFit/>
                </a:bodyPr>
                <a:lstStyle/>
                <a:p>
                  <a:pPr algn="ctr"/>
                  <a:r>
                    <a:rPr lang="en-US" dirty="0" smtClean="0"/>
                    <a:t>This is a member of the Alpha Category</a:t>
                  </a:r>
                  <a:endParaRPr lang="en-US" dirty="0"/>
                </a:p>
              </p:txBody>
            </p:sp>
          </p:grpSp>
          <p:sp>
            <p:nvSpPr>
              <p:cNvPr id="19" name="TextBox 18"/>
              <p:cNvSpPr txBox="1"/>
              <p:nvPr/>
            </p:nvSpPr>
            <p:spPr>
              <a:xfrm>
                <a:off x="428324" y="258057"/>
                <a:ext cx="2671693" cy="458557"/>
              </a:xfrm>
              <a:prstGeom prst="rect">
                <a:avLst/>
              </a:prstGeom>
              <a:noFill/>
            </p:spPr>
            <p:txBody>
              <a:bodyPr wrap="square" rtlCol="0">
                <a:spAutoFit/>
              </a:bodyPr>
              <a:lstStyle/>
              <a:p>
                <a:r>
                  <a:rPr lang="en-US" sz="2400" smtClean="0"/>
                  <a:t>Training phase</a:t>
                </a:r>
                <a:endParaRPr lang="en-US" sz="2400" dirty="0"/>
              </a:p>
            </p:txBody>
          </p:sp>
        </p:grpSp>
        <p:sp>
          <p:nvSpPr>
            <p:cNvPr id="17" name="Rectangle 16"/>
            <p:cNvSpPr/>
            <p:nvPr/>
          </p:nvSpPr>
          <p:spPr>
            <a:xfrm>
              <a:off x="1571626" y="1196287"/>
              <a:ext cx="900112" cy="90011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6" name="Group 5"/>
          <p:cNvGrpSpPr/>
          <p:nvPr/>
        </p:nvGrpSpPr>
        <p:grpSpPr>
          <a:xfrm>
            <a:off x="3436707" y="1991597"/>
            <a:ext cx="5385474" cy="4226299"/>
            <a:chOff x="3673466" y="2444508"/>
            <a:chExt cx="5385474" cy="4226299"/>
          </a:xfrm>
        </p:grpSpPr>
        <p:grpSp>
          <p:nvGrpSpPr>
            <p:cNvPr id="5" name="Group 4"/>
            <p:cNvGrpSpPr/>
            <p:nvPr/>
          </p:nvGrpSpPr>
          <p:grpSpPr>
            <a:xfrm>
              <a:off x="3758688" y="2519622"/>
              <a:ext cx="5209954" cy="4151185"/>
              <a:chOff x="3931723" y="2702843"/>
              <a:chExt cx="5209954" cy="4151185"/>
            </a:xfrm>
          </p:grpSpPr>
          <p:sp>
            <p:nvSpPr>
              <p:cNvPr id="3" name="Rectangle 2"/>
              <p:cNvSpPr/>
              <p:nvPr/>
            </p:nvSpPr>
            <p:spPr>
              <a:xfrm>
                <a:off x="3931723" y="3714707"/>
                <a:ext cx="5209954" cy="3139321"/>
              </a:xfrm>
              <a:prstGeom prst="rect">
                <a:avLst/>
              </a:prstGeom>
            </p:spPr>
            <p:txBody>
              <a:bodyPr wrap="square">
                <a:spAutoFit/>
              </a:bodyPr>
              <a:lstStyle/>
              <a:p>
                <a:endParaRPr lang="en-US" dirty="0"/>
              </a:p>
              <a:p>
                <a:endParaRPr lang="en-US" dirty="0" smtClean="0"/>
              </a:p>
              <a:p>
                <a:endParaRPr lang="en-US" dirty="0"/>
              </a:p>
              <a:p>
                <a:r>
                  <a:rPr lang="en-US" dirty="0" smtClean="0"/>
                  <a:t>We </a:t>
                </a:r>
                <a:r>
                  <a:rPr lang="en-US" dirty="0"/>
                  <a:t>will show you some examples like these, all belonging to a common category called "Alpha". Examples of the Alpha category will appear one at a time, and your job is to learn as much as you can about the category. </a:t>
                </a:r>
                <a:endParaRPr lang="en-US" dirty="0" smtClean="0"/>
              </a:p>
              <a:p>
                <a:endParaRPr lang="en-US" dirty="0"/>
              </a:p>
              <a:p>
                <a:r>
                  <a:rPr lang="en-US" dirty="0" smtClean="0"/>
                  <a:t>Afterwards</a:t>
                </a:r>
                <a:r>
                  <a:rPr lang="en-US" dirty="0"/>
                  <a:t>, we will ask you a series of questions about what you have learned.</a:t>
                </a:r>
              </a:p>
            </p:txBody>
          </p:sp>
          <p:sp>
            <p:nvSpPr>
              <p:cNvPr id="45" name="Rectangle 44"/>
              <p:cNvSpPr/>
              <p:nvPr/>
            </p:nvSpPr>
            <p:spPr>
              <a:xfrm>
                <a:off x="3931723" y="2702843"/>
                <a:ext cx="5209954" cy="646331"/>
              </a:xfrm>
              <a:prstGeom prst="rect">
                <a:avLst/>
              </a:prstGeom>
            </p:spPr>
            <p:txBody>
              <a:bodyPr wrap="square">
                <a:spAutoFit/>
              </a:bodyPr>
              <a:lstStyle/>
              <a:p>
                <a:r>
                  <a:rPr lang="en-US" dirty="0"/>
                  <a:t>In this experiment, you will observe geometric figures like the ones below</a:t>
                </a:r>
                <a:r>
                  <a:rPr lang="en-US" dirty="0" smtClean="0"/>
                  <a:t>:</a:t>
                </a:r>
                <a:endParaRPr lang="en-US" dirty="0"/>
              </a:p>
            </p:txBody>
          </p:sp>
          <p:grpSp>
            <p:nvGrpSpPr>
              <p:cNvPr id="4" name="Group 3"/>
              <p:cNvGrpSpPr/>
              <p:nvPr/>
            </p:nvGrpSpPr>
            <p:grpSpPr>
              <a:xfrm>
                <a:off x="4559335" y="3490874"/>
                <a:ext cx="3749519" cy="880507"/>
                <a:chOff x="4729456" y="3437708"/>
                <a:chExt cx="3749519" cy="880507"/>
              </a:xfrm>
            </p:grpSpPr>
            <p:sp>
              <p:nvSpPr>
                <p:cNvPr id="46" name="Rectangle 45"/>
                <p:cNvSpPr/>
                <p:nvPr/>
              </p:nvSpPr>
              <p:spPr>
                <a:xfrm>
                  <a:off x="6830116" y="3990764"/>
                  <a:ext cx="327450" cy="327451"/>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729456" y="3990764"/>
                  <a:ext cx="327450" cy="327451"/>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508707" y="3437708"/>
                  <a:ext cx="869608" cy="869608"/>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7609367" y="3448606"/>
                  <a:ext cx="869608" cy="869608"/>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0" name="Rectangle 49"/>
            <p:cNvSpPr/>
            <p:nvPr/>
          </p:nvSpPr>
          <p:spPr>
            <a:xfrm>
              <a:off x="3673466" y="2444508"/>
              <a:ext cx="5385474" cy="422629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84390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229490" y="2768383"/>
            <a:ext cx="2868014" cy="3449513"/>
            <a:chOff x="428324" y="258813"/>
            <a:chExt cx="3243413" cy="3901026"/>
          </a:xfrm>
        </p:grpSpPr>
        <p:grpSp>
          <p:nvGrpSpPr>
            <p:cNvPr id="24" name="Group 23"/>
            <p:cNvGrpSpPr/>
            <p:nvPr/>
          </p:nvGrpSpPr>
          <p:grpSpPr>
            <a:xfrm>
              <a:off x="428324" y="258813"/>
              <a:ext cx="3243413" cy="3901026"/>
              <a:chOff x="428324" y="258057"/>
              <a:chExt cx="3243413" cy="3901026"/>
            </a:xfrm>
          </p:grpSpPr>
          <p:sp>
            <p:nvSpPr>
              <p:cNvPr id="39" name="TextBox 38"/>
              <p:cNvSpPr txBox="1"/>
              <p:nvPr/>
            </p:nvSpPr>
            <p:spPr>
              <a:xfrm>
                <a:off x="428324" y="258057"/>
                <a:ext cx="3243413" cy="591705"/>
              </a:xfrm>
              <a:prstGeom prst="rect">
                <a:avLst/>
              </a:prstGeom>
              <a:noFill/>
            </p:spPr>
            <p:txBody>
              <a:bodyPr wrap="square" rtlCol="0">
                <a:spAutoFit/>
              </a:bodyPr>
              <a:lstStyle/>
              <a:p>
                <a:r>
                  <a:rPr lang="en-US" sz="2800" dirty="0" smtClean="0"/>
                  <a:t>Generation</a:t>
                </a:r>
                <a:endParaRPr lang="en-US" sz="2800" dirty="0"/>
              </a:p>
            </p:txBody>
          </p:sp>
          <p:grpSp>
            <p:nvGrpSpPr>
              <p:cNvPr id="40" name="Group 39"/>
              <p:cNvGrpSpPr/>
              <p:nvPr/>
            </p:nvGrpSpPr>
            <p:grpSpPr>
              <a:xfrm>
                <a:off x="428324" y="915670"/>
                <a:ext cx="3243413" cy="3243413"/>
                <a:chOff x="428324" y="915670"/>
                <a:chExt cx="3243413" cy="3243413"/>
              </a:xfrm>
            </p:grpSpPr>
            <p:grpSp>
              <p:nvGrpSpPr>
                <p:cNvPr id="41" name="Group 40"/>
                <p:cNvGrpSpPr/>
                <p:nvPr/>
              </p:nvGrpSpPr>
              <p:grpSpPr>
                <a:xfrm>
                  <a:off x="428324" y="915670"/>
                  <a:ext cx="3243413" cy="3243413"/>
                  <a:chOff x="716216" y="1929305"/>
                  <a:chExt cx="2531322" cy="2531322"/>
                </a:xfrm>
              </p:grpSpPr>
              <p:sp>
                <p:nvSpPr>
                  <p:cNvPr id="43" name="Rectangle 42"/>
                  <p:cNvSpPr/>
                  <p:nvPr/>
                </p:nvSpPr>
                <p:spPr>
                  <a:xfrm>
                    <a:off x="716216" y="1929305"/>
                    <a:ext cx="2531322" cy="25313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44" name="TextBox 43"/>
                  <p:cNvSpPr txBox="1"/>
                  <p:nvPr/>
                </p:nvSpPr>
                <p:spPr>
                  <a:xfrm>
                    <a:off x="829695" y="3181321"/>
                    <a:ext cx="2286337" cy="570455"/>
                  </a:xfrm>
                  <a:prstGeom prst="rect">
                    <a:avLst/>
                  </a:prstGeom>
                  <a:noFill/>
                </p:spPr>
                <p:txBody>
                  <a:bodyPr wrap="square" rtlCol="0">
                    <a:spAutoFit/>
                  </a:bodyPr>
                  <a:lstStyle/>
                  <a:p>
                    <a:pPr algn="ctr"/>
                    <a:r>
                      <a:rPr lang="en-US" dirty="0" smtClean="0"/>
                      <a:t>Use the sliders to create </a:t>
                    </a:r>
                    <a:r>
                      <a:rPr lang="en-US" smtClean="0"/>
                      <a:t>a Beta Category </a:t>
                    </a:r>
                    <a:r>
                      <a:rPr lang="en-US" dirty="0" smtClean="0"/>
                      <a:t>example.</a:t>
                    </a:r>
                    <a:endParaRPr lang="en-US" dirty="0"/>
                  </a:p>
                </p:txBody>
              </p:sp>
            </p:grpSp>
            <p:sp>
              <p:nvSpPr>
                <p:cNvPr id="42" name="Rectangle 41"/>
                <p:cNvSpPr/>
                <p:nvPr/>
              </p:nvSpPr>
              <p:spPr>
                <a:xfrm>
                  <a:off x="1522425" y="3356378"/>
                  <a:ext cx="1055210" cy="531228"/>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DONE</a:t>
                  </a:r>
                  <a:endParaRPr lang="en-US" sz="2000" dirty="0">
                    <a:solidFill>
                      <a:schemeClr val="tx1"/>
                    </a:solidFill>
                  </a:endParaRPr>
                </a:p>
              </p:txBody>
            </p:sp>
          </p:grpSp>
        </p:grpSp>
        <p:sp>
          <p:nvSpPr>
            <p:cNvPr id="25" name="Rectangle 24"/>
            <p:cNvSpPr/>
            <p:nvPr/>
          </p:nvSpPr>
          <p:spPr>
            <a:xfrm>
              <a:off x="2570213" y="1318337"/>
              <a:ext cx="900112" cy="90011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473233" y="1326899"/>
              <a:ext cx="2106551" cy="972211"/>
              <a:chOff x="4194103" y="5439002"/>
              <a:chExt cx="1864616" cy="860554"/>
            </a:xfrm>
          </p:grpSpPr>
          <p:grpSp>
            <p:nvGrpSpPr>
              <p:cNvPr id="27" name="Group 26"/>
              <p:cNvGrpSpPr/>
              <p:nvPr/>
            </p:nvGrpSpPr>
            <p:grpSpPr>
              <a:xfrm>
                <a:off x="4194103" y="5439002"/>
                <a:ext cx="1746533" cy="400582"/>
                <a:chOff x="4194103" y="5439002"/>
                <a:chExt cx="1746533" cy="400582"/>
              </a:xfrm>
            </p:grpSpPr>
            <p:grpSp>
              <p:nvGrpSpPr>
                <p:cNvPr id="34" name="Group 33"/>
                <p:cNvGrpSpPr/>
                <p:nvPr/>
              </p:nvGrpSpPr>
              <p:grpSpPr>
                <a:xfrm>
                  <a:off x="4551808" y="5439002"/>
                  <a:ext cx="991979" cy="123372"/>
                  <a:chOff x="4551808" y="5439002"/>
                  <a:chExt cx="991979" cy="123372"/>
                </a:xfrm>
              </p:grpSpPr>
              <p:cxnSp>
                <p:nvCxnSpPr>
                  <p:cNvPr id="37" name="Straight Connector 36"/>
                  <p:cNvCxnSpPr/>
                  <p:nvPr/>
                </p:nvCxnSpPr>
                <p:spPr>
                  <a:xfrm>
                    <a:off x="4551808" y="5500688"/>
                    <a:ext cx="991979"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68685" y="5439002"/>
                    <a:ext cx="123372" cy="1233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sp>
              <p:nvSpPr>
                <p:cNvPr id="35" name="TextBox 34"/>
                <p:cNvSpPr txBox="1"/>
                <p:nvPr/>
              </p:nvSpPr>
              <p:spPr>
                <a:xfrm>
                  <a:off x="4194103" y="5500688"/>
                  <a:ext cx="809051" cy="338896"/>
                </a:xfrm>
                <a:prstGeom prst="rect">
                  <a:avLst/>
                </a:prstGeom>
                <a:noFill/>
              </p:spPr>
              <p:txBody>
                <a:bodyPr wrap="none" rtlCol="0">
                  <a:spAutoFit/>
                </a:bodyPr>
                <a:lstStyle/>
                <a:p>
                  <a:r>
                    <a:rPr lang="en-US" sz="1600" smtClean="0"/>
                    <a:t>Smaller</a:t>
                  </a:r>
                  <a:endParaRPr lang="en-US" sz="1600"/>
                </a:p>
              </p:txBody>
            </p:sp>
            <p:sp>
              <p:nvSpPr>
                <p:cNvPr id="36" name="TextBox 35"/>
                <p:cNvSpPr txBox="1"/>
                <p:nvPr/>
              </p:nvSpPr>
              <p:spPr>
                <a:xfrm>
                  <a:off x="5229274" y="5500688"/>
                  <a:ext cx="711362" cy="338896"/>
                </a:xfrm>
                <a:prstGeom prst="rect">
                  <a:avLst/>
                </a:prstGeom>
                <a:noFill/>
              </p:spPr>
              <p:txBody>
                <a:bodyPr wrap="none" rtlCol="0">
                  <a:spAutoFit/>
                </a:bodyPr>
                <a:lstStyle/>
                <a:p>
                  <a:r>
                    <a:rPr lang="en-US" sz="1600" smtClean="0"/>
                    <a:t>Bigger</a:t>
                  </a:r>
                  <a:endParaRPr lang="en-US" sz="1600"/>
                </a:p>
              </p:txBody>
            </p:sp>
          </p:grpSp>
          <p:grpSp>
            <p:nvGrpSpPr>
              <p:cNvPr id="28" name="Group 27"/>
              <p:cNvGrpSpPr/>
              <p:nvPr/>
            </p:nvGrpSpPr>
            <p:grpSpPr>
              <a:xfrm>
                <a:off x="4253922" y="5898973"/>
                <a:ext cx="1804797" cy="400583"/>
                <a:chOff x="4237091" y="5439002"/>
                <a:chExt cx="1804797" cy="400583"/>
              </a:xfrm>
            </p:grpSpPr>
            <p:grpSp>
              <p:nvGrpSpPr>
                <p:cNvPr id="29" name="Group 28"/>
                <p:cNvGrpSpPr/>
                <p:nvPr/>
              </p:nvGrpSpPr>
              <p:grpSpPr>
                <a:xfrm>
                  <a:off x="4543425" y="5439002"/>
                  <a:ext cx="1009324" cy="123372"/>
                  <a:chOff x="4543425" y="5439002"/>
                  <a:chExt cx="1009324" cy="123372"/>
                </a:xfrm>
              </p:grpSpPr>
              <p:cxnSp>
                <p:nvCxnSpPr>
                  <p:cNvPr id="32" name="Straight Connector 31"/>
                  <p:cNvCxnSpPr/>
                  <p:nvPr/>
                </p:nvCxnSpPr>
                <p:spPr>
                  <a:xfrm>
                    <a:off x="4543425" y="5500688"/>
                    <a:ext cx="1009324"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160620" y="5439002"/>
                    <a:ext cx="123372" cy="1233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sp>
              <p:nvSpPr>
                <p:cNvPr id="30" name="TextBox 29"/>
                <p:cNvSpPr txBox="1"/>
                <p:nvPr/>
              </p:nvSpPr>
              <p:spPr>
                <a:xfrm>
                  <a:off x="4237091" y="5500688"/>
                  <a:ext cx="743133" cy="338896"/>
                </a:xfrm>
                <a:prstGeom prst="rect">
                  <a:avLst/>
                </a:prstGeom>
                <a:noFill/>
              </p:spPr>
              <p:txBody>
                <a:bodyPr wrap="none" rtlCol="0">
                  <a:spAutoFit/>
                </a:bodyPr>
                <a:lstStyle/>
                <a:p>
                  <a:r>
                    <a:rPr lang="en-US" sz="1600" dirty="0" smtClean="0"/>
                    <a:t>Darker</a:t>
                  </a:r>
                  <a:endParaRPr lang="en-US" sz="1600" dirty="0"/>
                </a:p>
              </p:txBody>
            </p:sp>
            <p:sp>
              <p:nvSpPr>
                <p:cNvPr id="31" name="TextBox 30"/>
                <p:cNvSpPr txBox="1"/>
                <p:nvPr/>
              </p:nvSpPr>
              <p:spPr>
                <a:xfrm>
                  <a:off x="5280078" y="5500688"/>
                  <a:ext cx="761810" cy="338897"/>
                </a:xfrm>
                <a:prstGeom prst="rect">
                  <a:avLst/>
                </a:prstGeom>
                <a:noFill/>
              </p:spPr>
              <p:txBody>
                <a:bodyPr wrap="none" rtlCol="0">
                  <a:spAutoFit/>
                </a:bodyPr>
                <a:lstStyle/>
                <a:p>
                  <a:r>
                    <a:rPr lang="en-US" sz="1600" dirty="0" smtClean="0"/>
                    <a:t>Lighter</a:t>
                  </a:r>
                  <a:endParaRPr lang="en-US" sz="1600" dirty="0"/>
                </a:p>
              </p:txBody>
            </p:sp>
          </p:grpSp>
        </p:grpSp>
      </p:grpSp>
      <p:sp>
        <p:nvSpPr>
          <p:cNvPr id="14" name="TextBox 13"/>
          <p:cNvSpPr txBox="1"/>
          <p:nvPr/>
        </p:nvSpPr>
        <p:spPr>
          <a:xfrm>
            <a:off x="353651" y="186865"/>
            <a:ext cx="8614991" cy="1231106"/>
          </a:xfrm>
          <a:prstGeom prst="rect">
            <a:avLst/>
          </a:prstGeom>
          <a:noFill/>
        </p:spPr>
        <p:txBody>
          <a:bodyPr wrap="square" rtlCol="0">
            <a:spAutoFit/>
          </a:bodyPr>
          <a:lstStyle/>
          <a:p>
            <a:pPr>
              <a:spcAft>
                <a:spcPts val="1200"/>
              </a:spcAft>
            </a:pPr>
            <a:r>
              <a:rPr lang="en-US" sz="2400" b="1" dirty="0"/>
              <a:t>Generation</a:t>
            </a:r>
            <a:endParaRPr lang="en-US" sz="2000" b="1" dirty="0"/>
          </a:p>
          <a:p>
            <a:pPr marL="285750" indent="-285750">
              <a:buFont typeface="Arial" charset="0"/>
              <a:buChar char="•"/>
            </a:pPr>
            <a:r>
              <a:rPr lang="en-US" sz="2000" dirty="0"/>
              <a:t>Participants generated </a:t>
            </a:r>
            <a:r>
              <a:rPr lang="en-US" sz="2000" b="1" dirty="0"/>
              <a:t>four</a:t>
            </a:r>
            <a:r>
              <a:rPr lang="en-US" sz="2000" dirty="0"/>
              <a:t> members of the “Beta” class</a:t>
            </a:r>
          </a:p>
          <a:p>
            <a:pPr marL="285750" indent="-285750">
              <a:buFont typeface="Arial" charset="0"/>
              <a:buChar char="•"/>
            </a:pPr>
            <a:r>
              <a:rPr lang="en-US" sz="2000" dirty="0"/>
              <a:t>Generation via sliding scaling interface, as in </a:t>
            </a:r>
            <a:r>
              <a:rPr lang="en-US" sz="2000" dirty="0" err="1"/>
              <a:t>Jern</a:t>
            </a:r>
            <a:r>
              <a:rPr lang="en-US" sz="2000" dirty="0"/>
              <a:t> &amp; Kemp (2013)</a:t>
            </a:r>
          </a:p>
        </p:txBody>
      </p:sp>
      <p:grpSp>
        <p:nvGrpSpPr>
          <p:cNvPr id="7" name="Group 6"/>
          <p:cNvGrpSpPr/>
          <p:nvPr/>
        </p:nvGrpSpPr>
        <p:grpSpPr>
          <a:xfrm>
            <a:off x="3436706" y="1991597"/>
            <a:ext cx="5385475" cy="4226299"/>
            <a:chOff x="3436706" y="1991597"/>
            <a:chExt cx="5385475" cy="4226299"/>
          </a:xfrm>
        </p:grpSpPr>
        <p:sp>
          <p:nvSpPr>
            <p:cNvPr id="50" name="Rectangle 49"/>
            <p:cNvSpPr/>
            <p:nvPr/>
          </p:nvSpPr>
          <p:spPr>
            <a:xfrm>
              <a:off x="3436707" y="1991597"/>
              <a:ext cx="5385474" cy="422629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436706" y="2118081"/>
              <a:ext cx="5385475" cy="3970318"/>
            </a:xfrm>
            <a:prstGeom prst="rect">
              <a:avLst/>
            </a:prstGeom>
            <a:noFill/>
          </p:spPr>
          <p:txBody>
            <a:bodyPr wrap="square" rtlCol="0">
              <a:spAutoFit/>
            </a:bodyPr>
            <a:lstStyle/>
            <a:p>
              <a:r>
                <a:rPr lang="en-US" dirty="0"/>
                <a:t>As it turns out, there is another category of geometric figures called "Beta". Instead of showing you examples of the Beta category, we would like to know what you think is likely to be in the Beta category. </a:t>
              </a:r>
              <a:endParaRPr lang="en-US" dirty="0" smtClean="0"/>
            </a:p>
            <a:p>
              <a:endParaRPr lang="en-US" dirty="0"/>
            </a:p>
            <a:p>
              <a:r>
                <a:rPr lang="en-US" dirty="0" smtClean="0"/>
                <a:t>You </a:t>
              </a:r>
              <a:r>
                <a:rPr lang="en-US" dirty="0"/>
                <a:t>will now be given the chance to create examples of any size or color in order to show what you expect about the Beta category. You will be asked to produce 4 Beta examples - they can be quite similar or quite different to each other, depending on what you think makes the most sense for the category</a:t>
              </a:r>
              <a:r>
                <a:rPr lang="en-US" dirty="0" smtClean="0"/>
                <a:t>.</a:t>
              </a:r>
            </a:p>
            <a:p>
              <a:endParaRPr lang="en-US" dirty="0"/>
            </a:p>
            <a:p>
              <a:r>
                <a:rPr lang="en-US" dirty="0" smtClean="0"/>
                <a:t>Each </a:t>
              </a:r>
              <a:r>
                <a:rPr lang="en-US" dirty="0"/>
                <a:t>example needs to be unique, but the computer will let you know if you accidentally create a repeat.</a:t>
              </a:r>
            </a:p>
          </p:txBody>
        </p:sp>
      </p:grpSp>
    </p:spTree>
    <p:extLst>
      <p:ext uri="{BB962C8B-B14F-4D97-AF65-F5344CB8AC3E}">
        <p14:creationId xmlns:p14="http://schemas.microsoft.com/office/powerpoint/2010/main" val="18796042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870195" y="4278745"/>
            <a:ext cx="6129337" cy="2147352"/>
            <a:chOff x="1212850" y="4000320"/>
            <a:chExt cx="7616825" cy="2668479"/>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1792" y="4000320"/>
              <a:ext cx="2538942" cy="266847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0733" y="4000320"/>
              <a:ext cx="2538942" cy="266847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2850" y="4000320"/>
              <a:ext cx="2538942" cy="2668479"/>
            </a:xfrm>
            <a:prstGeom prst="rect">
              <a:avLst/>
            </a:prstGeom>
          </p:spPr>
        </p:pic>
        <p:sp>
          <p:nvSpPr>
            <p:cNvPr id="8" name="TextBox 7"/>
            <p:cNvSpPr txBox="1"/>
            <p:nvPr/>
          </p:nvSpPr>
          <p:spPr>
            <a:xfrm>
              <a:off x="1251239" y="4023279"/>
              <a:ext cx="2500554" cy="497210"/>
            </a:xfrm>
            <a:prstGeom prst="rect">
              <a:avLst/>
            </a:prstGeom>
            <a:noFill/>
          </p:spPr>
          <p:txBody>
            <a:bodyPr wrap="square" rtlCol="0">
              <a:spAutoFit/>
            </a:bodyPr>
            <a:lstStyle/>
            <a:p>
              <a:r>
                <a:rPr lang="en-US" sz="2000" smtClean="0"/>
                <a:t>XOR</a:t>
              </a:r>
              <a:endParaRPr lang="en-US" sz="2000"/>
            </a:p>
          </p:txBody>
        </p:sp>
        <p:sp>
          <p:nvSpPr>
            <p:cNvPr id="9" name="TextBox 8"/>
            <p:cNvSpPr txBox="1"/>
            <p:nvPr/>
          </p:nvSpPr>
          <p:spPr>
            <a:xfrm>
              <a:off x="3751792" y="4058494"/>
              <a:ext cx="2500554" cy="497210"/>
            </a:xfrm>
            <a:prstGeom prst="rect">
              <a:avLst/>
            </a:prstGeom>
            <a:noFill/>
          </p:spPr>
          <p:txBody>
            <a:bodyPr wrap="square" rtlCol="0">
              <a:spAutoFit/>
            </a:bodyPr>
            <a:lstStyle/>
            <a:p>
              <a:r>
                <a:rPr lang="en-US" sz="2000" smtClean="0"/>
                <a:t>Cluster</a:t>
              </a:r>
              <a:endParaRPr lang="en-US" sz="2000"/>
            </a:p>
          </p:txBody>
        </p:sp>
        <p:sp>
          <p:nvSpPr>
            <p:cNvPr id="10" name="TextBox 9"/>
            <p:cNvSpPr txBox="1"/>
            <p:nvPr/>
          </p:nvSpPr>
          <p:spPr>
            <a:xfrm>
              <a:off x="6290733" y="4023279"/>
              <a:ext cx="2538942" cy="497210"/>
            </a:xfrm>
            <a:prstGeom prst="rect">
              <a:avLst/>
            </a:prstGeom>
            <a:noFill/>
          </p:spPr>
          <p:txBody>
            <a:bodyPr wrap="square" rtlCol="0">
              <a:spAutoFit/>
            </a:bodyPr>
            <a:lstStyle/>
            <a:p>
              <a:r>
                <a:rPr lang="en-US" sz="2000" dirty="0" smtClean="0"/>
                <a:t>Row</a:t>
              </a:r>
              <a:endParaRPr lang="en-US" sz="2000" dirty="0"/>
            </a:p>
          </p:txBody>
        </p:sp>
      </p:grpSp>
      <p:sp>
        <p:nvSpPr>
          <p:cNvPr id="13" name="TextBox 12"/>
          <p:cNvSpPr txBox="1"/>
          <p:nvPr/>
        </p:nvSpPr>
        <p:spPr>
          <a:xfrm>
            <a:off x="5418161" y="6370835"/>
            <a:ext cx="3550481" cy="338554"/>
          </a:xfrm>
          <a:prstGeom prst="rect">
            <a:avLst/>
          </a:prstGeom>
          <a:noFill/>
        </p:spPr>
        <p:txBody>
          <a:bodyPr wrap="square" rtlCol="0">
            <a:spAutoFit/>
          </a:bodyPr>
          <a:lstStyle/>
          <a:p>
            <a:r>
              <a:rPr lang="en-US" sz="1600" dirty="0" smtClean="0"/>
              <a:t>* “</a:t>
            </a:r>
            <a:r>
              <a:rPr lang="en-US" sz="1600" dirty="0" smtClean="0">
                <a:solidFill>
                  <a:srgbClr val="C00000"/>
                </a:solidFill>
                <a:latin typeface="Courier" charset="0"/>
                <a:ea typeface="Courier" charset="0"/>
                <a:cs typeface="Courier" charset="0"/>
              </a:rPr>
              <a:t>A</a:t>
            </a:r>
            <a:r>
              <a:rPr lang="en-US" sz="1600" dirty="0" smtClean="0"/>
              <a:t>” = member of the ”Alpha” category</a:t>
            </a:r>
            <a:endParaRPr lang="en-US" sz="1600" dirty="0"/>
          </a:p>
        </p:txBody>
      </p:sp>
      <p:grpSp>
        <p:nvGrpSpPr>
          <p:cNvPr id="14" name="Group 13"/>
          <p:cNvGrpSpPr/>
          <p:nvPr/>
        </p:nvGrpSpPr>
        <p:grpSpPr>
          <a:xfrm>
            <a:off x="154403" y="3926443"/>
            <a:ext cx="2376010" cy="2714565"/>
            <a:chOff x="4805890" y="1240980"/>
            <a:chExt cx="2376010" cy="2714565"/>
          </a:xfrm>
        </p:grpSpPr>
        <p:sp>
          <p:nvSpPr>
            <p:cNvPr id="15" name="TextBox 14"/>
            <p:cNvSpPr txBox="1"/>
            <p:nvPr/>
          </p:nvSpPr>
          <p:spPr>
            <a:xfrm>
              <a:off x="5113667" y="1240980"/>
              <a:ext cx="2068232" cy="369332"/>
            </a:xfrm>
            <a:prstGeom prst="rect">
              <a:avLst/>
            </a:prstGeom>
            <a:noFill/>
          </p:spPr>
          <p:txBody>
            <a:bodyPr wrap="square" rtlCol="0">
              <a:spAutoFit/>
            </a:bodyPr>
            <a:lstStyle/>
            <a:p>
              <a:pPr algn="ctr"/>
              <a:r>
                <a:rPr lang="en-US" b="1" dirty="0" smtClean="0"/>
                <a:t>Domain</a:t>
              </a:r>
              <a:r>
                <a:rPr lang="en-US" dirty="0" smtClean="0"/>
                <a:t>: Squares</a:t>
              </a:r>
              <a:endParaRPr lang="en-US" dirty="0"/>
            </a:p>
          </p:txBody>
        </p:sp>
        <p:grpSp>
          <p:nvGrpSpPr>
            <p:cNvPr id="16" name="Group 15"/>
            <p:cNvGrpSpPr/>
            <p:nvPr/>
          </p:nvGrpSpPr>
          <p:grpSpPr>
            <a:xfrm>
              <a:off x="5144445" y="1610313"/>
              <a:ext cx="2037455" cy="2037455"/>
              <a:chOff x="4039545" y="1620145"/>
              <a:chExt cx="2037455" cy="2037455"/>
            </a:xfrm>
          </p:grpSpPr>
          <p:sp>
            <p:nvSpPr>
              <p:cNvPr id="19" name="Rectangle 18"/>
              <p:cNvSpPr/>
              <p:nvPr/>
            </p:nvSpPr>
            <p:spPr>
              <a:xfrm>
                <a:off x="4039545" y="1620145"/>
                <a:ext cx="2037455" cy="203745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Rectangle 19"/>
              <p:cNvSpPr/>
              <p:nvPr/>
            </p:nvSpPr>
            <p:spPr>
              <a:xfrm>
                <a:off x="5708315" y="3334125"/>
                <a:ext cx="251328" cy="251328"/>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ectangle 20"/>
              <p:cNvSpPr/>
              <p:nvPr/>
            </p:nvSpPr>
            <p:spPr>
              <a:xfrm>
                <a:off x="4133515" y="3334125"/>
                <a:ext cx="251328" cy="251328"/>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Rectangle 21"/>
              <p:cNvSpPr/>
              <p:nvPr/>
            </p:nvSpPr>
            <p:spPr>
              <a:xfrm>
                <a:off x="4133515" y="1701435"/>
                <a:ext cx="667450" cy="667450"/>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Rectangle 22"/>
              <p:cNvSpPr/>
              <p:nvPr/>
            </p:nvSpPr>
            <p:spPr>
              <a:xfrm>
                <a:off x="5292193" y="1702020"/>
                <a:ext cx="667450" cy="667450"/>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7" name="TextBox 16"/>
            <p:cNvSpPr txBox="1"/>
            <p:nvPr/>
          </p:nvSpPr>
          <p:spPr>
            <a:xfrm>
              <a:off x="5144444" y="3647768"/>
              <a:ext cx="2037455" cy="307777"/>
            </a:xfrm>
            <a:prstGeom prst="rect">
              <a:avLst/>
            </a:prstGeom>
            <a:noFill/>
          </p:spPr>
          <p:txBody>
            <a:bodyPr wrap="square" rtlCol="0">
              <a:spAutoFit/>
            </a:bodyPr>
            <a:lstStyle/>
            <a:p>
              <a:pPr algn="ctr"/>
              <a:r>
                <a:rPr lang="en-US" sz="1400" b="1" dirty="0" smtClean="0"/>
                <a:t>Color</a:t>
              </a:r>
              <a:r>
                <a:rPr lang="en-US" sz="1400" dirty="0" smtClean="0"/>
                <a:t> (RGB 25-230)</a:t>
              </a:r>
              <a:endParaRPr lang="en-US" sz="1400" dirty="0"/>
            </a:p>
          </p:txBody>
        </p:sp>
        <p:sp>
          <p:nvSpPr>
            <p:cNvPr id="18" name="TextBox 17"/>
            <p:cNvSpPr txBox="1"/>
            <p:nvPr/>
          </p:nvSpPr>
          <p:spPr>
            <a:xfrm rot="16200000">
              <a:off x="3941051" y="2475151"/>
              <a:ext cx="2037455" cy="307777"/>
            </a:xfrm>
            <a:prstGeom prst="rect">
              <a:avLst/>
            </a:prstGeom>
            <a:noFill/>
          </p:spPr>
          <p:txBody>
            <a:bodyPr wrap="square" rtlCol="0">
              <a:spAutoFit/>
            </a:bodyPr>
            <a:lstStyle/>
            <a:p>
              <a:pPr algn="ctr"/>
              <a:r>
                <a:rPr lang="en-US" sz="1400" b="1" dirty="0"/>
                <a:t>Size</a:t>
              </a:r>
              <a:r>
                <a:rPr lang="en-US" sz="1400" dirty="0"/>
                <a:t> (3.0 </a:t>
              </a:r>
              <a:r>
                <a:rPr lang="mr-IN" sz="1400" dirty="0"/>
                <a:t>–</a:t>
              </a:r>
              <a:r>
                <a:rPr lang="en-US" sz="1400" dirty="0"/>
                <a:t> 5.8cm)</a:t>
              </a:r>
            </a:p>
          </p:txBody>
        </p:sp>
      </p:grpSp>
      <p:sp>
        <p:nvSpPr>
          <p:cNvPr id="24" name="TextBox 23"/>
          <p:cNvSpPr txBox="1"/>
          <p:nvPr/>
        </p:nvSpPr>
        <p:spPr>
          <a:xfrm>
            <a:off x="427862" y="696020"/>
            <a:ext cx="7652665" cy="1446550"/>
          </a:xfrm>
          <a:prstGeom prst="rect">
            <a:avLst/>
          </a:prstGeom>
          <a:noFill/>
        </p:spPr>
        <p:txBody>
          <a:bodyPr wrap="square" rtlCol="0">
            <a:spAutoFit/>
          </a:bodyPr>
          <a:lstStyle/>
          <a:p>
            <a:r>
              <a:rPr lang="en-US" sz="2800" dirty="0" smtClean="0"/>
              <a:t>Experiment 1</a:t>
            </a:r>
          </a:p>
          <a:p>
            <a:endParaRPr lang="en-US" sz="1600" dirty="0" smtClean="0"/>
          </a:p>
          <a:p>
            <a:pPr marL="457200" indent="-457200">
              <a:buFont typeface="Arial" charset="0"/>
              <a:buChar char="•"/>
            </a:pPr>
            <a:r>
              <a:rPr lang="en-US" sz="2200" dirty="0"/>
              <a:t>Between subjects, n &gt; 50 per condition.</a:t>
            </a:r>
          </a:p>
          <a:p>
            <a:pPr marL="457200" indent="-457200">
              <a:buFont typeface="Arial" charset="0"/>
              <a:buChar char="•"/>
            </a:pPr>
            <a:endParaRPr lang="en-US" sz="2200" dirty="0" smtClean="0"/>
          </a:p>
        </p:txBody>
      </p:sp>
    </p:spTree>
    <p:extLst>
      <p:ext uri="{BB962C8B-B14F-4D97-AF65-F5344CB8AC3E}">
        <p14:creationId xmlns:p14="http://schemas.microsoft.com/office/powerpoint/2010/main" val="3707499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54403" y="3926443"/>
            <a:ext cx="2376010" cy="2714565"/>
            <a:chOff x="4805890" y="1240980"/>
            <a:chExt cx="2376010" cy="2714565"/>
          </a:xfrm>
        </p:grpSpPr>
        <p:sp>
          <p:nvSpPr>
            <p:cNvPr id="15" name="TextBox 14"/>
            <p:cNvSpPr txBox="1"/>
            <p:nvPr/>
          </p:nvSpPr>
          <p:spPr>
            <a:xfrm>
              <a:off x="5113667" y="1240980"/>
              <a:ext cx="2068232" cy="369332"/>
            </a:xfrm>
            <a:prstGeom prst="rect">
              <a:avLst/>
            </a:prstGeom>
            <a:noFill/>
          </p:spPr>
          <p:txBody>
            <a:bodyPr wrap="square" rtlCol="0">
              <a:spAutoFit/>
            </a:bodyPr>
            <a:lstStyle/>
            <a:p>
              <a:pPr algn="ctr"/>
              <a:r>
                <a:rPr lang="en-US" b="1" dirty="0" smtClean="0"/>
                <a:t>Domain</a:t>
              </a:r>
              <a:r>
                <a:rPr lang="en-US" dirty="0" smtClean="0"/>
                <a:t>: Squares</a:t>
              </a:r>
              <a:endParaRPr lang="en-US" dirty="0"/>
            </a:p>
          </p:txBody>
        </p:sp>
        <p:grpSp>
          <p:nvGrpSpPr>
            <p:cNvPr id="16" name="Group 15"/>
            <p:cNvGrpSpPr/>
            <p:nvPr/>
          </p:nvGrpSpPr>
          <p:grpSpPr>
            <a:xfrm>
              <a:off x="5144445" y="1610313"/>
              <a:ext cx="2037455" cy="2037455"/>
              <a:chOff x="4039545" y="1620145"/>
              <a:chExt cx="2037455" cy="2037455"/>
            </a:xfrm>
          </p:grpSpPr>
          <p:sp>
            <p:nvSpPr>
              <p:cNvPr id="19" name="Rectangle 18"/>
              <p:cNvSpPr/>
              <p:nvPr/>
            </p:nvSpPr>
            <p:spPr>
              <a:xfrm>
                <a:off x="4039545" y="1620145"/>
                <a:ext cx="2037455" cy="203745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Rectangle 19"/>
              <p:cNvSpPr/>
              <p:nvPr/>
            </p:nvSpPr>
            <p:spPr>
              <a:xfrm>
                <a:off x="5708315" y="3334125"/>
                <a:ext cx="251328" cy="251328"/>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ectangle 20"/>
              <p:cNvSpPr/>
              <p:nvPr/>
            </p:nvSpPr>
            <p:spPr>
              <a:xfrm>
                <a:off x="4133515" y="3334125"/>
                <a:ext cx="251328" cy="251328"/>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Rectangle 21"/>
              <p:cNvSpPr/>
              <p:nvPr/>
            </p:nvSpPr>
            <p:spPr>
              <a:xfrm>
                <a:off x="4133515" y="1701435"/>
                <a:ext cx="667450" cy="667450"/>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Rectangle 22"/>
              <p:cNvSpPr/>
              <p:nvPr/>
            </p:nvSpPr>
            <p:spPr>
              <a:xfrm>
                <a:off x="5292193" y="1702020"/>
                <a:ext cx="667450" cy="667450"/>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7" name="TextBox 16"/>
            <p:cNvSpPr txBox="1"/>
            <p:nvPr/>
          </p:nvSpPr>
          <p:spPr>
            <a:xfrm>
              <a:off x="5144444" y="3647768"/>
              <a:ext cx="2037455" cy="307777"/>
            </a:xfrm>
            <a:prstGeom prst="rect">
              <a:avLst/>
            </a:prstGeom>
            <a:noFill/>
          </p:spPr>
          <p:txBody>
            <a:bodyPr wrap="square" rtlCol="0">
              <a:spAutoFit/>
            </a:bodyPr>
            <a:lstStyle/>
            <a:p>
              <a:pPr algn="ctr"/>
              <a:r>
                <a:rPr lang="en-US" sz="1400" b="1" dirty="0" smtClean="0"/>
                <a:t>Color</a:t>
              </a:r>
              <a:r>
                <a:rPr lang="en-US" sz="1400" dirty="0" smtClean="0"/>
                <a:t> (RGB 25-230)</a:t>
              </a:r>
              <a:endParaRPr lang="en-US" sz="1400" dirty="0"/>
            </a:p>
          </p:txBody>
        </p:sp>
        <p:sp>
          <p:nvSpPr>
            <p:cNvPr id="18" name="TextBox 17"/>
            <p:cNvSpPr txBox="1"/>
            <p:nvPr/>
          </p:nvSpPr>
          <p:spPr>
            <a:xfrm rot="16200000">
              <a:off x="3941051" y="2475151"/>
              <a:ext cx="2037455" cy="307777"/>
            </a:xfrm>
            <a:prstGeom prst="rect">
              <a:avLst/>
            </a:prstGeom>
            <a:noFill/>
          </p:spPr>
          <p:txBody>
            <a:bodyPr wrap="square" rtlCol="0">
              <a:spAutoFit/>
            </a:bodyPr>
            <a:lstStyle/>
            <a:p>
              <a:pPr algn="ctr"/>
              <a:r>
                <a:rPr lang="en-US" sz="1400" b="1" dirty="0" smtClean="0"/>
                <a:t>Size</a:t>
              </a:r>
              <a:r>
                <a:rPr lang="en-US" sz="1400" dirty="0" smtClean="0"/>
                <a:t> (3.0 </a:t>
              </a:r>
              <a:r>
                <a:rPr lang="mr-IN" sz="1400" dirty="0" smtClean="0"/>
                <a:t>–</a:t>
              </a:r>
              <a:r>
                <a:rPr lang="en-US" sz="1400" dirty="0" smtClean="0"/>
                <a:t> 5.8cm)</a:t>
              </a:r>
              <a:endParaRPr lang="en-US" sz="1400" dirty="0"/>
            </a:p>
          </p:txBody>
        </p:sp>
      </p:grpSp>
      <p:grpSp>
        <p:nvGrpSpPr>
          <p:cNvPr id="24" name="Group 23"/>
          <p:cNvGrpSpPr/>
          <p:nvPr/>
        </p:nvGrpSpPr>
        <p:grpSpPr>
          <a:xfrm>
            <a:off x="2701847" y="4281617"/>
            <a:ext cx="6384086" cy="2113404"/>
            <a:chOff x="-573649" y="1742488"/>
            <a:chExt cx="7985232" cy="2643451"/>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649" y="1742489"/>
              <a:ext cx="2515127" cy="2643450"/>
            </a:xfrm>
            <a:prstGeom prst="rect">
              <a:avLst/>
            </a:prstGeom>
          </p:spPr>
        </p:pic>
        <p:sp>
          <p:nvSpPr>
            <p:cNvPr id="26" name="TextBox 25"/>
            <p:cNvSpPr txBox="1"/>
            <p:nvPr/>
          </p:nvSpPr>
          <p:spPr>
            <a:xfrm>
              <a:off x="-535621" y="1802934"/>
              <a:ext cx="2477099" cy="522674"/>
            </a:xfrm>
            <a:prstGeom prst="rect">
              <a:avLst/>
            </a:prstGeom>
            <a:noFill/>
          </p:spPr>
          <p:txBody>
            <a:bodyPr wrap="square" rtlCol="0">
              <a:spAutoFit/>
            </a:bodyPr>
            <a:lstStyle/>
            <a:p>
              <a:r>
                <a:rPr lang="en-US" sz="2000" dirty="0" smtClean="0"/>
                <a:t>XOR</a:t>
              </a:r>
              <a:endParaRPr lang="en-US" sz="2000" dirty="0"/>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9829" y="1742489"/>
              <a:ext cx="2515127" cy="2643450"/>
            </a:xfrm>
            <a:prstGeom prst="rect">
              <a:avLst/>
            </a:prstGeom>
          </p:spPr>
        </p:pic>
        <p:sp>
          <p:nvSpPr>
            <p:cNvPr id="28" name="TextBox 27"/>
            <p:cNvSpPr txBox="1"/>
            <p:nvPr/>
          </p:nvSpPr>
          <p:spPr>
            <a:xfrm>
              <a:off x="2149829" y="1802934"/>
              <a:ext cx="2477099" cy="522674"/>
            </a:xfrm>
            <a:prstGeom prst="rect">
              <a:avLst/>
            </a:prstGeom>
            <a:noFill/>
          </p:spPr>
          <p:txBody>
            <a:bodyPr wrap="square" rtlCol="0">
              <a:spAutoFit/>
            </a:bodyPr>
            <a:lstStyle/>
            <a:p>
              <a:r>
                <a:rPr lang="en-US" sz="2000" dirty="0" smtClean="0"/>
                <a:t>Cluster</a:t>
              </a:r>
              <a:endParaRPr lang="en-US" sz="2000" dirty="0"/>
            </a:p>
          </p:txBody>
        </p: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6456" y="1742488"/>
              <a:ext cx="2515127" cy="2643450"/>
            </a:xfrm>
            <a:prstGeom prst="rect">
              <a:avLst/>
            </a:prstGeom>
          </p:spPr>
        </p:pic>
        <p:sp>
          <p:nvSpPr>
            <p:cNvPr id="30" name="TextBox 29"/>
            <p:cNvSpPr txBox="1"/>
            <p:nvPr/>
          </p:nvSpPr>
          <p:spPr>
            <a:xfrm>
              <a:off x="4896455" y="1802934"/>
              <a:ext cx="2515128" cy="522674"/>
            </a:xfrm>
            <a:prstGeom prst="rect">
              <a:avLst/>
            </a:prstGeom>
            <a:noFill/>
          </p:spPr>
          <p:txBody>
            <a:bodyPr wrap="square" rtlCol="0">
              <a:spAutoFit/>
            </a:bodyPr>
            <a:lstStyle/>
            <a:p>
              <a:r>
                <a:rPr lang="en-US" sz="2000" dirty="0" smtClean="0"/>
                <a:t>Row</a:t>
              </a:r>
              <a:endParaRPr lang="en-US" sz="2000" dirty="0"/>
            </a:p>
          </p:txBody>
        </p:sp>
      </p:grpSp>
      <p:sp>
        <p:nvSpPr>
          <p:cNvPr id="31" name="TextBox 30"/>
          <p:cNvSpPr txBox="1"/>
          <p:nvPr/>
        </p:nvSpPr>
        <p:spPr>
          <a:xfrm>
            <a:off x="427862" y="696020"/>
            <a:ext cx="7780473" cy="2277547"/>
          </a:xfrm>
          <a:prstGeom prst="rect">
            <a:avLst/>
          </a:prstGeom>
          <a:noFill/>
        </p:spPr>
        <p:txBody>
          <a:bodyPr wrap="square" rtlCol="0">
            <a:spAutoFit/>
          </a:bodyPr>
          <a:lstStyle/>
          <a:p>
            <a:r>
              <a:rPr lang="en-US" sz="2800" dirty="0" smtClean="0"/>
              <a:t>Experiment 1</a:t>
            </a:r>
          </a:p>
          <a:p>
            <a:endParaRPr lang="en-US" sz="1600" dirty="0" smtClean="0"/>
          </a:p>
          <a:p>
            <a:pPr marL="457200" indent="-457200">
              <a:spcAft>
                <a:spcPts val="600"/>
              </a:spcAft>
              <a:buFont typeface="Arial" charset="0"/>
              <a:buChar char="•"/>
            </a:pPr>
            <a:r>
              <a:rPr lang="en-US" sz="2200" dirty="0"/>
              <a:t>Between subjects, n &gt; 50 per condition</a:t>
            </a:r>
            <a:r>
              <a:rPr lang="en-US" sz="2200" dirty="0" smtClean="0"/>
              <a:t>.</a:t>
            </a:r>
            <a:endParaRPr lang="en-US" sz="2200" b="1" dirty="0" smtClean="0"/>
          </a:p>
          <a:p>
            <a:pPr marL="457200" indent="-457200">
              <a:spcAft>
                <a:spcPts val="600"/>
              </a:spcAft>
              <a:buFont typeface="Arial" charset="0"/>
              <a:buChar char="•"/>
            </a:pPr>
            <a:r>
              <a:rPr lang="en-US" sz="2200" b="1" dirty="0" smtClean="0"/>
              <a:t>Participants never see conceptual representation</a:t>
            </a:r>
            <a:r>
              <a:rPr lang="en-US" sz="2200" dirty="0" smtClean="0"/>
              <a:t> (they only see the physical stimuli)</a:t>
            </a:r>
          </a:p>
          <a:p>
            <a:pPr marL="457200" indent="-457200">
              <a:buFont typeface="Arial" charset="0"/>
              <a:buChar char="•"/>
            </a:pPr>
            <a:endParaRPr lang="en-US" sz="2200" dirty="0" smtClean="0"/>
          </a:p>
        </p:txBody>
      </p:sp>
    </p:spTree>
    <p:extLst>
      <p:ext uri="{BB962C8B-B14F-4D97-AF65-F5344CB8AC3E}">
        <p14:creationId xmlns:p14="http://schemas.microsoft.com/office/powerpoint/2010/main" val="4959908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69194" y="1090382"/>
            <a:ext cx="2621935" cy="2744639"/>
            <a:chOff x="1214390" y="2202810"/>
            <a:chExt cx="2051351" cy="2147352"/>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4390" y="2202810"/>
              <a:ext cx="2043113" cy="2147352"/>
            </a:xfrm>
            <a:prstGeom prst="rect">
              <a:avLst/>
            </a:prstGeom>
          </p:spPr>
        </p:pic>
        <p:sp>
          <p:nvSpPr>
            <p:cNvPr id="8" name="TextBox 7"/>
            <p:cNvSpPr txBox="1"/>
            <p:nvPr/>
          </p:nvSpPr>
          <p:spPr>
            <a:xfrm>
              <a:off x="1253520" y="2221285"/>
              <a:ext cx="2012221" cy="421549"/>
            </a:xfrm>
            <a:prstGeom prst="rect">
              <a:avLst/>
            </a:prstGeom>
            <a:noFill/>
          </p:spPr>
          <p:txBody>
            <a:bodyPr wrap="square" rtlCol="0">
              <a:spAutoFit/>
            </a:bodyPr>
            <a:lstStyle/>
            <a:p>
              <a:r>
                <a:rPr lang="en-US" sz="2400" smtClean="0"/>
                <a:t>XOR</a:t>
              </a:r>
              <a:endParaRPr lang="en-US" sz="2400"/>
            </a:p>
          </p:txBody>
        </p:sp>
      </p:grpSp>
      <p:grpSp>
        <p:nvGrpSpPr>
          <p:cNvPr id="15" name="Group 14"/>
          <p:cNvGrpSpPr/>
          <p:nvPr/>
        </p:nvGrpSpPr>
        <p:grpSpPr>
          <a:xfrm>
            <a:off x="3294365" y="1090381"/>
            <a:ext cx="2611406" cy="2744640"/>
            <a:chOff x="3265741" y="2202810"/>
            <a:chExt cx="2043113" cy="2147352"/>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5741" y="2202810"/>
              <a:ext cx="2043113" cy="2147352"/>
            </a:xfrm>
            <a:prstGeom prst="rect">
              <a:avLst/>
            </a:prstGeom>
          </p:spPr>
        </p:pic>
        <p:sp>
          <p:nvSpPr>
            <p:cNvPr id="9" name="TextBox 8"/>
            <p:cNvSpPr txBox="1"/>
            <p:nvPr/>
          </p:nvSpPr>
          <p:spPr>
            <a:xfrm>
              <a:off x="3265741" y="2249623"/>
              <a:ext cx="2012221" cy="421549"/>
            </a:xfrm>
            <a:prstGeom prst="rect">
              <a:avLst/>
            </a:prstGeom>
            <a:noFill/>
          </p:spPr>
          <p:txBody>
            <a:bodyPr wrap="square" rtlCol="0">
              <a:spAutoFit/>
            </a:bodyPr>
            <a:lstStyle/>
            <a:p>
              <a:r>
                <a:rPr lang="en-US" sz="2400" smtClean="0"/>
                <a:t>Cluster</a:t>
              </a:r>
              <a:endParaRPr lang="en-US" sz="2400"/>
            </a:p>
          </p:txBody>
        </p:sp>
      </p:grpSp>
      <p:grpSp>
        <p:nvGrpSpPr>
          <p:cNvPr id="16" name="Group 15"/>
          <p:cNvGrpSpPr/>
          <p:nvPr/>
        </p:nvGrpSpPr>
        <p:grpSpPr>
          <a:xfrm>
            <a:off x="6219536" y="1090381"/>
            <a:ext cx="2611406" cy="2744640"/>
            <a:chOff x="5308852" y="2202810"/>
            <a:chExt cx="2043113" cy="2147352"/>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8852" y="2202810"/>
              <a:ext cx="2043113" cy="2147352"/>
            </a:xfrm>
            <a:prstGeom prst="rect">
              <a:avLst/>
            </a:prstGeom>
          </p:spPr>
        </p:pic>
        <p:sp>
          <p:nvSpPr>
            <p:cNvPr id="10" name="TextBox 9"/>
            <p:cNvSpPr txBox="1"/>
            <p:nvPr/>
          </p:nvSpPr>
          <p:spPr>
            <a:xfrm>
              <a:off x="5308852" y="2221285"/>
              <a:ext cx="2043113" cy="421549"/>
            </a:xfrm>
            <a:prstGeom prst="rect">
              <a:avLst/>
            </a:prstGeom>
            <a:noFill/>
          </p:spPr>
          <p:txBody>
            <a:bodyPr wrap="square" rtlCol="0">
              <a:spAutoFit/>
            </a:bodyPr>
            <a:lstStyle/>
            <a:p>
              <a:r>
                <a:rPr lang="en-US" sz="2400" dirty="0" smtClean="0"/>
                <a:t>Row</a:t>
              </a:r>
              <a:endParaRPr lang="en-US" sz="2400" dirty="0"/>
            </a:p>
          </p:txBody>
        </p:sp>
      </p:grpSp>
      <p:sp>
        <p:nvSpPr>
          <p:cNvPr id="2" name="TextBox 1"/>
          <p:cNvSpPr txBox="1"/>
          <p:nvPr/>
        </p:nvSpPr>
        <p:spPr>
          <a:xfrm>
            <a:off x="353651" y="218467"/>
            <a:ext cx="1813445" cy="523220"/>
          </a:xfrm>
          <a:prstGeom prst="rect">
            <a:avLst/>
          </a:prstGeom>
          <a:noFill/>
        </p:spPr>
        <p:txBody>
          <a:bodyPr wrap="none" rtlCol="0">
            <a:spAutoFit/>
          </a:bodyPr>
          <a:lstStyle/>
          <a:p>
            <a:r>
              <a:rPr lang="en-US" sz="2800" dirty="0" smtClean="0"/>
              <a:t>Predictions</a:t>
            </a:r>
          </a:p>
        </p:txBody>
      </p:sp>
      <p:sp>
        <p:nvSpPr>
          <p:cNvPr id="3" name="TextBox 2"/>
          <p:cNvSpPr txBox="1"/>
          <p:nvPr/>
        </p:nvSpPr>
        <p:spPr>
          <a:xfrm>
            <a:off x="419208" y="3816545"/>
            <a:ext cx="2460470" cy="1538883"/>
          </a:xfrm>
          <a:prstGeom prst="rect">
            <a:avLst/>
          </a:prstGeom>
          <a:noFill/>
        </p:spPr>
        <p:txBody>
          <a:bodyPr wrap="square" lIns="0" tIns="0" rIns="0" bIns="0" rtlCol="0">
            <a:spAutoFit/>
          </a:bodyPr>
          <a:lstStyle/>
          <a:p>
            <a:r>
              <a:rPr lang="en-US" sz="2000" dirty="0" smtClean="0"/>
              <a:t>Lots of variance along both features.</a:t>
            </a:r>
          </a:p>
          <a:p>
            <a:endParaRPr lang="en-US" sz="2000" dirty="0" smtClean="0"/>
          </a:p>
          <a:p>
            <a:r>
              <a:rPr lang="en-US" sz="2000" dirty="0" smtClean="0"/>
              <a:t>Perfect positive feature correlation</a:t>
            </a:r>
            <a:endParaRPr lang="en-US" sz="2000" dirty="0"/>
          </a:p>
        </p:txBody>
      </p:sp>
      <p:sp>
        <p:nvSpPr>
          <p:cNvPr id="13" name="TextBox 12"/>
          <p:cNvSpPr txBox="1"/>
          <p:nvPr/>
        </p:nvSpPr>
        <p:spPr>
          <a:xfrm>
            <a:off x="3294365" y="3816545"/>
            <a:ext cx="2571921" cy="1231106"/>
          </a:xfrm>
          <a:prstGeom prst="rect">
            <a:avLst/>
          </a:prstGeom>
          <a:noFill/>
        </p:spPr>
        <p:txBody>
          <a:bodyPr wrap="square" lIns="0" tIns="0" rIns="0" bIns="0" rtlCol="0">
            <a:spAutoFit/>
          </a:bodyPr>
          <a:lstStyle/>
          <a:p>
            <a:r>
              <a:rPr lang="en-US" sz="2000" dirty="0" smtClean="0"/>
              <a:t>Small amount of variance, both features</a:t>
            </a:r>
          </a:p>
          <a:p>
            <a:endParaRPr lang="en-US" sz="2000" dirty="0" smtClean="0"/>
          </a:p>
          <a:p>
            <a:r>
              <a:rPr lang="en-US" sz="2000" dirty="0" smtClean="0"/>
              <a:t>No feature correlation</a:t>
            </a:r>
            <a:endParaRPr lang="en-US" sz="2000" dirty="0"/>
          </a:p>
        </p:txBody>
      </p:sp>
      <p:sp>
        <p:nvSpPr>
          <p:cNvPr id="17" name="TextBox 16"/>
          <p:cNvSpPr txBox="1"/>
          <p:nvPr/>
        </p:nvSpPr>
        <p:spPr>
          <a:xfrm>
            <a:off x="6219536" y="3816544"/>
            <a:ext cx="2611406" cy="1231106"/>
          </a:xfrm>
          <a:prstGeom prst="rect">
            <a:avLst/>
          </a:prstGeom>
          <a:noFill/>
        </p:spPr>
        <p:txBody>
          <a:bodyPr wrap="square" lIns="0" tIns="0" rIns="0" bIns="0" rtlCol="0">
            <a:spAutoFit/>
          </a:bodyPr>
          <a:lstStyle/>
          <a:p>
            <a:r>
              <a:rPr lang="en-US" sz="2000" dirty="0" smtClean="0"/>
              <a:t>No Y-Axis variance, lots of X-axis variance.</a:t>
            </a:r>
          </a:p>
          <a:p>
            <a:endParaRPr lang="en-US" sz="2000" dirty="0" smtClean="0"/>
          </a:p>
          <a:p>
            <a:r>
              <a:rPr lang="en-US" sz="2000" dirty="0" smtClean="0"/>
              <a:t>No feature correlation</a:t>
            </a:r>
            <a:endParaRPr lang="en-US" sz="2000" dirty="0"/>
          </a:p>
        </p:txBody>
      </p:sp>
    </p:spTree>
    <p:extLst>
      <p:ext uri="{BB962C8B-B14F-4D97-AF65-F5344CB8AC3E}">
        <p14:creationId xmlns:p14="http://schemas.microsoft.com/office/powerpoint/2010/main" val="15030991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031" y="0"/>
            <a:ext cx="9141969" cy="3816551"/>
            <a:chOff x="-9544" y="0"/>
            <a:chExt cx="9204833" cy="3842795"/>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4" y="0"/>
              <a:ext cx="9204833" cy="3842795"/>
            </a:xfrm>
            <a:prstGeom prst="rect">
              <a:avLst/>
            </a:prstGeom>
          </p:spPr>
        </p:pic>
        <p:sp>
          <p:nvSpPr>
            <p:cNvPr id="54" name="TextBox 53"/>
            <p:cNvSpPr txBox="1"/>
            <p:nvPr/>
          </p:nvSpPr>
          <p:spPr>
            <a:xfrm>
              <a:off x="6144053" y="3323290"/>
              <a:ext cx="2803178" cy="338554"/>
            </a:xfrm>
            <a:prstGeom prst="rect">
              <a:avLst/>
            </a:prstGeom>
            <a:noFill/>
          </p:spPr>
          <p:txBody>
            <a:bodyPr wrap="square" rtlCol="0">
              <a:spAutoFit/>
            </a:bodyPr>
            <a:lstStyle/>
            <a:p>
              <a:pPr algn="r"/>
              <a:r>
                <a:rPr lang="en-US" sz="1600" dirty="0" smtClean="0"/>
                <a:t>*representative participants.</a:t>
              </a:r>
              <a:endParaRPr lang="en-US" sz="1600" dirty="0"/>
            </a:p>
          </p:txBody>
        </p:sp>
      </p:grpSp>
      <p:sp>
        <p:nvSpPr>
          <p:cNvPr id="3" name="TextBox 2"/>
          <p:cNvSpPr txBox="1"/>
          <p:nvPr/>
        </p:nvSpPr>
        <p:spPr>
          <a:xfrm>
            <a:off x="411918" y="4298451"/>
            <a:ext cx="8315394" cy="1077218"/>
          </a:xfrm>
          <a:prstGeom prst="rect">
            <a:avLst/>
          </a:prstGeom>
          <a:noFill/>
        </p:spPr>
        <p:txBody>
          <a:bodyPr wrap="square" rtlCol="0">
            <a:spAutoFit/>
          </a:bodyPr>
          <a:lstStyle/>
          <a:p>
            <a:r>
              <a:rPr lang="en-US" sz="2400" dirty="0" smtClean="0"/>
              <a:t>What is the question, again?</a:t>
            </a:r>
          </a:p>
          <a:p>
            <a:r>
              <a:rPr lang="en-US" sz="2000" dirty="0" smtClean="0"/>
              <a:t>Do people ‘pack’ categories by making new categories different from old ones, but members of new categories similar to one another?</a:t>
            </a:r>
            <a:endParaRPr lang="en-US" sz="2000" dirty="0"/>
          </a:p>
        </p:txBody>
      </p:sp>
    </p:spTree>
    <p:extLst>
      <p:ext uri="{BB962C8B-B14F-4D97-AF65-F5344CB8AC3E}">
        <p14:creationId xmlns:p14="http://schemas.microsoft.com/office/powerpoint/2010/main" val="1591734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7839"/>
            <a:ext cx="7772400" cy="2387600"/>
          </a:xfrm>
        </p:spPr>
        <p:txBody>
          <a:bodyPr>
            <a:normAutofit/>
          </a:bodyPr>
          <a:lstStyle/>
          <a:p>
            <a:r>
              <a:rPr lang="en-US" sz="4000" dirty="0" smtClean="0"/>
              <a:t>Or</a:t>
            </a:r>
            <a:r>
              <a:rPr lang="mr-IN" sz="4000" dirty="0" smtClean="0"/>
              <a:t>…</a:t>
            </a:r>
            <a:r>
              <a:rPr lang="en-US" sz="4000" dirty="0" smtClean="0"/>
              <a:t/>
            </a:r>
            <a:br>
              <a:rPr lang="en-US" sz="4000" dirty="0" smtClean="0"/>
            </a:br>
            <a:r>
              <a:rPr lang="en-US" sz="4000" dirty="0"/>
              <a:t/>
            </a:r>
            <a:br>
              <a:rPr lang="en-US" sz="4000" dirty="0"/>
            </a:br>
            <a:endParaRPr lang="en-US" sz="4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623" y="1801970"/>
            <a:ext cx="5654753" cy="4682135"/>
          </a:xfrm>
          <a:prstGeom prst="rect">
            <a:avLst/>
          </a:prstGeom>
        </p:spPr>
      </p:pic>
    </p:spTree>
    <p:extLst>
      <p:ext uri="{BB962C8B-B14F-4D97-AF65-F5344CB8AC3E}">
        <p14:creationId xmlns:p14="http://schemas.microsoft.com/office/powerpoint/2010/main" val="15034895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7017" y="483489"/>
            <a:ext cx="6489085" cy="830997"/>
          </a:xfrm>
          <a:prstGeom prst="rect">
            <a:avLst/>
          </a:prstGeom>
          <a:noFill/>
        </p:spPr>
        <p:txBody>
          <a:bodyPr wrap="square" rtlCol="0">
            <a:spAutoFit/>
          </a:bodyPr>
          <a:lstStyle/>
          <a:p>
            <a:pPr>
              <a:spcAft>
                <a:spcPts val="1200"/>
              </a:spcAft>
            </a:pPr>
            <a:r>
              <a:rPr lang="en-US" sz="2400" dirty="0"/>
              <a:t>Betas are most commonly generated in extremes of the space, distant from Alphas.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1590" y="0"/>
            <a:ext cx="2042410" cy="6858000"/>
          </a:xfrm>
          <a:prstGeom prst="rect">
            <a:avLst/>
          </a:prstGeom>
        </p:spPr>
      </p:pic>
    </p:spTree>
    <p:extLst>
      <p:ext uri="{BB962C8B-B14F-4D97-AF65-F5344CB8AC3E}">
        <p14:creationId xmlns:p14="http://schemas.microsoft.com/office/powerpoint/2010/main" val="17101194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90256" y="2950029"/>
            <a:ext cx="3167743" cy="3907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6" name="TextBox 5"/>
          <p:cNvSpPr txBox="1"/>
          <p:nvPr/>
        </p:nvSpPr>
        <p:spPr>
          <a:xfrm>
            <a:off x="337017" y="483489"/>
            <a:ext cx="6489085" cy="1354217"/>
          </a:xfrm>
          <a:prstGeom prst="rect">
            <a:avLst/>
          </a:prstGeom>
          <a:noFill/>
        </p:spPr>
        <p:txBody>
          <a:bodyPr wrap="square" rtlCol="0">
            <a:spAutoFit/>
          </a:bodyPr>
          <a:lstStyle/>
          <a:p>
            <a:pPr>
              <a:spcAft>
                <a:spcPts val="1200"/>
              </a:spcAft>
            </a:pPr>
            <a:r>
              <a:rPr lang="en-US" sz="2400" dirty="0"/>
              <a:t>Betas are most commonly generated in extremes of the space, distant from Alphas. </a:t>
            </a:r>
          </a:p>
          <a:p>
            <a:pPr>
              <a:spcAft>
                <a:spcPts val="1200"/>
              </a:spcAft>
            </a:pPr>
            <a:r>
              <a:rPr lang="en-US" sz="2400" dirty="0" smtClean="0"/>
              <a:t>Distant </a:t>
            </a:r>
            <a:r>
              <a:rPr lang="en-US" sz="2400" dirty="0"/>
              <a:t>examples are </a:t>
            </a:r>
            <a:r>
              <a:rPr lang="en-US" sz="2400" dirty="0" smtClean="0"/>
              <a:t>more frequently </a:t>
            </a:r>
            <a:r>
              <a:rPr lang="en-US" sz="2400" dirty="0"/>
              <a:t>generated</a:t>
            </a:r>
            <a:r>
              <a:rPr lang="en-US" sz="2400" dirty="0" smtClean="0"/>
              <a:t>.</a:t>
            </a:r>
            <a:endParaRPr lang="en-US" sz="2400"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2560" r="44859"/>
          <a:stretch/>
        </p:blipFill>
        <p:spPr>
          <a:xfrm>
            <a:off x="0" y="3601816"/>
            <a:ext cx="3840480" cy="298417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1590" y="0"/>
            <a:ext cx="2042410" cy="6858000"/>
          </a:xfrm>
          <a:prstGeom prst="rect">
            <a:avLst/>
          </a:prstGeom>
        </p:spPr>
      </p:pic>
    </p:spTree>
    <p:extLst>
      <p:ext uri="{BB962C8B-B14F-4D97-AF65-F5344CB8AC3E}">
        <p14:creationId xmlns:p14="http://schemas.microsoft.com/office/powerpoint/2010/main" val="4046873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37017" y="483489"/>
            <a:ext cx="6489085" cy="2246769"/>
          </a:xfrm>
          <a:prstGeom prst="rect">
            <a:avLst/>
          </a:prstGeom>
          <a:noFill/>
        </p:spPr>
        <p:txBody>
          <a:bodyPr wrap="square" rtlCol="0">
            <a:spAutoFit/>
          </a:bodyPr>
          <a:lstStyle/>
          <a:p>
            <a:pPr>
              <a:spcAft>
                <a:spcPts val="1200"/>
              </a:spcAft>
            </a:pPr>
            <a:r>
              <a:rPr lang="en-US" sz="2400" dirty="0"/>
              <a:t>Betas are most commonly generated in extremes of the space, distant from Alphas. </a:t>
            </a:r>
          </a:p>
          <a:p>
            <a:pPr>
              <a:spcAft>
                <a:spcPts val="1200"/>
              </a:spcAft>
            </a:pPr>
            <a:r>
              <a:rPr lang="en-US" sz="2400" dirty="0"/>
              <a:t>Distant examples are more frequently generated.</a:t>
            </a:r>
          </a:p>
          <a:p>
            <a:pPr>
              <a:spcAft>
                <a:spcPts val="1200"/>
              </a:spcAft>
            </a:pPr>
            <a:r>
              <a:rPr lang="en-US" sz="2400" dirty="0" smtClean="0"/>
              <a:t>Betas are (usually) more similar to each other than they are to alphas.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481" y="3624966"/>
            <a:ext cx="6655621" cy="298417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1590" y="0"/>
            <a:ext cx="2042410" cy="6858000"/>
          </a:xfrm>
          <a:prstGeom prst="rect">
            <a:avLst/>
          </a:prstGeom>
        </p:spPr>
      </p:pic>
    </p:spTree>
    <p:extLst>
      <p:ext uri="{BB962C8B-B14F-4D97-AF65-F5344CB8AC3E}">
        <p14:creationId xmlns:p14="http://schemas.microsoft.com/office/powerpoint/2010/main" val="19755420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84667" y="228601"/>
            <a:ext cx="8990726" cy="954107"/>
          </a:xfrm>
          <a:prstGeom prst="rect">
            <a:avLst/>
          </a:prstGeom>
          <a:noFill/>
        </p:spPr>
        <p:txBody>
          <a:bodyPr wrap="square" rtlCol="0">
            <a:spAutoFit/>
          </a:bodyPr>
          <a:lstStyle/>
          <a:p>
            <a:r>
              <a:rPr lang="en-US" sz="2800" dirty="0" smtClean="0"/>
              <a:t>Experiment 2: </a:t>
            </a:r>
            <a:r>
              <a:rPr lang="en-US" sz="2800" i="1" dirty="0"/>
              <a:t>A throwback to those old results</a:t>
            </a:r>
            <a:r>
              <a:rPr lang="en-US" sz="2800" dirty="0"/>
              <a:t>:</a:t>
            </a:r>
          </a:p>
          <a:p>
            <a:endParaRPr lang="en-US" sz="2800" dirty="0"/>
          </a:p>
        </p:txBody>
      </p:sp>
      <p:sp>
        <p:nvSpPr>
          <p:cNvPr id="2" name="Rectangle 1"/>
          <p:cNvSpPr/>
          <p:nvPr/>
        </p:nvSpPr>
        <p:spPr>
          <a:xfrm>
            <a:off x="826461" y="1182708"/>
            <a:ext cx="6783518" cy="1631216"/>
          </a:xfrm>
          <a:prstGeom prst="rect">
            <a:avLst/>
          </a:prstGeom>
          <a:ln w="15875">
            <a:solidFill>
              <a:schemeClr val="tx1"/>
            </a:solidFill>
          </a:ln>
        </p:spPr>
        <p:txBody>
          <a:bodyPr wrap="square">
            <a:spAutoFit/>
          </a:bodyPr>
          <a:lstStyle/>
          <a:p>
            <a:r>
              <a:rPr lang="en-US" sz="2800" b="1" dirty="0">
                <a:solidFill>
                  <a:schemeClr val="bg1">
                    <a:lumMod val="65000"/>
                  </a:schemeClr>
                </a:solidFill>
              </a:rPr>
              <a:t>What do we know?</a:t>
            </a:r>
          </a:p>
          <a:p>
            <a:pPr marL="285750" indent="-169863">
              <a:buFontTx/>
              <a:buChar char="-"/>
            </a:pPr>
            <a:r>
              <a:rPr lang="en-US" sz="2400" u="sng" dirty="0"/>
              <a:t>Generation is influenced by prior knowledge.</a:t>
            </a:r>
          </a:p>
          <a:p>
            <a:pPr marL="285750" indent="-169863">
              <a:buFontTx/>
              <a:buChar char="-"/>
            </a:pPr>
            <a:r>
              <a:rPr lang="en-US" sz="2400" u="sng" dirty="0"/>
              <a:t>Distributional structure of generated categories reflects known categories.</a:t>
            </a:r>
          </a:p>
        </p:txBody>
      </p:sp>
      <p:sp>
        <p:nvSpPr>
          <p:cNvPr id="3" name="TextBox 2"/>
          <p:cNvSpPr txBox="1"/>
          <p:nvPr/>
        </p:nvSpPr>
        <p:spPr>
          <a:xfrm>
            <a:off x="289367" y="3768031"/>
            <a:ext cx="8151334" cy="1569660"/>
          </a:xfrm>
          <a:prstGeom prst="rect">
            <a:avLst/>
          </a:prstGeom>
          <a:noFill/>
        </p:spPr>
        <p:txBody>
          <a:bodyPr wrap="none" rtlCol="0">
            <a:spAutoFit/>
          </a:bodyPr>
          <a:lstStyle/>
          <a:p>
            <a:r>
              <a:rPr lang="en-US" sz="2400" dirty="0" smtClean="0"/>
              <a:t>How do these forces (packing, distributional structure) interact?</a:t>
            </a:r>
            <a:endParaRPr lang="en-US" sz="2400" dirty="0"/>
          </a:p>
          <a:p>
            <a:endParaRPr lang="en-US" sz="2400" dirty="0" smtClean="0"/>
          </a:p>
          <a:p>
            <a:r>
              <a:rPr lang="en-US" sz="2400" dirty="0" smtClean="0"/>
              <a:t>Does </a:t>
            </a:r>
            <a:r>
              <a:rPr lang="en-US" sz="2400" dirty="0"/>
              <a:t>packing </a:t>
            </a:r>
            <a:r>
              <a:rPr lang="en-US" sz="2400" dirty="0" smtClean="0"/>
              <a:t>influence distributional structure?</a:t>
            </a:r>
            <a:endParaRPr lang="en-US" sz="2400" dirty="0"/>
          </a:p>
          <a:p>
            <a:endParaRPr lang="en-US" sz="2400" dirty="0"/>
          </a:p>
        </p:txBody>
      </p:sp>
    </p:spTree>
    <p:extLst>
      <p:ext uri="{BB962C8B-B14F-4D97-AF65-F5344CB8AC3E}">
        <p14:creationId xmlns:p14="http://schemas.microsoft.com/office/powerpoint/2010/main" val="20854065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73620" y="196769"/>
            <a:ext cx="8970380" cy="3816429"/>
          </a:xfrm>
          <a:prstGeom prst="rect">
            <a:avLst/>
          </a:prstGeom>
        </p:spPr>
        <p:txBody>
          <a:bodyPr wrap="square">
            <a:spAutoFit/>
          </a:bodyPr>
          <a:lstStyle/>
          <a:p>
            <a:r>
              <a:rPr lang="en-US" sz="2200" b="1" dirty="0" smtClean="0"/>
              <a:t>Super </a:t>
            </a:r>
            <a:r>
              <a:rPr lang="en-US" sz="2200" b="1" dirty="0"/>
              <a:t>minimal manipulation</a:t>
            </a:r>
            <a:r>
              <a:rPr lang="en-US" sz="2200" b="1" dirty="0" smtClean="0"/>
              <a:t>!</a:t>
            </a:r>
            <a:endParaRPr lang="en-US" sz="2200" dirty="0"/>
          </a:p>
          <a:p>
            <a:r>
              <a:rPr lang="en-US" sz="2200" dirty="0"/>
              <a:t>Categories differ only slightly in Y axis position. </a:t>
            </a:r>
            <a:endParaRPr lang="en-US" sz="2200" dirty="0" smtClean="0"/>
          </a:p>
          <a:p>
            <a:endParaRPr lang="en-US" sz="2200" dirty="0"/>
          </a:p>
          <a:p>
            <a:r>
              <a:rPr lang="en-US" sz="2200" b="1" dirty="0" smtClean="0"/>
              <a:t>If packing does not influence distributional structure</a:t>
            </a:r>
            <a:r>
              <a:rPr lang="en-US" sz="2200" dirty="0" smtClean="0"/>
              <a:t>:</a:t>
            </a:r>
          </a:p>
          <a:p>
            <a:r>
              <a:rPr lang="en-US" sz="2200" dirty="0" smtClean="0"/>
              <a:t>We should observe no differences between conditions, as the known category is identically distributed in each condition.</a:t>
            </a:r>
          </a:p>
          <a:p>
            <a:endParaRPr lang="en-US" sz="2200" dirty="0"/>
          </a:p>
          <a:p>
            <a:r>
              <a:rPr lang="en-US" sz="2200" b="1" dirty="0"/>
              <a:t>Shape of unoccupied space differs considerably</a:t>
            </a:r>
          </a:p>
          <a:p>
            <a:r>
              <a:rPr lang="en-US" sz="2200" dirty="0"/>
              <a:t>Will participants make different kinds of categories, based on where there is space to put the exemplars?</a:t>
            </a:r>
          </a:p>
          <a:p>
            <a:endParaRPr lang="en-US" sz="22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362" y="3828003"/>
            <a:ext cx="5150895" cy="2914653"/>
          </a:xfrm>
          <a:prstGeom prst="rect">
            <a:avLst/>
          </a:prstGeom>
        </p:spPr>
      </p:pic>
    </p:spTree>
    <p:extLst>
      <p:ext uri="{BB962C8B-B14F-4D97-AF65-F5344CB8AC3E}">
        <p14:creationId xmlns:p14="http://schemas.microsoft.com/office/powerpoint/2010/main" val="13442705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8344" y="208344"/>
            <a:ext cx="4328364" cy="584775"/>
          </a:xfrm>
          <a:prstGeom prst="rect">
            <a:avLst/>
          </a:prstGeom>
          <a:noFill/>
        </p:spPr>
        <p:txBody>
          <a:bodyPr wrap="none" rtlCol="0">
            <a:spAutoFit/>
          </a:bodyPr>
          <a:lstStyle/>
          <a:p>
            <a:r>
              <a:rPr lang="en-US" sz="3200" smtClean="0"/>
              <a:t>Replicating Experiment </a:t>
            </a:r>
            <a:r>
              <a:rPr lang="en-US" sz="3200" dirty="0" smtClean="0"/>
              <a:t>1</a:t>
            </a:r>
            <a:endParaRPr lang="en-US" sz="32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328" y="3950841"/>
            <a:ext cx="5841080" cy="2666581"/>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1" r="26757" b="6915"/>
          <a:stretch/>
        </p:blipFill>
        <p:spPr>
          <a:xfrm>
            <a:off x="3688320" y="793119"/>
            <a:ext cx="5282059" cy="2910522"/>
          </a:xfrm>
          <a:prstGeom prst="rect">
            <a:avLst/>
          </a:prstGeom>
        </p:spPr>
      </p:pic>
      <p:sp>
        <p:nvSpPr>
          <p:cNvPr id="6" name="TextBox 5"/>
          <p:cNvSpPr txBox="1"/>
          <p:nvPr/>
        </p:nvSpPr>
        <p:spPr>
          <a:xfrm>
            <a:off x="489922" y="1832881"/>
            <a:ext cx="2916820" cy="830997"/>
          </a:xfrm>
          <a:prstGeom prst="rect">
            <a:avLst/>
          </a:prstGeom>
          <a:noFill/>
        </p:spPr>
        <p:txBody>
          <a:bodyPr wrap="square" rtlCol="0">
            <a:spAutoFit/>
          </a:bodyPr>
          <a:lstStyle/>
          <a:p>
            <a:r>
              <a:rPr lang="en-US" sz="2400" dirty="0" smtClean="0"/>
              <a:t>Extreme areas of the space </a:t>
            </a:r>
            <a:r>
              <a:rPr lang="en-US" sz="2400" smtClean="0"/>
              <a:t>are favored</a:t>
            </a:r>
            <a:endParaRPr lang="en-US" sz="2400"/>
          </a:p>
        </p:txBody>
      </p:sp>
      <p:sp>
        <p:nvSpPr>
          <p:cNvPr id="20" name="TextBox 19"/>
          <p:cNvSpPr txBox="1"/>
          <p:nvPr/>
        </p:nvSpPr>
        <p:spPr>
          <a:xfrm>
            <a:off x="6049424" y="4622413"/>
            <a:ext cx="3094576" cy="1323439"/>
          </a:xfrm>
          <a:prstGeom prst="rect">
            <a:avLst/>
          </a:prstGeom>
          <a:noFill/>
        </p:spPr>
        <p:txBody>
          <a:bodyPr wrap="square" rtlCol="0">
            <a:spAutoFit/>
          </a:bodyPr>
          <a:lstStyle/>
          <a:p>
            <a:r>
              <a:rPr lang="en-US" sz="2000" dirty="0" smtClean="0"/>
              <a:t>Distant examples most frequently generated, usually more between </a:t>
            </a:r>
            <a:r>
              <a:rPr lang="en-US" sz="2000" smtClean="0"/>
              <a:t>than within-class </a:t>
            </a:r>
            <a:r>
              <a:rPr lang="en-US" sz="2000" dirty="0" smtClean="0"/>
              <a:t>distance.</a:t>
            </a:r>
            <a:endParaRPr lang="en-US" sz="2000" dirty="0"/>
          </a:p>
        </p:txBody>
      </p:sp>
    </p:spTree>
    <p:extLst>
      <p:ext uri="{BB962C8B-B14F-4D97-AF65-F5344CB8AC3E}">
        <p14:creationId xmlns:p14="http://schemas.microsoft.com/office/powerpoint/2010/main" val="15985002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28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19" name="TextBox 18"/>
          <p:cNvSpPr txBox="1"/>
          <p:nvPr/>
        </p:nvSpPr>
        <p:spPr>
          <a:xfrm>
            <a:off x="249056" y="398534"/>
            <a:ext cx="8725011" cy="430887"/>
          </a:xfrm>
          <a:prstGeom prst="rect">
            <a:avLst/>
          </a:prstGeom>
          <a:noFill/>
        </p:spPr>
        <p:txBody>
          <a:bodyPr wrap="square" rtlCol="0">
            <a:spAutoFit/>
          </a:bodyPr>
          <a:lstStyle/>
          <a:p>
            <a:pPr algn="ctr"/>
            <a:r>
              <a:rPr lang="en-US" sz="2200" b="1" dirty="0" smtClean="0"/>
              <a:t>Question</a:t>
            </a:r>
            <a:r>
              <a:rPr lang="en-US" sz="2200" dirty="0" smtClean="0"/>
              <a:t>:</a:t>
            </a:r>
            <a:r>
              <a:rPr lang="en-US" sz="2200" dirty="0"/>
              <a:t> </a:t>
            </a:r>
            <a:r>
              <a:rPr lang="en-US" sz="2200" smtClean="0"/>
              <a:t>Does </a:t>
            </a:r>
            <a:r>
              <a:rPr lang="en-US" sz="2000"/>
              <a:t>packing influence distributional structure?</a:t>
            </a:r>
            <a:endParaRPr lang="en-US" sz="2000" dirty="0"/>
          </a:p>
        </p:txBody>
      </p:sp>
      <p:sp>
        <p:nvSpPr>
          <p:cNvPr id="11" name="TextBox 10"/>
          <p:cNvSpPr txBox="1"/>
          <p:nvPr/>
        </p:nvSpPr>
        <p:spPr>
          <a:xfrm>
            <a:off x="6648894" y="6242594"/>
            <a:ext cx="1879600" cy="307777"/>
          </a:xfrm>
          <a:prstGeom prst="rect">
            <a:avLst/>
          </a:prstGeom>
          <a:noFill/>
        </p:spPr>
        <p:txBody>
          <a:bodyPr wrap="square" rtlCol="0">
            <a:spAutoFit/>
          </a:bodyPr>
          <a:lstStyle/>
          <a:p>
            <a:pPr algn="r"/>
            <a:r>
              <a:rPr lang="en-US" sz="1400" dirty="0" smtClean="0"/>
              <a:t>* n = 61 per condition</a:t>
            </a:r>
            <a:endParaRPr lang="en-US" sz="1400" dirty="0"/>
          </a:p>
        </p:txBody>
      </p:sp>
    </p:spTree>
    <p:extLst>
      <p:ext uri="{BB962C8B-B14F-4D97-AF65-F5344CB8AC3E}">
        <p14:creationId xmlns:p14="http://schemas.microsoft.com/office/powerpoint/2010/main" val="4740787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28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dirty="0" smtClean="0"/>
                        <a:t>6</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2" name="TextBox 1"/>
          <p:cNvSpPr txBox="1"/>
          <p:nvPr/>
        </p:nvSpPr>
        <p:spPr>
          <a:xfrm>
            <a:off x="1149069" y="1321123"/>
            <a:ext cx="6075253" cy="1077218"/>
          </a:xfrm>
          <a:prstGeom prst="rect">
            <a:avLst/>
          </a:prstGeom>
          <a:noFill/>
        </p:spPr>
        <p:txBody>
          <a:bodyPr wrap="none" rtlCol="0">
            <a:spAutoFit/>
          </a:bodyPr>
          <a:lstStyle/>
          <a:p>
            <a:pPr marL="285750" indent="-285750">
              <a:spcAft>
                <a:spcPts val="1200"/>
              </a:spcAft>
              <a:buFontTx/>
              <a:buChar char="-"/>
            </a:pPr>
            <a:r>
              <a:rPr lang="en-US" dirty="0"/>
              <a:t>Only 10 participants did </a:t>
            </a:r>
            <a:r>
              <a:rPr lang="en-US" b="1" dirty="0"/>
              <a:t>not </a:t>
            </a:r>
            <a:r>
              <a:rPr lang="en-US" dirty="0"/>
              <a:t>use the the top and/or bottom.</a:t>
            </a:r>
          </a:p>
          <a:p>
            <a:pPr marL="285750" indent="-285750">
              <a:buFontTx/>
              <a:buChar char="-"/>
            </a:pPr>
            <a:endParaRPr lang="en-US" dirty="0" smtClean="0"/>
          </a:p>
          <a:p>
            <a:pPr marL="285750" indent="-285750">
              <a:buFontTx/>
              <a:buChar char="-"/>
            </a:pPr>
            <a:endParaRPr lang="en-US" dirty="0"/>
          </a:p>
        </p:txBody>
      </p:sp>
      <p:sp>
        <p:nvSpPr>
          <p:cNvPr id="11" name="TextBox 10"/>
          <p:cNvSpPr txBox="1"/>
          <p:nvPr/>
        </p:nvSpPr>
        <p:spPr>
          <a:xfrm>
            <a:off x="249056" y="398534"/>
            <a:ext cx="8725011" cy="430887"/>
          </a:xfrm>
          <a:prstGeom prst="rect">
            <a:avLst/>
          </a:prstGeom>
          <a:noFill/>
        </p:spPr>
        <p:txBody>
          <a:bodyPr wrap="square" rtlCol="0">
            <a:spAutoFit/>
          </a:bodyPr>
          <a:lstStyle/>
          <a:p>
            <a:pPr algn="ctr"/>
            <a:r>
              <a:rPr lang="en-US" sz="2200" b="1" dirty="0" smtClean="0"/>
              <a:t>Question</a:t>
            </a:r>
            <a:r>
              <a:rPr lang="en-US" sz="2200" dirty="0" smtClean="0"/>
              <a:t>:</a:t>
            </a:r>
            <a:r>
              <a:rPr lang="en-US" sz="2200" dirty="0"/>
              <a:t> </a:t>
            </a:r>
            <a:r>
              <a:rPr lang="en-US" sz="2200" smtClean="0"/>
              <a:t>Does </a:t>
            </a:r>
            <a:r>
              <a:rPr lang="en-US" sz="2000"/>
              <a:t>packing influence distributional structure?</a:t>
            </a:r>
            <a:endParaRPr lang="en-US" sz="2000" dirty="0"/>
          </a:p>
        </p:txBody>
      </p:sp>
    </p:spTree>
    <p:extLst>
      <p:ext uri="{BB962C8B-B14F-4D97-AF65-F5344CB8AC3E}">
        <p14:creationId xmlns:p14="http://schemas.microsoft.com/office/powerpoint/2010/main" val="16232514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2" name="TextBox 1"/>
          <p:cNvSpPr txBox="1"/>
          <p:nvPr/>
        </p:nvSpPr>
        <p:spPr>
          <a:xfrm>
            <a:off x="1149068" y="1321123"/>
            <a:ext cx="6643561" cy="800219"/>
          </a:xfrm>
          <a:prstGeom prst="rect">
            <a:avLst/>
          </a:prstGeom>
          <a:noFill/>
        </p:spPr>
        <p:txBody>
          <a:bodyPr wrap="square" rtlCol="0">
            <a:spAutoFit/>
          </a:bodyPr>
          <a:lstStyle/>
          <a:p>
            <a:pPr marL="285750" indent="-285750">
              <a:spcAft>
                <a:spcPts val="1200"/>
              </a:spcAft>
              <a:buFontTx/>
              <a:buChar char="-"/>
            </a:pPr>
            <a:r>
              <a:rPr lang="en-US" dirty="0" smtClean="0"/>
              <a:t>Only 10 participants did </a:t>
            </a:r>
            <a:r>
              <a:rPr lang="en-US" b="1" dirty="0" smtClean="0"/>
              <a:t>not </a:t>
            </a:r>
            <a:r>
              <a:rPr lang="en-US" dirty="0" smtClean="0"/>
              <a:t>use the the top and/or bottom.</a:t>
            </a:r>
          </a:p>
          <a:p>
            <a:pPr marL="285750" indent="-285750">
              <a:spcAft>
                <a:spcPts val="1200"/>
              </a:spcAft>
              <a:buFontTx/>
              <a:buChar char="-"/>
            </a:pPr>
            <a:r>
              <a:rPr lang="en-US" dirty="0" smtClean="0"/>
              <a:t>Middle participants were more likely to use the bottom, </a:t>
            </a:r>
            <a:r>
              <a:rPr lang="en-US" i="1" dirty="0" smtClean="0"/>
              <a:t>p </a:t>
            </a:r>
            <a:r>
              <a:rPr lang="en-US" dirty="0" smtClean="0"/>
              <a:t>&lt; 0.001.</a:t>
            </a:r>
          </a:p>
        </p:txBody>
      </p:sp>
      <p:graphicFrame>
        <p:nvGraphicFramePr>
          <p:cNvPr id="11" name="Table 10"/>
          <p:cNvGraphicFramePr>
            <a:graphicFrameLocks noGrp="1"/>
          </p:cNvGraphicFramePr>
          <p:nvPr>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28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b="1" dirty="0" smtClean="0"/>
                        <a:t>18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16</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b="1" dirty="0" smtClean="0"/>
                        <a:t>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2" name="TextBox 11"/>
          <p:cNvSpPr txBox="1"/>
          <p:nvPr/>
        </p:nvSpPr>
        <p:spPr>
          <a:xfrm>
            <a:off x="249056" y="398534"/>
            <a:ext cx="8725011" cy="430887"/>
          </a:xfrm>
          <a:prstGeom prst="rect">
            <a:avLst/>
          </a:prstGeom>
          <a:noFill/>
        </p:spPr>
        <p:txBody>
          <a:bodyPr wrap="square" rtlCol="0">
            <a:spAutoFit/>
          </a:bodyPr>
          <a:lstStyle/>
          <a:p>
            <a:pPr algn="ctr"/>
            <a:r>
              <a:rPr lang="en-US" sz="2200" b="1" dirty="0" smtClean="0"/>
              <a:t>Question</a:t>
            </a:r>
            <a:r>
              <a:rPr lang="en-US" sz="2200" dirty="0" smtClean="0"/>
              <a:t>:</a:t>
            </a:r>
            <a:r>
              <a:rPr lang="en-US" sz="2200" dirty="0"/>
              <a:t> </a:t>
            </a:r>
            <a:r>
              <a:rPr lang="en-US" sz="2200" smtClean="0"/>
              <a:t>Does </a:t>
            </a:r>
            <a:r>
              <a:rPr lang="en-US" sz="2000"/>
              <a:t>packing influence distributional structure?</a:t>
            </a:r>
            <a:endParaRPr lang="en-US" sz="2000" dirty="0"/>
          </a:p>
        </p:txBody>
      </p:sp>
    </p:spTree>
    <p:extLst>
      <p:ext uri="{BB962C8B-B14F-4D97-AF65-F5344CB8AC3E}">
        <p14:creationId xmlns:p14="http://schemas.microsoft.com/office/powerpoint/2010/main" val="17297383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2" name="TextBox 1"/>
          <p:cNvSpPr txBox="1"/>
          <p:nvPr/>
        </p:nvSpPr>
        <p:spPr>
          <a:xfrm>
            <a:off x="1149068" y="1321123"/>
            <a:ext cx="6643561" cy="1231106"/>
          </a:xfrm>
          <a:prstGeom prst="rect">
            <a:avLst/>
          </a:prstGeom>
          <a:noFill/>
        </p:spPr>
        <p:txBody>
          <a:bodyPr wrap="square" rtlCol="0">
            <a:spAutoFit/>
          </a:bodyPr>
          <a:lstStyle/>
          <a:p>
            <a:pPr marL="285750" indent="-285750">
              <a:spcAft>
                <a:spcPts val="1200"/>
              </a:spcAft>
              <a:buFontTx/>
              <a:buChar char="-"/>
            </a:pPr>
            <a:r>
              <a:rPr lang="en-US" dirty="0" smtClean="0"/>
              <a:t>Only 10 participants did </a:t>
            </a:r>
            <a:r>
              <a:rPr lang="en-US" b="1" dirty="0" smtClean="0"/>
              <a:t>not </a:t>
            </a:r>
            <a:r>
              <a:rPr lang="en-US" dirty="0" smtClean="0"/>
              <a:t>use the the top and/or bottom.</a:t>
            </a:r>
          </a:p>
          <a:p>
            <a:pPr marL="285750" indent="-285750">
              <a:spcAft>
                <a:spcPts val="1200"/>
              </a:spcAft>
              <a:buFontTx/>
              <a:buChar char="-"/>
            </a:pPr>
            <a:r>
              <a:rPr lang="en-US" dirty="0" smtClean="0"/>
              <a:t>Middle participants were more likely to use the bottom, </a:t>
            </a:r>
            <a:r>
              <a:rPr lang="en-US" i="1" dirty="0" smtClean="0"/>
              <a:t>p </a:t>
            </a:r>
            <a:r>
              <a:rPr lang="en-US" dirty="0" smtClean="0"/>
              <a:t>&lt; 0.001.</a:t>
            </a:r>
          </a:p>
          <a:p>
            <a:pPr marL="285750" indent="-285750">
              <a:spcAft>
                <a:spcPts val="1200"/>
              </a:spcAft>
              <a:buFontTx/>
              <a:buChar char="-"/>
            </a:pPr>
            <a:r>
              <a:rPr lang="en-US" u="sng" dirty="0" smtClean="0"/>
              <a:t>Middle was more likely to use the top </a:t>
            </a:r>
            <a:r>
              <a:rPr lang="en-US" b="1" u="sng" dirty="0" smtClean="0"/>
              <a:t>and</a:t>
            </a:r>
            <a:r>
              <a:rPr lang="en-US" u="sng" dirty="0" smtClean="0"/>
              <a:t> bottom, </a:t>
            </a:r>
            <a:r>
              <a:rPr lang="en-US" i="1" u="sng" dirty="0" smtClean="0"/>
              <a:t>p</a:t>
            </a:r>
            <a:r>
              <a:rPr lang="en-US" u="sng" dirty="0" smtClean="0"/>
              <a:t> = 0.038.</a:t>
            </a:r>
            <a:endParaRPr lang="en-US" u="sng" dirty="0"/>
          </a:p>
        </p:txBody>
      </p:sp>
      <p:graphicFrame>
        <p:nvGraphicFramePr>
          <p:cNvPr id="11" name="Table 10"/>
          <p:cNvGraphicFramePr>
            <a:graphicFrameLocks noGrp="1"/>
          </p:cNvGraphicFramePr>
          <p:nvPr>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28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t>18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16</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t>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2" name="TextBox 11"/>
          <p:cNvSpPr txBox="1"/>
          <p:nvPr/>
        </p:nvSpPr>
        <p:spPr>
          <a:xfrm>
            <a:off x="249056" y="398534"/>
            <a:ext cx="8725011" cy="430887"/>
          </a:xfrm>
          <a:prstGeom prst="rect">
            <a:avLst/>
          </a:prstGeom>
          <a:noFill/>
        </p:spPr>
        <p:txBody>
          <a:bodyPr wrap="square" rtlCol="0">
            <a:spAutoFit/>
          </a:bodyPr>
          <a:lstStyle/>
          <a:p>
            <a:pPr algn="ctr"/>
            <a:r>
              <a:rPr lang="en-US" sz="2200" b="1" dirty="0" smtClean="0"/>
              <a:t>Question</a:t>
            </a:r>
            <a:r>
              <a:rPr lang="en-US" sz="2200" dirty="0" smtClean="0"/>
              <a:t>:</a:t>
            </a:r>
            <a:r>
              <a:rPr lang="en-US" sz="2200" dirty="0"/>
              <a:t> </a:t>
            </a:r>
            <a:r>
              <a:rPr lang="en-US" sz="2200" smtClean="0"/>
              <a:t>Does </a:t>
            </a:r>
            <a:r>
              <a:rPr lang="en-US" sz="2000"/>
              <a:t>packing influence distributional structure?</a:t>
            </a:r>
            <a:endParaRPr lang="en-US" sz="2000" dirty="0"/>
          </a:p>
        </p:txBody>
      </p:sp>
    </p:spTree>
    <p:extLst>
      <p:ext uri="{BB962C8B-B14F-4D97-AF65-F5344CB8AC3E}">
        <p14:creationId xmlns:p14="http://schemas.microsoft.com/office/powerpoint/2010/main" val="6045914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77585" y="261258"/>
            <a:ext cx="4117409" cy="646331"/>
          </a:xfrm>
          <a:prstGeom prst="rect">
            <a:avLst/>
          </a:prstGeom>
          <a:noFill/>
        </p:spPr>
        <p:txBody>
          <a:bodyPr wrap="none" rtlCol="0">
            <a:spAutoFit/>
          </a:bodyPr>
          <a:lstStyle/>
          <a:p>
            <a:r>
              <a:rPr lang="en-US" sz="3600" dirty="0" smtClean="0"/>
              <a:t>Draw a new animal</a:t>
            </a:r>
            <a:r>
              <a:rPr lang="mr-IN" sz="3600" dirty="0" smtClean="0"/>
              <a:t>…</a:t>
            </a:r>
            <a:endParaRPr lang="en-US" sz="3600" dirty="0"/>
          </a:p>
        </p:txBody>
      </p:sp>
    </p:spTree>
    <p:extLst>
      <p:ext uri="{BB962C8B-B14F-4D97-AF65-F5344CB8AC3E}">
        <p14:creationId xmlns:p14="http://schemas.microsoft.com/office/powerpoint/2010/main" val="18413195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3620" y="3727048"/>
            <a:ext cx="7226145" cy="1877437"/>
          </a:xfrm>
          <a:prstGeom prst="rect">
            <a:avLst/>
          </a:prstGeom>
          <a:noFill/>
        </p:spPr>
        <p:txBody>
          <a:bodyPr wrap="none" rtlCol="0">
            <a:spAutoFit/>
          </a:bodyPr>
          <a:lstStyle/>
          <a:p>
            <a:r>
              <a:rPr lang="en-US" sz="2800" dirty="0" smtClean="0"/>
              <a:t>Things we still do not know</a:t>
            </a:r>
          </a:p>
          <a:p>
            <a:endParaRPr lang="en-US" sz="2800" dirty="0"/>
          </a:p>
          <a:p>
            <a:pPr marL="457200" indent="-457200">
              <a:buFont typeface="+mj-lt"/>
              <a:buAutoNum type="arabicPeriod"/>
            </a:pPr>
            <a:r>
              <a:rPr lang="en-US" sz="2000" dirty="0" smtClean="0"/>
              <a:t>What matters </a:t>
            </a:r>
            <a:r>
              <a:rPr lang="en-US" sz="2000" i="1" dirty="0" smtClean="0"/>
              <a:t>more</a:t>
            </a:r>
            <a:r>
              <a:rPr lang="en-US" sz="2000" dirty="0" smtClean="0"/>
              <a:t>? Packing or Distributional Emulation?</a:t>
            </a:r>
          </a:p>
          <a:p>
            <a:pPr marL="457200" indent="-457200">
              <a:buFont typeface="+mj-lt"/>
              <a:buAutoNum type="arabicPeriod"/>
            </a:pPr>
            <a:r>
              <a:rPr lang="en-US" sz="2000" dirty="0" smtClean="0"/>
              <a:t>How much planning in involved? Do people pre-allocate space?</a:t>
            </a:r>
          </a:p>
          <a:p>
            <a:pPr marL="457200" indent="-457200">
              <a:buFont typeface="+mj-lt"/>
              <a:buAutoNum type="arabicPeriod"/>
            </a:pPr>
            <a:endParaRPr lang="en-US" sz="2000" dirty="0"/>
          </a:p>
        </p:txBody>
      </p:sp>
      <p:sp>
        <p:nvSpPr>
          <p:cNvPr id="19" name="TextBox 18"/>
          <p:cNvSpPr txBox="1"/>
          <p:nvPr/>
        </p:nvSpPr>
        <p:spPr>
          <a:xfrm>
            <a:off x="173620" y="499640"/>
            <a:ext cx="7870785" cy="2800767"/>
          </a:xfrm>
          <a:prstGeom prst="rect">
            <a:avLst/>
          </a:prstGeom>
          <a:noFill/>
        </p:spPr>
        <p:txBody>
          <a:bodyPr wrap="square" rtlCol="0">
            <a:spAutoFit/>
          </a:bodyPr>
          <a:lstStyle/>
          <a:p>
            <a:r>
              <a:rPr lang="en-US" sz="2800" dirty="0" smtClean="0"/>
              <a:t>Things we now know</a:t>
            </a:r>
          </a:p>
          <a:p>
            <a:endParaRPr lang="en-US" sz="2800" dirty="0"/>
          </a:p>
          <a:p>
            <a:pPr marL="457200" indent="-457200">
              <a:buFont typeface="+mj-lt"/>
              <a:buAutoNum type="arabicPeriod"/>
            </a:pPr>
            <a:r>
              <a:rPr lang="en-US" sz="2000" dirty="0" smtClean="0"/>
              <a:t>Similarity matters. People generate things that are distinct.</a:t>
            </a:r>
          </a:p>
          <a:p>
            <a:pPr marL="457200" indent="-457200">
              <a:buFont typeface="+mj-lt"/>
              <a:buAutoNum type="arabicPeriod"/>
            </a:pPr>
            <a:r>
              <a:rPr lang="en-US" sz="2000" dirty="0" smtClean="0"/>
              <a:t>Unoccupied regions of space (items that are dissimilar to everything that is known) are sought out.</a:t>
            </a:r>
          </a:p>
          <a:p>
            <a:pPr marL="457200" indent="-457200">
              <a:buFont typeface="+mj-lt"/>
              <a:buAutoNum type="arabicPeriod"/>
            </a:pPr>
            <a:r>
              <a:rPr lang="en-US" sz="2000" dirty="0" smtClean="0"/>
              <a:t>Packing can influence the nature of </a:t>
            </a:r>
            <a:r>
              <a:rPr lang="en-US" sz="2000" i="1" dirty="0" smtClean="0"/>
              <a:t>what</a:t>
            </a:r>
            <a:r>
              <a:rPr lang="en-US" sz="2000" dirty="0" smtClean="0"/>
              <a:t> is generated, not just </a:t>
            </a:r>
            <a:r>
              <a:rPr lang="en-US" sz="2000" i="1" dirty="0" smtClean="0"/>
              <a:t>where</a:t>
            </a:r>
            <a:r>
              <a:rPr lang="en-US" sz="2000" dirty="0" smtClean="0"/>
              <a:t> it is generated!</a:t>
            </a:r>
          </a:p>
          <a:p>
            <a:pPr marL="457200" indent="-457200">
              <a:buFont typeface="+mj-lt"/>
              <a:buAutoNum type="arabicPeriod"/>
            </a:pPr>
            <a:endParaRPr lang="en-US" sz="2000" dirty="0"/>
          </a:p>
        </p:txBody>
      </p:sp>
    </p:spTree>
    <p:extLst>
      <p:ext uri="{BB962C8B-B14F-4D97-AF65-F5344CB8AC3E}">
        <p14:creationId xmlns:p14="http://schemas.microsoft.com/office/powerpoint/2010/main" val="1773963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179115" y="1526676"/>
            <a:ext cx="6431758" cy="3957490"/>
            <a:chOff x="2449285" y="2669676"/>
            <a:chExt cx="6431758" cy="3957490"/>
          </a:xfrm>
        </p:grpSpPr>
        <p:sp>
          <p:nvSpPr>
            <p:cNvPr id="4" name="TextBox 3"/>
            <p:cNvSpPr txBox="1"/>
            <p:nvPr/>
          </p:nvSpPr>
          <p:spPr>
            <a:xfrm>
              <a:off x="3871611" y="2669676"/>
              <a:ext cx="4279682" cy="492443"/>
            </a:xfrm>
            <a:prstGeom prst="rect">
              <a:avLst/>
            </a:prstGeom>
            <a:noFill/>
          </p:spPr>
          <p:txBody>
            <a:bodyPr wrap="square" lIns="0" tIns="0" rIns="0" bIns="0" rtlCol="0">
              <a:spAutoFit/>
            </a:bodyPr>
            <a:lstStyle/>
            <a:p>
              <a:pPr algn="ctr"/>
              <a:r>
                <a:rPr lang="en-US" sz="3200" b="1" dirty="0"/>
                <a:t>C</a:t>
              </a:r>
              <a:r>
                <a:rPr lang="en-US" sz="3200" b="1" dirty="0" smtClean="0"/>
                <a:t>ategory generation</a:t>
              </a:r>
              <a:r>
                <a:rPr lang="en-US" sz="3200" dirty="0" smtClean="0"/>
                <a:t>.</a:t>
              </a:r>
              <a:endParaRPr lang="en-US" sz="3200" dirty="0"/>
            </a:p>
          </p:txBody>
        </p:sp>
        <p:grpSp>
          <p:nvGrpSpPr>
            <p:cNvPr id="9" name="Group 8"/>
            <p:cNvGrpSpPr/>
            <p:nvPr/>
          </p:nvGrpSpPr>
          <p:grpSpPr>
            <a:xfrm>
              <a:off x="2449285" y="3162119"/>
              <a:ext cx="6431758" cy="3465047"/>
              <a:chOff x="2332954" y="446223"/>
              <a:chExt cx="4199345" cy="2812472"/>
            </a:xfrm>
          </p:grpSpPr>
          <p:sp>
            <p:nvSpPr>
              <p:cNvPr id="2" name="Oval 1"/>
              <p:cNvSpPr/>
              <p:nvPr/>
            </p:nvSpPr>
            <p:spPr>
              <a:xfrm>
                <a:off x="2332954" y="847640"/>
                <a:ext cx="2411055" cy="2411055"/>
              </a:xfrm>
              <a:prstGeom prst="ellipse">
                <a:avLst/>
              </a:prstGeom>
              <a:solidFill>
                <a:schemeClr val="accent2">
                  <a:lumMod val="60000"/>
                  <a:lumOff val="40000"/>
                  <a:alpha val="48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12700"/>
                <a:r>
                  <a:rPr lang="en-US" sz="2800" smtClean="0">
                    <a:solidFill>
                      <a:schemeClr val="tx1"/>
                    </a:solidFill>
                  </a:rPr>
                  <a:t>Categorization</a:t>
                </a:r>
                <a:endParaRPr lang="en-US" sz="2800" dirty="0" smtClean="0">
                  <a:solidFill>
                    <a:schemeClr val="tx1"/>
                  </a:solidFill>
                </a:endParaRPr>
              </a:p>
            </p:txBody>
          </p:sp>
          <p:sp>
            <p:nvSpPr>
              <p:cNvPr id="6" name="Oval 5"/>
              <p:cNvSpPr/>
              <p:nvPr/>
            </p:nvSpPr>
            <p:spPr>
              <a:xfrm>
                <a:off x="4121244" y="847640"/>
                <a:ext cx="2411055" cy="2411055"/>
              </a:xfrm>
              <a:prstGeom prst="ellipse">
                <a:avLst/>
              </a:prstGeom>
              <a:solidFill>
                <a:srgbClr val="7030A0">
                  <a:alpha val="28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r>
                  <a:rPr lang="en-US" sz="2800" dirty="0" smtClean="0">
                    <a:solidFill>
                      <a:schemeClr val="tx1"/>
                    </a:solidFill>
                  </a:rPr>
                  <a:t>Creativity</a:t>
                </a:r>
                <a:endParaRPr lang="en-US" sz="2800" dirty="0">
                  <a:solidFill>
                    <a:schemeClr val="tx1"/>
                  </a:solidFill>
                </a:endParaRPr>
              </a:p>
            </p:txBody>
          </p:sp>
          <p:cxnSp>
            <p:nvCxnSpPr>
              <p:cNvPr id="7" name="Straight Arrow Connector 6"/>
              <p:cNvCxnSpPr>
                <a:stCxn id="4" idx="2"/>
              </p:cNvCxnSpPr>
              <p:nvPr/>
            </p:nvCxnSpPr>
            <p:spPr>
              <a:xfrm flipH="1">
                <a:off x="4379877" y="446223"/>
                <a:ext cx="278844" cy="147387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sp>
        <p:nvSpPr>
          <p:cNvPr id="8" name="TextBox 7"/>
          <p:cNvSpPr txBox="1"/>
          <p:nvPr/>
        </p:nvSpPr>
        <p:spPr>
          <a:xfrm>
            <a:off x="277585" y="261258"/>
            <a:ext cx="4117409" cy="646331"/>
          </a:xfrm>
          <a:prstGeom prst="rect">
            <a:avLst/>
          </a:prstGeom>
          <a:noFill/>
        </p:spPr>
        <p:txBody>
          <a:bodyPr wrap="none" rtlCol="0">
            <a:spAutoFit/>
          </a:bodyPr>
          <a:lstStyle/>
          <a:p>
            <a:r>
              <a:rPr lang="en-US" sz="3600" dirty="0" smtClean="0"/>
              <a:t>Draw a new animal</a:t>
            </a:r>
            <a:r>
              <a:rPr lang="mr-IN" sz="3600" dirty="0" smtClean="0"/>
              <a:t>…</a:t>
            </a:r>
            <a:endParaRPr lang="en-US" sz="3600" dirty="0"/>
          </a:p>
        </p:txBody>
      </p:sp>
    </p:spTree>
    <p:extLst>
      <p:ext uri="{BB962C8B-B14F-4D97-AF65-F5344CB8AC3E}">
        <p14:creationId xmlns:p14="http://schemas.microsoft.com/office/powerpoint/2010/main" val="21151900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43702" y="832758"/>
            <a:ext cx="8179812" cy="4401205"/>
          </a:xfrm>
          <a:prstGeom prst="rect">
            <a:avLst/>
          </a:prstGeom>
          <a:noFill/>
        </p:spPr>
        <p:txBody>
          <a:bodyPr wrap="square" rtlCol="0">
            <a:spAutoFit/>
          </a:bodyPr>
          <a:lstStyle/>
          <a:p>
            <a:r>
              <a:rPr lang="en-US" sz="2800" b="1" dirty="0" smtClean="0"/>
              <a:t>Experimental Approaches</a:t>
            </a:r>
          </a:p>
          <a:p>
            <a:pPr marL="285750" indent="-169863">
              <a:buFontTx/>
              <a:buChar char="-"/>
            </a:pPr>
            <a:r>
              <a:rPr lang="en-US" sz="2400" dirty="0" smtClean="0"/>
              <a:t>“</a:t>
            </a:r>
            <a:r>
              <a:rPr lang="en-US" sz="2400" dirty="0"/>
              <a:t>D</a:t>
            </a:r>
            <a:r>
              <a:rPr lang="en-US" sz="2400" dirty="0" smtClean="0"/>
              <a:t>raw an alien” experiments (e.g., Ward, 1994)</a:t>
            </a:r>
          </a:p>
          <a:p>
            <a:pPr marL="285750" indent="-169863" algn="just">
              <a:buFontTx/>
              <a:buChar char="-"/>
            </a:pPr>
            <a:r>
              <a:rPr lang="en-US" sz="2400" dirty="0" smtClean="0"/>
              <a:t>Artificial category learning studies (</a:t>
            </a:r>
            <a:r>
              <a:rPr lang="en-US" sz="2400" dirty="0" err="1" smtClean="0"/>
              <a:t>Jern</a:t>
            </a:r>
            <a:r>
              <a:rPr lang="en-US" sz="2400" dirty="0" smtClean="0"/>
              <a:t> &amp; Kemp, 2013)</a:t>
            </a:r>
            <a:endParaRPr lang="en-US" sz="2800" b="1" dirty="0"/>
          </a:p>
          <a:p>
            <a:endParaRPr lang="en-US" sz="2800" b="1" dirty="0" smtClean="0"/>
          </a:p>
          <a:p>
            <a:r>
              <a:rPr lang="en-US" sz="2800" b="1" dirty="0" smtClean="0"/>
              <a:t>What do we know?</a:t>
            </a:r>
          </a:p>
          <a:p>
            <a:pPr marL="285750" indent="-169863">
              <a:buFontTx/>
              <a:buChar char="-"/>
            </a:pPr>
            <a:r>
              <a:rPr lang="en-US" sz="2400" dirty="0" smtClean="0"/>
              <a:t>Generation is influenced by prior knowledge.</a:t>
            </a:r>
          </a:p>
          <a:p>
            <a:pPr marL="285750" indent="-169863">
              <a:buFontTx/>
              <a:buChar char="-"/>
            </a:pPr>
            <a:r>
              <a:rPr lang="en-US" sz="2400" dirty="0" smtClean="0"/>
              <a:t>Distributional structure of generated categories reflects known categories.</a:t>
            </a:r>
          </a:p>
          <a:p>
            <a:pPr marL="285750" indent="-169863">
              <a:buFontTx/>
              <a:buChar char="-"/>
            </a:pPr>
            <a:endParaRPr lang="en-US" sz="2400" dirty="0" smtClean="0"/>
          </a:p>
          <a:p>
            <a:pPr marL="285750" indent="-169863">
              <a:buFontTx/>
              <a:buChar char="-"/>
            </a:pPr>
            <a:endParaRPr lang="en-US" sz="2400" dirty="0"/>
          </a:p>
          <a:p>
            <a:pPr marL="7938"/>
            <a:r>
              <a:rPr lang="en-US" sz="2800" dirty="0" smtClean="0"/>
              <a:t>That’s where we are!</a:t>
            </a:r>
          </a:p>
        </p:txBody>
      </p:sp>
    </p:spTree>
    <p:extLst>
      <p:ext uri="{BB962C8B-B14F-4D97-AF65-F5344CB8AC3E}">
        <p14:creationId xmlns:p14="http://schemas.microsoft.com/office/powerpoint/2010/main" val="213951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264" y="176133"/>
            <a:ext cx="7826991" cy="830997"/>
          </a:xfrm>
          <a:prstGeom prst="rect">
            <a:avLst/>
          </a:prstGeom>
        </p:spPr>
        <p:txBody>
          <a:bodyPr wrap="square">
            <a:spAutoFit/>
          </a:bodyPr>
          <a:lstStyle/>
          <a:p>
            <a:r>
              <a:rPr lang="en-US" sz="2400" b="1" dirty="0"/>
              <a:t>General Approach</a:t>
            </a:r>
            <a:r>
              <a:rPr lang="en-US" sz="2400" dirty="0"/>
              <a:t>: ask people to generate new categories, then analyze what they create.</a:t>
            </a:r>
            <a:endParaRPr lang="en-US" sz="2400" b="1" dirty="0"/>
          </a:p>
        </p:txBody>
      </p:sp>
      <p:grpSp>
        <p:nvGrpSpPr>
          <p:cNvPr id="7" name="Group 6"/>
          <p:cNvGrpSpPr/>
          <p:nvPr/>
        </p:nvGrpSpPr>
        <p:grpSpPr>
          <a:xfrm>
            <a:off x="4967784" y="866632"/>
            <a:ext cx="3807725" cy="5751702"/>
            <a:chOff x="4623782" y="806333"/>
            <a:chExt cx="4259071" cy="5981014"/>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329" y="806333"/>
              <a:ext cx="3989523" cy="5710844"/>
            </a:xfrm>
            <a:prstGeom prst="rect">
              <a:avLst/>
            </a:prstGeom>
          </p:spPr>
        </p:pic>
        <p:sp>
          <p:nvSpPr>
            <p:cNvPr id="9" name="TextBox 8"/>
            <p:cNvSpPr txBox="1"/>
            <p:nvPr/>
          </p:nvSpPr>
          <p:spPr>
            <a:xfrm>
              <a:off x="4623782" y="6467299"/>
              <a:ext cx="4259071" cy="320048"/>
            </a:xfrm>
            <a:prstGeom prst="rect">
              <a:avLst/>
            </a:prstGeom>
            <a:noFill/>
          </p:spPr>
          <p:txBody>
            <a:bodyPr wrap="square" rtlCol="0">
              <a:spAutoFit/>
            </a:bodyPr>
            <a:lstStyle/>
            <a:p>
              <a:pPr algn="r"/>
              <a:r>
                <a:rPr lang="en-US" sz="1400" dirty="0" smtClean="0"/>
                <a:t>Images from Ward (1994), </a:t>
              </a:r>
              <a:r>
                <a:rPr lang="en-US" sz="1400" i="1" dirty="0" smtClean="0"/>
                <a:t>Cognitive Psychology</a:t>
              </a:r>
              <a:endParaRPr lang="en-US" sz="1400" dirty="0"/>
            </a:p>
          </p:txBody>
        </p:sp>
      </p:grpSp>
      <p:sp>
        <p:nvSpPr>
          <p:cNvPr id="11" name="TextBox 10"/>
          <p:cNvSpPr txBox="1"/>
          <p:nvPr/>
        </p:nvSpPr>
        <p:spPr>
          <a:xfrm>
            <a:off x="297265" y="1834106"/>
            <a:ext cx="4670520" cy="2185214"/>
          </a:xfrm>
          <a:prstGeom prst="rect">
            <a:avLst/>
          </a:prstGeom>
          <a:noFill/>
        </p:spPr>
        <p:txBody>
          <a:bodyPr wrap="square" rtlCol="0">
            <a:spAutoFit/>
          </a:bodyPr>
          <a:lstStyle/>
          <a:p>
            <a:r>
              <a:rPr lang="en-US" sz="2800" b="1" dirty="0" smtClean="0"/>
              <a:t>Classic paradigm</a:t>
            </a:r>
            <a:r>
              <a:rPr lang="en-US" sz="2800" dirty="0" smtClean="0"/>
              <a:t>: participants asked to draw species of plants and animals from other planets.</a:t>
            </a:r>
          </a:p>
          <a:p>
            <a:endParaRPr lang="en-US" sz="2400" dirty="0" smtClean="0"/>
          </a:p>
        </p:txBody>
      </p:sp>
    </p:spTree>
    <p:extLst>
      <p:ext uri="{BB962C8B-B14F-4D97-AF65-F5344CB8AC3E}">
        <p14:creationId xmlns:p14="http://schemas.microsoft.com/office/powerpoint/2010/main" val="7253108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4967784" y="866632"/>
            <a:ext cx="3807725" cy="5751702"/>
            <a:chOff x="4623782" y="806333"/>
            <a:chExt cx="4259071" cy="5981014"/>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329" y="806333"/>
              <a:ext cx="3989523" cy="5710844"/>
            </a:xfrm>
            <a:prstGeom prst="rect">
              <a:avLst/>
            </a:prstGeom>
          </p:spPr>
        </p:pic>
        <p:sp>
          <p:nvSpPr>
            <p:cNvPr id="17" name="TextBox 16"/>
            <p:cNvSpPr txBox="1"/>
            <p:nvPr/>
          </p:nvSpPr>
          <p:spPr>
            <a:xfrm>
              <a:off x="4623782" y="6467299"/>
              <a:ext cx="4259071" cy="320048"/>
            </a:xfrm>
            <a:prstGeom prst="rect">
              <a:avLst/>
            </a:prstGeom>
            <a:noFill/>
          </p:spPr>
          <p:txBody>
            <a:bodyPr wrap="square" rtlCol="0">
              <a:spAutoFit/>
            </a:bodyPr>
            <a:lstStyle/>
            <a:p>
              <a:pPr algn="r"/>
              <a:r>
                <a:rPr lang="en-US" sz="1400" dirty="0" smtClean="0"/>
                <a:t>Images from Ward (1994), </a:t>
              </a:r>
              <a:r>
                <a:rPr lang="en-US" sz="1400" i="1" dirty="0" smtClean="0"/>
                <a:t>Cognitive Psychology</a:t>
              </a:r>
              <a:endParaRPr lang="en-US" sz="1400" dirty="0"/>
            </a:p>
          </p:txBody>
        </p:sp>
      </p:grpSp>
      <p:sp>
        <p:nvSpPr>
          <p:cNvPr id="10" name="TextBox 9"/>
          <p:cNvSpPr txBox="1"/>
          <p:nvPr/>
        </p:nvSpPr>
        <p:spPr>
          <a:xfrm>
            <a:off x="0" y="1418770"/>
            <a:ext cx="5208764" cy="4339650"/>
          </a:xfrm>
          <a:prstGeom prst="rect">
            <a:avLst/>
          </a:prstGeom>
          <a:noFill/>
        </p:spPr>
        <p:txBody>
          <a:bodyPr wrap="square" rtlCol="0">
            <a:spAutoFit/>
          </a:bodyPr>
          <a:lstStyle/>
          <a:p>
            <a:r>
              <a:rPr lang="en-US" sz="2800" b="1" smtClean="0"/>
              <a:t>Shared </a:t>
            </a:r>
            <a:r>
              <a:rPr lang="en-US" sz="2800" b="1" dirty="0" smtClean="0"/>
              <a:t>physical attributes</a:t>
            </a:r>
            <a:r>
              <a:rPr lang="en-US" sz="2800" dirty="0" smtClean="0"/>
              <a:t>: </a:t>
            </a:r>
          </a:p>
          <a:p>
            <a:pPr marL="285750" indent="-168275">
              <a:buFontTx/>
              <a:buChar char="-"/>
            </a:pPr>
            <a:r>
              <a:rPr lang="en-US" sz="2400" dirty="0" smtClean="0"/>
              <a:t>Aliens possess the same structural forms as on earth species (arms, legs, ears, </a:t>
            </a:r>
            <a:r>
              <a:rPr lang="en-US" sz="2400" dirty="0" err="1" smtClean="0"/>
              <a:t>etc</a:t>
            </a:r>
            <a:r>
              <a:rPr lang="mr-IN" sz="2400" dirty="0" smtClean="0"/>
              <a:t>…</a:t>
            </a:r>
            <a:r>
              <a:rPr lang="en-US" sz="2400" dirty="0" smtClean="0"/>
              <a:t>)</a:t>
            </a:r>
          </a:p>
          <a:p>
            <a:pPr marL="285750" indent="-285750">
              <a:buFontTx/>
              <a:buChar char="-"/>
            </a:pPr>
            <a:endParaRPr lang="en-US" sz="2800" b="1" dirty="0"/>
          </a:p>
          <a:p>
            <a:r>
              <a:rPr lang="en-US" sz="2800" b="1" dirty="0" smtClean="0"/>
              <a:t>Shared distributional properties</a:t>
            </a:r>
            <a:r>
              <a:rPr lang="en-US" sz="2800" dirty="0" smtClean="0"/>
              <a:t>: </a:t>
            </a:r>
          </a:p>
          <a:p>
            <a:pPr marL="285750" indent="-168275">
              <a:buFontTx/>
              <a:buChar char="-"/>
            </a:pPr>
            <a:r>
              <a:rPr lang="en-US" sz="2400" dirty="0" smtClean="0"/>
              <a:t>Same feature correlations as found on earth (e.g., eyes found with ears)</a:t>
            </a:r>
          </a:p>
          <a:p>
            <a:pPr marL="285750" indent="-168275">
              <a:buFontTx/>
              <a:buChar char="-"/>
            </a:pPr>
            <a:r>
              <a:rPr lang="en-US" sz="2400" dirty="0" smtClean="0"/>
              <a:t>Less within-species variance compared to between-species variance.</a:t>
            </a:r>
            <a:endParaRPr lang="en-US" sz="2400" dirty="0"/>
          </a:p>
        </p:txBody>
      </p:sp>
    </p:spTree>
    <p:extLst>
      <p:ext uri="{BB962C8B-B14F-4D97-AF65-F5344CB8AC3E}">
        <p14:creationId xmlns:p14="http://schemas.microsoft.com/office/powerpoint/2010/main" val="999890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43702" y="832758"/>
            <a:ext cx="8179812" cy="4401205"/>
          </a:xfrm>
          <a:prstGeom prst="rect">
            <a:avLst/>
          </a:prstGeom>
          <a:noFill/>
        </p:spPr>
        <p:txBody>
          <a:bodyPr wrap="square" rtlCol="0">
            <a:spAutoFit/>
          </a:bodyPr>
          <a:lstStyle/>
          <a:p>
            <a:r>
              <a:rPr lang="en-US" sz="2800" b="1" dirty="0" smtClean="0">
                <a:solidFill>
                  <a:schemeClr val="bg1">
                    <a:lumMod val="65000"/>
                  </a:schemeClr>
                </a:solidFill>
              </a:rPr>
              <a:t>Experimental Approaches</a:t>
            </a:r>
          </a:p>
          <a:p>
            <a:pPr marL="285750" indent="-169863">
              <a:buFontTx/>
              <a:buChar char="-"/>
            </a:pPr>
            <a:r>
              <a:rPr lang="en-US" sz="2400" dirty="0" smtClean="0">
                <a:solidFill>
                  <a:schemeClr val="bg1">
                    <a:lumMod val="65000"/>
                  </a:schemeClr>
                </a:solidFill>
              </a:rPr>
              <a:t>“</a:t>
            </a:r>
            <a:r>
              <a:rPr lang="en-US" sz="2400" dirty="0">
                <a:solidFill>
                  <a:schemeClr val="bg1">
                    <a:lumMod val="65000"/>
                  </a:schemeClr>
                </a:solidFill>
              </a:rPr>
              <a:t>D</a:t>
            </a:r>
            <a:r>
              <a:rPr lang="en-US" sz="2400" dirty="0" smtClean="0">
                <a:solidFill>
                  <a:schemeClr val="bg1">
                    <a:lumMod val="65000"/>
                  </a:schemeClr>
                </a:solidFill>
              </a:rPr>
              <a:t>raw an alien” experiments (e.g., Ward, 1994)</a:t>
            </a:r>
          </a:p>
          <a:p>
            <a:pPr marL="285750" indent="-169863" algn="just">
              <a:buFontTx/>
              <a:buChar char="-"/>
            </a:pPr>
            <a:r>
              <a:rPr lang="en-US" sz="2400" dirty="0" smtClean="0">
                <a:solidFill>
                  <a:schemeClr val="bg1">
                    <a:lumMod val="65000"/>
                  </a:schemeClr>
                </a:solidFill>
              </a:rPr>
              <a:t>Artificial category learning studies (</a:t>
            </a:r>
            <a:r>
              <a:rPr lang="en-US" sz="2400" dirty="0" err="1" smtClean="0">
                <a:solidFill>
                  <a:schemeClr val="bg1">
                    <a:lumMod val="65000"/>
                  </a:schemeClr>
                </a:solidFill>
              </a:rPr>
              <a:t>Jern</a:t>
            </a:r>
            <a:r>
              <a:rPr lang="en-US" sz="2400" dirty="0" smtClean="0">
                <a:solidFill>
                  <a:schemeClr val="bg1">
                    <a:lumMod val="65000"/>
                  </a:schemeClr>
                </a:solidFill>
              </a:rPr>
              <a:t> &amp; Kemp, 2013)</a:t>
            </a:r>
            <a:endParaRPr lang="en-US" sz="2800" b="1" dirty="0">
              <a:solidFill>
                <a:schemeClr val="bg1">
                  <a:lumMod val="65000"/>
                </a:schemeClr>
              </a:solidFill>
            </a:endParaRPr>
          </a:p>
          <a:p>
            <a:endParaRPr lang="en-US" sz="2800" b="1" dirty="0" smtClean="0">
              <a:solidFill>
                <a:schemeClr val="bg1">
                  <a:lumMod val="65000"/>
                </a:schemeClr>
              </a:solidFill>
            </a:endParaRPr>
          </a:p>
          <a:p>
            <a:r>
              <a:rPr lang="en-US" sz="2800" b="1" dirty="0" smtClean="0">
                <a:solidFill>
                  <a:schemeClr val="bg1">
                    <a:lumMod val="65000"/>
                  </a:schemeClr>
                </a:solidFill>
              </a:rPr>
              <a:t>What do we know?</a:t>
            </a:r>
          </a:p>
          <a:p>
            <a:pPr marL="285750" indent="-169863">
              <a:buFontTx/>
              <a:buChar char="-"/>
            </a:pPr>
            <a:r>
              <a:rPr lang="en-US" sz="2400" u="sng" dirty="0" smtClean="0"/>
              <a:t>Generation is influenced by prior knowledge.</a:t>
            </a:r>
          </a:p>
          <a:p>
            <a:pPr marL="285750" indent="-169863">
              <a:buFontTx/>
              <a:buChar char="-"/>
            </a:pPr>
            <a:r>
              <a:rPr lang="en-US" sz="2400" u="sng" dirty="0" smtClean="0"/>
              <a:t>Distributional structure of generated categories reflects known categories.</a:t>
            </a:r>
          </a:p>
          <a:p>
            <a:pPr marL="285750" indent="-169863">
              <a:buFontTx/>
              <a:buChar char="-"/>
            </a:pPr>
            <a:endParaRPr lang="en-US" sz="2400" dirty="0" smtClean="0"/>
          </a:p>
          <a:p>
            <a:pPr marL="285750" indent="-169863">
              <a:buFontTx/>
              <a:buChar char="-"/>
            </a:pPr>
            <a:endParaRPr lang="en-US" sz="2400" dirty="0"/>
          </a:p>
          <a:p>
            <a:pPr marL="7938"/>
            <a:r>
              <a:rPr lang="en-US" sz="2800" dirty="0" smtClean="0">
                <a:solidFill>
                  <a:schemeClr val="bg1">
                    <a:lumMod val="65000"/>
                  </a:schemeClr>
                </a:solidFill>
              </a:rPr>
              <a:t>That’s where we are!</a:t>
            </a:r>
          </a:p>
        </p:txBody>
      </p:sp>
    </p:spTree>
    <p:extLst>
      <p:ext uri="{BB962C8B-B14F-4D97-AF65-F5344CB8AC3E}">
        <p14:creationId xmlns:p14="http://schemas.microsoft.com/office/powerpoint/2010/main" val="17090396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2090</TotalTime>
  <Words>4218</Words>
  <Application>Microsoft Macintosh PowerPoint</Application>
  <PresentationFormat>On-screen Show (4:3)</PresentationFormat>
  <Paragraphs>476</Paragraphs>
  <Slides>40</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Courier</vt:lpstr>
      <vt:lpstr>Mangal</vt:lpstr>
      <vt:lpstr>Office Theme</vt:lpstr>
      <vt:lpstr>PowerPoint Presentation</vt:lpstr>
      <vt:lpstr>The Creative Use of Conceptual Knowledge</vt:lpstr>
      <vt:lpstr>Or…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Nolan Conaway</dc:creator>
  <cp:lastModifiedBy>Nolan Conaway</cp:lastModifiedBy>
  <cp:revision>213</cp:revision>
  <cp:lastPrinted>2017-02-20T22:11:34Z</cp:lastPrinted>
  <dcterms:created xsi:type="dcterms:W3CDTF">2017-02-16T21:54:54Z</dcterms:created>
  <dcterms:modified xsi:type="dcterms:W3CDTF">2017-04-20T02:42:38Z</dcterms:modified>
</cp:coreProperties>
</file>