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88" r:id="rId2"/>
    <p:sldId id="256" r:id="rId3"/>
    <p:sldId id="261" r:id="rId4"/>
    <p:sldId id="331" r:id="rId5"/>
    <p:sldId id="257" r:id="rId6"/>
    <p:sldId id="328" r:id="rId7"/>
    <p:sldId id="289" r:id="rId8"/>
    <p:sldId id="264" r:id="rId9"/>
    <p:sldId id="258" r:id="rId10"/>
    <p:sldId id="259" r:id="rId11"/>
    <p:sldId id="332" r:id="rId12"/>
    <p:sldId id="260" r:id="rId13"/>
    <p:sldId id="263" r:id="rId14"/>
    <p:sldId id="290" r:id="rId15"/>
    <p:sldId id="266" r:id="rId16"/>
    <p:sldId id="268" r:id="rId17"/>
    <p:sldId id="336" r:id="rId18"/>
    <p:sldId id="334" r:id="rId19"/>
    <p:sldId id="337" r:id="rId20"/>
    <p:sldId id="338" r:id="rId21"/>
    <p:sldId id="276" r:id="rId22"/>
    <p:sldId id="277" r:id="rId23"/>
    <p:sldId id="329" r:id="rId24"/>
    <p:sldId id="330" r:id="rId25"/>
    <p:sldId id="297" r:id="rId26"/>
    <p:sldId id="285" r:id="rId27"/>
    <p:sldId id="291" r:id="rId28"/>
    <p:sldId id="293" r:id="rId29"/>
    <p:sldId id="294" r:id="rId30"/>
    <p:sldId id="278" r:id="rId31"/>
    <p:sldId id="295" r:id="rId32"/>
    <p:sldId id="296" r:id="rId33"/>
    <p:sldId id="286" r:id="rId34"/>
    <p:sldId id="300" r:id="rId35"/>
    <p:sldId id="302" r:id="rId36"/>
    <p:sldId id="339" r:id="rId37"/>
    <p:sldId id="316" r:id="rId38"/>
    <p:sldId id="317" r:id="rId39"/>
    <p:sldId id="318" r:id="rId40"/>
    <p:sldId id="319" r:id="rId41"/>
    <p:sldId id="314" r:id="rId42"/>
    <p:sldId id="315" r:id="rId43"/>
    <p:sldId id="303" r:id="rId44"/>
    <p:sldId id="304" r:id="rId45"/>
    <p:sldId id="320" r:id="rId46"/>
    <p:sldId id="305" r:id="rId47"/>
    <p:sldId id="322" r:id="rId48"/>
    <p:sldId id="333" r:id="rId49"/>
    <p:sldId id="306" r:id="rId50"/>
    <p:sldId id="326" r:id="rId51"/>
    <p:sldId id="327" r:id="rId52"/>
    <p:sldId id="308" r:id="rId53"/>
    <p:sldId id="309" r:id="rId54"/>
    <p:sldId id="270" r:id="rId55"/>
    <p:sldId id="27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77741"/>
  </p:normalViewPr>
  <p:slideViewPr>
    <p:cSldViewPr snapToGrid="0" snapToObjects="1">
      <p:cViewPr>
        <p:scale>
          <a:sx n="120" d="100"/>
          <a:sy n="120" d="100"/>
        </p:scale>
        <p:origin x="14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3/2/17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A78D-75C4-E841-B8CC-3B6913D7A8EB}" type="slidenum">
              <a:rPr lang="en-US" smtClean="0"/>
              <a:t>1</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they’ve finished, they will have created multiple crystals,</a:t>
            </a:r>
            <a:r>
              <a:rPr lang="en-US" baseline="0" dirty="0" smtClean="0"/>
              <a:t> which constitutes a category, and we can analyze </a:t>
            </a:r>
            <a:r>
              <a:rPr lang="en-US" baseline="0" dirty="0" smtClean="0"/>
              <a:t>the category they made by plotting the positions of each of their crystals within the space. So </a:t>
            </a:r>
            <a:r>
              <a:rPr lang="en-US" baseline="0" dirty="0" smtClean="0"/>
              <a:t>if you imagine that a participant created these for examples into their category, then you could </a:t>
            </a:r>
            <a:r>
              <a:rPr lang="en-US" baseline="0" dirty="0" smtClean="0"/>
              <a:t>plot their category next to the category that they learned to reveal a lot about their approach.</a:t>
            </a:r>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48470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a:t>
            </a:r>
            <a:r>
              <a:rPr lang="en-US" baseline="0" dirty="0" smtClean="0"/>
              <a:t>learned this category with positive correlation, so larger crystals tend to be more saturated, and some participants learned this negative correlation category.</a:t>
            </a:r>
          </a:p>
          <a:p>
            <a:endParaRPr lang="en-US" baseline="0" dirty="0" smtClean="0"/>
          </a:p>
          <a:p>
            <a:r>
              <a:rPr lang="en-US" baseline="0" dirty="0" smtClean="0"/>
              <a:t>And after participants learned the categories, they tended to generate new categories with the same properties. So if they learned the positive correlation category, then they tended to generate a new category with positive correlation, and vice-versa. And </a:t>
            </a:r>
            <a:r>
              <a:rPr lang="en-US" baseline="0" dirty="0" smtClean="0"/>
              <a:t>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a:t>
            </a:r>
            <a:r>
              <a:rPr lang="en-US" baseline="0" dirty="0" smtClean="0"/>
              <a:t>variability across the categories it knows about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30538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that’s where the</a:t>
            </a:r>
            <a:r>
              <a:rPr lang="en-US" baseline="0" dirty="0" smtClean="0"/>
              <a:t> field was as of last year. But really, all of those studies just served to identify this one constraint on category generation, and it seems a little silly to assume that’s all there is to it. So our experiments have been about identifying other constraints on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In our experiments, participants first complete a training phase where they are taught about a category that we defined as a collection of these </a:t>
            </a:r>
            <a:r>
              <a:rPr lang="en-US" baseline="0" dirty="0" smtClean="0"/>
              <a:t>squares. In each of our experiments, participants only learn about one experimenter-defined category, which we call the “alpha category”.</a:t>
            </a:r>
          </a:p>
          <a:p>
            <a:endParaRPr lang="en-US" baseline="0" dirty="0" smtClean="0"/>
          </a:p>
          <a:p>
            <a:r>
              <a:rPr lang="en-US" baseline="0" dirty="0" smtClean="0"/>
              <a:t>Then</a:t>
            </a:r>
            <a:r>
              <a:rPr lang="en-US" baseline="0" dirty="0" smtClean="0"/>
              <a:t>, they complete a generation phase where they we ask them generate a new </a:t>
            </a:r>
            <a:r>
              <a:rPr lang="en-US" baseline="0" dirty="0" smtClean="0"/>
              <a:t>category, which we call the “</a:t>
            </a:r>
            <a:r>
              <a:rPr lang="en-US" baseline="0" dirty="0" smtClean="0"/>
              <a:t>Beta” </a:t>
            </a:r>
            <a:r>
              <a:rPr lang="en-US" baseline="0" dirty="0" smtClean="0"/>
              <a:t>category.</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training phase is what you would call “supervised</a:t>
            </a:r>
            <a:r>
              <a:rPr lang="en-US" baseline="0" dirty="0" smtClean="0"/>
              <a:t> observation”. On each trial, participants see a single alpha category member and they are told it is an alpha, and they can move on whenever they want. So on the left I have a depiction of what each trial looked like, and on the right I have the instructions participants saw before beginning the training phase. These instructions are purposefully very boring because we don’t want participants bringing in any prior knowledge to the experiment.</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generation phase is just like in </a:t>
            </a:r>
            <a:r>
              <a:rPr lang="en-US" baseline="0" dirty="0" err="1" smtClean="0"/>
              <a:t>Jern</a:t>
            </a:r>
            <a:r>
              <a:rPr lang="en-US" baseline="0" dirty="0" smtClean="0"/>
              <a:t> and Kemp’s study. On each trial, they make a single beta category example by using sliders to adjust the example’s color and size. On the right I have the instructions that participants read before completing the generation task.</a:t>
            </a:r>
          </a:p>
          <a:p>
            <a:endParaRPr lang="en-US" baseline="0" dirty="0" smtClean="0"/>
          </a:p>
          <a:p>
            <a:r>
              <a:rPr lang="en-US" baseline="0" dirty="0" smtClean="0"/>
              <a:t>Again, the instructions were kept very vague because we did not want to bias participants towards creating any specific kind of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17</a:t>
            </a:fld>
            <a:endParaRPr lang="en-US"/>
          </a:p>
        </p:txBody>
      </p:sp>
    </p:spTree>
    <p:extLst>
      <p:ext uri="{BB962C8B-B14F-4D97-AF65-F5344CB8AC3E}">
        <p14:creationId xmlns:p14="http://schemas.microsoft.com/office/powerpoint/2010/main" val="102424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moving on to the first experiment. W</a:t>
            </a:r>
            <a:r>
              <a:rPr lang="en-US" baseline="0" dirty="0" smtClean="0"/>
              <a:t>e developed three different conditions that we are calling XOR, Cluster, and Row.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18</a:t>
            </a:fld>
            <a:endParaRPr lang="en-US"/>
          </a:p>
        </p:txBody>
      </p:sp>
    </p:spTree>
    <p:extLst>
      <p:ext uri="{BB962C8B-B14F-4D97-AF65-F5344CB8AC3E}">
        <p14:creationId xmlns:p14="http://schemas.microsoft.com/office/powerpoint/2010/main" val="1344063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participants never see the Alpha category represented as points in one of these spaces. We just plot it like this</a:t>
            </a:r>
            <a:r>
              <a:rPr lang="en-US" baseline="0" dirty="0" smtClean="0"/>
              <a:t> for illustrative reasons. Participants are only ever exposed to squares of a particular size and </a:t>
            </a:r>
            <a:r>
              <a:rPr lang="en-US" baseline="0" dirty="0" smtClean="0"/>
              <a:t>color, so any conceptual representation of the classes must be learned.</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t>
            </a:r>
            <a:r>
              <a:rPr lang="en-US" dirty="0" smtClean="0"/>
              <a:t>this slide is just to give you a sense of how these categories are physically</a:t>
            </a:r>
            <a:r>
              <a:rPr lang="en-US" baseline="0" dirty="0" smtClean="0"/>
              <a:t> instantiated. So the Alpha category that people learn about in the XOR, or exclusive or, condition is made of small dark squares and large light squares. In Cluster they are all small and light, and in Row that are all very small but both dark and light.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19</a:t>
            </a:fld>
            <a:endParaRPr lang="en-US"/>
          </a:p>
        </p:txBody>
      </p:sp>
    </p:spTree>
    <p:extLst>
      <p:ext uri="{BB962C8B-B14F-4D97-AF65-F5344CB8AC3E}">
        <p14:creationId xmlns:p14="http://schemas.microsoft.com/office/powerpoint/2010/main" val="173396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here on out though, I’ll be referring to the axes as X and Y axis, since in the behavioral study the assignment between the perceptual feature and the axis of the space is counterbalanced.  But remember going forward, that each point in one of these multidimensional spaces corresponds to a particular square with a particular size and color.</a:t>
            </a:r>
          </a:p>
        </p:txBody>
      </p:sp>
      <p:sp>
        <p:nvSpPr>
          <p:cNvPr id="4" name="Slide Number Placeholder 3"/>
          <p:cNvSpPr>
            <a:spLocks noGrp="1"/>
          </p:cNvSpPr>
          <p:nvPr>
            <p:ph type="sldNum" sz="quarter" idx="10"/>
          </p:nvPr>
        </p:nvSpPr>
        <p:spPr/>
        <p:txBody>
          <a:bodyPr/>
          <a:lstStyle/>
          <a:p>
            <a:fld id="{2EE8A78D-75C4-E841-B8CC-3B6913D7A8EB}" type="slidenum">
              <a:rPr lang="en-US" smtClean="0"/>
              <a:t>20</a:t>
            </a:fld>
            <a:endParaRPr lang="en-US"/>
          </a:p>
        </p:txBody>
      </p:sp>
    </p:spTree>
    <p:extLst>
      <p:ext uri="{BB962C8B-B14F-4D97-AF65-F5344CB8AC3E}">
        <p14:creationId xmlns:p14="http://schemas.microsoft.com/office/powerpoint/2010/main" val="194655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a:t>
            </a:r>
            <a:r>
              <a:rPr lang="en-US" dirty="0" smtClean="0"/>
              <a:t>we can make a few predictions about what we should expect to see.</a:t>
            </a:r>
            <a:r>
              <a:rPr lang="en-US" baseline="0" dirty="0" smtClean="0"/>
              <a:t> Since </a:t>
            </a:r>
            <a:r>
              <a:rPr lang="en-US" baseline="0" dirty="0" smtClean="0"/>
              <a:t>people seem to emulate the structure of </a:t>
            </a:r>
            <a:r>
              <a:rPr lang="en-US" baseline="0" dirty="0" smtClean="0"/>
              <a:t>learned categories</a:t>
            </a:r>
            <a:r>
              <a:rPr lang="en-US" baseline="0" dirty="0" smtClean="0"/>
              <a:t>, then </a:t>
            </a:r>
            <a:r>
              <a:rPr lang="en-US" baseline="0" dirty="0" smtClean="0"/>
              <a:t>the distribution of generated categories should </a:t>
            </a:r>
            <a:r>
              <a:rPr lang="en-US" baseline="0" dirty="0" smtClean="0"/>
              <a:t>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21</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a:t>
            </a:r>
            <a:r>
              <a:rPr lang="en-US" dirty="0" smtClean="0"/>
              <a:t>just </a:t>
            </a:r>
            <a:r>
              <a:rPr lang="en-US" dirty="0" smtClean="0"/>
              <a:t>to give you a sense </a:t>
            </a:r>
            <a:r>
              <a:rPr lang="en-US" dirty="0" smtClean="0"/>
              <a:t>of the form that this data comes</a:t>
            </a:r>
            <a:r>
              <a:rPr lang="en-US" baseline="0" dirty="0" smtClean="0"/>
              <a:t> in I’m showing</a:t>
            </a:r>
            <a:r>
              <a:rPr lang="en-US" dirty="0" smtClean="0"/>
              <a:t> </a:t>
            </a:r>
            <a:r>
              <a:rPr lang="en-US" dirty="0" smtClean="0"/>
              <a:t>some samples on the slide.</a:t>
            </a:r>
            <a:r>
              <a:rPr lang="en-US" baseline="0" dirty="0" smtClean="0"/>
              <a:t> </a:t>
            </a:r>
            <a:r>
              <a:rPr lang="en-US" baseline="0" dirty="0" smtClean="0"/>
              <a:t>Each </a:t>
            </a:r>
            <a:r>
              <a:rPr lang="en-US" baseline="0" dirty="0" smtClean="0"/>
              <a:t>of these subplots came from a single participant, and I’ve just plotted </a:t>
            </a:r>
            <a:r>
              <a:rPr lang="en-US" baseline="0" dirty="0" smtClean="0"/>
              <a:t>the </a:t>
            </a:r>
            <a:r>
              <a:rPr lang="en-US" baseline="0" dirty="0" smtClean="0"/>
              <a:t>members of </a:t>
            </a:r>
            <a:r>
              <a:rPr lang="en-US" baseline="0" dirty="0" smtClean="0"/>
              <a:t>alpha category for the condition the participant was in, as well as where they generated the betas. And </a:t>
            </a:r>
            <a:r>
              <a:rPr lang="en-US" baseline="0" dirty="0" smtClean="0"/>
              <a:t>again, remember that each point in one of these plots corresponds to a physical </a:t>
            </a:r>
            <a:r>
              <a:rPr lang="en-US" baseline="0" dirty="0" smtClean="0"/>
              <a:t>stimulus.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here are some samples from the XOR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here are the samples from the cluster </a:t>
            </a:r>
            <a:r>
              <a:rPr lang="en-US" dirty="0" smtClean="0"/>
              <a:t>condition.</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1538014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the samples from the row condition</a:t>
            </a:r>
            <a:r>
              <a:rPr lang="en-US" baseline="0" dirty="0" smtClean="0"/>
              <a:t>. And what I hope you can see is that there’s a huge degree of differences between people and conditions, but there’s also a lot of commonalities.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 know this is a lot to take in all at once, so I suppose what I just want to express is that this </a:t>
            </a:r>
            <a:r>
              <a:rPr lang="en-US" baseline="0" dirty="0" smtClean="0"/>
              <a:t>data is just super super rich.</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1866686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almost but not entirely broad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with respect</a:t>
            </a:r>
            <a:r>
              <a:rPr lang="en-US" baseline="0" dirty="0" smtClean="0"/>
              <a:t> the X axis, or horizontal range, j</a:t>
            </a:r>
            <a:r>
              <a:rPr lang="en-US" dirty="0" smtClean="0"/>
              <a:t>ust as the</a:t>
            </a:r>
            <a:r>
              <a:rPr lang="en-US" baseline="0" dirty="0" smtClean="0"/>
              <a:t> classic effect would predict, t</a:t>
            </a:r>
            <a:r>
              <a:rPr lang="en-US" dirty="0" smtClean="0"/>
              <a:t>he XOR condition had the most X axis range, followed by the Row condition, followed by the cluster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Generating new categories,</a:t>
            </a:r>
            <a:r>
              <a:rPr lang="en-US" baseline="0" dirty="0" smtClean="0"/>
              <a:t> as it turns out, is an important part of doing science, or art, or design, or really any intellectual undertaking where you need to come up with new and interesting ideas. I assume that sort of thing is familiar to the people in this room</a:t>
            </a:r>
            <a:r>
              <a:rPr lang="mr-IN" baseline="0" dirty="0" smtClean="0"/>
              <a:t>…</a:t>
            </a:r>
            <a:endParaRPr lang="en-US" baseline="0" dirty="0" smtClean="0"/>
          </a:p>
          <a:p>
            <a:endParaRPr lang="en-US" baseline="0" dirty="0" smtClean="0"/>
          </a:p>
          <a:p>
            <a:r>
              <a:rPr lang="en-US" baseline="0" dirty="0" smtClean="0"/>
              <a:t>So there’s a lot of reasons for us to want to understand this.</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a:t>
            </a:r>
            <a:r>
              <a:rPr lang="en-US" dirty="0" smtClean="0"/>
              <a:t>I</a:t>
            </a:r>
            <a:r>
              <a:rPr lang="en-US" baseline="0" dirty="0" smtClean="0"/>
              <a:t> </a:t>
            </a:r>
            <a:r>
              <a:rPr lang="en-US" baseline="0" dirty="0" smtClean="0"/>
              <a:t>think that’s some pretty good evidence that people do emulate the distributional properties of </a:t>
            </a:r>
            <a:r>
              <a:rPr lang="en-US" baseline="0" dirty="0" smtClean="0"/>
              <a:t>the categories they know about.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a:t>
            </a:r>
            <a:r>
              <a:rPr lang="en-US" baseline="0" dirty="0" smtClean="0"/>
              <a:t>the slide now I’m showing you </a:t>
            </a:r>
            <a:r>
              <a:rPr lang="en-US" baseline="0" dirty="0" err="1" smtClean="0"/>
              <a:t>heatmaps</a:t>
            </a:r>
            <a:r>
              <a:rPr lang="en-US" baseline="0" dirty="0" smtClean="0"/>
              <a:t> of where people tended to generate beta category examples. Each figure is for one condition, and </a:t>
            </a:r>
            <a:r>
              <a:rPr lang="en-US" baseline="0" dirty="0" smtClean="0"/>
              <a:t>blue areas correspond </a:t>
            </a:r>
            <a:r>
              <a:rPr lang="en-US" baseline="0" dirty="0" smtClean="0"/>
              <a:t>to </a:t>
            </a:r>
            <a:r>
              <a:rPr lang="en-US" baseline="0" dirty="0" smtClean="0"/>
              <a:t>stimuli that were frequently generated.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a:t>
            </a:r>
            <a:r>
              <a:rPr lang="en-US" baseline="0" dirty="0" smtClean="0"/>
              <a:t>that the beta category members should be perceptually dissimilar, or distant in space, from the alphas. Right, so the three corners opposite the alphas are most popular in cluster, the top row opposite the alphas is most popular I row, and the two corners opposite the alphas are most popular in XOR.</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amount of space between Beta examples and Alpha examples. I’ve plotted each person in a scatter plot here, and you can see that most people are in this upper triangle, which means that they have more between distance within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that indicates that people want the betas to be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I get to the results its worth going over what we can expect based on what we know. So since Bottom and Middle do not differ in terms of the structure of the Alpha category, then the prediction given all those classic effects is that people should generally make the same types of categories in each condition, because they all have the same prior knowledge of the distributional structure.</a:t>
            </a:r>
          </a:p>
          <a:p>
            <a:endParaRPr lang="en-US" baseline="0" dirty="0" smtClean="0"/>
          </a:p>
          <a:p>
            <a:r>
              <a:rPr lang="en-US" baseline="0" dirty="0" smtClean="0"/>
              <a:t>But you can also see that the shape of the open space differs between the two conditions, so our question is about whether that will lead to qualitatively different kinds of categories.</a:t>
            </a:r>
          </a:p>
        </p:txBody>
      </p:sp>
      <p:sp>
        <p:nvSpPr>
          <p:cNvPr id="4" name="Slide Number Placeholder 3"/>
          <p:cNvSpPr>
            <a:spLocks noGrp="1"/>
          </p:cNvSpPr>
          <p:nvPr>
            <p:ph type="sldNum" sz="quarter" idx="10"/>
          </p:nvPr>
        </p:nvSpPr>
        <p:spPr/>
        <p:txBody>
          <a:bodyPr/>
          <a:lstStyle/>
          <a:p>
            <a:fld id="{2EE8A78D-75C4-E841-B8CC-3B6913D7A8EB}" type="slidenum">
              <a:rPr lang="en-US" smtClean="0"/>
              <a:t>36</a:t>
            </a:fld>
            <a:endParaRPr lang="en-US"/>
          </a:p>
        </p:txBody>
      </p:sp>
    </p:spTree>
    <p:extLst>
      <p:ext uri="{BB962C8B-B14F-4D97-AF65-F5344CB8AC3E}">
        <p14:creationId xmlns:p14="http://schemas.microsoft.com/office/powerpoint/2010/main" val="712390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approach we took was to try to find the common patterns of generation in each condition. We just manually inspected the data,</a:t>
            </a:r>
            <a:r>
              <a:rPr lang="en-US" baseline="0" dirty="0" smtClean="0"/>
              <a:t> and we came up with four common profiles, which I’m showing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Like, how could you explain such huge variability when everybody in the study has the same prior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a:t>
            </a:r>
            <a:r>
              <a:rPr lang="en-US" dirty="0" smtClean="0"/>
              <a:t> 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I don’t think I have time to review the core principles of the exemplar view, but I’d be happy to talk through the math later if any anyone asks me.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 generates</a:t>
            </a:r>
            <a:r>
              <a:rPr lang="en-US" baseline="0" dirty="0" smtClean="0"/>
              <a:t> items by trying to satisfy two constraints. It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combination of those is the actual distribution from which an example is generated, and you can see the model is predicting that an item will be generated close to the B but far from the A. And so basically the model has a little kernel for each example, and in the end generation is the combination of all of them.</a:t>
            </a:r>
          </a:p>
        </p:txBody>
      </p:sp>
      <p:sp>
        <p:nvSpPr>
          <p:cNvPr id="4" name="Slide Number Placeholder 3"/>
          <p:cNvSpPr>
            <a:spLocks noGrp="1"/>
          </p:cNvSpPr>
          <p:nvPr>
            <p:ph type="sldNum" sz="quarter" idx="10"/>
          </p:nvPr>
        </p:nvSpPr>
        <p:spPr/>
        <p:txBody>
          <a:bodyPr/>
          <a:lstStyle/>
          <a:p>
            <a:fld id="{058AAC71-9B48-0A43-90A2-3982C5B7C3CD}" type="slidenum">
              <a:rPr lang="en-US" smtClean="0"/>
              <a:t>47</a:t>
            </a:fld>
            <a:endParaRPr lang="en-US"/>
          </a:p>
        </p:txBody>
      </p:sp>
    </p:spTree>
    <p:extLst>
      <p:ext uri="{BB962C8B-B14F-4D97-AF65-F5344CB8AC3E}">
        <p14:creationId xmlns:p14="http://schemas.microsoft.com/office/powerpoint/2010/main" val="1510150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 gives you a pretty good intuition about how the model works,</a:t>
            </a:r>
            <a:r>
              <a:rPr lang="en-US" baseline="0" dirty="0" smtClean="0"/>
              <a:t> but </a:t>
            </a:r>
            <a:r>
              <a:rPr lang="en-US" dirty="0" smtClean="0"/>
              <a:t>I have this slide</a:t>
            </a:r>
            <a:r>
              <a:rPr lang="en-US" baseline="0" dirty="0" smtClean="0"/>
              <a:t> with the actual mathematics. And again I’m happy to talk this through more carefully if anyone asks, but really I’m showing this mostly</a:t>
            </a:r>
            <a:r>
              <a:rPr lang="en-US" dirty="0" smtClean="0"/>
              <a:t> for joe. Basically, we set the model up so that the influence of the contrast and target categories is parameterized,</a:t>
            </a:r>
            <a:r>
              <a:rPr lang="en-US" baseline="0" dirty="0" smtClean="0"/>
              <a:t> so by fitting the model to a single person’s category, we can interpret the parameters to get a sense of where their priorities are.</a:t>
            </a:r>
          </a:p>
        </p:txBody>
      </p:sp>
      <p:sp>
        <p:nvSpPr>
          <p:cNvPr id="4" name="Slide Number Placeholder 3"/>
          <p:cNvSpPr>
            <a:spLocks noGrp="1"/>
          </p:cNvSpPr>
          <p:nvPr>
            <p:ph type="sldNum" sz="quarter" idx="10"/>
          </p:nvPr>
        </p:nvSpPr>
        <p:spPr/>
        <p:txBody>
          <a:bodyPr/>
          <a:lstStyle/>
          <a:p>
            <a:fld id="{058AAC71-9B48-0A43-90A2-3982C5B7C3CD}" type="slidenum">
              <a:rPr lang="en-US" smtClean="0"/>
              <a:t>48</a:t>
            </a:fld>
            <a:endParaRPr lang="en-US"/>
          </a:p>
        </p:txBody>
      </p:sp>
    </p:spTree>
    <p:extLst>
      <p:ext uri="{BB962C8B-B14F-4D97-AF65-F5344CB8AC3E}">
        <p14:creationId xmlns:p14="http://schemas.microsoft.com/office/powerpoint/2010/main" val="2093466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it turns out this system explains all</a:t>
            </a:r>
            <a:r>
              <a:rPr lang="en-US" baseline="0" dirty="0" smtClean="0"/>
              <a:t> sort of things that we’re observing, but joe and I are really just beginning to conduct systematic tests. This is a figure from a paper we submitted to the </a:t>
            </a:r>
            <a:r>
              <a:rPr lang="en-US" baseline="0" dirty="0" err="1" smtClean="0"/>
              <a:t>cogsci</a:t>
            </a:r>
            <a:r>
              <a:rPr lang="en-US" baseline="0" dirty="0" smtClean="0"/>
              <a:t> conference, and it’s showing that PACKER nicely explains the interaction between category location and distribution we observed. Just like human category generators, PACKER tends to put row like categories above and below the alphas, and it tends to put column like categories to the sides.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49</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PACKER</a:t>
            </a:r>
            <a:r>
              <a:rPr lang="en-US" baseline="0" dirty="0" smtClean="0"/>
              <a:t> actually ends up being a very well-defined and expressive model that explains a lot of what Joe and I have observed. The only problem, and this could be a big deal depending on your perspective, is that it has no mechanism to explain the classic distributional-consistency effects like in the </a:t>
            </a:r>
            <a:r>
              <a:rPr lang="en-US" baseline="0" dirty="0" err="1" smtClean="0"/>
              <a:t>Jern</a:t>
            </a:r>
            <a:r>
              <a:rPr lang="en-US" baseline="0" dirty="0" smtClean="0"/>
              <a:t> and Kemp study.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50</a:t>
            </a:fld>
            <a:endParaRPr lang="en-US"/>
          </a:p>
        </p:txBody>
      </p:sp>
    </p:spTree>
    <p:extLst>
      <p:ext uri="{BB962C8B-B14F-4D97-AF65-F5344CB8AC3E}">
        <p14:creationId xmlns:p14="http://schemas.microsoft.com/office/powerpoint/2010/main" val="1526351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I were going to defend PACKER,</a:t>
            </a:r>
            <a:r>
              <a:rPr lang="en-US" baseline="0" dirty="0" smtClean="0"/>
              <a:t> and I will, I would argue that there are actually a lot of influences on generation, and the distributional copying effect is only a small part of it. If you remember from before, this plot shows the huge amount of variation we observe from people with highly similar sources of prior knowledge, and I think the goal of the field should be to describe why different people generate different types of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51</a:t>
            </a:fld>
            <a:endParaRPr lang="en-US"/>
          </a:p>
        </p:txBody>
      </p:sp>
    </p:spTree>
    <p:extLst>
      <p:ext uri="{BB962C8B-B14F-4D97-AF65-F5344CB8AC3E}">
        <p14:creationId xmlns:p14="http://schemas.microsoft.com/office/powerpoint/2010/main" val="415057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52</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53</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54</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55</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typical finding is that prior knowledge is hugely constraining on creative generation. On the slide I have some example alien species from a study conduced by Thomas Ward, and you can see that alien species </a:t>
            </a:r>
            <a:r>
              <a:rPr lang="en-US" baseline="0" dirty="0" smtClean="0"/>
              <a:t>have the features of earth species, right, they have arms and legs and ears and so on.</a:t>
            </a:r>
          </a:p>
          <a:p>
            <a:endParaRPr lang="en-US" baseline="0" dirty="0" smtClean="0"/>
          </a:p>
          <a:p>
            <a:r>
              <a:rPr lang="en-US" baseline="0" dirty="0" smtClean="0"/>
              <a:t>But even more interestingly is that they tend to have the same distributional properties as earth species. For example, the same feature correlations are followed, so the presence of ears predicts the presence of a nose. And also members of the same species tend to be more similar to one another than they are to members of opposite species.</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10784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is what we now call the “copy and tweak account”, which is an exemplar-based proposal that people “copy-and-tweak” some real example to make something new. But that model wasn’t formally instantiated until quite recently.</a:t>
            </a:r>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t>
            </a:r>
            <a:endParaRPr lang="en-US" baseline="0" dirty="0" smtClean="0"/>
          </a:p>
          <a:p>
            <a:endParaRPr lang="en-US" baseline="0" dirty="0" smtClean="0"/>
          </a:p>
          <a:p>
            <a:r>
              <a:rPr lang="en-US" baseline="0" dirty="0" smtClean="0"/>
              <a:t>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a:t>
            </a:r>
            <a:r>
              <a:rPr lang="en-US" baseline="0" dirty="0" smtClean="0"/>
              <a:t>saturation, so you can visualize the domain as a cube. </a:t>
            </a:r>
            <a:r>
              <a:rPr lang="en-US" baseline="0" dirty="0" smtClean="0"/>
              <a:t>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92449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3/2/17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7.emf"/></Relationships>
</file>

<file path=ppt/slides/_rels/slide24.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5.xml.rels><?xml version="1.0" encoding="UTF-8" standalone="yes"?>
<Relationships xmlns="http://schemas.openxmlformats.org/package/2006/relationships"><Relationship Id="rId11" Type="http://schemas.openxmlformats.org/officeDocument/2006/relationships/image" Target="../media/image28.emf"/><Relationship Id="rId12" Type="http://schemas.openxmlformats.org/officeDocument/2006/relationships/image" Target="../media/image29.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6" Type="http://schemas.openxmlformats.org/officeDocument/2006/relationships/image" Target="../media/image18.emf"/><Relationship Id="rId1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emf"/><Relationship Id="rId10"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11.emf"/><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emf"/></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6" Type="http://schemas.openxmlformats.org/officeDocument/2006/relationships/image" Target="../media/image23.emf"/><Relationship Id="rId7"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emf"/><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1.emf"/><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a:solidFill>
                <a:srgbClr val="AE00FF"/>
              </a:solidFill>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grpSp>
        <p:nvGrpSpPr>
          <p:cNvPr id="70" name="Group 69"/>
          <p:cNvGrpSpPr/>
          <p:nvPr/>
        </p:nvGrpSpPr>
        <p:grpSpPr>
          <a:xfrm>
            <a:off x="135923" y="3332457"/>
            <a:ext cx="5767279" cy="2999074"/>
            <a:chOff x="165293" y="3264654"/>
            <a:chExt cx="5767279" cy="2999074"/>
          </a:xfrm>
        </p:grpSpPr>
        <p:grpSp>
          <p:nvGrpSpPr>
            <p:cNvPr id="71" name="Group 70"/>
            <p:cNvGrpSpPr/>
            <p:nvPr/>
          </p:nvGrpSpPr>
          <p:grpSpPr>
            <a:xfrm>
              <a:off x="165293" y="3264654"/>
              <a:ext cx="5767279" cy="2999074"/>
              <a:chOff x="400185" y="3264654"/>
              <a:chExt cx="5767279" cy="2999074"/>
            </a:xfrm>
          </p:grpSpPr>
          <p:grpSp>
            <p:nvGrpSpPr>
              <p:cNvPr id="78" name="Group 77"/>
              <p:cNvGrpSpPr/>
              <p:nvPr/>
            </p:nvGrpSpPr>
            <p:grpSpPr>
              <a:xfrm>
                <a:off x="400185" y="3264654"/>
                <a:ext cx="2561485" cy="2999074"/>
                <a:chOff x="5629639" y="3231483"/>
                <a:chExt cx="2561485" cy="2999074"/>
              </a:xfrm>
            </p:grpSpPr>
            <p:sp>
              <p:nvSpPr>
                <p:cNvPr id="82" name="TextBox 8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83" name="Group 82"/>
                <p:cNvGrpSpPr/>
                <p:nvPr/>
              </p:nvGrpSpPr>
              <p:grpSpPr>
                <a:xfrm>
                  <a:off x="5629639" y="3684435"/>
                  <a:ext cx="2561485" cy="2546122"/>
                  <a:chOff x="5629639" y="3422825"/>
                  <a:chExt cx="2824674" cy="2807732"/>
                </a:xfrm>
              </p:grpSpPr>
              <p:sp>
                <p:nvSpPr>
                  <p:cNvPr id="84" name="Cube 83"/>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86" name="TextBox 85"/>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87" name="TextBox 86"/>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79" name="Group 78"/>
              <p:cNvGrpSpPr/>
              <p:nvPr/>
            </p:nvGrpSpPr>
            <p:grpSpPr>
              <a:xfrm>
                <a:off x="3093514" y="3759530"/>
                <a:ext cx="3073950" cy="2451100"/>
                <a:chOff x="3093514" y="3759530"/>
                <a:chExt cx="3073950" cy="2451100"/>
              </a:xfrm>
            </p:grpSpPr>
            <p:pic>
              <p:nvPicPr>
                <p:cNvPr id="80" name="Picture 7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81" name="Straight Arrow Connector 80"/>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Left Brace 71"/>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630940" y="4455291"/>
              <a:ext cx="1454540" cy="1308658"/>
              <a:chOff x="932303" y="4475122"/>
              <a:chExt cx="1454540" cy="1308658"/>
            </a:xfrm>
          </p:grpSpPr>
          <p:sp>
            <p:nvSpPr>
              <p:cNvPr id="74" name="Oval 73"/>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068" y="3766024"/>
            <a:ext cx="2243328" cy="2450592"/>
          </a:xfrm>
          <a:prstGeom prst="rect">
            <a:avLst/>
          </a:prstGeom>
        </p:spPr>
      </p:pic>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54540" cy="1308658"/>
              <a:chOff x="932303" y="4475122"/>
              <a:chExt cx="1454540" cy="1308658"/>
            </a:xfrm>
          </p:grpSpPr>
          <p:sp>
            <p:nvSpPr>
              <p:cNvPr id="28" name="Oval 27"/>
              <p:cNvSpPr/>
              <p:nvPr/>
            </p:nvSpPr>
            <p:spPr>
              <a:xfrm>
                <a:off x="932303" y="5659814"/>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123966" cy="12396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3600701" y="3507129"/>
            <a:ext cx="2268373" cy="369332"/>
          </a:xfrm>
          <a:prstGeom prst="rect">
            <a:avLst/>
          </a:prstGeom>
          <a:noFill/>
        </p:spPr>
        <p:txBody>
          <a:bodyPr wrap="square" rtlCol="0">
            <a:spAutoFit/>
          </a:bodyPr>
          <a:lstStyle/>
          <a:p>
            <a:r>
              <a:rPr lang="en-US" smtClean="0"/>
              <a:t>Experimenter Defined</a:t>
            </a:r>
            <a:endParaRPr lang="en-US"/>
          </a:p>
        </p:txBody>
      </p:sp>
      <p:sp>
        <p:nvSpPr>
          <p:cNvPr id="53" name="TextBox 52"/>
          <p:cNvSpPr txBox="1"/>
          <p:nvPr/>
        </p:nvSpPr>
        <p:spPr>
          <a:xfrm>
            <a:off x="6219023" y="3507129"/>
            <a:ext cx="2268373" cy="369332"/>
          </a:xfrm>
          <a:prstGeom prst="rect">
            <a:avLst/>
          </a:prstGeom>
          <a:noFill/>
        </p:spPr>
        <p:txBody>
          <a:bodyPr wrap="square" rtlCol="0">
            <a:spAutoFit/>
          </a:bodyPr>
          <a:lstStyle/>
          <a:p>
            <a:r>
              <a:rPr lang="en-US" dirty="0" smtClean="0"/>
              <a:t>Participant Generated</a:t>
            </a:r>
            <a:endParaRPr lang="en-US" dirty="0"/>
          </a:p>
        </p:txBody>
      </p:sp>
      <p:sp>
        <p:nvSpPr>
          <p:cNvPr id="54" name="Oval 53"/>
          <p:cNvSpPr/>
          <p:nvPr/>
        </p:nvSpPr>
        <p:spPr>
          <a:xfrm>
            <a:off x="537057" y="5334277"/>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81620" y="509567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449683" y="5016898"/>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864247" y="4673353"/>
            <a:ext cx="145925" cy="145925"/>
          </a:xfrm>
          <a:prstGeom prst="ellipse">
            <a:avLst/>
          </a:prstGeom>
          <a:solidFill>
            <a:srgbClr val="AE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48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2976803"/>
            <a:ext cx="8275412" cy="3286925"/>
            <a:chOff x="400185" y="2976803"/>
            <a:chExt cx="8275412" cy="3286925"/>
          </a:xfrm>
        </p:grpSpPr>
        <p:grpSp>
          <p:nvGrpSpPr>
            <p:cNvPr id="35" name="Group 34"/>
            <p:cNvGrpSpPr/>
            <p:nvPr/>
          </p:nvGrpSpPr>
          <p:grpSpPr>
            <a:xfrm>
              <a:off x="1804336" y="2976803"/>
              <a:ext cx="6871261" cy="3233827"/>
              <a:chOff x="1804336" y="2976803"/>
              <a:chExt cx="6871261" cy="3233827"/>
            </a:xfrm>
          </p:grpSpPr>
          <p:grpSp>
            <p:nvGrpSpPr>
              <p:cNvPr id="19" name="Group 18"/>
              <p:cNvGrpSpPr/>
              <p:nvPr/>
            </p:nvGrpSpPr>
            <p:grpSpPr>
              <a:xfrm>
                <a:off x="3966202" y="2976803"/>
                <a:ext cx="4709395" cy="3233827"/>
                <a:chOff x="747375" y="3451639"/>
                <a:chExt cx="4709395" cy="323382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451639"/>
                  <a:ext cx="2135800" cy="923330"/>
                </a:xfrm>
                <a:prstGeom prst="rect">
                  <a:avLst/>
                </a:prstGeom>
                <a:noFill/>
              </p:spPr>
              <p:txBody>
                <a:bodyPr wrap="square" rtlCol="0">
                  <a:spAutoFit/>
                </a:bodyPr>
                <a:lstStyle/>
                <a:p>
                  <a:r>
                    <a:rPr lang="en-US" dirty="0" smtClean="0"/>
                    <a:t>Positive Size-Saturation correlation</a:t>
                  </a:r>
                </a:p>
              </p:txBody>
            </p:sp>
            <p:sp>
              <p:nvSpPr>
                <p:cNvPr id="18" name="TextBox 17"/>
                <p:cNvSpPr txBox="1"/>
                <p:nvPr/>
              </p:nvSpPr>
              <p:spPr>
                <a:xfrm>
                  <a:off x="3185239" y="3451639"/>
                  <a:ext cx="2196030" cy="923330"/>
                </a:xfrm>
                <a:prstGeom prst="rect">
                  <a:avLst/>
                </a:prstGeom>
                <a:noFill/>
              </p:spPr>
              <p:txBody>
                <a:bodyPr wrap="square" rtlCol="0">
                  <a:spAutoFit/>
                </a:bodyPr>
                <a:lstStyle/>
                <a:p>
                  <a:r>
                    <a:rPr lang="en-US" dirty="0" smtClean="0"/>
                    <a:t>Negative Size-Saturation correlation</a:t>
                  </a:r>
                </a:p>
              </p:txBody>
            </p:sp>
          </p:grpSp>
          <p:sp>
            <p:nvSpPr>
              <p:cNvPr id="33" name="Oval 32"/>
              <p:cNvSpPr/>
              <p:nvPr/>
            </p:nvSpPr>
            <p:spPr>
              <a:xfrm>
                <a:off x="1804336" y="4809011"/>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860485" y="5659814"/>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04712" y="5267953"/>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1059" y="4475122"/>
                <a:ext cx="131050" cy="123073"/>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57404" y="568286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59175" y="440913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73576" y="5331925"/>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28291" y="4778251"/>
                <a:ext cx="131050" cy="123073"/>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881800"/>
            <a:chOff x="411060" y="679154"/>
            <a:chExt cx="8379329" cy="2881800"/>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probabilistic hierarchical sampling model</a:t>
              </a:r>
              <a:endParaRPr lang="en-US" sz="2800" dirty="0"/>
            </a:p>
          </p:txBody>
        </p:sp>
        <p:sp>
          <p:nvSpPr>
            <p:cNvPr id="6" name="TextBox 5"/>
            <p:cNvSpPr txBox="1"/>
            <p:nvPr/>
          </p:nvSpPr>
          <p:spPr>
            <a:xfrm>
              <a:off x="411060" y="1468073"/>
              <a:ext cx="7633982" cy="2092881"/>
            </a:xfrm>
            <a:prstGeom prst="rect">
              <a:avLst/>
            </a:prstGeom>
            <a:noFill/>
          </p:spPr>
          <p:txBody>
            <a:bodyPr wrap="square" rtlCol="0">
              <a:spAutoFit/>
            </a:bodyPr>
            <a:lstStyle/>
            <a:p>
              <a:pPr marL="342900" indent="-342900">
                <a:spcAft>
                  <a:spcPts val="1200"/>
                </a:spcAft>
                <a:buFont typeface="+mj-lt"/>
                <a:buAutoNum type="arabicPeriod"/>
              </a:pPr>
              <a:r>
                <a:rPr lang="en-US" sz="2000" dirty="0" smtClean="0"/>
                <a:t>Represent categories as (multivariate normal) distributions in the space. </a:t>
              </a:r>
              <a:r>
                <a:rPr lang="en-US" sz="2000" i="1" dirty="0" smtClean="0"/>
                <a:t>Note: this produces a prototype representation</a:t>
              </a:r>
              <a:r>
                <a:rPr lang="en-US" sz="2000" dirty="0" smtClean="0"/>
                <a:t>.</a:t>
              </a:r>
            </a:p>
            <a:p>
              <a:pPr marL="342900" indent="-342900">
                <a:spcAft>
                  <a:spcPts val="1200"/>
                </a:spcAft>
                <a:buFont typeface="+mj-lt"/>
                <a:buAutoNum type="arabicPeriod"/>
              </a:pPr>
              <a:r>
                <a:rPr lang="en-US" sz="2000" dirty="0" smtClean="0"/>
                <a:t>Infer the the patterns of variability common among known categories.</a:t>
              </a:r>
            </a:p>
            <a:p>
              <a:pPr marL="342900" indent="-342900">
                <a:spcAft>
                  <a:spcPts val="1200"/>
                </a:spcAft>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005093"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38737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196" y="472166"/>
            <a:ext cx="7597657" cy="2339102"/>
          </a:xfrm>
          <a:prstGeom prst="rect">
            <a:avLst/>
          </a:prstGeom>
          <a:noFill/>
        </p:spPr>
        <p:txBody>
          <a:bodyPr wrap="none" rtlCol="0">
            <a:spAutoFit/>
          </a:bodyPr>
          <a:lstStyle/>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General Approach</a:t>
            </a:r>
          </a:p>
          <a:p>
            <a:pPr marL="342900" indent="-342900">
              <a:buFont typeface="Arial" charset="0"/>
              <a:buChar char="•"/>
            </a:pPr>
            <a:r>
              <a:rPr lang="en-US" sz="2000" dirty="0" smtClean="0"/>
              <a:t>Teach participants about an experimenter defined “</a:t>
            </a:r>
            <a:r>
              <a:rPr lang="en-US" sz="2000" b="1" dirty="0" smtClean="0"/>
              <a:t>Alpha</a:t>
            </a:r>
            <a:r>
              <a:rPr lang="en-US" sz="2000" dirty="0" smtClean="0"/>
              <a:t>” category.</a:t>
            </a:r>
          </a:p>
          <a:p>
            <a:pPr marL="342900" indent="-342900">
              <a:buFont typeface="Arial" charset="0"/>
              <a:buChar char="•"/>
            </a:pPr>
            <a:r>
              <a:rPr lang="en-US" sz="2000" dirty="0" smtClean="0"/>
              <a:t>Ask participants to generate a new “</a:t>
            </a:r>
            <a:r>
              <a:rPr lang="en-US" sz="2000" b="1" dirty="0" smtClean="0"/>
              <a:t>Beta</a:t>
            </a:r>
            <a:r>
              <a:rPr lang="en-US" sz="2000" dirty="0" smtClean="0"/>
              <a:t>” category.</a:t>
            </a:r>
            <a:endParaRPr lang="en-US" dirty="0"/>
          </a:p>
        </p:txBody>
      </p:sp>
      <p:grpSp>
        <p:nvGrpSpPr>
          <p:cNvPr id="14" name="Group 13"/>
          <p:cNvGrpSpPr/>
          <p:nvPr/>
        </p:nvGrpSpPr>
        <p:grpSpPr>
          <a:xfrm>
            <a:off x="16864" y="3294087"/>
            <a:ext cx="3099488" cy="3555054"/>
            <a:chOff x="4818042" y="1202632"/>
            <a:chExt cx="2378950" cy="2728609"/>
          </a:xfrm>
        </p:grpSpPr>
        <p:sp>
          <p:nvSpPr>
            <p:cNvPr id="15" name="TextBox 14"/>
            <p:cNvSpPr txBox="1"/>
            <p:nvPr/>
          </p:nvSpPr>
          <p:spPr>
            <a:xfrm>
              <a:off x="5128760" y="1202632"/>
              <a:ext cx="2068232" cy="354342"/>
            </a:xfrm>
            <a:prstGeom prst="rect">
              <a:avLst/>
            </a:prstGeom>
            <a:noFill/>
          </p:spPr>
          <p:txBody>
            <a:bodyPr wrap="square" rtlCol="0">
              <a:spAutoFit/>
            </a:bodyPr>
            <a:lstStyle/>
            <a:p>
              <a:pPr algn="ctr"/>
              <a:r>
                <a:rPr lang="en-US" sz="2400" b="1" dirty="0" smtClean="0"/>
                <a:t>Domain</a:t>
              </a:r>
              <a:r>
                <a:rPr lang="en-US" sz="2400" dirty="0" smtClean="0"/>
                <a:t>: Squares</a:t>
              </a:r>
              <a:endParaRPr lang="en-US" sz="2400"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5144444" y="3647768"/>
              <a:ext cx="2037455" cy="283473"/>
            </a:xfrm>
            <a:prstGeom prst="rect">
              <a:avLst/>
            </a:prstGeom>
            <a:noFill/>
          </p:spPr>
          <p:txBody>
            <a:bodyPr wrap="square" rtlCol="0">
              <a:spAutoFit/>
            </a:bodyPr>
            <a:lstStyle/>
            <a:p>
              <a:pPr algn="ctr"/>
              <a:r>
                <a:rPr lang="en-US" b="1" dirty="0" smtClean="0"/>
                <a:t>Color</a:t>
              </a:r>
              <a:r>
                <a:rPr lang="en-US" dirty="0" smtClean="0"/>
                <a:t> (RGB 25-230)</a:t>
              </a:r>
              <a:endParaRPr lang="en-US" dirty="0"/>
            </a:p>
          </p:txBody>
        </p:sp>
        <p:sp>
          <p:nvSpPr>
            <p:cNvPr id="18" name="TextBox 17"/>
            <p:cNvSpPr txBox="1"/>
            <p:nvPr/>
          </p:nvSpPr>
          <p:spPr>
            <a:xfrm rot="16200000">
              <a:off x="3941051" y="2487303"/>
              <a:ext cx="2037455" cy="283473"/>
            </a:xfrm>
            <a:prstGeom prst="rect">
              <a:avLst/>
            </a:prstGeom>
            <a:noFill/>
          </p:spPr>
          <p:txBody>
            <a:bodyPr wrap="square" rtlCol="0">
              <a:spAutoFit/>
            </a:bodyPr>
            <a:lstStyle/>
            <a:p>
              <a:pPr algn="ctr"/>
              <a:r>
                <a:rPr lang="en-US" b="1" dirty="0" smtClean="0"/>
                <a:t>Size</a:t>
              </a:r>
              <a:r>
                <a:rPr lang="en-US" dirty="0" smtClean="0"/>
                <a:t> (2.5 </a:t>
              </a:r>
              <a:r>
                <a:rPr lang="mr-IN" dirty="0" smtClean="0"/>
                <a:t>–</a:t>
              </a:r>
              <a:r>
                <a:rPr lang="en-US" dirty="0" smtClean="0"/>
                <a:t> 7.1cm)</a:t>
              </a:r>
              <a:endParaRPr lang="en-US" dirty="0"/>
            </a:p>
          </p:txBody>
        </p:sp>
      </p:grpSp>
      <p:grpSp>
        <p:nvGrpSpPr>
          <p:cNvPr id="24" name="Group 23"/>
          <p:cNvGrpSpPr/>
          <p:nvPr/>
        </p:nvGrpSpPr>
        <p:grpSpPr>
          <a:xfrm>
            <a:off x="3283057" y="3294087"/>
            <a:ext cx="2689800" cy="3235166"/>
            <a:chOff x="428324" y="258057"/>
            <a:chExt cx="3243413" cy="3901026"/>
          </a:xfrm>
        </p:grpSpPr>
        <p:grpSp>
          <p:nvGrpSpPr>
            <p:cNvPr id="25" name="Group 24"/>
            <p:cNvGrpSpPr/>
            <p:nvPr/>
          </p:nvGrpSpPr>
          <p:grpSpPr>
            <a:xfrm>
              <a:off x="428324" y="258057"/>
              <a:ext cx="3243413" cy="3901026"/>
              <a:chOff x="428324" y="258057"/>
              <a:chExt cx="2671693" cy="3213388"/>
            </a:xfrm>
          </p:grpSpPr>
          <p:grpSp>
            <p:nvGrpSpPr>
              <p:cNvPr id="27" name="Group 26"/>
              <p:cNvGrpSpPr/>
              <p:nvPr/>
            </p:nvGrpSpPr>
            <p:grpSpPr>
              <a:xfrm>
                <a:off x="428324" y="799752"/>
                <a:ext cx="2671693" cy="2671693"/>
                <a:chOff x="716216" y="1929305"/>
                <a:chExt cx="2531322" cy="2531322"/>
              </a:xfrm>
            </p:grpSpPr>
            <p:sp>
              <p:nvSpPr>
                <p:cNvPr id="29" name="Rectangle 28"/>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31" name="TextBox 30"/>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28" name="TextBox 27"/>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26" name="Rectangle 25"/>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2" name="Group 31"/>
          <p:cNvGrpSpPr/>
          <p:nvPr/>
        </p:nvGrpSpPr>
        <p:grpSpPr>
          <a:xfrm>
            <a:off x="6217142" y="3294087"/>
            <a:ext cx="2689800" cy="3235166"/>
            <a:chOff x="428324" y="258813"/>
            <a:chExt cx="3243413" cy="3901026"/>
          </a:xfrm>
        </p:grpSpPr>
        <p:grpSp>
          <p:nvGrpSpPr>
            <p:cNvPr id="33" name="Group 32"/>
            <p:cNvGrpSpPr/>
            <p:nvPr/>
          </p:nvGrpSpPr>
          <p:grpSpPr>
            <a:xfrm>
              <a:off x="428324" y="258813"/>
              <a:ext cx="3243413" cy="3901026"/>
              <a:chOff x="428324" y="258057"/>
              <a:chExt cx="3243413" cy="3901026"/>
            </a:xfrm>
          </p:grpSpPr>
          <p:sp>
            <p:nvSpPr>
              <p:cNvPr id="48" name="TextBox 47"/>
              <p:cNvSpPr txBox="1"/>
              <p:nvPr/>
            </p:nvSpPr>
            <p:spPr>
              <a:xfrm>
                <a:off x="428324" y="258057"/>
                <a:ext cx="3243413" cy="556685"/>
              </a:xfrm>
              <a:prstGeom prst="rect">
                <a:avLst/>
              </a:prstGeom>
              <a:noFill/>
            </p:spPr>
            <p:txBody>
              <a:bodyPr wrap="square" rtlCol="0">
                <a:spAutoFit/>
              </a:bodyPr>
              <a:lstStyle/>
              <a:p>
                <a:r>
                  <a:rPr lang="en-US" sz="2400" dirty="0" smtClean="0"/>
                  <a:t>Generation Phase</a:t>
                </a:r>
                <a:endParaRPr lang="en-US" sz="2400" dirty="0"/>
              </a:p>
            </p:txBody>
          </p:sp>
          <p:grpSp>
            <p:nvGrpSpPr>
              <p:cNvPr id="49" name="Group 48"/>
              <p:cNvGrpSpPr/>
              <p:nvPr/>
            </p:nvGrpSpPr>
            <p:grpSpPr>
              <a:xfrm>
                <a:off x="428324" y="915670"/>
                <a:ext cx="3243413" cy="3243413"/>
                <a:chOff x="428324" y="915670"/>
                <a:chExt cx="3243413" cy="3243413"/>
              </a:xfrm>
            </p:grpSpPr>
            <p:grpSp>
              <p:nvGrpSpPr>
                <p:cNvPr id="50" name="Group 49"/>
                <p:cNvGrpSpPr/>
                <p:nvPr/>
              </p:nvGrpSpPr>
              <p:grpSpPr>
                <a:xfrm>
                  <a:off x="428324" y="915670"/>
                  <a:ext cx="3243413" cy="3243413"/>
                  <a:chOff x="716216" y="1929305"/>
                  <a:chExt cx="2531322" cy="2531322"/>
                </a:xfrm>
              </p:grpSpPr>
              <p:sp>
                <p:nvSpPr>
                  <p:cNvPr id="52" name="Rectangle 51"/>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TextBox 52"/>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51" name="Rectangle 50"/>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34" name="Rectangle 33"/>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 name="Group 34"/>
            <p:cNvGrpSpPr/>
            <p:nvPr/>
          </p:nvGrpSpPr>
          <p:grpSpPr>
            <a:xfrm>
              <a:off x="473233" y="1326901"/>
              <a:ext cx="1936919" cy="897119"/>
              <a:chOff x="4194103" y="5439002"/>
              <a:chExt cx="1714466" cy="794086"/>
            </a:xfrm>
          </p:grpSpPr>
          <p:grpSp>
            <p:nvGrpSpPr>
              <p:cNvPr id="36" name="Group 35"/>
              <p:cNvGrpSpPr/>
              <p:nvPr/>
            </p:nvGrpSpPr>
            <p:grpSpPr>
              <a:xfrm>
                <a:off x="4194103" y="5439002"/>
                <a:ext cx="1607442" cy="334115"/>
                <a:chOff x="4194103" y="5439002"/>
                <a:chExt cx="1607442" cy="334115"/>
              </a:xfrm>
            </p:grpSpPr>
            <p:grpSp>
              <p:nvGrpSpPr>
                <p:cNvPr id="43" name="Group 42"/>
                <p:cNvGrpSpPr/>
                <p:nvPr/>
              </p:nvGrpSpPr>
              <p:grpSpPr>
                <a:xfrm>
                  <a:off x="4551808" y="5439002"/>
                  <a:ext cx="991979" cy="123372"/>
                  <a:chOff x="4551808" y="5439002"/>
                  <a:chExt cx="991979" cy="123372"/>
                </a:xfrm>
              </p:grpSpPr>
              <p:cxnSp>
                <p:nvCxnSpPr>
                  <p:cNvPr id="46" name="Straight Connector 45"/>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4" name="TextBox 43"/>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45" name="TextBox 44"/>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37" name="Group 36"/>
              <p:cNvGrpSpPr/>
              <p:nvPr/>
            </p:nvGrpSpPr>
            <p:grpSpPr>
              <a:xfrm>
                <a:off x="4253922" y="5898973"/>
                <a:ext cx="1654647" cy="334115"/>
                <a:chOff x="4237091" y="5439002"/>
                <a:chExt cx="1654647" cy="334115"/>
              </a:xfrm>
            </p:grpSpPr>
            <p:grpSp>
              <p:nvGrpSpPr>
                <p:cNvPr id="38" name="Group 37"/>
                <p:cNvGrpSpPr/>
                <p:nvPr/>
              </p:nvGrpSpPr>
              <p:grpSpPr>
                <a:xfrm>
                  <a:off x="4543425" y="5439002"/>
                  <a:ext cx="1009324" cy="123372"/>
                  <a:chOff x="4543425" y="5439002"/>
                  <a:chExt cx="1009324" cy="123372"/>
                </a:xfrm>
              </p:grpSpPr>
              <p:cxnSp>
                <p:nvCxnSpPr>
                  <p:cNvPr id="41" name="Straight Connector 40"/>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9" name="TextBox 38"/>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40" name="TextBox 39"/>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186865"/>
            <a:ext cx="8614991" cy="1538883"/>
          </a:xfrm>
          <a:prstGeom prst="rect">
            <a:avLst/>
          </a:prstGeom>
          <a:noFill/>
        </p:spPr>
        <p:txBody>
          <a:bodyPr wrap="square" rtlCol="0">
            <a:spAutoFit/>
          </a:bodyPr>
          <a:lstStyle/>
          <a:p>
            <a:pPr>
              <a:spcAft>
                <a:spcPts val="1200"/>
              </a:spcAft>
            </a:pPr>
            <a:r>
              <a:rPr lang="en-US" sz="2400" b="1" dirty="0" smtClean="0"/>
              <a:t>Training</a:t>
            </a:r>
            <a:endParaRPr lang="en-US" b="1" dirty="0"/>
          </a:p>
          <a:p>
            <a:pPr marL="285750" indent="-285750">
              <a:buFont typeface="Arial" charset="0"/>
              <a:buChar char="•"/>
            </a:pPr>
            <a:r>
              <a:rPr lang="en-US" sz="2000" dirty="0" smtClean="0"/>
              <a:t>“Supervised Observation” (Levering &amp; </a:t>
            </a:r>
            <a:r>
              <a:rPr lang="en-US" sz="2000" dirty="0"/>
              <a:t>K</a:t>
            </a:r>
            <a:r>
              <a:rPr lang="en-US" sz="2000" dirty="0" smtClean="0"/>
              <a:t>urtz, 2015)</a:t>
            </a:r>
          </a:p>
          <a:p>
            <a:pPr marL="285750" indent="-285750">
              <a:buFont typeface="Arial" charset="0"/>
              <a:buChar char="•"/>
            </a:pPr>
            <a:r>
              <a:rPr lang="en-US" sz="2000" dirty="0" smtClean="0"/>
              <a:t>Participants </a:t>
            </a:r>
            <a:r>
              <a:rPr lang="en-US" sz="2000" dirty="0"/>
              <a:t>exposed to members of the Alpha category, one at a </a:t>
            </a:r>
            <a:r>
              <a:rPr lang="en-US" sz="2000" dirty="0" smtClean="0"/>
              <a:t>time. </a:t>
            </a:r>
          </a:p>
          <a:p>
            <a:pPr marL="285750" indent="-285750">
              <a:buFont typeface="Arial" charset="0"/>
              <a:buChar char="•"/>
            </a:pPr>
            <a:r>
              <a:rPr lang="en-US" sz="2000" dirty="0" smtClean="0"/>
              <a:t>Three random blocks = 12 trials.</a:t>
            </a:r>
          </a:p>
        </p:txBody>
      </p:sp>
      <p:grpSp>
        <p:nvGrpSpPr>
          <p:cNvPr id="15" name="Group 14"/>
          <p:cNvGrpSpPr/>
          <p:nvPr/>
        </p:nvGrpSpPr>
        <p:grpSpPr>
          <a:xfrm>
            <a:off x="229490" y="2768383"/>
            <a:ext cx="2868014" cy="3449513"/>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6" name="Group 5"/>
          <p:cNvGrpSpPr/>
          <p:nvPr/>
        </p:nvGrpSpPr>
        <p:grpSpPr>
          <a:xfrm>
            <a:off x="3436707" y="1991597"/>
            <a:ext cx="5385474" cy="4226299"/>
            <a:chOff x="3673466" y="2444508"/>
            <a:chExt cx="5385474" cy="4226299"/>
          </a:xfrm>
        </p:grpSpPr>
        <p:grpSp>
          <p:nvGrpSpPr>
            <p:cNvPr id="5" name="Group 4"/>
            <p:cNvGrpSpPr/>
            <p:nvPr/>
          </p:nvGrpSpPr>
          <p:grpSpPr>
            <a:xfrm>
              <a:off x="3758688" y="2519622"/>
              <a:ext cx="5209954" cy="4151185"/>
              <a:chOff x="3931723" y="2702843"/>
              <a:chExt cx="5209954" cy="4151185"/>
            </a:xfrm>
          </p:grpSpPr>
          <p:sp>
            <p:nvSpPr>
              <p:cNvPr id="3" name="Rectangle 2"/>
              <p:cNvSpPr/>
              <p:nvPr/>
            </p:nvSpPr>
            <p:spPr>
              <a:xfrm>
                <a:off x="3931723" y="3714707"/>
                <a:ext cx="5209954" cy="3139321"/>
              </a:xfrm>
              <a:prstGeom prst="rect">
                <a:avLst/>
              </a:prstGeom>
            </p:spPr>
            <p:txBody>
              <a:bodyPr wrap="square">
                <a:spAutoFit/>
              </a:bodyPr>
              <a:lstStyle/>
              <a:p>
                <a:endParaRPr lang="en-US" dirty="0"/>
              </a:p>
              <a:p>
                <a:endParaRPr lang="en-US" dirty="0" smtClean="0"/>
              </a:p>
              <a:p>
                <a:endParaRPr lang="en-US" dirty="0"/>
              </a:p>
              <a:p>
                <a:r>
                  <a:rPr lang="en-US" dirty="0" smtClean="0"/>
                  <a:t>We </a:t>
                </a:r>
                <a:r>
                  <a:rPr lang="en-US" dirty="0"/>
                  <a:t>will show you some examples like these, all belonging to a common category called "Alpha". Examples of the Alpha category will appear one at a time, and your job is to learn as much as you can about the category. </a:t>
                </a:r>
                <a:endParaRPr lang="en-US" dirty="0" smtClean="0"/>
              </a:p>
              <a:p>
                <a:endParaRPr lang="en-US" dirty="0"/>
              </a:p>
              <a:p>
                <a:r>
                  <a:rPr lang="en-US" dirty="0" smtClean="0"/>
                  <a:t>Afterwards</a:t>
                </a:r>
                <a:r>
                  <a:rPr lang="en-US" dirty="0"/>
                  <a:t>, we will ask you a series of questions about what you have learned.</a:t>
                </a:r>
              </a:p>
            </p:txBody>
          </p:sp>
          <p:sp>
            <p:nvSpPr>
              <p:cNvPr id="45" name="Rectangle 44"/>
              <p:cNvSpPr/>
              <p:nvPr/>
            </p:nvSpPr>
            <p:spPr>
              <a:xfrm>
                <a:off x="3931723" y="2702843"/>
                <a:ext cx="5209954" cy="646331"/>
              </a:xfrm>
              <a:prstGeom prst="rect">
                <a:avLst/>
              </a:prstGeom>
            </p:spPr>
            <p:txBody>
              <a:bodyPr wrap="square">
                <a:spAutoFit/>
              </a:bodyPr>
              <a:lstStyle/>
              <a:p>
                <a:r>
                  <a:rPr lang="en-US" dirty="0"/>
                  <a:t>In this experiment, you will observe geometric figures like the ones below</a:t>
                </a:r>
                <a:r>
                  <a:rPr lang="en-US" dirty="0" smtClean="0"/>
                  <a:t>:</a:t>
                </a:r>
                <a:endParaRPr lang="en-US" dirty="0"/>
              </a:p>
            </p:txBody>
          </p:sp>
          <p:grpSp>
            <p:nvGrpSpPr>
              <p:cNvPr id="4" name="Group 3"/>
              <p:cNvGrpSpPr/>
              <p:nvPr/>
            </p:nvGrpSpPr>
            <p:grpSpPr>
              <a:xfrm>
                <a:off x="4559335" y="3490874"/>
                <a:ext cx="3749519" cy="880507"/>
                <a:chOff x="4729456" y="3437708"/>
                <a:chExt cx="3749519" cy="880507"/>
              </a:xfrm>
            </p:grpSpPr>
            <p:sp>
              <p:nvSpPr>
                <p:cNvPr id="46" name="Rectangle 45"/>
                <p:cNvSpPr/>
                <p:nvPr/>
              </p:nvSpPr>
              <p:spPr>
                <a:xfrm>
                  <a:off x="6830116" y="3990764"/>
                  <a:ext cx="327450" cy="327451"/>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9456" y="3990764"/>
                  <a:ext cx="327450" cy="327451"/>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08707" y="3437708"/>
                  <a:ext cx="869608" cy="86960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09367" y="3448606"/>
                  <a:ext cx="869608" cy="86960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Rectangle 49"/>
            <p:cNvSpPr/>
            <p:nvPr/>
          </p:nvSpPr>
          <p:spPr>
            <a:xfrm>
              <a:off x="3673466" y="2444508"/>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29490" y="2768383"/>
            <a:ext cx="2868014" cy="3449513"/>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91705"/>
              </a:xfrm>
              <a:prstGeom prst="rect">
                <a:avLst/>
              </a:prstGeom>
              <a:noFill/>
            </p:spPr>
            <p:txBody>
              <a:bodyPr wrap="square" rtlCol="0">
                <a:spAutoFit/>
              </a:bodyPr>
              <a:lstStyle/>
              <a:p>
                <a:r>
                  <a:rPr lang="en-US" sz="2800" dirty="0" smtClean="0"/>
                  <a:t>Generation</a:t>
                </a:r>
                <a:endParaRPr lang="en-US" sz="28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44" name="TextBox 43"/>
                  <p:cNvSpPr txBox="1"/>
                  <p:nvPr/>
                </p:nvSpPr>
                <p:spPr>
                  <a:xfrm>
                    <a:off x="829695" y="3181321"/>
                    <a:ext cx="2286337" cy="570455"/>
                  </a:xfrm>
                  <a:prstGeom prst="rect">
                    <a:avLst/>
                  </a:prstGeom>
                  <a:noFill/>
                </p:spPr>
                <p:txBody>
                  <a:bodyPr wrap="square" rtlCol="0">
                    <a:spAutoFit/>
                  </a:bodyPr>
                  <a:lstStyle/>
                  <a:p>
                    <a:pPr algn="ctr"/>
                    <a:r>
                      <a:rPr lang="en-US" dirty="0" smtClean="0"/>
                      <a:t>Use the sliders to create </a:t>
                    </a:r>
                    <a:r>
                      <a:rPr lang="en-US" smtClean="0"/>
                      <a:t>a Beta Category </a:t>
                    </a:r>
                    <a:r>
                      <a:rPr lang="en-US" dirty="0" smtClean="0"/>
                      <a:t>example.</a:t>
                    </a:r>
                    <a:endParaRPr lang="en-US"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DONE</a:t>
                  </a:r>
                  <a:endParaRPr lang="en-US" sz="2000"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73233" y="1326899"/>
              <a:ext cx="2106551" cy="972211"/>
              <a:chOff x="4194103" y="5439002"/>
              <a:chExt cx="1864616" cy="860554"/>
            </a:xfrm>
          </p:grpSpPr>
          <p:grpSp>
            <p:nvGrpSpPr>
              <p:cNvPr id="27" name="Group 26"/>
              <p:cNvGrpSpPr/>
              <p:nvPr/>
            </p:nvGrpSpPr>
            <p:grpSpPr>
              <a:xfrm>
                <a:off x="4194103" y="5439002"/>
                <a:ext cx="1746533" cy="400582"/>
                <a:chOff x="4194103" y="5439002"/>
                <a:chExt cx="1746533" cy="400582"/>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5" name="TextBox 34"/>
                <p:cNvSpPr txBox="1"/>
                <p:nvPr/>
              </p:nvSpPr>
              <p:spPr>
                <a:xfrm>
                  <a:off x="4194103" y="5500688"/>
                  <a:ext cx="809051" cy="338896"/>
                </a:xfrm>
                <a:prstGeom prst="rect">
                  <a:avLst/>
                </a:prstGeom>
                <a:noFill/>
              </p:spPr>
              <p:txBody>
                <a:bodyPr wrap="none" rtlCol="0">
                  <a:spAutoFit/>
                </a:bodyPr>
                <a:lstStyle/>
                <a:p>
                  <a:r>
                    <a:rPr lang="en-US" sz="1600" smtClean="0"/>
                    <a:t>Smaller</a:t>
                  </a:r>
                  <a:endParaRPr lang="en-US" sz="1600"/>
                </a:p>
              </p:txBody>
            </p:sp>
            <p:sp>
              <p:nvSpPr>
                <p:cNvPr id="36" name="TextBox 35"/>
                <p:cNvSpPr txBox="1"/>
                <p:nvPr/>
              </p:nvSpPr>
              <p:spPr>
                <a:xfrm>
                  <a:off x="5229274" y="5500688"/>
                  <a:ext cx="711362" cy="338896"/>
                </a:xfrm>
                <a:prstGeom prst="rect">
                  <a:avLst/>
                </a:prstGeom>
                <a:noFill/>
              </p:spPr>
              <p:txBody>
                <a:bodyPr wrap="none" rtlCol="0">
                  <a:spAutoFit/>
                </a:bodyPr>
                <a:lstStyle/>
                <a:p>
                  <a:r>
                    <a:rPr lang="en-US" sz="1600" smtClean="0"/>
                    <a:t>Bigger</a:t>
                  </a:r>
                  <a:endParaRPr lang="en-US" sz="1600"/>
                </a:p>
              </p:txBody>
            </p:sp>
          </p:grpSp>
          <p:grpSp>
            <p:nvGrpSpPr>
              <p:cNvPr id="28" name="Group 27"/>
              <p:cNvGrpSpPr/>
              <p:nvPr/>
            </p:nvGrpSpPr>
            <p:grpSpPr>
              <a:xfrm>
                <a:off x="4253922" y="5898973"/>
                <a:ext cx="1804797" cy="400583"/>
                <a:chOff x="4237091" y="5439002"/>
                <a:chExt cx="1804797" cy="400583"/>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0" name="TextBox 29"/>
                <p:cNvSpPr txBox="1"/>
                <p:nvPr/>
              </p:nvSpPr>
              <p:spPr>
                <a:xfrm>
                  <a:off x="4237091" y="5500688"/>
                  <a:ext cx="743133" cy="338896"/>
                </a:xfrm>
                <a:prstGeom prst="rect">
                  <a:avLst/>
                </a:prstGeom>
                <a:noFill/>
              </p:spPr>
              <p:txBody>
                <a:bodyPr wrap="none" rtlCol="0">
                  <a:spAutoFit/>
                </a:bodyPr>
                <a:lstStyle/>
                <a:p>
                  <a:r>
                    <a:rPr lang="en-US" sz="1600" dirty="0" smtClean="0"/>
                    <a:t>Darker</a:t>
                  </a:r>
                  <a:endParaRPr lang="en-US" sz="1600" dirty="0"/>
                </a:p>
              </p:txBody>
            </p:sp>
            <p:sp>
              <p:nvSpPr>
                <p:cNvPr id="31" name="TextBox 30"/>
                <p:cNvSpPr txBox="1"/>
                <p:nvPr/>
              </p:nvSpPr>
              <p:spPr>
                <a:xfrm>
                  <a:off x="5280078" y="5500688"/>
                  <a:ext cx="761810" cy="338897"/>
                </a:xfrm>
                <a:prstGeom prst="rect">
                  <a:avLst/>
                </a:prstGeom>
                <a:noFill/>
              </p:spPr>
              <p:txBody>
                <a:bodyPr wrap="none" rtlCol="0">
                  <a:spAutoFit/>
                </a:bodyPr>
                <a:lstStyle/>
                <a:p>
                  <a:r>
                    <a:rPr lang="en-US" sz="1600" dirty="0" smtClean="0"/>
                    <a:t>Lighter</a:t>
                  </a:r>
                  <a:endParaRPr lang="en-US" sz="1600" dirty="0"/>
                </a:p>
              </p:txBody>
            </p:sp>
          </p:grpSp>
        </p:grpSp>
      </p:grpSp>
      <p:sp>
        <p:nvSpPr>
          <p:cNvPr id="14" name="TextBox 13"/>
          <p:cNvSpPr txBox="1"/>
          <p:nvPr/>
        </p:nvSpPr>
        <p:spPr>
          <a:xfrm>
            <a:off x="353651" y="186865"/>
            <a:ext cx="8614991" cy="1231106"/>
          </a:xfrm>
          <a:prstGeom prst="rect">
            <a:avLst/>
          </a:prstGeom>
          <a:noFill/>
        </p:spPr>
        <p:txBody>
          <a:bodyPr wrap="square" rtlCol="0">
            <a:spAutoFit/>
          </a:bodyPr>
          <a:lstStyle/>
          <a:p>
            <a:pPr>
              <a:spcAft>
                <a:spcPts val="1200"/>
              </a:spcAft>
            </a:pPr>
            <a:r>
              <a:rPr lang="en-US" sz="2400" b="1" dirty="0"/>
              <a:t>Generation</a:t>
            </a:r>
            <a:endParaRPr lang="en-US" sz="2000" b="1" dirty="0"/>
          </a:p>
          <a:p>
            <a:pPr marL="285750" indent="-285750">
              <a:buFont typeface="Arial" charset="0"/>
              <a:buChar char="•"/>
            </a:pPr>
            <a:r>
              <a:rPr lang="en-US" sz="2000" dirty="0"/>
              <a:t>Participants generated </a:t>
            </a:r>
            <a:r>
              <a:rPr lang="en-US" sz="2000" b="1" dirty="0"/>
              <a:t>four</a:t>
            </a:r>
            <a:r>
              <a:rPr lang="en-US" sz="2000" dirty="0"/>
              <a:t>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p>
        </p:txBody>
      </p:sp>
      <p:grpSp>
        <p:nvGrpSpPr>
          <p:cNvPr id="7" name="Group 6"/>
          <p:cNvGrpSpPr/>
          <p:nvPr/>
        </p:nvGrpSpPr>
        <p:grpSpPr>
          <a:xfrm>
            <a:off x="3436706" y="1991597"/>
            <a:ext cx="5385475" cy="4226299"/>
            <a:chOff x="3436706" y="1991597"/>
            <a:chExt cx="5385475" cy="4226299"/>
          </a:xfrm>
        </p:grpSpPr>
        <p:sp>
          <p:nvSpPr>
            <p:cNvPr id="50" name="Rectangle 49"/>
            <p:cNvSpPr/>
            <p:nvPr/>
          </p:nvSpPr>
          <p:spPr>
            <a:xfrm>
              <a:off x="3436707" y="1991597"/>
              <a:ext cx="5385474" cy="42262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36706" y="2118081"/>
              <a:ext cx="5385475" cy="3970318"/>
            </a:xfrm>
            <a:prstGeom prst="rect">
              <a:avLst/>
            </a:prstGeom>
            <a:noFill/>
          </p:spPr>
          <p:txBody>
            <a:bodyPr wrap="square" rtlCol="0">
              <a:spAutoFit/>
            </a:bodyPr>
            <a:lstStyle/>
            <a:p>
              <a:r>
                <a:rPr lang="en-US" dirty="0"/>
                <a:t>As it turns out, there is another category of geometric figures called "Beta". Instead of showing you examples of the Beta category, we would like to know what you think is likely to be in the Beta category. </a:t>
              </a:r>
              <a:endParaRPr lang="en-US" dirty="0" smtClean="0"/>
            </a:p>
            <a:p>
              <a:endParaRPr lang="en-US" dirty="0"/>
            </a:p>
            <a:p>
              <a:r>
                <a:rPr lang="en-US" dirty="0" smtClean="0"/>
                <a:t>You </a:t>
              </a:r>
              <a:r>
                <a:rPr lang="en-US" dirty="0"/>
                <a:t>will now be given the chance to create examples of any size or color in order to show what you expect about the Beta category. You will be asked to produce 4 Beta examples - they can be quite similar or quite different to each other, depending on what you think makes the most sense for the category</a:t>
              </a:r>
              <a:r>
                <a:rPr lang="en-US" dirty="0" smtClean="0"/>
                <a:t>.</a:t>
              </a:r>
            </a:p>
            <a:p>
              <a:endParaRPr lang="en-US" dirty="0"/>
            </a:p>
            <a:p>
              <a:r>
                <a:rPr lang="en-US" dirty="0" smtClean="0"/>
                <a:t>Each </a:t>
              </a:r>
              <a:r>
                <a:rPr lang="en-US" dirty="0"/>
                <a:t>example needs to be unique, but the computer will let you know if you accidentally create a repeat.</a:t>
              </a:r>
            </a:p>
          </p:txBody>
        </p:sp>
      </p:grpSp>
    </p:spTree>
    <p:extLst>
      <p:ext uri="{BB962C8B-B14F-4D97-AF65-F5344CB8AC3E}">
        <p14:creationId xmlns:p14="http://schemas.microsoft.com/office/powerpoint/2010/main" val="1879604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
        <p:nvSpPr>
          <p:cNvPr id="24" name="TextBox 23"/>
          <p:cNvSpPr txBox="1"/>
          <p:nvPr/>
        </p:nvSpPr>
        <p:spPr>
          <a:xfrm>
            <a:off x="427862" y="696020"/>
            <a:ext cx="7652665" cy="1523494"/>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370749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31" name="TextBox 30"/>
          <p:cNvSpPr txBox="1"/>
          <p:nvPr/>
        </p:nvSpPr>
        <p:spPr>
          <a:xfrm>
            <a:off x="427862" y="696020"/>
            <a:ext cx="7780473" cy="2277547"/>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dirty="0" smtClean="0"/>
              <a:t>Conditions visualized as points in 2D </a:t>
            </a:r>
            <a:r>
              <a:rPr lang="en-US" sz="2200" dirty="0" smtClean="0"/>
              <a:t>Space</a:t>
            </a:r>
            <a:r>
              <a:rPr lang="en-US" sz="2200" b="1" dirty="0" smtClean="0"/>
              <a:t>, participants never see this representation</a:t>
            </a:r>
            <a:r>
              <a:rPr lang="en-US" sz="2200" dirty="0" smtClean="0"/>
              <a:t> </a:t>
            </a:r>
            <a:r>
              <a:rPr lang="en-US" sz="2200" dirty="0" smtClean="0"/>
              <a:t>(they only see the physical stimuli)</a:t>
            </a:r>
          </a:p>
          <a:p>
            <a:pPr marL="457200" indent="-457200">
              <a:buFont typeface="Arial" charset="0"/>
              <a:buChar char="•"/>
            </a:pPr>
            <a:endParaRPr lang="en-US" sz="2200" dirty="0" smtClean="0"/>
          </a:p>
        </p:txBody>
      </p:sp>
    </p:spTree>
    <p:extLst>
      <p:ext uri="{BB962C8B-B14F-4D97-AF65-F5344CB8AC3E}">
        <p14:creationId xmlns:p14="http://schemas.microsoft.com/office/powerpoint/2010/main" val="495990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62" y="696020"/>
            <a:ext cx="7652665" cy="2693045"/>
          </a:xfrm>
          <a:prstGeom prst="rect">
            <a:avLst/>
          </a:prstGeom>
          <a:noFill/>
        </p:spPr>
        <p:txBody>
          <a:bodyPr wrap="square" rtlCol="0">
            <a:spAutoFit/>
          </a:bodyPr>
          <a:lstStyle/>
          <a:p>
            <a:r>
              <a:rPr lang="en-US" sz="2800" dirty="0" smtClean="0"/>
              <a:t>Experiment 1</a:t>
            </a:r>
          </a:p>
          <a:p>
            <a:endParaRPr lang="en-US" sz="1600" dirty="0" smtClean="0"/>
          </a:p>
          <a:p>
            <a:pPr marL="457200" indent="-457200">
              <a:spcAft>
                <a:spcPts val="600"/>
              </a:spcAft>
              <a:buFont typeface="Arial" charset="0"/>
              <a:buChar char="•"/>
            </a:pPr>
            <a:r>
              <a:rPr lang="en-US" sz="2200" dirty="0" smtClean="0"/>
              <a:t>Between subjects, n = 22 per condition.</a:t>
            </a:r>
          </a:p>
          <a:p>
            <a:pPr marL="457200" indent="-457200">
              <a:spcAft>
                <a:spcPts val="600"/>
              </a:spcAft>
              <a:buFont typeface="Arial" charset="0"/>
              <a:buChar char="•"/>
            </a:pPr>
            <a:r>
              <a:rPr lang="en-US" sz="2200" dirty="0" smtClean="0"/>
              <a:t>Conditions visualized as points in 2D Space, participants never see this representation (they only see the physical stimuli)</a:t>
            </a:r>
          </a:p>
          <a:p>
            <a:pPr marL="457200" indent="-457200">
              <a:spcAft>
                <a:spcPts val="600"/>
              </a:spcAft>
              <a:buFont typeface="Arial" charset="0"/>
              <a:buChar char="•"/>
            </a:pPr>
            <a:r>
              <a:rPr lang="en-US" sz="2200" dirty="0" smtClean="0"/>
              <a:t>Axis assignment (</a:t>
            </a:r>
            <a:r>
              <a:rPr lang="en-US" sz="2200" b="1" dirty="0" smtClean="0"/>
              <a:t>x</a:t>
            </a:r>
            <a:r>
              <a:rPr lang="en-US" sz="2200" dirty="0" smtClean="0"/>
              <a:t> = size, </a:t>
            </a:r>
            <a:r>
              <a:rPr lang="en-US" sz="2200" b="1" dirty="0" smtClean="0"/>
              <a:t>y </a:t>
            </a:r>
            <a:r>
              <a:rPr lang="en-US" sz="2200" dirty="0" smtClean="0"/>
              <a:t>= color) counterbalanced.</a:t>
            </a:r>
          </a:p>
          <a:p>
            <a:pPr marL="457200" indent="-457200">
              <a:buFont typeface="Arial" charset="0"/>
              <a:buChar char="•"/>
            </a:pPr>
            <a:endParaRPr lang="en-US" sz="2200" dirty="0" smtClean="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grpSp>
        <p:nvGrpSpPr>
          <p:cNvPr id="24" name="Group 23"/>
          <p:cNvGrpSpPr/>
          <p:nvPr/>
        </p:nvGrpSpPr>
        <p:grpSpPr>
          <a:xfrm>
            <a:off x="2701847" y="4281617"/>
            <a:ext cx="6384086" cy="2113404"/>
            <a:chOff x="-573649" y="1742488"/>
            <a:chExt cx="7985232" cy="264345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6" name="TextBox 25"/>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8" name="TextBox 27"/>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30" name="TextBox 29"/>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76606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6144052" y="6127094"/>
            <a:ext cx="3106695" cy="384919"/>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32657" y="2286730"/>
            <a:ext cx="9131053" cy="182192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7" name="Group 56"/>
          <p:cNvGrpSpPr/>
          <p:nvPr/>
        </p:nvGrpSpPr>
        <p:grpSpPr>
          <a:xfrm>
            <a:off x="-32656" y="271937"/>
            <a:ext cx="9129279" cy="1821918"/>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spTree>
    <p:extLst>
      <p:ext uri="{BB962C8B-B14F-4D97-AF65-F5344CB8AC3E}">
        <p14:creationId xmlns:p14="http://schemas.microsoft.com/office/powerpoint/2010/main" val="1746750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43983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4" name="TextBox 3"/>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dirty="0" smtClean="0"/>
              <a:t>…</a:t>
            </a:r>
            <a:endParaRPr lang="en-US" sz="2400" dirty="0"/>
          </a:p>
        </p:txBody>
      </p:sp>
      <p:grpSp>
        <p:nvGrpSpPr>
          <p:cNvPr id="5" name="Group 4"/>
          <p:cNvGrpSpPr/>
          <p:nvPr/>
        </p:nvGrpSpPr>
        <p:grpSpPr>
          <a:xfrm>
            <a:off x="2142846" y="844790"/>
            <a:ext cx="4861478" cy="1703170"/>
            <a:chOff x="1212850" y="4000320"/>
            <a:chExt cx="7616825" cy="2668479"/>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1" name="TextBox 10"/>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2" name="TextBox 11"/>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3" name="TextBox 12"/>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grpSp>
        <p:nvGrpSpPr>
          <p:cNvPr id="5" name="Group 4"/>
          <p:cNvGrpSpPr/>
          <p:nvPr/>
        </p:nvGrpSpPr>
        <p:grpSpPr>
          <a:xfrm>
            <a:off x="2142846" y="844790"/>
            <a:ext cx="4861478" cy="1703170"/>
            <a:chOff x="1212850" y="4000320"/>
            <a:chExt cx="7616825" cy="266847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2" name="TextBox 11"/>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3" name="TextBox 12"/>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4" name="TextBox 13"/>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6" name="TextBox 15"/>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grpSp>
        <p:nvGrpSpPr>
          <p:cNvPr id="10" name="Group 9"/>
          <p:cNvGrpSpPr/>
          <p:nvPr/>
        </p:nvGrpSpPr>
        <p:grpSpPr>
          <a:xfrm>
            <a:off x="2142846" y="844790"/>
            <a:ext cx="4861478" cy="1703170"/>
            <a:chOff x="1212850" y="4000320"/>
            <a:chExt cx="7616825" cy="266847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4" name="TextBox 13"/>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5" name="TextBox 14"/>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6" name="TextBox 15"/>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7" name="TextBox 16"/>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smtClean="0">
                <a:solidFill>
                  <a:schemeClr val="tx1"/>
                </a:solidFill>
              </a:rPr>
              <a:t>Not quite as 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correlations opposite that of </a:t>
            </a:r>
            <a:r>
              <a:rPr lang="en-US" sz="2000" smtClean="0">
                <a:solidFill>
                  <a:schemeClr val="tx1"/>
                </a:solidFill>
              </a:rPr>
              <a:t>Alpha category.</a:t>
            </a:r>
            <a:endParaRPr lang="en-US" sz="2000" dirty="0">
              <a:solidFill>
                <a:schemeClr val="tx1"/>
              </a:solidFill>
            </a:endParaRP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142846" y="844790"/>
            <a:ext cx="4861478" cy="1703170"/>
            <a:chOff x="1212850" y="4000320"/>
            <a:chExt cx="7616825" cy="266847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16" name="TextBox 15"/>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17" name="TextBox 16"/>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8" name="TextBox 17"/>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19" name="TextBox 18"/>
          <p:cNvSpPr txBox="1"/>
          <p:nvPr/>
        </p:nvSpPr>
        <p:spPr>
          <a:xfrm>
            <a:off x="323534" y="147024"/>
            <a:ext cx="6979539" cy="584775"/>
          </a:xfrm>
          <a:prstGeom prst="rect">
            <a:avLst/>
          </a:prstGeom>
          <a:noFill/>
        </p:spPr>
        <p:txBody>
          <a:bodyPr wrap="none" rtlCol="0">
            <a:spAutoFit/>
          </a:bodyPr>
          <a:lstStyle/>
          <a:p>
            <a:r>
              <a:rPr lang="en-US" sz="3200" b="1" dirty="0" smtClean="0"/>
              <a:t>(Mostly) Replicating the classic effects</a:t>
            </a:r>
            <a:r>
              <a:rPr lang="mr-IN" sz="3200" b="1" smtClean="0"/>
              <a:t>…</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
        <p:nvSpPr>
          <p:cNvPr id="4" name="TextBox 3"/>
          <p:cNvSpPr txBox="1"/>
          <p:nvPr/>
        </p:nvSpPr>
        <p:spPr>
          <a:xfrm>
            <a:off x="337017" y="483489"/>
            <a:ext cx="6489085" cy="83099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p:txBody>
      </p:sp>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6" name="TextBox 5"/>
          <p:cNvSpPr txBox="1"/>
          <p:nvPr/>
        </p:nvSpPr>
        <p:spPr>
          <a:xfrm>
            <a:off x="337017" y="483489"/>
            <a:ext cx="6489085" cy="1354217"/>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smtClean="0"/>
              <a:t>Distant </a:t>
            </a:r>
            <a:r>
              <a:rPr lang="en-US" sz="2400" dirty="0"/>
              <a:t>examples are </a:t>
            </a:r>
            <a:r>
              <a:rPr lang="en-US" sz="2400" dirty="0" smtClean="0"/>
              <a:t>more frequently </a:t>
            </a:r>
            <a:r>
              <a:rPr lang="en-US" sz="2400" dirty="0"/>
              <a:t>generated</a:t>
            </a:r>
            <a:r>
              <a:rPr lang="en-US" sz="2400" dirty="0" smtClean="0"/>
              <a:t>.</a:t>
            </a:r>
            <a:endParaRPr lang="en-US" sz="2400" dirty="0"/>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6489085" cy="2246769"/>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Distant examples are more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2246769"/>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Inspired by classification lit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a:t>An alternative</a:t>
            </a:r>
            <a:r>
              <a:rPr lang="en-US" sz="2000" i="1" dirty="0"/>
              <a:t>: </a:t>
            </a:r>
            <a:r>
              <a:rPr lang="en-US" sz="2000" dirty="0"/>
              <a:t>generation is influenced by the shape of the </a:t>
            </a:r>
            <a:r>
              <a:rPr lang="en-US" sz="2000" i="1" dirty="0"/>
              <a:t>unoccupied</a:t>
            </a:r>
            <a:r>
              <a:rPr lang="en-US" sz="2000" b="1" dirty="0"/>
              <a:t> </a:t>
            </a:r>
            <a:r>
              <a:rPr lang="en-US" sz="2000" dirty="0"/>
              <a:t>space. Inspired by classification lit (Hidaka &amp; Smith, 2011</a:t>
            </a:r>
            <a:r>
              <a:rPr lang="en-US" sz="2000" dirty="0" smtClean="0"/>
              <a:t>).</a:t>
            </a:r>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t="48251" b="1703"/>
          <a:stretch/>
        </p:blipFill>
        <p:spPr>
          <a:xfrm>
            <a:off x="5162405" y="741687"/>
            <a:ext cx="2880044" cy="2793492"/>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2" b="49956"/>
          <a:stretch/>
        </p:blipFill>
        <p:spPr>
          <a:xfrm>
            <a:off x="1148318" y="741687"/>
            <a:ext cx="2880044" cy="2793492"/>
          </a:xfrm>
          <a:prstGeom prst="rect">
            <a:avLst/>
          </a:prstGeom>
        </p:spPr>
      </p:pic>
      <p:sp>
        <p:nvSpPr>
          <p:cNvPr id="11" name="TextBox 10"/>
          <p:cNvSpPr txBox="1"/>
          <p:nvPr/>
        </p:nvSpPr>
        <p:spPr>
          <a:xfrm>
            <a:off x="233916" y="3960481"/>
            <a:ext cx="8384189" cy="2000548"/>
          </a:xfrm>
          <a:prstGeom prst="rect">
            <a:avLst/>
          </a:prstGeom>
          <a:noFill/>
        </p:spPr>
        <p:txBody>
          <a:bodyPr wrap="square" rtlCol="0">
            <a:spAutoFit/>
          </a:bodyPr>
          <a:lstStyle/>
          <a:p>
            <a:r>
              <a:rPr lang="en-US" sz="2200" b="1" dirty="0" smtClean="0"/>
              <a:t>Conditions differ only in y-axis position (not in distributional structure)</a:t>
            </a:r>
          </a:p>
          <a:p>
            <a:r>
              <a:rPr lang="en-US" sz="2000" dirty="0" err="1" smtClean="0"/>
              <a:t>Jern</a:t>
            </a:r>
            <a:r>
              <a:rPr lang="en-US" sz="2000" dirty="0" smtClean="0"/>
              <a:t> &amp; Kemp: Distributions of generated categories should not differ.</a:t>
            </a:r>
          </a:p>
          <a:p>
            <a:endParaRPr lang="en-US" sz="2000" dirty="0"/>
          </a:p>
          <a:p>
            <a:r>
              <a:rPr lang="en-US" sz="2200" b="1" dirty="0" smtClean="0"/>
              <a:t>Shape of unoccupied space differs considerably</a:t>
            </a:r>
            <a:endParaRPr lang="en-US" sz="2200" b="1" dirty="0"/>
          </a:p>
          <a:p>
            <a:r>
              <a:rPr lang="en-US" sz="2000" dirty="0" smtClean="0"/>
              <a:t>Will participants make different kinds of categories, based on where there is space to put the exemplars?</a:t>
            </a:r>
            <a:endParaRPr lang="en-US" sz="2000" dirty="0"/>
          </a:p>
        </p:txBody>
      </p:sp>
    </p:spTree>
    <p:extLst>
      <p:ext uri="{BB962C8B-B14F-4D97-AF65-F5344CB8AC3E}">
        <p14:creationId xmlns:p14="http://schemas.microsoft.com/office/powerpoint/2010/main" val="1682176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t>Real World Examples</a:t>
            </a:r>
            <a:r>
              <a:rPr lang="en-US" sz="2400" dirty="0" smtClean="0"/>
              <a:t>: </a:t>
            </a:r>
          </a:p>
          <a:p>
            <a:r>
              <a:rPr lang="en-US" sz="2400" dirty="0" smtClean="0"/>
              <a:t>science, art, design, etc</a:t>
            </a:r>
            <a:r>
              <a:rPr lang="mr-IN" sz="2400" dirty="0" smtClean="0"/>
              <a:t>…</a:t>
            </a:r>
            <a:endParaRPr lang="en-US" sz="2400" dirty="0"/>
          </a:p>
        </p:txBody>
      </p:sp>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28" y="3567290"/>
            <a:ext cx="5007893" cy="2956142"/>
          </a:xfrm>
          <a:prstGeom prst="rect">
            <a:avLst/>
          </a:prstGeom>
        </p:spPr>
      </p:pic>
      <p:sp>
        <p:nvSpPr>
          <p:cNvPr id="11" name="TextBox 10"/>
          <p:cNvSpPr txBox="1"/>
          <p:nvPr/>
        </p:nvSpPr>
        <p:spPr>
          <a:xfrm>
            <a:off x="5311637" y="4029698"/>
            <a:ext cx="3715404" cy="2031325"/>
          </a:xfrm>
          <a:prstGeom prst="rect">
            <a:avLst/>
          </a:prstGeom>
          <a:noFill/>
        </p:spPr>
        <p:txBody>
          <a:bodyPr wrap="square" rtlCol="0">
            <a:spAutoFit/>
          </a:bodyPr>
          <a:lstStyle/>
          <a:p>
            <a:r>
              <a:rPr lang="en-US" dirty="0" smtClean="0"/>
              <a:t>Varied performance tough to explain via prior knowledge of distributional structure.</a:t>
            </a:r>
          </a:p>
          <a:p>
            <a:endParaRPr lang="en-US" dirty="0" smtClean="0"/>
          </a:p>
          <a:p>
            <a:r>
              <a:rPr lang="en-US" dirty="0" smtClean="0"/>
              <a:t>Can 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the Generalized Context Model (GCM; Nosofsky, 1984)</a:t>
            </a:r>
            <a:endParaRPr lang="en-US" sz="2000" b="1" dirty="0"/>
          </a:p>
          <a:p>
            <a:pPr>
              <a:spcAft>
                <a:spcPts val="600"/>
              </a:spcAft>
            </a:pPr>
            <a:r>
              <a:rPr lang="en-US" dirty="0" smtClean="0"/>
              <a:t>Categories represented as a collection of observed members (exemplars).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2111716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grpSp>
        <p:nvGrpSpPr>
          <p:cNvPr id="12" name="Group 11"/>
          <p:cNvGrpSpPr/>
          <p:nvPr/>
        </p:nvGrpSpPr>
        <p:grpSpPr>
          <a:xfrm>
            <a:off x="350877" y="1212220"/>
            <a:ext cx="8375156" cy="707886"/>
            <a:chOff x="233917" y="1396251"/>
            <a:chExt cx="8375156" cy="707886"/>
          </a:xfrm>
        </p:grpSpPr>
        <p:sp>
          <p:nvSpPr>
            <p:cNvPr id="8" name="TextBox 7"/>
            <p:cNvSpPr txBox="1"/>
            <p:nvPr/>
          </p:nvSpPr>
          <p:spPr>
            <a:xfrm>
              <a:off x="233917" y="1396251"/>
              <a:ext cx="4572000" cy="707886"/>
            </a:xfrm>
            <a:prstGeom prst="rect">
              <a:avLst/>
            </a:prstGeom>
            <a:noFill/>
          </p:spPr>
          <p:txBody>
            <a:bodyPr wrap="square" rtlCol="0">
              <a:spAutoFit/>
            </a:bodyPr>
            <a:lstStyle/>
            <a:p>
              <a:r>
                <a:rPr lang="en-US" sz="2000" dirty="0" smtClean="0"/>
                <a:t>Similarity as inverse-exponential function of distance across </a:t>
              </a:r>
              <a:r>
                <a:rPr lang="en-US" sz="2000" i="1" dirty="0" smtClean="0">
                  <a:latin typeface="Times" charset="0"/>
                  <a:ea typeface="Times" charset="0"/>
                  <a:cs typeface="Times" charset="0"/>
                </a:rPr>
                <a:t>k</a:t>
              </a:r>
              <a:r>
                <a:rPr lang="en-US" sz="2000" dirty="0" smtClean="0"/>
                <a:t> dimensions.</a:t>
              </a:r>
              <a:endParaRPr lang="en-US" sz="2000" dirty="0"/>
            </a:p>
          </p:txBody>
        </p:sp>
        <mc:AlternateContent xmlns:mc="http://schemas.openxmlformats.org/markup-compatibility/2006" xmlns:a14="http://schemas.microsoft.com/office/drawing/2010/main">
          <mc:Choice Requires="a14">
            <p:sp>
              <p:nvSpPr>
                <p:cNvPr id="11" name="TextBox 10"/>
                <p:cNvSpPr txBox="1"/>
                <p:nvPr/>
              </p:nvSpPr>
              <p:spPr>
                <a:xfrm>
                  <a:off x="4805917" y="1489321"/>
                  <a:ext cx="3803156"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𝑠</m:t>
                        </m:r>
                        <m:d>
                          <m:dPr>
                            <m:ctrlPr>
                              <a:rPr lang="mr-IN"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func>
                          <m:funcPr>
                            <m:ctrlPr>
                              <a:rPr lang="en-US" b="0" i="1" smtClean="0">
                                <a:latin typeface="Cambria Math" charset="0"/>
                              </a:rPr>
                            </m:ctrlPr>
                          </m:funcPr>
                          <m:fName>
                            <m:r>
                              <m:rPr>
                                <m:sty m:val="p"/>
                              </m:rPr>
                              <a:rPr lang="en-US" b="0" i="0" smtClean="0">
                                <a:latin typeface="Cambria Math" charset="0"/>
                              </a:rPr>
                              <m:t>exp</m:t>
                            </m:r>
                          </m:fName>
                          <m:e>
                            <m:d>
                              <m:dPr>
                                <m:begChr m:val="{"/>
                                <m:endChr m:val="}"/>
                                <m:ctrlPr>
                                  <a:rPr lang="en-US" b="0" i="1" smtClean="0">
                                    <a:latin typeface="Cambria Math" charset="0"/>
                                  </a:rPr>
                                </m:ctrlPr>
                              </m:dPr>
                              <m:e>
                                <m:r>
                                  <a:rPr lang="en-US" b="0" i="1" smtClean="0">
                                    <a:latin typeface="Cambria Math" charset="0"/>
                                  </a:rPr>
                                  <m:t>−</m:t>
                                </m:r>
                                <m:r>
                                  <a:rPr lang="en-US" b="0" i="1" smtClean="0">
                                    <a:latin typeface="Cambria Math" charset="0"/>
                                  </a:rPr>
                                  <m:t>𝑐</m:t>
                                </m:r>
                                <m:nary>
                                  <m:naryPr>
                                    <m:chr m:val="∑"/>
                                    <m:limLoc m:val="subSup"/>
                                    <m:supHide m:val="on"/>
                                    <m:ctrlPr>
                                      <a:rPr lang="en-US" b="0" i="1" smtClean="0">
                                        <a:latin typeface="Cambria Math" charset="0"/>
                                      </a:rPr>
                                    </m:ctrlPr>
                                  </m:naryPr>
                                  <m:sub>
                                    <m:r>
                                      <m:rPr>
                                        <m:brk m:alnAt="9"/>
                                      </m:rPr>
                                      <a:rPr lang="en-US" b="0" i="1" smtClean="0">
                                        <a:latin typeface="Cambria Math" charset="0"/>
                                      </a:rPr>
                                      <m:t>𝑘</m:t>
                                    </m:r>
                                  </m:sub>
                                  <m:sup/>
                                  <m:e>
                                    <m:d>
                                      <m:dPr>
                                        <m:begChr m:val="|"/>
                                        <m:endChr m:val="|"/>
                                        <m:ctrlPr>
                                          <a:rPr lang="hr-HR" b="0"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r>
                                              <a:rPr lang="en-US" b="0" i="1" smtClean="0">
                                                <a:latin typeface="Cambria Math" charset="0"/>
                                              </a:rPr>
                                              <m:t>𝑘</m:t>
                                            </m:r>
                                          </m:sub>
                                        </m:sSub>
                                        <m:r>
                                          <a:rPr lang="en-US" b="0" i="1" smtClean="0">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𝑗</m:t>
                                            </m:r>
                                            <m:r>
                                              <a:rPr lang="en-US" b="0" i="1" smtClean="0">
                                                <a:latin typeface="Cambria Math" charset="0"/>
                                              </a:rPr>
                                              <m:t>𝑘</m:t>
                                            </m:r>
                                          </m:sub>
                                        </m:sSub>
                                      </m:e>
                                    </m:d>
                                    <m:sSub>
                                      <m:sSubPr>
                                        <m:ctrlPr>
                                          <a:rPr lang="en-US" i="1">
                                            <a:latin typeface="Cambria Math" charset="0"/>
                                          </a:rPr>
                                        </m:ctrlPr>
                                      </m:sSubPr>
                                      <m:e>
                                        <m:r>
                                          <a:rPr lang="en-US" b="0" i="1" smtClean="0">
                                            <a:latin typeface="Cambria Math" charset="0"/>
                                          </a:rPr>
                                          <m:t>𝑤</m:t>
                                        </m:r>
                                      </m:e>
                                      <m:sub>
                                        <m:r>
                                          <a:rPr lang="en-US" b="0" i="1" smtClean="0">
                                            <a:latin typeface="Cambria Math" charset="0"/>
                                          </a:rPr>
                                          <m:t>𝑘</m:t>
                                        </m:r>
                                      </m:sub>
                                    </m:sSub>
                                  </m:e>
                                </m:nary>
                              </m:e>
                            </m:d>
                          </m:e>
                        </m:fun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805917" y="1489321"/>
                  <a:ext cx="3803156" cy="521746"/>
                </a:xfrm>
                <a:prstGeom prst="rect">
                  <a:avLst/>
                </a:prstGeom>
                <a:blipFill rotWithShape="0">
                  <a:blip r:embed="rId4"/>
                  <a:stretch>
                    <a:fillRect b="-1163"/>
                  </a:stretch>
                </a:blipFill>
              </p:spPr>
              <p:txBody>
                <a:bodyPr/>
                <a:lstStyle/>
                <a:p>
                  <a:r>
                    <a:rPr lang="en-US">
                      <a:noFill/>
                    </a:rPr>
                    <a:t> </a:t>
                  </a:r>
                </a:p>
              </p:txBody>
            </p:sp>
          </mc:Fallback>
        </mc:AlternateContent>
      </p:grpSp>
      <p:grpSp>
        <p:nvGrpSpPr>
          <p:cNvPr id="23" name="Group 22"/>
          <p:cNvGrpSpPr/>
          <p:nvPr/>
        </p:nvGrpSpPr>
        <p:grpSpPr>
          <a:xfrm>
            <a:off x="350877" y="2250546"/>
            <a:ext cx="8375156" cy="1090380"/>
            <a:chOff x="232270" y="2264020"/>
            <a:chExt cx="8375156" cy="1090380"/>
          </a:xfrm>
        </p:grpSpPr>
        <p:sp>
          <p:nvSpPr>
            <p:cNvPr id="14" name="TextBox 13"/>
            <p:cNvSpPr txBox="1"/>
            <p:nvPr/>
          </p:nvSpPr>
          <p:spPr>
            <a:xfrm>
              <a:off x="232270" y="2338737"/>
              <a:ext cx="4688957" cy="1015663"/>
            </a:xfrm>
            <a:prstGeom prst="rect">
              <a:avLst/>
            </a:prstGeom>
            <a:noFill/>
          </p:spPr>
          <p:txBody>
            <a:bodyPr wrap="square" rtlCol="0">
              <a:spAutoFit/>
            </a:bodyPr>
            <a:lstStyle/>
            <a:p>
              <a:r>
                <a:rPr lang="en-US" sz="2000" dirty="0" smtClean="0"/>
                <a:t>Generation is based on aggregation over stored examples </a:t>
              </a:r>
              <a:r>
                <a:rPr lang="en-US" sz="2000" dirty="0" smtClean="0">
                  <a:latin typeface="Times" charset="0"/>
                  <a:ea typeface="Times" charset="0"/>
                  <a:cs typeface="Times" charset="0"/>
                </a:rPr>
                <a:t>x</a:t>
              </a:r>
              <a:r>
                <a:rPr lang="en-US" sz="2000" dirty="0" smtClean="0"/>
                <a:t>. Similarity is weighted differently according to class assignment.</a:t>
              </a:r>
              <a:endParaRPr lang="en-US" sz="2000" dirty="0"/>
            </a:p>
          </p:txBody>
        </p:sp>
        <mc:AlternateContent xmlns:mc="http://schemas.openxmlformats.org/markup-compatibility/2006" xmlns:a14="http://schemas.microsoft.com/office/drawing/2010/main">
          <mc:Choice Requires="a14">
            <p:sp>
              <p:nvSpPr>
                <p:cNvPr id="15" name="TextBox 14"/>
                <p:cNvSpPr txBox="1"/>
                <p:nvPr/>
              </p:nvSpPr>
              <p:spPr>
                <a:xfrm>
                  <a:off x="5834872" y="2264020"/>
                  <a:ext cx="2772554" cy="342786"/>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charset="0"/>
                        </a:rPr>
                        <m:t>𝑎</m:t>
                      </m:r>
                      <m:d>
                        <m:dPr>
                          <m:ctrlPr>
                            <a:rPr lang="mr-IN" sz="2000" b="0" i="1" smtClean="0">
                              <a:latin typeface="Cambria Math" charset="0"/>
                            </a:rPr>
                          </m:ctrlPr>
                        </m:dPr>
                        <m:e>
                          <m:r>
                            <a:rPr lang="en-US" sz="2000" b="0" i="1" smtClean="0">
                              <a:latin typeface="Cambria Math" charset="0"/>
                            </a:rPr>
                            <m:t>𝑦</m:t>
                          </m:r>
                          <m:r>
                            <a:rPr lang="en-US" sz="2000" i="1">
                              <a:latin typeface="Cambria Math" charset="0"/>
                            </a:rPr>
                            <m:t>,</m:t>
                          </m:r>
                          <m:r>
                            <a:rPr lang="en-US" sz="2000" b="0" i="1" smtClean="0">
                              <a:latin typeface="Cambria Math" charset="0"/>
                            </a:rPr>
                            <m:t>𝑥</m:t>
                          </m:r>
                          <m:r>
                            <a:rPr lang="en-US" sz="2000" i="1" smtClean="0">
                              <a:latin typeface="Cambria Math" charset="0"/>
                            </a:rPr>
                            <m:t> </m:t>
                          </m:r>
                        </m:e>
                      </m:d>
                      <m:r>
                        <a:rPr lang="en-US" sz="2000" b="0" i="1" smtClean="0">
                          <a:latin typeface="Cambria Math" charset="0"/>
                        </a:rPr>
                        <m:t>=</m:t>
                      </m:r>
                      <m:nary>
                        <m:naryPr>
                          <m:chr m:val="∑"/>
                          <m:limLoc m:val="subSup"/>
                          <m:supHide m:val="on"/>
                          <m:ctrlPr>
                            <a:rPr lang="en-US" sz="2000" b="0" i="1" smtClean="0">
                              <a:latin typeface="Cambria Math" charset="0"/>
                            </a:rPr>
                          </m:ctrlPr>
                        </m:naryPr>
                        <m:sub>
                          <m:r>
                            <m:rPr>
                              <m:brk m:alnAt="9"/>
                            </m:rPr>
                            <a:rPr lang="en-US" sz="2000" b="0" i="1" smtClean="0">
                              <a:latin typeface="Cambria Math" charset="0"/>
                            </a:rPr>
                            <m:t>𝑗</m:t>
                          </m:r>
                        </m:sub>
                        <m:sup/>
                        <m:e>
                          <m:r>
                            <a:rPr lang="en-US" sz="2000" b="0" i="1" smtClean="0">
                              <a:latin typeface="Cambria Math" charset="0"/>
                            </a:rPr>
                            <m:t>𝑓</m:t>
                          </m:r>
                          <m:d>
                            <m:dPr>
                              <m:ctrlPr>
                                <a:rPr lang="en-US" sz="2000" b="0" i="1" smtClean="0">
                                  <a:latin typeface="Cambria Math" charset="0"/>
                                </a:rPr>
                              </m:ctrlPr>
                            </m:dPr>
                            <m:e>
                              <m:r>
                                <a:rPr lang="en-US" sz="2000" b="0" i="1" smtClean="0">
                                  <a:latin typeface="Cambria Math" charset="0"/>
                                </a:rPr>
                                <m:t>𝑗</m:t>
                              </m:r>
                            </m:e>
                          </m:d>
                          <m:r>
                            <a:rPr lang="en-US" sz="2000" b="0" i="1" smtClean="0">
                              <a:latin typeface="Cambria Math" charset="0"/>
                            </a:rPr>
                            <m:t>𝑠</m:t>
                          </m:r>
                          <m:r>
                            <a:rPr lang="en-US" sz="2000" b="0" i="1" smtClean="0">
                              <a:latin typeface="Cambria Math" charset="0"/>
                            </a:rPr>
                            <m:t>(</m:t>
                          </m:r>
                          <m:r>
                            <a:rPr lang="en-US" sz="2000" b="0" i="1" smtClean="0">
                              <a:latin typeface="Cambria Math" charset="0"/>
                            </a:rPr>
                            <m:t>𝑦</m:t>
                          </m:r>
                          <m:r>
                            <a:rPr lang="en-US" sz="2000" b="0" i="1" smtClean="0">
                              <a:latin typeface="Cambria Math" charset="0"/>
                            </a:rPr>
                            <m:t>,</m:t>
                          </m:r>
                          <m:sSub>
                            <m:sSubPr>
                              <m:ctrlPr>
                                <a:rPr lang="en-US" sz="2000" i="1">
                                  <a:latin typeface="Cambria Math" charset="0"/>
                                </a:rPr>
                              </m:ctrlPr>
                            </m:sSubPr>
                            <m:e>
                              <m:r>
                                <a:rPr lang="en-US" sz="2000" i="1">
                                  <a:latin typeface="Cambria Math" charset="0"/>
                                </a:rPr>
                                <m:t>𝑥</m:t>
                              </m:r>
                            </m:e>
                            <m:sub>
                              <m:r>
                                <a:rPr lang="en-US" sz="2000" i="1">
                                  <a:latin typeface="Cambria Math" charset="0"/>
                                </a:rPr>
                                <m:t>𝑗</m:t>
                              </m:r>
                            </m:sub>
                          </m:sSub>
                          <m:r>
                            <a:rPr lang="en-US" sz="2000" b="0" i="1" smtClean="0">
                              <a:latin typeface="Cambria Math" charset="0"/>
                            </a:rPr>
                            <m:t>)</m:t>
                          </m:r>
                        </m:e>
                      </m:nary>
                    </m:oMath>
                  </a14:m>
                  <a:r>
                    <a:rPr lang="en-US" sz="2000" dirty="0" smtClean="0"/>
                    <a:t> </a:t>
                  </a:r>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834872" y="2264020"/>
                  <a:ext cx="2772554" cy="342786"/>
                </a:xfrm>
                <a:prstGeom prst="rect">
                  <a:avLst/>
                </a:prstGeom>
                <a:blipFill rotWithShape="0">
                  <a:blip r:embed="rId5"/>
                  <a:stretch>
                    <a:fillRect l="-2423" t="-155357" r="-1762" b="-2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588219" y="2673495"/>
                  <a:ext cx="2984407" cy="639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mr-IN" sz="1600" i="1" smtClean="0">
                            <a:latin typeface="Cambria Math" charset="0"/>
                          </a:rPr>
                          <m:t>𝑓</m:t>
                        </m:r>
                        <m:d>
                          <m:dPr>
                            <m:ctrlPr>
                              <a:rPr lang="mr-IN" sz="1600" i="1" smtClean="0">
                                <a:latin typeface="Cambria Math" charset="0"/>
                              </a:rPr>
                            </m:ctrlPr>
                          </m:dPr>
                          <m:e>
                            <m:r>
                              <a:rPr lang="en-US" sz="1600" b="0" i="1" smtClean="0">
                                <a:latin typeface="Cambria Math" charset="0"/>
                              </a:rPr>
                              <m:t>𝑗</m:t>
                            </m:r>
                          </m:e>
                        </m:d>
                        <m:r>
                          <a:rPr lang="mr-IN" sz="1600" i="1" smtClean="0">
                            <a:latin typeface="Cambria Math" charset="0"/>
                          </a:rPr>
                          <m:t>=</m:t>
                        </m:r>
                        <m:d>
                          <m:dPr>
                            <m:begChr m:val="{"/>
                            <m:endChr m:val=""/>
                            <m:ctrlPr>
                              <a:rPr lang="mr-IN" sz="1600" i="1" smtClean="0">
                                <a:latin typeface="Cambria Math" charset="0"/>
                              </a:rPr>
                            </m:ctrlPr>
                          </m:dPr>
                          <m:e>
                            <m:eqArr>
                              <m:eqArrPr>
                                <m:ctrlPr>
                                  <a:rPr lang="mr-IN" sz="1600" i="1" smtClean="0">
                                    <a:latin typeface="Cambria Math" charset="0"/>
                                  </a:rPr>
                                </m:ctrlPr>
                              </m:eqArrPr>
                              <m:e>
                                <m:r>
                                  <a:rPr lang="mr-IN" sz="1600" i="1" smtClean="0">
                                    <a:latin typeface="Cambria Math" charset="0"/>
                                    <a:ea typeface="Cambria Math" charset="0"/>
                                    <a:cs typeface="Cambria Math" charset="0"/>
                                  </a:rPr>
                                  <m:t>𝜙</m:t>
                                </m:r>
                                <m:r>
                                  <a:rPr lang="mr-IN" sz="1600" i="1" smtClean="0">
                                    <a:latin typeface="Cambria Math" charset="0"/>
                                  </a:rPr>
                                  <m:t>,  </m:t>
                                </m:r>
                                <m:sSub>
                                  <m:sSubPr>
                                    <m:ctrlPr>
                                      <a:rPr lang="en-US" sz="1600" b="0" i="1" smtClean="0">
                                        <a:latin typeface="Cambria Math" charset="0"/>
                                      </a:rPr>
                                    </m:ctrlPr>
                                  </m:sSubPr>
                                  <m:e>
                                    <m:r>
                                      <a:rPr lang="en-US" sz="1600" b="0" i="1" smtClean="0">
                                        <a:latin typeface="Cambria Math" charset="0"/>
                                      </a:rPr>
                                      <m:t>𝑥</m:t>
                                    </m:r>
                                  </m:e>
                                  <m:sub>
                                    <m:r>
                                      <a:rPr lang="en-US" sz="1600" b="0" i="1" smtClean="0">
                                        <a:latin typeface="Cambria Math" charset="0"/>
                                      </a:rPr>
                                      <m:t>𝑗</m:t>
                                    </m:r>
                                  </m:sub>
                                </m:sSub>
                                <m:r>
                                  <a:rPr lang="en-US" sz="1600" b="0" i="1" smtClean="0">
                                    <a:latin typeface="Cambria Math" charset="0"/>
                                  </a:rPr>
                                  <m:t> </m:t>
                                </m:r>
                                <m:r>
                                  <m:rPr>
                                    <m:nor/>
                                  </m:rPr>
                                  <a:rPr lang="en-US" sz="1600" b="0" i="0" smtClean="0">
                                    <a:latin typeface="Cambria Math" charset="0"/>
                                  </a:rPr>
                                  <m:t>in</m:t>
                                </m:r>
                                <m:r>
                                  <m:rPr>
                                    <m:nor/>
                                  </m:rPr>
                                  <a:rPr lang="en-US" sz="1600" b="0" i="0" smtClean="0">
                                    <a:latin typeface="Cambria Math" charset="0"/>
                                  </a:rPr>
                                  <m:t> </m:t>
                                </m:r>
                                <m:r>
                                  <m:rPr>
                                    <m:nor/>
                                  </m:rPr>
                                  <a:rPr lang="en-US" sz="1600" b="0" i="0" smtClean="0">
                                    <a:latin typeface="Cambria Math" charset="0"/>
                                  </a:rPr>
                                  <m:t>contrast</m:t>
                                </m:r>
                                <m:r>
                                  <m:rPr>
                                    <m:nor/>
                                  </m:rPr>
                                  <a:rPr lang="en-US" sz="1600" b="0" i="0" smtClean="0">
                                    <a:latin typeface="Cambria Math" charset="0"/>
                                  </a:rPr>
                                  <m:t> </m:t>
                                </m:r>
                                <m:r>
                                  <m:rPr>
                                    <m:nor/>
                                  </m:rPr>
                                  <a:rPr lang="en-US" sz="1600" b="0" i="0" smtClean="0">
                                    <a:latin typeface="Cambria Math" charset="0"/>
                                  </a:rPr>
                                  <m:t>class</m:t>
                                </m:r>
                              </m:e>
                              <m:e>
                                <m:r>
                                  <a:rPr lang="mr-IN" sz="1600" i="1" smtClean="0">
                                    <a:latin typeface="Cambria Math" charset="0"/>
                                    <a:ea typeface="Cambria Math" charset="0"/>
                                    <a:cs typeface="Cambria Math" charset="0"/>
                                  </a:rPr>
                                  <m:t>𝛾</m:t>
                                </m:r>
                                <m:r>
                                  <a:rPr lang="mr-IN" sz="1600" i="1">
                                    <a:latin typeface="Cambria Math" charset="0"/>
                                  </a:rPr>
                                  <m:t>, </m:t>
                                </m:r>
                                <m:r>
                                  <a:rPr lang="mr-IN" sz="1600" i="1" smtClean="0">
                                    <a:latin typeface="Cambria Math" charset="0"/>
                                  </a:rPr>
                                  <m:t> </m:t>
                                </m:r>
                                <m:sSub>
                                  <m:sSubPr>
                                    <m:ctrlPr>
                                      <a:rPr lang="en-US" sz="1600" i="1">
                                        <a:latin typeface="Cambria Math" charset="0"/>
                                      </a:rPr>
                                    </m:ctrlPr>
                                  </m:sSubPr>
                                  <m:e>
                                    <m:r>
                                      <a:rPr lang="en-US" sz="1600" b="0" i="1" smtClean="0">
                                        <a:latin typeface="Cambria Math" charset="0"/>
                                      </a:rPr>
                                      <m:t>   </m:t>
                                    </m:r>
                                    <m:r>
                                      <a:rPr lang="en-US" sz="1600" i="1">
                                        <a:latin typeface="Cambria Math" charset="0"/>
                                      </a:rPr>
                                      <m:t>𝑥</m:t>
                                    </m:r>
                                  </m:e>
                                  <m:sub>
                                    <m:r>
                                      <a:rPr lang="en-US" sz="1600" i="1">
                                        <a:latin typeface="Cambria Math" charset="0"/>
                                      </a:rPr>
                                      <m:t>𝑗</m:t>
                                    </m:r>
                                  </m:sub>
                                </m:sSub>
                                <m:r>
                                  <a:rPr lang="en-US" sz="1600" b="0" i="1" smtClean="0">
                                    <a:latin typeface="Cambria Math" charset="0"/>
                                  </a:rPr>
                                  <m:t> </m:t>
                                </m:r>
                                <m:r>
                                  <m:rPr>
                                    <m:nor/>
                                  </m:rPr>
                                  <a:rPr lang="en-US" sz="1600" b="0" i="0" smtClean="0">
                                    <a:latin typeface="Cambria Math" charset="0"/>
                                  </a:rPr>
                                  <m:t>i</m:t>
                                </m:r>
                                <m:r>
                                  <m:rPr>
                                    <m:nor/>
                                  </m:rPr>
                                  <a:rPr lang="en-US" sz="1600" i="0">
                                    <a:latin typeface="Cambria Math" charset="0"/>
                                  </a:rPr>
                                  <m:t>n</m:t>
                                </m:r>
                                <m:r>
                                  <m:rPr>
                                    <m:nor/>
                                  </m:rPr>
                                  <a:rPr lang="en-US" sz="1600" i="0">
                                    <a:latin typeface="Cambria Math" charset="0"/>
                                  </a:rPr>
                                  <m:t> </m:t>
                                </m:r>
                                <m:r>
                                  <m:rPr>
                                    <m:nor/>
                                  </m:rPr>
                                  <a:rPr lang="en-US" sz="1600" b="0" i="0" smtClean="0">
                                    <a:latin typeface="Cambria Math" charset="0"/>
                                  </a:rPr>
                                  <m:t>target</m:t>
                                </m:r>
                                <m:r>
                                  <m:rPr>
                                    <m:nor/>
                                  </m:rPr>
                                  <a:rPr lang="en-US" sz="1600" b="0" i="0" smtClean="0">
                                    <a:latin typeface="Cambria Math" charset="0"/>
                                  </a:rPr>
                                  <m:t> </m:t>
                                </m:r>
                                <m:r>
                                  <m:rPr>
                                    <m:nor/>
                                  </m:rPr>
                                  <a:rPr lang="en-US" sz="1600" i="0">
                                    <a:latin typeface="Cambria Math" charset="0"/>
                                  </a:rPr>
                                  <m:t>class</m:t>
                                </m:r>
                              </m:e>
                            </m:eqArr>
                          </m:e>
                        </m:d>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588219" y="2673495"/>
                  <a:ext cx="2984407" cy="639534"/>
                </a:xfrm>
                <a:prstGeom prst="rect">
                  <a:avLst/>
                </a:prstGeom>
                <a:blipFill rotWithShape="0">
                  <a:blip r:embed="rId6"/>
                  <a:stretch>
                    <a:fillRect/>
                  </a:stretch>
                </a:blipFill>
              </p:spPr>
              <p:txBody>
                <a:bodyPr/>
                <a:lstStyle/>
                <a:p>
                  <a:r>
                    <a:rPr lang="en-US">
                      <a:noFill/>
                    </a:rPr>
                    <a:t> </a:t>
                  </a:r>
                </a:p>
              </p:txBody>
            </p:sp>
          </mc:Fallback>
        </mc:AlternateContent>
      </p:grpSp>
      <p:grpSp>
        <p:nvGrpSpPr>
          <p:cNvPr id="22" name="Group 21"/>
          <p:cNvGrpSpPr/>
          <p:nvPr/>
        </p:nvGrpSpPr>
        <p:grpSpPr>
          <a:xfrm>
            <a:off x="308345" y="3746084"/>
            <a:ext cx="8612371" cy="2798112"/>
            <a:chOff x="308345" y="3746084"/>
            <a:chExt cx="8612371" cy="2798112"/>
          </a:xfrm>
        </p:grpSpPr>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345" y="3746084"/>
              <a:ext cx="8612371" cy="279811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5231971" y="6137361"/>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231971" y="6137361"/>
                  <a:ext cx="1988288" cy="276999"/>
                </a:xfrm>
                <a:prstGeom prst="rect">
                  <a:avLst/>
                </a:prstGeom>
                <a:blipFill rotWithShape="0">
                  <a:blip r:embed="rId8"/>
                  <a:stretch>
                    <a:fillRect l="-92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870791" y="6137363"/>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=0,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870791" y="6137363"/>
                  <a:ext cx="1988288" cy="276999"/>
                </a:xfrm>
                <a:prstGeom prst="rect">
                  <a:avLst/>
                </a:prstGeom>
                <a:blipFill rotWithShape="0">
                  <a:blip r:embed="rId9"/>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0874" y="6137362"/>
                  <a:ext cx="19882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=0</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30874" y="6137362"/>
                  <a:ext cx="1988288" cy="276999"/>
                </a:xfrm>
                <a:prstGeom prst="rect">
                  <a:avLst/>
                </a:prstGeom>
                <a:blipFill rotWithShape="0">
                  <a:blip r:embed="rId10"/>
                  <a:stretch>
                    <a:fillRect l="-920"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83064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196"/>
            <a:ext cx="9144000" cy="3994804"/>
          </a:xfrm>
          <a:prstGeom prst="rect">
            <a:avLst/>
          </a:prstGeom>
        </p:spPr>
      </p:pic>
      <p:sp>
        <p:nvSpPr>
          <p:cNvPr id="6" name="TextBox 5"/>
          <p:cNvSpPr txBox="1"/>
          <p:nvPr/>
        </p:nvSpPr>
        <p:spPr>
          <a:xfrm>
            <a:off x="308344" y="95693"/>
            <a:ext cx="2965877" cy="523220"/>
          </a:xfrm>
          <a:prstGeom prst="rect">
            <a:avLst/>
          </a:prstGeom>
          <a:noFill/>
        </p:spPr>
        <p:txBody>
          <a:bodyPr wrap="none" rtlCol="0">
            <a:spAutoFit/>
          </a:bodyPr>
          <a:lstStyle/>
          <a:p>
            <a:r>
              <a:rPr lang="en-US" sz="2800" smtClean="0"/>
              <a:t>Model Comparison</a:t>
            </a:r>
            <a:endParaRPr lang="en-US" sz="2800"/>
          </a:p>
        </p:txBody>
      </p:sp>
      <p:sp>
        <p:nvSpPr>
          <p:cNvPr id="7" name="TextBox 6"/>
          <p:cNvSpPr txBox="1"/>
          <p:nvPr/>
        </p:nvSpPr>
        <p:spPr>
          <a:xfrm>
            <a:off x="308344" y="739659"/>
            <a:ext cx="8277447" cy="1938992"/>
          </a:xfrm>
          <a:prstGeom prst="rect">
            <a:avLst/>
          </a:prstGeom>
          <a:noFill/>
        </p:spPr>
        <p:txBody>
          <a:bodyPr wrap="square" rtlCol="0">
            <a:spAutoFit/>
          </a:bodyPr>
          <a:lstStyle/>
          <a:p>
            <a:pPr marL="285750" indent="-285750">
              <a:buFontTx/>
              <a:buChar char="-"/>
            </a:pPr>
            <a:r>
              <a:rPr lang="en-US" sz="2000" dirty="0" smtClean="0"/>
              <a:t>Parameters fitted (4 per model), maximized log-likelihood to all responses.</a:t>
            </a:r>
          </a:p>
          <a:p>
            <a:pPr marL="285750" indent="-285750">
              <a:buFontTx/>
              <a:buChar char="-"/>
            </a:pPr>
            <a:r>
              <a:rPr lang="en-US" sz="2000" dirty="0" smtClean="0"/>
              <a:t>Each participant’s generation simulated 50 times with the best-fitting parameters.</a:t>
            </a:r>
          </a:p>
          <a:p>
            <a:pPr marL="285750" indent="-285750">
              <a:buFontTx/>
              <a:buChar char="-"/>
            </a:pPr>
            <a:endParaRPr lang="en-US" sz="2000" dirty="0"/>
          </a:p>
          <a:p>
            <a:r>
              <a:rPr lang="en-US" sz="2000" i="1" dirty="0" smtClean="0"/>
              <a:t>PACKER has a clear advantage over the Copy &amp; Tweak and Hierarchical sampling models.</a:t>
            </a:r>
            <a:endParaRPr lang="en-US" sz="2000" i="1" dirty="0"/>
          </a:p>
        </p:txBody>
      </p:sp>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7" name="Group 6"/>
          <p:cNvGrpSpPr/>
          <p:nvPr/>
        </p:nvGrpSpPr>
        <p:grpSpPr>
          <a:xfrm>
            <a:off x="4967784" y="866632"/>
            <a:ext cx="3807725" cy="5751702"/>
            <a:chOff x="4623782" y="806333"/>
            <a:chExt cx="4259071" cy="598101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9" name="TextBox 8"/>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1" name="TextBox 10"/>
          <p:cNvSpPr txBox="1"/>
          <p:nvPr/>
        </p:nvSpPr>
        <p:spPr>
          <a:xfrm>
            <a:off x="297264" y="1834106"/>
            <a:ext cx="5063319" cy="1292662"/>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259" y="691116"/>
            <a:ext cx="7517219" cy="4031873"/>
          </a:xfrm>
          <a:prstGeom prst="rect">
            <a:avLst/>
          </a:prstGeom>
          <a:noFill/>
        </p:spPr>
        <p:txBody>
          <a:bodyPr wrap="square" rtlCol="0">
            <a:spAutoFit/>
          </a:bodyPr>
          <a:lstStyle/>
          <a:p>
            <a:r>
              <a:rPr lang="en-US" sz="2800" b="1" dirty="0"/>
              <a:t>What does PACKER contribute?</a:t>
            </a:r>
          </a:p>
          <a:p>
            <a:pPr marL="285750" indent="-285750">
              <a:buFontTx/>
              <a:buChar char="-"/>
            </a:pPr>
            <a:endParaRPr lang="en-US" sz="2000" dirty="0" smtClean="0"/>
          </a:p>
          <a:p>
            <a:pPr marL="285750" indent="-285750">
              <a:buFontTx/>
              <a:buChar char="-"/>
            </a:pPr>
            <a:r>
              <a:rPr lang="en-US" sz="2000" dirty="0" smtClean="0"/>
              <a:t>Links the exemplar view to category generation.</a:t>
            </a:r>
          </a:p>
          <a:p>
            <a:pPr marL="285750" indent="-285750">
              <a:buFontTx/>
              <a:buChar char="-"/>
            </a:pPr>
            <a:r>
              <a:rPr lang="en-US" sz="2000" dirty="0"/>
              <a:t>Explains contrast &amp; similarity-driven effects</a:t>
            </a:r>
            <a:r>
              <a:rPr lang="en-US" sz="2000" dirty="0" smtClean="0"/>
              <a:t>.</a:t>
            </a:r>
          </a:p>
          <a:p>
            <a:pPr marL="285750" indent="-285750">
              <a:buFontTx/>
              <a:buChar char="-"/>
            </a:pPr>
            <a:r>
              <a:rPr lang="en-US" sz="2000" dirty="0" smtClean="0"/>
              <a:t>Explains “open space” effects.</a:t>
            </a:r>
          </a:p>
          <a:p>
            <a:pPr marL="285750" indent="-285750">
              <a:buFontTx/>
              <a:buChar char="-"/>
            </a:pPr>
            <a:r>
              <a:rPr lang="en-US" sz="2000" dirty="0" smtClean="0"/>
              <a:t>Explains individual differences (via parameter changes).</a:t>
            </a:r>
          </a:p>
          <a:p>
            <a:pPr marL="285750" indent="-285750">
              <a:buFontTx/>
              <a:buChar char="-"/>
            </a:pPr>
            <a:r>
              <a:rPr lang="en-US" sz="2000" dirty="0" smtClean="0"/>
              <a:t>Possible interpretation as an importance sampling process (ask Joe!)</a:t>
            </a:r>
            <a:endParaRPr lang="en-US" sz="2000" dirty="0"/>
          </a:p>
          <a:p>
            <a:endParaRPr lang="en-US" sz="2000" dirty="0" smtClean="0"/>
          </a:p>
          <a:p>
            <a:pPr marL="285750" indent="-285750">
              <a:buFontTx/>
              <a:buChar char="-"/>
            </a:pPr>
            <a:endParaRPr lang="en-US" sz="2000" dirty="0" smtClean="0"/>
          </a:p>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endParaRPr lang="en-US" sz="2000" dirty="0"/>
          </a:p>
        </p:txBody>
      </p:sp>
    </p:spTree>
    <p:extLst>
      <p:ext uri="{BB962C8B-B14F-4D97-AF65-F5344CB8AC3E}">
        <p14:creationId xmlns:p14="http://schemas.microsoft.com/office/powerpoint/2010/main" val="8029356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934" y="388841"/>
            <a:ext cx="8346560" cy="3108543"/>
          </a:xfrm>
          <a:prstGeom prst="rect">
            <a:avLst/>
          </a:prstGeom>
          <a:noFill/>
        </p:spPr>
        <p:txBody>
          <a:bodyPr wrap="square" rtlCol="0">
            <a:spAutoFit/>
          </a:bodyPr>
          <a:lstStyle/>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p>
          <a:p>
            <a:pPr marL="285750" indent="-285750">
              <a:buFontTx/>
              <a:buChar char="-"/>
            </a:pPr>
            <a:endParaRPr lang="en-US" sz="2000" dirty="0"/>
          </a:p>
          <a:p>
            <a:r>
              <a:rPr lang="en-US" sz="2800" b="1" dirty="0" smtClean="0"/>
              <a:t>Rebuttal!</a:t>
            </a:r>
          </a:p>
          <a:p>
            <a:endParaRPr lang="en-US" sz="2000" dirty="0"/>
          </a:p>
          <a:p>
            <a:pPr marL="285750" indent="-285750">
              <a:buFontTx/>
              <a:buChar char="-"/>
            </a:pPr>
            <a:r>
              <a:rPr lang="en-US" sz="2000" dirty="0" smtClean="0"/>
              <a:t>There is a lot going into category generation, </a:t>
            </a:r>
            <a:r>
              <a:rPr lang="en-US" sz="2000" i="1" dirty="0" smtClean="0"/>
              <a:t>besides</a:t>
            </a:r>
            <a:r>
              <a:rPr lang="en-US" sz="2000" dirty="0" smtClean="0"/>
              <a:t> prior knowledge.</a:t>
            </a:r>
          </a:p>
          <a:p>
            <a:pPr marL="285750" indent="-285750">
              <a:buFontTx/>
              <a:buChar char="-"/>
            </a:pPr>
            <a:r>
              <a:rPr lang="en-US" sz="2000" dirty="0" smtClean="0"/>
              <a:t>Possible to devise a model explaining contrast </a:t>
            </a:r>
            <a:r>
              <a:rPr lang="en-US" sz="2000" i="1" dirty="0" smtClean="0"/>
              <a:t>and</a:t>
            </a:r>
            <a:r>
              <a:rPr lang="en-US" sz="2000" dirty="0" smtClean="0"/>
              <a:t> distributional similarity.</a:t>
            </a:r>
            <a:endParaRPr lang="en-US" sz="2000" dirty="0"/>
          </a:p>
          <a:p>
            <a:pPr marL="285750" indent="-285750">
              <a:buFontTx/>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011" y="3380994"/>
            <a:ext cx="5728159" cy="3381313"/>
          </a:xfrm>
          <a:prstGeom prst="rect">
            <a:avLst/>
          </a:prstGeom>
        </p:spPr>
      </p:pic>
    </p:spTree>
    <p:extLst>
      <p:ext uri="{BB962C8B-B14F-4D97-AF65-F5344CB8AC3E}">
        <p14:creationId xmlns:p14="http://schemas.microsoft.com/office/powerpoint/2010/main" val="13035665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88" y="478464"/>
            <a:ext cx="2514599" cy="4955203"/>
          </a:xfrm>
          <a:prstGeom prst="rect">
            <a:avLst/>
          </a:prstGeom>
          <a:noFill/>
        </p:spPr>
        <p:txBody>
          <a:bodyPr wrap="none" rtlCol="0">
            <a:spAutoFit/>
          </a:bodyPr>
          <a:lstStyle/>
          <a:p>
            <a:r>
              <a:rPr lang="en-US" sz="4000" dirty="0" smtClean="0"/>
              <a:t>Questions?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pPr marL="401638" indent="-381000">
              <a:buFont typeface="Arial" charset="0"/>
              <a:buChar char="•"/>
            </a:pPr>
            <a:endParaRPr lang="en-US" sz="2400" dirty="0"/>
          </a:p>
        </p:txBody>
      </p:sp>
      <p:sp>
        <p:nvSpPr>
          <p:cNvPr id="11" name="Rectangle 10"/>
          <p:cNvSpPr/>
          <p:nvPr/>
        </p:nvSpPr>
        <p:spPr>
          <a:xfrm>
            <a:off x="5938282" y="4384710"/>
            <a:ext cx="2801681" cy="2246769"/>
          </a:xfrm>
          <a:prstGeom prst="rect">
            <a:avLst/>
          </a:prstGeom>
        </p:spPr>
        <p:txBody>
          <a:bodyPr wrap="square">
            <a:spAutoFit/>
          </a:bodyPr>
          <a:lstStyle/>
          <a:p>
            <a:pPr algn="r"/>
            <a:r>
              <a:rPr lang="en-US" sz="2800" b="1" dirty="0"/>
              <a:t>Special thanks to </a:t>
            </a:r>
          </a:p>
          <a:p>
            <a:pPr algn="r"/>
            <a:r>
              <a:rPr lang="en-US" sz="2800" dirty="0"/>
              <a:t>Ken Kurtz</a:t>
            </a:r>
          </a:p>
          <a:p>
            <a:pPr algn="r"/>
            <a:r>
              <a:rPr lang="en-US" sz="2800" dirty="0"/>
              <a:t>Alan </a:t>
            </a:r>
            <a:r>
              <a:rPr lang="en-US" sz="2800" dirty="0" err="1" smtClean="0"/>
              <a:t>Jern</a:t>
            </a:r>
            <a:endParaRPr lang="en-US" sz="2800" dirty="0" smtClean="0"/>
          </a:p>
          <a:p>
            <a:pPr algn="r"/>
            <a:r>
              <a:rPr lang="en-US" sz="2800" dirty="0" smtClean="0"/>
              <a:t>Charles Kemp</a:t>
            </a:r>
          </a:p>
          <a:p>
            <a:pPr algn="r"/>
            <a:r>
              <a:rPr lang="en-US" sz="2800" dirty="0" smtClean="0"/>
              <a:t>Jeff </a:t>
            </a:r>
            <a:r>
              <a:rPr lang="en-US" sz="2800" dirty="0" err="1" smtClean="0"/>
              <a:t>Zemla</a:t>
            </a:r>
            <a:endParaRPr lang="en-US" sz="2800" dirty="0"/>
          </a:p>
        </p:txBody>
      </p:sp>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 y="4130748"/>
            <a:ext cx="9135339" cy="2727252"/>
          </a:xfrm>
          <a:prstGeom prst="rect">
            <a:avLst/>
          </a:prstGeom>
        </p:spPr>
      </p:pic>
      <p:sp>
        <p:nvSpPr>
          <p:cNvPr id="4" name="TextBox 3"/>
          <p:cNvSpPr txBox="1"/>
          <p:nvPr/>
        </p:nvSpPr>
        <p:spPr>
          <a:xfrm>
            <a:off x="272114" y="580915"/>
            <a:ext cx="6780877" cy="3046988"/>
          </a:xfrm>
          <a:prstGeom prst="rect">
            <a:avLst/>
          </a:prstGeom>
          <a:noFill/>
        </p:spPr>
        <p:txBody>
          <a:bodyPr wrap="square" rtlCol="0">
            <a:spAutoFit/>
          </a:bodyPr>
          <a:lstStyle/>
          <a:p>
            <a:r>
              <a:rPr lang="en-US" sz="2400" dirty="0" smtClean="0"/>
              <a:t>Huge variation in Y axis Range, but everyone’s Alpha category had the same range!</a:t>
            </a:r>
          </a:p>
          <a:p>
            <a:endParaRPr lang="en-US" sz="2400" dirty="0"/>
          </a:p>
          <a:p>
            <a:r>
              <a:rPr lang="en-US" sz="2000" dirty="0" smtClean="0"/>
              <a:t>Each participant is a line, depicting the start and end points of their category along the Y axis. Notches for each example.</a:t>
            </a:r>
          </a:p>
          <a:p>
            <a:endParaRPr lang="en-US" sz="2000" dirty="0"/>
          </a:p>
          <a:p>
            <a:r>
              <a:rPr lang="en-US" sz="2000" dirty="0" smtClean="0"/>
              <a:t>Most people have very little or maximum ranges, very little middle ground.</a:t>
            </a:r>
          </a:p>
          <a:p>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1" y="78071"/>
            <a:ext cx="2091009" cy="4052677"/>
          </a:xfrm>
          <a:prstGeom prst="rect">
            <a:avLst/>
          </a:prstGeom>
        </p:spPr>
      </p:pic>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99989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673247"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b="1" u="sng" dirty="0" smtClean="0"/>
              <a:t>Generation is influenced by prior knowledge.</a:t>
            </a:r>
          </a:p>
          <a:p>
            <a:pPr marL="285750" indent="-169863">
              <a:buFontTx/>
              <a:buChar char="-"/>
            </a:pPr>
            <a:r>
              <a:rPr lang="en-US" b="1"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52" y="1686771"/>
            <a:ext cx="3306867" cy="830997"/>
          </a:xfrm>
          <a:prstGeom prst="rect">
            <a:avLst/>
          </a:prstGeom>
          <a:noFill/>
        </p:spPr>
        <p:txBody>
          <a:bodyPr wrap="none" rtlCol="0">
            <a:spAutoFit/>
          </a:bodyPr>
          <a:lstStyle/>
          <a:p>
            <a:r>
              <a:rPr lang="en-US" sz="2400" b="1" dirty="0" smtClean="0">
                <a:solidFill>
                  <a:schemeClr val="bg1">
                    <a:lumMod val="65000"/>
                  </a:schemeClr>
                </a:solidFill>
              </a:rPr>
              <a:t>Real World Examples</a:t>
            </a:r>
            <a:r>
              <a:rPr lang="en-US" sz="2400" dirty="0" smtClean="0">
                <a:solidFill>
                  <a:schemeClr val="bg1">
                    <a:lumMod val="65000"/>
                  </a:schemeClr>
                </a:solidFill>
              </a:rPr>
              <a:t>: </a:t>
            </a:r>
          </a:p>
          <a:p>
            <a:r>
              <a:rPr lang="en-US" sz="2400" dirty="0" smtClean="0">
                <a:solidFill>
                  <a:schemeClr val="bg1">
                    <a:lumMod val="65000"/>
                  </a:schemeClr>
                </a:solidFill>
              </a:rPr>
              <a:t>science, art, design, etc</a:t>
            </a:r>
            <a:r>
              <a:rPr lang="mr-IN" sz="2400" dirty="0" smtClean="0">
                <a:solidFill>
                  <a:schemeClr val="bg1">
                    <a:lumMod val="65000"/>
                  </a:schemeClr>
                </a:solidFill>
              </a:rPr>
              <a:t>…</a:t>
            </a:r>
            <a:endParaRPr lang="en-US" sz="2400" dirty="0">
              <a:solidFill>
                <a:schemeClr val="bg1">
                  <a:lumMod val="65000"/>
                </a:schemeClr>
              </a:solidFill>
            </a:endParaRPr>
          </a:p>
        </p:txBody>
      </p:sp>
    </p:spTree>
    <p:extLst>
      <p:ext uri="{BB962C8B-B14F-4D97-AF65-F5344CB8AC3E}">
        <p14:creationId xmlns:p14="http://schemas.microsoft.com/office/powerpoint/2010/main" val="58664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endParaRPr lang="en-US" dirty="0" smtClean="0"/>
          </a:p>
          <a:p>
            <a:endParaRPr lang="en-US" dirty="0" smtClean="0"/>
          </a:p>
          <a:p>
            <a:endParaRPr lang="en-US" dirty="0"/>
          </a:p>
          <a:p>
            <a:pPr>
              <a:spcAft>
                <a:spcPts val="1800"/>
              </a:spcAft>
            </a:pPr>
            <a:r>
              <a:rPr lang="en-US" sz="2000" b="1" dirty="0"/>
              <a:t>Copy-and-Tweak </a:t>
            </a:r>
            <a:r>
              <a:rPr lang="en-US" sz="2000" dirty="0"/>
              <a:t>(Ward, 1995)</a:t>
            </a:r>
          </a:p>
          <a:p>
            <a:pPr marL="285750" indent="-168275">
              <a:spcAft>
                <a:spcPts val="600"/>
              </a:spcAft>
              <a:buFontTx/>
              <a:buChar char="-"/>
            </a:pPr>
            <a:r>
              <a:rPr lang="en-US" sz="2000" dirty="0"/>
              <a:t>Participants retrieve an earth animal from memory, and then change a few of its features to make something new</a:t>
            </a:r>
            <a:r>
              <a:rPr lang="en-US" sz="2000" dirty="0" smtClean="0"/>
              <a:t>.</a:t>
            </a:r>
          </a:p>
          <a:p>
            <a:pPr marL="285750" indent="-168275">
              <a:spcAft>
                <a:spcPts val="600"/>
              </a:spcAft>
              <a:buFontTx/>
              <a:buChar char="-"/>
            </a:pPr>
            <a:r>
              <a:rPr lang="en-US" sz="2000" dirty="0" smtClean="0"/>
              <a:t>Interpreted as an exemplar approach.</a:t>
            </a:r>
          </a:p>
          <a:p>
            <a:pPr marL="285750" indent="-168275">
              <a:spcAft>
                <a:spcPts val="600"/>
              </a:spcAft>
              <a:buFontTx/>
              <a:buChar char="-"/>
            </a:pPr>
            <a:r>
              <a:rPr lang="en-US" sz="2000" dirty="0" smtClean="0"/>
              <a:t>Recently formalized by </a:t>
            </a:r>
            <a:r>
              <a:rPr lang="en-US" sz="2000" dirty="0" err="1"/>
              <a:t>J</a:t>
            </a:r>
            <a:r>
              <a:rPr lang="en-US" sz="2000" dirty="0" err="1" smtClean="0"/>
              <a:t>ern</a:t>
            </a:r>
            <a:r>
              <a:rPr lang="en-US" sz="2000" dirty="0" smtClean="0"/>
              <a:t> &amp; Kemp (2013)</a:t>
            </a:r>
            <a:endParaRPr lang="en-US" sz="2000" dirty="0"/>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74318" y="4832727"/>
              <a:ext cx="1972750" cy="4540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923505" y="4681914"/>
              <a:ext cx="176689" cy="176689"/>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1839</TotalTime>
  <Words>7260</Words>
  <Application>Microsoft Macintosh PowerPoint</Application>
  <PresentationFormat>On-screen Show (4:3)</PresentationFormat>
  <Paragraphs>696</Paragraphs>
  <Slides>55</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Calibri</vt:lpstr>
      <vt:lpstr>Calibri Light</vt:lpstr>
      <vt:lpstr>Cambria Math</vt:lpstr>
      <vt:lpstr>Courier</vt:lpstr>
      <vt:lpstr>Mangal</vt:lpstr>
      <vt:lpstr>Times</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186</cp:revision>
  <cp:lastPrinted>2017-02-20T22:11:34Z</cp:lastPrinted>
  <dcterms:created xsi:type="dcterms:W3CDTF">2017-02-16T21:54:54Z</dcterms:created>
  <dcterms:modified xsi:type="dcterms:W3CDTF">2017-03-02T18:29:25Z</dcterms:modified>
</cp:coreProperties>
</file>