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88" r:id="rId2"/>
    <p:sldId id="256" r:id="rId3"/>
    <p:sldId id="261" r:id="rId4"/>
    <p:sldId id="257" r:id="rId5"/>
    <p:sldId id="289" r:id="rId6"/>
    <p:sldId id="264" r:id="rId7"/>
    <p:sldId id="258" r:id="rId8"/>
    <p:sldId id="259" r:id="rId9"/>
    <p:sldId id="260" r:id="rId10"/>
    <p:sldId id="263" r:id="rId11"/>
    <p:sldId id="290" r:id="rId12"/>
    <p:sldId id="266" r:id="rId13"/>
    <p:sldId id="267" r:id="rId14"/>
    <p:sldId id="268" r:id="rId15"/>
    <p:sldId id="276" r:id="rId16"/>
    <p:sldId id="277" r:id="rId17"/>
    <p:sldId id="297" r:id="rId18"/>
    <p:sldId id="285" r:id="rId19"/>
    <p:sldId id="291" r:id="rId20"/>
    <p:sldId id="293" r:id="rId21"/>
    <p:sldId id="294" r:id="rId22"/>
    <p:sldId id="278" r:id="rId23"/>
    <p:sldId id="295" r:id="rId24"/>
    <p:sldId id="296" r:id="rId25"/>
    <p:sldId id="286" r:id="rId26"/>
    <p:sldId id="300" r:id="rId27"/>
    <p:sldId id="302" r:id="rId28"/>
    <p:sldId id="316" r:id="rId29"/>
    <p:sldId id="317" r:id="rId30"/>
    <p:sldId id="318" r:id="rId31"/>
    <p:sldId id="319" r:id="rId32"/>
    <p:sldId id="314" r:id="rId33"/>
    <p:sldId id="315" r:id="rId34"/>
    <p:sldId id="303" r:id="rId35"/>
    <p:sldId id="304" r:id="rId36"/>
    <p:sldId id="320" r:id="rId37"/>
    <p:sldId id="305" r:id="rId38"/>
    <p:sldId id="322" r:id="rId39"/>
    <p:sldId id="306" r:id="rId40"/>
    <p:sldId id="326" r:id="rId41"/>
    <p:sldId id="327" r:id="rId42"/>
    <p:sldId id="308" r:id="rId43"/>
    <p:sldId id="309" r:id="rId44"/>
    <p:sldId id="270" r:id="rId45"/>
    <p:sldId id="325" r:id="rId46"/>
    <p:sldId id="271" r:id="rId47"/>
    <p:sldId id="299" r:id="rId48"/>
    <p:sldId id="321" r:id="rId49"/>
    <p:sldId id="27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21"/>
    <p:restoredTop sz="77758"/>
  </p:normalViewPr>
  <p:slideViewPr>
    <p:cSldViewPr snapToGrid="0" snapToObjects="1">
      <p:cViewPr>
        <p:scale>
          <a:sx n="120" d="100"/>
          <a:sy n="120" d="100"/>
        </p:scale>
        <p:origin x="1208"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again, we</a:t>
            </a:r>
            <a:r>
              <a:rPr lang="en-US" baseline="0" dirty="0" smtClean="0"/>
              <a:t> have surprisingly little information about the processes underlying category generation. And as a result, a lot of our early experiments were really exploratory because we were just trying get a sense of what types of effects exist in a category generation experiment. And later on, we began to start building model to see what parts of category generation you can explain with existing ideas from the category learning literature.</a:t>
            </a:r>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Then, we developed three different conditions.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slide is just to give you a sense of how these categories are physically</a:t>
            </a:r>
            <a:r>
              <a:rPr lang="en-US" baseline="0" dirty="0" smtClean="0"/>
              <a:t> instantiated. So the Alpha category in the XOR, or exclusive or, condition is made of small dark squares and large light squares. In Cluster they are all small and light, and in Row that are all very small but both dark and light.</a:t>
            </a:r>
          </a:p>
          <a:p>
            <a:endParaRPr lang="en-US" baseline="0" dirty="0" smtClean="0"/>
          </a:p>
          <a:p>
            <a:r>
              <a:rPr lang="en-US" baseline="0" dirty="0" smtClean="0"/>
              <a:t>From here on out though, I’ll be referring to the axes as X and Y axis, since in the behavioral study the assignment between the perceptual feature and the axis of the space is counterbalanced.</a:t>
            </a:r>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873940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trained</a:t>
            </a:r>
            <a:r>
              <a:rPr lang="en-US" baseline="0" dirty="0" smtClean="0"/>
              <a:t> each participant on one of the classes by showing them the examples one at a time for twelve trials. Then we told there was another category called Beta, and asked them to generate four examples just like in the </a:t>
            </a:r>
            <a:r>
              <a:rPr lang="en-US" baseline="0" dirty="0" err="1" smtClean="0"/>
              <a:t>Jern</a:t>
            </a:r>
            <a:r>
              <a:rPr lang="en-US" baseline="0" dirty="0" smtClean="0"/>
              <a:t> and kemp experiments.</a:t>
            </a:r>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what do</a:t>
            </a:r>
            <a:r>
              <a:rPr lang="en-US" baseline="0" dirty="0" smtClean="0"/>
              <a:t> we think should happen here. Since people seem to emulate the structure of known categories, then the patterns of covariance in the Beta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 to give you a sense of the richness of these data I have some samples on the slide.</a:t>
            </a:r>
            <a:r>
              <a:rPr lang="en-US" baseline="0" dirty="0" smtClean="0"/>
              <a:t> Each of these subplots came from a single participant, and I’ve just plotted the locations of the members of category A as well as the locations of the generated examples in category B. As you can see there are a lot of individual differences but also a lot of common patterns in each condition. </a:t>
            </a:r>
          </a:p>
        </p:txBody>
      </p:sp>
      <p:sp>
        <p:nvSpPr>
          <p:cNvPr id="4" name="Slide Number Placeholder 3"/>
          <p:cNvSpPr>
            <a:spLocks noGrp="1"/>
          </p:cNvSpPr>
          <p:nvPr>
            <p:ph type="sldNum" sz="quarter" idx="10"/>
          </p:nvPr>
        </p:nvSpPr>
        <p:spPr/>
        <p:txBody>
          <a:bodyPr/>
          <a:lstStyle/>
          <a:p>
            <a:fld id="{058AAC71-9B48-0A43-90A2-3982C5B7C3CD}" type="slidenum">
              <a:rPr lang="en-US" smtClean="0"/>
              <a:t>16</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for example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17</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all sorts of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18</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the</a:t>
            </a:r>
            <a:r>
              <a:rPr lang="en-US" baseline="0" dirty="0" smtClean="0"/>
              <a:t> classic effect would predict, t</a:t>
            </a:r>
            <a:r>
              <a:rPr lang="en-US" dirty="0" smtClean="0"/>
              <a:t>he XOR condition categories had more X axis, or horizontal range than the other two conditions.</a:t>
            </a:r>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we have some good evidence that</a:t>
            </a:r>
            <a:r>
              <a:rPr lang="en-US" baseline="0" dirty="0" smtClean="0"/>
              <a:t> our methods are consistent with what </a:t>
            </a:r>
            <a:r>
              <a:rPr lang="en-US" baseline="0" dirty="0" err="1" smtClean="0"/>
              <a:t>Jern</a:t>
            </a:r>
            <a:r>
              <a:rPr lang="en-US" baseline="0" dirty="0" smtClean="0"/>
              <a:t> and Kemp did, and we replicated the core observation that we’ve seen in all the existing studies.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just sort of explored the data to get a sense of what else was going on. On the slide now I’m showing you </a:t>
            </a:r>
            <a:r>
              <a:rPr lang="en-US" baseline="0" dirty="0" err="1" smtClean="0"/>
              <a:t>heatmaps</a:t>
            </a:r>
            <a:r>
              <a:rPr lang="en-US" baseline="0" dirty="0" smtClean="0"/>
              <a:t> of where people tended to generate beta category examples. Each figure is for one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a:t>
            </a:r>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t>
            </a:r>
            <a:r>
              <a:rPr lang="en-US" baseline="0" dirty="0" err="1" smtClean="0"/>
              <a:t>amonunt</a:t>
            </a:r>
            <a:r>
              <a:rPr lang="en-US" baseline="0" dirty="0" smtClean="0"/>
              <a:t> of space between Beta examples and Alpha examples. And you can see most participants have more between class distance, indicating that the betas are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more</a:t>
            </a:r>
            <a:r>
              <a:rPr lang="en-US" baseline="0" dirty="0" smtClean="0"/>
              <a:t> participants in the middle condition used the top AND the bottom. And what this means is that participants in the middle condition were more likely to create categories that span the entire Y axis. 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approach we took was to try to find the common patterns of generation in each condition. We just manually inspected the data,</a:t>
            </a:r>
            <a:r>
              <a:rPr lang="en-US" baseline="0" dirty="0" smtClean="0"/>
              <a:t> and we came up with four common profiles, which I’m showing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a:t>
            </a:r>
            <a:r>
              <a:rPr lang="en-US" baseline="0" dirty="0" smtClean="0"/>
              <a:t>Like, how could you explain such huge variability when everybody in the study has the same prior knowledge?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a:t>
            </a:r>
            <a:r>
              <a:rPr lang="en-US" dirty="0" smtClean="0"/>
              <a:t> </a:t>
            </a:r>
            <a:r>
              <a:rPr lang="en-US" dirty="0" smtClean="0"/>
              <a:t>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36</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we ended up building was called PACKER, which stands for producing</a:t>
            </a:r>
            <a:r>
              <a:rPr lang="en-US" baseline="0" dirty="0" smtClean="0"/>
              <a:t> alike and contrasting knowledge with exemplar representations. We called it packer first, because go packers!, but second because one of the key principles is that the model generated categories by trying to pack unoccupied space with examples. I don’t think I have time to review the core principles of the exemplar view, but I’d be happy to talk through the math later if any anyone asks me.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PACKER generates</a:t>
            </a:r>
            <a:r>
              <a:rPr lang="en-US" baseline="0" dirty="0" smtClean="0"/>
              <a:t> items by trying to satisfy two constraints. It wants new categories to be dissimilar to all the known categories, and it wants items belonging to the same category to be similar to one another.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heatmaps</a:t>
            </a:r>
            <a:r>
              <a:rPr lang="en-US" baseline="0" dirty="0" smtClean="0"/>
              <a:t> I have on the slide I think provide a solid ignition about how the model works. Each of these plots show how likely the model is to generate a category B example at each point in the space, with blue areas being more likely. So in this case the model knows about one item in category A and one item in category B. The first plot shows how the category A example contributes to generation, and basically things get exponentially more likely as you move away from the A. The second one shows the influence of the category B example, and basically things get exponentially less likely as you move away from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combination of those is the actual distribution from which an example is generated, and you can see the model is predicting that an item will be generated close to the B but far from the A. And so basically the model has a little kernel for each example, and in the end generation is the combination of all of them.</a:t>
            </a:r>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151015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it turns out this system explains all</a:t>
            </a:r>
            <a:r>
              <a:rPr lang="en-US" baseline="0" dirty="0" smtClean="0"/>
              <a:t> sort of things that we’re observing, and I don’t have time to talk about it all, but the coolest thing I think we’ve found so far is that PACKER really nicely explains the interaction between category location and distribution we observed. Just like human category generators, PACKER tends to put row like categories above and below the alphas, and it tends to put column like categories to the sides. </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PACKER</a:t>
            </a:r>
            <a:r>
              <a:rPr lang="en-US" baseline="0" dirty="0" smtClean="0"/>
              <a:t> actually ends up being a very well-defined and expressive model that explains a lot of what Joe and I have observed. The only problem, and this could be a big deal depending on your perspective, is that it has no mechanism to explain the classic distributional-consistency effects like in the </a:t>
            </a:r>
            <a:r>
              <a:rPr lang="en-US" baseline="0" dirty="0" err="1" smtClean="0"/>
              <a:t>Jern</a:t>
            </a:r>
            <a:r>
              <a:rPr lang="en-US" baseline="0" dirty="0" smtClean="0"/>
              <a:t> and Kemp study.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15263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if I were going to defend PACKER,</a:t>
            </a:r>
            <a:r>
              <a:rPr lang="en-US" baseline="0" dirty="0" smtClean="0"/>
              <a:t> and I will, I would argue that there are actually a lot of influences on generation, and the distributional copying effect is only a small part of it. If you remember from before, this plot shows the huge amount of variation we observe from people with highly similar sources of prior knowledge, and I think the goal of the field should be to describe why different people generate different types of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415057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2033597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47</a:t>
            </a:fld>
            <a:endParaRPr lang="en-US"/>
          </a:p>
        </p:txBody>
      </p:sp>
    </p:spTree>
    <p:extLst>
      <p:ext uri="{BB962C8B-B14F-4D97-AF65-F5344CB8AC3E}">
        <p14:creationId xmlns:p14="http://schemas.microsoft.com/office/powerpoint/2010/main" val="1463037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before I start talking about what we’ve been doing, I just want to acknowledge right away that I know that these artificial category learning experiments don’t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a:t>
            </a:r>
          </a:p>
          <a:p>
            <a:endParaRPr lang="en-US" baseline="0" dirty="0" smtClean="0"/>
          </a:p>
          <a:p>
            <a:r>
              <a:rPr lang="en-US" baseline="0" dirty="0" smtClean="0"/>
              <a:t>The advantage, of course, is that you get a lot more control over the experience, and then you can build computational models that we would hope yield useful information about the more naturalistic case.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48</a:t>
            </a:fld>
            <a:endParaRPr lang="en-US"/>
          </a:p>
        </p:txBody>
      </p:sp>
    </p:spTree>
    <p:extLst>
      <p:ext uri="{BB962C8B-B14F-4D97-AF65-F5344CB8AC3E}">
        <p14:creationId xmlns:p14="http://schemas.microsoft.com/office/powerpoint/2010/main" val="20126907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49</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to explain the resemblance between alien and earth species was that people “copy-and-tweak” some real example to make something new. But really, there was never any formalization of that idea.</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30538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2/24/17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7.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emf"/></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727911"/>
            <a:chOff x="411060" y="679154"/>
            <a:chExt cx="8379329" cy="2727911"/>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hierarchical sampling model</a:t>
              </a:r>
              <a:endParaRPr lang="en-US" sz="2800" dirty="0"/>
            </a:p>
          </p:txBody>
        </p:sp>
        <p:sp>
          <p:nvSpPr>
            <p:cNvPr id="6" name="TextBox 5"/>
            <p:cNvSpPr txBox="1"/>
            <p:nvPr/>
          </p:nvSpPr>
          <p:spPr>
            <a:xfrm>
              <a:off x="411060" y="1468073"/>
              <a:ext cx="7633982" cy="1938992"/>
            </a:xfrm>
            <a:prstGeom prst="rect">
              <a:avLst/>
            </a:prstGeom>
            <a:noFill/>
          </p:spPr>
          <p:txBody>
            <a:bodyPr wrap="square" rtlCol="0">
              <a:spAutoFit/>
            </a:bodyPr>
            <a:lstStyle/>
            <a:p>
              <a:pPr marL="342900" indent="-342900">
                <a:buFont typeface="+mj-lt"/>
                <a:buAutoNum type="arabicPeriod"/>
              </a:pPr>
              <a:r>
                <a:rPr lang="en-US" sz="2000" dirty="0" smtClean="0"/>
                <a:t>Represent categories as (multivariate normal) distributions in the space.</a:t>
              </a:r>
            </a:p>
            <a:p>
              <a:pPr marL="342900" indent="-342900">
                <a:buFont typeface="+mj-lt"/>
                <a:buAutoNum type="arabicPeriod"/>
              </a:pPr>
              <a:r>
                <a:rPr lang="en-US" sz="2000" dirty="0" smtClean="0"/>
                <a:t>Infer the the patterns of variability common among known categories.</a:t>
              </a:r>
            </a:p>
            <a:p>
              <a:pPr marL="342900" indent="-342900">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375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701847" y="4281617"/>
            <a:ext cx="6384086" cy="2113404"/>
            <a:chOff x="-573649" y="1742488"/>
            <a:chExt cx="7985232" cy="2643451"/>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1" name="TextBox 20"/>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3" name="TextBox 22"/>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25" name="TextBox 24"/>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Rectangle 26"/>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Rectangle 27"/>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88935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218467"/>
            <a:ext cx="8614991" cy="2954655"/>
          </a:xfrm>
          <a:prstGeom prst="rect">
            <a:avLst/>
          </a:prstGeom>
          <a:noFill/>
        </p:spPr>
        <p:txBody>
          <a:bodyPr wrap="square" rtlCol="0">
            <a:spAutoFit/>
          </a:bodyPr>
          <a:lstStyle/>
          <a:p>
            <a:r>
              <a:rPr lang="en-US" sz="2800" dirty="0" smtClean="0"/>
              <a:t>Experiment 1</a:t>
            </a:r>
          </a:p>
          <a:p>
            <a:pPr marL="285750" indent="-285750">
              <a:buFont typeface="Arial" charset="0"/>
              <a:buChar char="•"/>
            </a:pPr>
            <a:endParaRPr lang="en-US" dirty="0"/>
          </a:p>
          <a:p>
            <a:pPr marL="285750" indent="-285750">
              <a:buFont typeface="Arial" charset="0"/>
              <a:buChar char="•"/>
            </a:pPr>
            <a:r>
              <a:rPr lang="en-US" sz="2000" dirty="0" smtClean="0"/>
              <a:t>n </a:t>
            </a:r>
            <a:r>
              <a:rPr lang="en-US" sz="2000" dirty="0"/>
              <a:t>= 22 per condition</a:t>
            </a:r>
          </a:p>
          <a:p>
            <a:pPr marL="285750" indent="-285750">
              <a:buFont typeface="Arial" charset="0"/>
              <a:buChar char="•"/>
            </a:pPr>
            <a:r>
              <a:rPr lang="en-US" sz="2000" dirty="0" smtClean="0"/>
              <a:t>“Observational Learning”: Participants </a:t>
            </a:r>
            <a:r>
              <a:rPr lang="en-US" sz="2000" dirty="0"/>
              <a:t>exposed to members of the Alpha category, one at a </a:t>
            </a:r>
            <a:r>
              <a:rPr lang="en-US" sz="2000" dirty="0" smtClean="0"/>
              <a:t>time. Three random blocks = 12 trials.</a:t>
            </a:r>
          </a:p>
          <a:p>
            <a:pPr marL="285750" indent="-285750">
              <a:buFont typeface="Arial" charset="0"/>
              <a:buChar char="•"/>
            </a:pPr>
            <a:endParaRPr lang="en-US" sz="2000" dirty="0"/>
          </a:p>
          <a:p>
            <a:pPr marL="285750" indent="-285750">
              <a:buFont typeface="Arial" charset="0"/>
              <a:buChar char="•"/>
            </a:pPr>
            <a:r>
              <a:rPr lang="en-US" sz="2000" dirty="0"/>
              <a:t>Participants generated four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r>
              <a:rPr lang="en-US" sz="2000" dirty="0" smtClean="0"/>
              <a:t>)</a:t>
            </a:r>
          </a:p>
          <a:p>
            <a:pPr marL="285750" indent="-285750">
              <a:buFont typeface="Arial" charset="0"/>
              <a:buChar char="•"/>
            </a:pPr>
            <a:endParaRPr lang="en-US" sz="2000" dirty="0"/>
          </a:p>
        </p:txBody>
      </p:sp>
      <p:grpSp>
        <p:nvGrpSpPr>
          <p:cNvPr id="15" name="Group 14"/>
          <p:cNvGrpSpPr/>
          <p:nvPr/>
        </p:nvGrpSpPr>
        <p:grpSpPr>
          <a:xfrm>
            <a:off x="1240755" y="3369746"/>
            <a:ext cx="2689800" cy="3235166"/>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3" name="Group 22"/>
          <p:cNvGrpSpPr/>
          <p:nvPr/>
        </p:nvGrpSpPr>
        <p:grpSpPr>
          <a:xfrm>
            <a:off x="4845191" y="3369746"/>
            <a:ext cx="2689800" cy="3235166"/>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56685"/>
              </a:xfrm>
              <a:prstGeom prst="rect">
                <a:avLst/>
              </a:prstGeom>
              <a:noFill/>
            </p:spPr>
            <p:txBody>
              <a:bodyPr wrap="square" rtlCol="0">
                <a:spAutoFit/>
              </a:bodyPr>
              <a:lstStyle/>
              <a:p>
                <a:r>
                  <a:rPr lang="en-US" sz="2400" dirty="0" smtClean="0"/>
                  <a:t>Generation</a:t>
                </a:r>
                <a:endParaRPr lang="en-US" sz="24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6" name="Group 25"/>
            <p:cNvGrpSpPr/>
            <p:nvPr/>
          </p:nvGrpSpPr>
          <p:grpSpPr>
            <a:xfrm>
              <a:off x="473233" y="1326901"/>
              <a:ext cx="1936919" cy="897119"/>
              <a:chOff x="4194103" y="5439002"/>
              <a:chExt cx="1714466" cy="794086"/>
            </a:xfrm>
          </p:grpSpPr>
          <p:grpSp>
            <p:nvGrpSpPr>
              <p:cNvPr id="27" name="Group 26"/>
              <p:cNvGrpSpPr/>
              <p:nvPr/>
            </p:nvGrpSpPr>
            <p:grpSpPr>
              <a:xfrm>
                <a:off x="4194103" y="5439002"/>
                <a:ext cx="1607442" cy="334115"/>
                <a:chOff x="4194103" y="5439002"/>
                <a:chExt cx="1607442" cy="334115"/>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a:stCxn id="33" idx="0"/>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TextBox 34"/>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36" name="TextBox 35"/>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28" name="Group 27"/>
              <p:cNvGrpSpPr/>
              <p:nvPr/>
            </p:nvGrpSpPr>
            <p:grpSpPr>
              <a:xfrm>
                <a:off x="4253922" y="5898973"/>
                <a:ext cx="1654647" cy="334115"/>
                <a:chOff x="4237091" y="5439002"/>
                <a:chExt cx="1654647" cy="334115"/>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TextBox 29"/>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31" name="TextBox 30"/>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290513" indent="-173038">
              <a:buFont typeface="Arial" charset="0"/>
              <a:buChar char="•"/>
            </a:pPr>
            <a:r>
              <a:rPr lang="en-US" sz="2000" dirty="0" smtClean="0">
                <a:solidFill>
                  <a:schemeClr val="tx1"/>
                </a:solidFill>
              </a:rPr>
              <a:t>Within- &amp; Between-class distance</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7" name="TextBox 6"/>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a:solidFill>
                  <a:schemeClr val="tx1"/>
                </a:solidFill>
              </a:rPr>
              <a:t>As </a:t>
            </a:r>
            <a:r>
              <a:rPr lang="en-US" sz="2400" b="1" dirty="0" smtClean="0">
                <a:solidFill>
                  <a:schemeClr val="tx1"/>
                </a:solidFill>
              </a:rPr>
              <a:t>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stronger correlations than </a:t>
            </a:r>
            <a:r>
              <a:rPr lang="en-US" sz="2000" dirty="0">
                <a:solidFill>
                  <a:schemeClr val="tx1"/>
                </a:solidFill>
              </a:rPr>
              <a:t>than Row and Cluster</a:t>
            </a: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830997"/>
          </a:xfrm>
          <a:prstGeom prst="rect">
            <a:avLst/>
          </a:prstGeom>
          <a:noFill/>
        </p:spPr>
        <p:txBody>
          <a:bodyPr wrap="square" rtlCol="0">
            <a:spAutoFit/>
          </a:bodyPr>
          <a:lstStyle/>
          <a:p>
            <a:pPr>
              <a:spcAft>
                <a:spcPts val="1200"/>
              </a:spcAft>
            </a:pPr>
            <a:r>
              <a:rPr lang="en-US" sz="2400" dirty="0" smtClean="0"/>
              <a:t>Betas are most commonly generated in extremes of the space, distant from Alphas.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1723549"/>
          </a:xfrm>
          <a:prstGeom prst="rect">
            <a:avLst/>
          </a:prstGeom>
          <a:noFill/>
        </p:spPr>
        <p:txBody>
          <a:bodyPr wrap="square" rtlCol="0">
            <a:spAutoFit/>
          </a:bodyPr>
          <a:lstStyle/>
          <a:p>
            <a:pPr>
              <a:spcAft>
                <a:spcPts val="1200"/>
              </a:spcAft>
            </a:pPr>
            <a:r>
              <a:rPr lang="en-US" sz="2400" dirty="0" smtClean="0"/>
              <a:t>Betas are most commonly generated in extremes of the space, distant from Alphas. </a:t>
            </a:r>
          </a:p>
          <a:p>
            <a:pPr>
              <a:spcAft>
                <a:spcPts val="1200"/>
              </a:spcAft>
            </a:pPr>
            <a:r>
              <a:rPr lang="en-US" sz="2400" dirty="0" smtClean="0"/>
              <a:t>Most distant examples are most frequently generated.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2616101"/>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Most distant examples are most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1938992"/>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1319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066" y="3567291"/>
            <a:ext cx="5007893" cy="2956142"/>
          </a:xfrm>
          <a:prstGeom prst="rect">
            <a:avLst/>
          </a:prstGeom>
        </p:spPr>
      </p:pic>
      <p:sp>
        <p:nvSpPr>
          <p:cNvPr id="11" name="TextBox 10"/>
          <p:cNvSpPr txBox="1"/>
          <p:nvPr/>
        </p:nvSpPr>
        <p:spPr>
          <a:xfrm>
            <a:off x="5498441" y="4583697"/>
            <a:ext cx="3392954" cy="923330"/>
          </a:xfrm>
          <a:prstGeom prst="rect">
            <a:avLst/>
          </a:prstGeom>
          <a:noFill/>
        </p:spPr>
        <p:txBody>
          <a:bodyPr wrap="square" rtlCol="0">
            <a:spAutoFit/>
          </a:bodyPr>
          <a:lstStyle/>
          <a:p>
            <a:r>
              <a:rPr lang="en-US" dirty="0" smtClean="0"/>
              <a:t>Can 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sp>
        <p:nvSpPr>
          <p:cNvPr id="8" name="TextBox 7"/>
          <p:cNvSpPr txBox="1"/>
          <p:nvPr/>
        </p:nvSpPr>
        <p:spPr>
          <a:xfrm>
            <a:off x="233917" y="1323470"/>
            <a:ext cx="8240233" cy="754053"/>
          </a:xfrm>
          <a:prstGeom prst="rect">
            <a:avLst/>
          </a:prstGeom>
          <a:noFill/>
        </p:spPr>
        <p:txBody>
          <a:bodyPr wrap="square" rtlCol="0">
            <a:spAutoFit/>
          </a:bodyPr>
          <a:lstStyle/>
          <a:p>
            <a:pPr>
              <a:spcAft>
                <a:spcPts val="600"/>
              </a:spcAft>
            </a:pPr>
            <a:r>
              <a:rPr lang="en-US" sz="2000" b="1" dirty="0" smtClean="0"/>
              <a:t>An extension of the t</a:t>
            </a:r>
            <a:r>
              <a:rPr lang="en-US" sz="2000" b="1" dirty="0" smtClean="0"/>
              <a:t>he </a:t>
            </a:r>
            <a:r>
              <a:rPr lang="en-US" sz="2000" b="1" dirty="0" smtClean="0"/>
              <a:t>Generalized Context Model </a:t>
            </a:r>
            <a:r>
              <a:rPr lang="en-US" sz="2000" b="1" dirty="0" smtClean="0"/>
              <a:t>(</a:t>
            </a:r>
            <a:r>
              <a:rPr lang="en-US" sz="2000" b="1" dirty="0" smtClean="0"/>
              <a:t>GCM; Nosofsky, </a:t>
            </a:r>
            <a:r>
              <a:rPr lang="en-US" sz="2000" b="1" dirty="0" smtClean="0"/>
              <a:t>1984)</a:t>
            </a:r>
            <a:endParaRPr lang="en-US" sz="2000" b="1" dirty="0"/>
          </a:p>
          <a:p>
            <a:pPr>
              <a:spcAft>
                <a:spcPts val="600"/>
              </a:spcAft>
            </a:pPr>
            <a:r>
              <a:rPr lang="en-US" dirty="0" smtClean="0"/>
              <a:t>Categories </a:t>
            </a:r>
            <a:r>
              <a:rPr lang="en-US" dirty="0" smtClean="0"/>
              <a:t>represented as a collection of observed members (</a:t>
            </a:r>
            <a:r>
              <a:rPr lang="en-US" dirty="0" smtClean="0"/>
              <a:t>exemplars). </a:t>
            </a:r>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3917" y="1323470"/>
            <a:ext cx="8240233" cy="2046714"/>
          </a:xfrm>
          <a:prstGeom prst="rect">
            <a:avLst/>
          </a:prstGeom>
          <a:noFill/>
        </p:spPr>
        <p:txBody>
          <a:bodyPr wrap="square" rtlCol="0">
            <a:spAutoFit/>
          </a:bodyPr>
          <a:lstStyle/>
          <a:p>
            <a:pPr>
              <a:spcAft>
                <a:spcPts val="600"/>
              </a:spcAft>
            </a:pPr>
            <a:r>
              <a:rPr lang="en-US" sz="2000" b="1" dirty="0" smtClean="0"/>
              <a:t>An extension of the t</a:t>
            </a:r>
            <a:r>
              <a:rPr lang="en-US" sz="2000" b="1" dirty="0" smtClean="0"/>
              <a:t>he </a:t>
            </a:r>
            <a:r>
              <a:rPr lang="en-US" sz="2000" b="1" dirty="0" smtClean="0"/>
              <a:t>Generalized Context Model </a:t>
            </a:r>
            <a:r>
              <a:rPr lang="en-US" sz="2000" b="1" dirty="0" smtClean="0"/>
              <a:t>(</a:t>
            </a:r>
            <a:r>
              <a:rPr lang="en-US" sz="2000" b="1" dirty="0" smtClean="0"/>
              <a:t>GCM; Nosofsky, </a:t>
            </a:r>
            <a:r>
              <a:rPr lang="en-US" sz="2000" b="1" dirty="0" smtClean="0"/>
              <a:t>1984)</a:t>
            </a:r>
            <a:endParaRPr lang="en-US" sz="2000" b="1" dirty="0"/>
          </a:p>
          <a:p>
            <a:pPr>
              <a:spcAft>
                <a:spcPts val="600"/>
              </a:spcAft>
            </a:pPr>
            <a:r>
              <a:rPr lang="en-US" dirty="0" smtClean="0"/>
              <a:t>Categories </a:t>
            </a:r>
            <a:r>
              <a:rPr lang="en-US" dirty="0" smtClean="0"/>
              <a:t>represented as a collection of observed members (</a:t>
            </a:r>
            <a:r>
              <a:rPr lang="en-US" dirty="0" smtClean="0"/>
              <a:t>exemplars). </a:t>
            </a:r>
          </a:p>
          <a:p>
            <a:pPr>
              <a:spcBef>
                <a:spcPts val="1800"/>
              </a:spcBef>
              <a:spcAft>
                <a:spcPts val="600"/>
              </a:spcAft>
            </a:pPr>
            <a:r>
              <a:rPr lang="en-US" b="1" i="1" dirty="0" smtClean="0"/>
              <a:t>Generation is based on dual constraints</a:t>
            </a:r>
          </a:p>
          <a:p>
            <a:pPr marL="401637" indent="-285750">
              <a:spcAft>
                <a:spcPts val="600"/>
              </a:spcAft>
              <a:buFont typeface="Arial" charset="0"/>
              <a:buChar char="•"/>
            </a:pPr>
            <a:r>
              <a:rPr lang="en-US" dirty="0" smtClean="0"/>
              <a:t>Dissimilarity to members of opposite categories.</a:t>
            </a:r>
          </a:p>
          <a:p>
            <a:pPr marL="401637" indent="-285750">
              <a:spcAft>
                <a:spcPts val="600"/>
              </a:spcAft>
              <a:buFont typeface="Arial" charset="0"/>
              <a:buChar char="•"/>
            </a:pPr>
            <a:r>
              <a:rPr lang="en-US" dirty="0"/>
              <a:t>S</a:t>
            </a:r>
            <a:r>
              <a:rPr lang="en-US" dirty="0" smtClean="0"/>
              <a:t>imilarity to members of the target category. </a:t>
            </a:r>
            <a:endParaRPr lang="en-US" dirty="0" smtClean="0"/>
          </a:p>
        </p:txBody>
      </p:sp>
      <p:grpSp>
        <p:nvGrpSpPr>
          <p:cNvPr id="7" name="Group 6"/>
          <p:cNvGrpSpPr/>
          <p:nvPr/>
        </p:nvGrpSpPr>
        <p:grpSpPr>
          <a:xfrm>
            <a:off x="233917" y="0"/>
            <a:ext cx="8612371" cy="1018495"/>
            <a:chOff x="318977" y="125622"/>
            <a:chExt cx="8612371" cy="1018495"/>
          </a:xfrm>
        </p:grpSpPr>
        <p:grpSp>
          <p:nvGrpSpPr>
            <p:cNvPr id="4" name="Group 3"/>
            <p:cNvGrpSpPr/>
            <p:nvPr/>
          </p:nvGrpSpPr>
          <p:grpSpPr>
            <a:xfrm>
              <a:off x="318977" y="125622"/>
              <a:ext cx="5472909" cy="1018495"/>
              <a:chOff x="318977" y="125622"/>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dirty="0" smtClean="0"/>
                  <a:t>PACKER: An Exemplar Model</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125622"/>
                <a:ext cx="1018495" cy="1018495"/>
              </a:xfrm>
              <a:prstGeom prst="rect">
                <a:avLst/>
              </a:prstGeom>
            </p:spPr>
          </p:pic>
        </p:grpSp>
        <p:sp>
          <p:nvSpPr>
            <p:cNvPr id="6" name="Rectangle 5"/>
            <p:cNvSpPr/>
            <p:nvPr/>
          </p:nvSpPr>
          <p:spPr>
            <a:xfrm>
              <a:off x="1456660" y="693227"/>
              <a:ext cx="7474688" cy="369332"/>
            </a:xfrm>
            <a:prstGeom prst="rect">
              <a:avLst/>
            </a:prstGeom>
          </p:spPr>
          <p:txBody>
            <a:bodyPr wrap="square">
              <a:spAutoFit/>
            </a:bodyPr>
            <a:lstStyle/>
            <a:p>
              <a:r>
                <a:rPr lang="en-US" b="1" i="1" dirty="0"/>
                <a:t>P</a:t>
              </a:r>
              <a:r>
                <a:rPr lang="en-US" i="1" dirty="0"/>
                <a:t>roducing </a:t>
              </a:r>
              <a:r>
                <a:rPr lang="en-US" b="1" i="1" dirty="0"/>
                <a:t>A</a:t>
              </a:r>
              <a:r>
                <a:rPr lang="en-US" i="1" dirty="0"/>
                <a:t>like and </a:t>
              </a:r>
              <a:r>
                <a:rPr lang="en-US" b="1" i="1" dirty="0"/>
                <a:t>C</a:t>
              </a:r>
              <a:r>
                <a:rPr lang="en-US" i="1" dirty="0"/>
                <a:t>ontrasting </a:t>
              </a:r>
              <a:r>
                <a:rPr lang="en-US" b="1" i="1" dirty="0"/>
                <a:t>K</a:t>
              </a:r>
              <a:r>
                <a:rPr lang="en-US" i="1" dirty="0"/>
                <a:t>nowledge using </a:t>
              </a:r>
              <a:r>
                <a:rPr lang="en-US" b="1" i="1" dirty="0"/>
                <a:t>E</a:t>
              </a:r>
              <a:r>
                <a:rPr lang="en-US" i="1" dirty="0"/>
                <a:t>xemplar </a:t>
              </a:r>
              <a:r>
                <a:rPr lang="en-US" b="1" i="1" dirty="0" smtClean="0"/>
                <a:t>R</a:t>
              </a:r>
              <a:r>
                <a:rPr lang="en-US" i="1" dirty="0" smtClean="0"/>
                <a:t>epresentations</a:t>
              </a:r>
              <a:endParaRPr lang="en-US" i="1" dirty="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45" y="3756717"/>
            <a:ext cx="8612371" cy="2798112"/>
          </a:xfrm>
          <a:prstGeom prst="rect">
            <a:avLst/>
          </a:prstGeom>
        </p:spPr>
      </p:pic>
    </p:spTree>
    <p:extLst>
      <p:ext uri="{BB962C8B-B14F-4D97-AF65-F5344CB8AC3E}">
        <p14:creationId xmlns:p14="http://schemas.microsoft.com/office/powerpoint/2010/main" val="2111716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196"/>
            <a:ext cx="9144000" cy="3994804"/>
          </a:xfrm>
          <a:prstGeom prst="rect">
            <a:avLst/>
          </a:prstGeom>
        </p:spPr>
      </p:pic>
      <p:sp>
        <p:nvSpPr>
          <p:cNvPr id="6" name="TextBox 5"/>
          <p:cNvSpPr txBox="1"/>
          <p:nvPr/>
        </p:nvSpPr>
        <p:spPr>
          <a:xfrm>
            <a:off x="308344" y="95693"/>
            <a:ext cx="2965877" cy="523220"/>
          </a:xfrm>
          <a:prstGeom prst="rect">
            <a:avLst/>
          </a:prstGeom>
          <a:noFill/>
        </p:spPr>
        <p:txBody>
          <a:bodyPr wrap="none" rtlCol="0">
            <a:spAutoFit/>
          </a:bodyPr>
          <a:lstStyle/>
          <a:p>
            <a:r>
              <a:rPr lang="en-US" sz="2800" smtClean="0"/>
              <a:t>Model Comparison</a:t>
            </a:r>
            <a:endParaRPr lang="en-US" sz="2800"/>
          </a:p>
        </p:txBody>
      </p:sp>
      <p:sp>
        <p:nvSpPr>
          <p:cNvPr id="7" name="TextBox 6"/>
          <p:cNvSpPr txBox="1"/>
          <p:nvPr/>
        </p:nvSpPr>
        <p:spPr>
          <a:xfrm>
            <a:off x="425301" y="739659"/>
            <a:ext cx="7942521" cy="1938992"/>
          </a:xfrm>
          <a:prstGeom prst="rect">
            <a:avLst/>
          </a:prstGeom>
          <a:noFill/>
        </p:spPr>
        <p:txBody>
          <a:bodyPr wrap="square" rtlCol="0">
            <a:spAutoFit/>
          </a:bodyPr>
          <a:lstStyle/>
          <a:p>
            <a:pPr marL="285750" indent="-285750">
              <a:buFontTx/>
              <a:buChar char="-"/>
            </a:pPr>
            <a:r>
              <a:rPr lang="en-US" sz="2000" dirty="0" smtClean="0"/>
              <a:t>Free parameters fitted, maximizing log-likelihood to entire dataset.</a:t>
            </a:r>
          </a:p>
          <a:p>
            <a:pPr marL="285750" indent="-285750">
              <a:buFontTx/>
              <a:buChar char="-"/>
            </a:pPr>
            <a:r>
              <a:rPr lang="en-US" sz="2000" dirty="0" smtClean="0"/>
              <a:t>Each participant’s generation simulated 50 times with the best-fitting parameters.</a:t>
            </a:r>
          </a:p>
          <a:p>
            <a:pPr marL="285750" indent="-285750">
              <a:buFontTx/>
              <a:buChar char="-"/>
            </a:pPr>
            <a:endParaRPr lang="en-US" sz="2000" dirty="0"/>
          </a:p>
          <a:p>
            <a:r>
              <a:rPr lang="en-US" sz="2000" i="1" dirty="0" smtClean="0"/>
              <a:t>PACKER has a clear advantage over the Copy &amp; Tweak and Hierarchical sampling models.</a:t>
            </a:r>
            <a:endParaRPr lang="en-US" sz="2000" i="1" dirty="0"/>
          </a:p>
        </p:txBody>
      </p:sp>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7253108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259" y="691116"/>
            <a:ext cx="7517219" cy="4031873"/>
          </a:xfrm>
          <a:prstGeom prst="rect">
            <a:avLst/>
          </a:prstGeom>
          <a:noFill/>
        </p:spPr>
        <p:txBody>
          <a:bodyPr wrap="square" rtlCol="0">
            <a:spAutoFit/>
          </a:bodyPr>
          <a:lstStyle/>
          <a:p>
            <a:r>
              <a:rPr lang="en-US" sz="2800" b="1" dirty="0"/>
              <a:t>What does PACKER contribute?</a:t>
            </a:r>
          </a:p>
          <a:p>
            <a:pPr marL="285750" indent="-285750">
              <a:buFontTx/>
              <a:buChar char="-"/>
            </a:pPr>
            <a:endParaRPr lang="en-US" sz="2000" dirty="0" smtClean="0"/>
          </a:p>
          <a:p>
            <a:pPr marL="285750" indent="-285750">
              <a:buFontTx/>
              <a:buChar char="-"/>
            </a:pPr>
            <a:r>
              <a:rPr lang="en-US" sz="2000" dirty="0" smtClean="0"/>
              <a:t>Links exemplar classification learning to category generation.</a:t>
            </a:r>
          </a:p>
          <a:p>
            <a:pPr marL="285750" indent="-285750">
              <a:buFontTx/>
              <a:buChar char="-"/>
            </a:pPr>
            <a:r>
              <a:rPr lang="en-US" sz="2000" dirty="0"/>
              <a:t>Explains contrast &amp; similarity-driven effects</a:t>
            </a:r>
            <a:r>
              <a:rPr lang="en-US" sz="2000" dirty="0" smtClean="0"/>
              <a:t>.</a:t>
            </a:r>
          </a:p>
          <a:p>
            <a:pPr marL="285750" indent="-285750">
              <a:buFontTx/>
              <a:buChar char="-"/>
            </a:pPr>
            <a:r>
              <a:rPr lang="en-US" sz="2000" dirty="0" smtClean="0"/>
              <a:t>Explains “open space” effects.</a:t>
            </a:r>
          </a:p>
          <a:p>
            <a:pPr marL="285750" indent="-285750">
              <a:buFontTx/>
              <a:buChar char="-"/>
            </a:pPr>
            <a:r>
              <a:rPr lang="en-US" sz="2000" dirty="0" smtClean="0"/>
              <a:t>Explains individual differences (via parameter changes).</a:t>
            </a:r>
          </a:p>
          <a:p>
            <a:pPr marL="285750" indent="-285750">
              <a:buFontTx/>
              <a:buChar char="-"/>
            </a:pPr>
            <a:r>
              <a:rPr lang="en-US" sz="2000" dirty="0" smtClean="0"/>
              <a:t>Possible interpretation as an importance sampling process (ask Joe!)</a:t>
            </a:r>
            <a:endParaRPr lang="en-US" sz="2000" dirty="0"/>
          </a:p>
          <a:p>
            <a:endParaRPr lang="en-US" sz="2000" dirty="0" smtClean="0"/>
          </a:p>
          <a:p>
            <a:pPr marL="285750" indent="-285750">
              <a:buFontTx/>
              <a:buChar char="-"/>
            </a:pPr>
            <a:endParaRPr lang="en-US" sz="2000" dirty="0" smtClean="0"/>
          </a:p>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endParaRPr lang="en-US" sz="2000" dirty="0"/>
          </a:p>
        </p:txBody>
      </p:sp>
    </p:spTree>
    <p:extLst>
      <p:ext uri="{BB962C8B-B14F-4D97-AF65-F5344CB8AC3E}">
        <p14:creationId xmlns:p14="http://schemas.microsoft.com/office/powerpoint/2010/main" val="802935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3524" y="537697"/>
            <a:ext cx="7836197" cy="2800767"/>
          </a:xfrm>
          <a:prstGeom prst="rect">
            <a:avLst/>
          </a:prstGeom>
          <a:noFill/>
        </p:spPr>
        <p:txBody>
          <a:bodyPr wrap="square" rtlCol="0">
            <a:spAutoFit/>
          </a:bodyPr>
          <a:lstStyle/>
          <a:p>
            <a:r>
              <a:rPr lang="en-US" sz="2800" b="1" dirty="0" smtClean="0"/>
              <a:t>But</a:t>
            </a:r>
            <a:r>
              <a:rPr lang="mr-IN" sz="2800" b="1" dirty="0" smtClean="0"/>
              <a:t>…</a:t>
            </a:r>
            <a:endParaRPr lang="en-US" sz="2800" b="1" dirty="0"/>
          </a:p>
          <a:p>
            <a:pPr marL="285750" indent="-285750">
              <a:buFontTx/>
              <a:buChar char="-"/>
            </a:pPr>
            <a:endParaRPr lang="en-US" sz="2000" dirty="0"/>
          </a:p>
          <a:p>
            <a:pPr marL="285750" indent="-285750">
              <a:buFontTx/>
              <a:buChar char="-"/>
            </a:pPr>
            <a:r>
              <a:rPr lang="en-US" sz="2000" dirty="0" smtClean="0"/>
              <a:t>PACKER does </a:t>
            </a:r>
            <a:r>
              <a:rPr lang="en-US" sz="2000" b="1" dirty="0" smtClean="0"/>
              <a:t>not</a:t>
            </a:r>
            <a:r>
              <a:rPr lang="en-US" sz="2000" dirty="0" smtClean="0"/>
              <a:t> explain the classic distributional-copying effects.</a:t>
            </a:r>
          </a:p>
          <a:p>
            <a:pPr marL="285750" indent="-285750">
              <a:buFontTx/>
              <a:buChar char="-"/>
            </a:pPr>
            <a:endParaRPr lang="en-US" sz="2000" dirty="0"/>
          </a:p>
          <a:p>
            <a:r>
              <a:rPr lang="en-US" sz="2800" b="1" dirty="0" smtClean="0"/>
              <a:t>Rebuttal!</a:t>
            </a:r>
          </a:p>
          <a:p>
            <a:endParaRPr lang="en-US" sz="2000" dirty="0"/>
          </a:p>
          <a:p>
            <a:pPr marL="285750" indent="-285750">
              <a:buFontTx/>
              <a:buChar char="-"/>
            </a:pPr>
            <a:r>
              <a:rPr lang="en-US" sz="2000" dirty="0" smtClean="0"/>
              <a:t>There is a lot going into category generation, </a:t>
            </a:r>
            <a:r>
              <a:rPr lang="en-US" sz="2000" i="1" dirty="0" smtClean="0"/>
              <a:t>besides</a:t>
            </a:r>
            <a:r>
              <a:rPr lang="en-US" sz="2000" dirty="0" smtClean="0"/>
              <a:t> prior knowledge.</a:t>
            </a:r>
            <a:endParaRPr lang="en-US" sz="2000" dirty="0"/>
          </a:p>
          <a:p>
            <a:pPr marL="285750" indent="-285750">
              <a:buFontTx/>
              <a:buChar char="-"/>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788" y="3232139"/>
            <a:ext cx="5728159" cy="3381313"/>
          </a:xfrm>
          <a:prstGeom prst="rect">
            <a:avLst/>
          </a:prstGeom>
        </p:spPr>
      </p:pic>
    </p:spTree>
    <p:extLst>
      <p:ext uri="{BB962C8B-B14F-4D97-AF65-F5344CB8AC3E}">
        <p14:creationId xmlns:p14="http://schemas.microsoft.com/office/powerpoint/2010/main" val="1303566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688" y="478464"/>
            <a:ext cx="4111382" cy="6247864"/>
          </a:xfrm>
          <a:prstGeom prst="rect">
            <a:avLst/>
          </a:prstGeom>
          <a:noFill/>
        </p:spPr>
        <p:txBody>
          <a:bodyPr wrap="none" rtlCol="0">
            <a:spAutoFit/>
          </a:bodyPr>
          <a:lstStyle/>
          <a:p>
            <a:r>
              <a:rPr lang="en-US" sz="4000" dirty="0" smtClean="0"/>
              <a:t>Questions?</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Special thanks to Ken Kurtz</a:t>
            </a:r>
          </a:p>
          <a:p>
            <a:pPr marL="401638" indent="-381000">
              <a:buFont typeface="Arial" charset="0"/>
              <a:buChar char="•"/>
            </a:pPr>
            <a:endParaRPr lang="en-US" sz="2400" dirty="0"/>
          </a:p>
        </p:txBody>
      </p:sp>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7293" y="1297172"/>
            <a:ext cx="2386744" cy="1200329"/>
          </a:xfrm>
          <a:prstGeom prst="rect">
            <a:avLst/>
          </a:prstGeom>
          <a:noFill/>
        </p:spPr>
        <p:txBody>
          <a:bodyPr wrap="none" rtlCol="0">
            <a:spAutoFit/>
          </a:bodyPr>
          <a:lstStyle/>
          <a:p>
            <a:r>
              <a:rPr lang="en-US" dirty="0" smtClean="0"/>
              <a:t>Extras to build:</a:t>
            </a:r>
          </a:p>
          <a:p>
            <a:pPr marL="342900" indent="-342900">
              <a:buAutoNum type="arabicPeriod"/>
            </a:pPr>
            <a:r>
              <a:rPr lang="en-US" dirty="0" smtClean="0"/>
              <a:t>Math of the models</a:t>
            </a:r>
          </a:p>
          <a:p>
            <a:pPr marL="342900" indent="-342900">
              <a:buAutoNum type="arabicPeriod"/>
            </a:pPr>
            <a:r>
              <a:rPr lang="en-US" dirty="0" smtClean="0"/>
              <a:t>Quadrant gradients</a:t>
            </a:r>
          </a:p>
          <a:p>
            <a:pPr marL="342900" indent="-342900">
              <a:buAutoNum type="arabicPeriod"/>
            </a:pPr>
            <a:endParaRPr lang="en-US" dirty="0"/>
          </a:p>
        </p:txBody>
      </p:sp>
    </p:spTree>
    <p:extLst>
      <p:ext uri="{BB962C8B-B14F-4D97-AF65-F5344CB8AC3E}">
        <p14:creationId xmlns:p14="http://schemas.microsoft.com/office/powerpoint/2010/main" val="130321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smtClean="0"/>
              <a:t>Training Instructions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 y="774220"/>
            <a:ext cx="8240486" cy="5803683"/>
          </a:xfrm>
          <a:prstGeom prst="rect">
            <a:avLst/>
          </a:prstGeom>
        </p:spPr>
      </p:pic>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dirty="0" smtClean="0"/>
              <a:t>Generation Instructions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9" y="1729015"/>
            <a:ext cx="8153263" cy="3267529"/>
          </a:xfrm>
          <a:prstGeom prst="rect">
            <a:avLst/>
          </a:prstGeom>
        </p:spPr>
      </p:pic>
    </p:spTree>
    <p:extLst>
      <p:ext uri="{BB962C8B-B14F-4D97-AF65-F5344CB8AC3E}">
        <p14:creationId xmlns:p14="http://schemas.microsoft.com/office/powerpoint/2010/main" val="1411341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94123" y="84224"/>
            <a:ext cx="8799294" cy="523220"/>
          </a:xfrm>
          <a:prstGeom prst="rect">
            <a:avLst/>
          </a:prstGeom>
          <a:noFill/>
        </p:spPr>
        <p:txBody>
          <a:bodyPr wrap="square" rtlCol="0">
            <a:spAutoFit/>
          </a:bodyPr>
          <a:lstStyle/>
          <a:p>
            <a:r>
              <a:rPr lang="en-US" sz="2800" dirty="0" smtClean="0"/>
              <a:t>Does this count as a </a:t>
            </a:r>
            <a:r>
              <a:rPr lang="en-US" sz="2800" u="sng" dirty="0" smtClean="0"/>
              <a:t>creative</a:t>
            </a:r>
            <a:r>
              <a:rPr lang="en-US" sz="2800" dirty="0" smtClean="0"/>
              <a:t> use of conceptual knowledge? </a:t>
            </a:r>
            <a:endParaRPr lang="en-US" sz="2800" dirty="0"/>
          </a:p>
        </p:txBody>
      </p:sp>
      <p:sp>
        <p:nvSpPr>
          <p:cNvPr id="2" name="TextBox 1"/>
          <p:cNvSpPr txBox="1"/>
          <p:nvPr/>
        </p:nvSpPr>
        <p:spPr>
          <a:xfrm>
            <a:off x="546968" y="847653"/>
            <a:ext cx="6495474" cy="2431435"/>
          </a:xfrm>
          <a:prstGeom prst="rect">
            <a:avLst/>
          </a:prstGeom>
          <a:noFill/>
        </p:spPr>
        <p:txBody>
          <a:bodyPr wrap="square" rtlCol="0">
            <a:spAutoFit/>
          </a:bodyPr>
          <a:lstStyle/>
          <a:p>
            <a:r>
              <a:rPr lang="en-US" sz="2400" b="1" dirty="0" smtClean="0"/>
              <a:t>Disadvantages</a:t>
            </a:r>
            <a:endParaRPr lang="en-US" sz="2400" dirty="0"/>
          </a:p>
          <a:p>
            <a:pPr marL="342900" indent="-227013">
              <a:buFont typeface="Arial" charset="0"/>
              <a:buChar char="•"/>
            </a:pPr>
            <a:r>
              <a:rPr lang="en-US" sz="2000" dirty="0" smtClean="0"/>
              <a:t>Really boring, small domain. </a:t>
            </a:r>
          </a:p>
          <a:p>
            <a:pPr marL="342900" indent="-227013">
              <a:buFont typeface="Arial" charset="0"/>
              <a:buChar char="•"/>
            </a:pPr>
            <a:r>
              <a:rPr lang="en-US" sz="2000" dirty="0" smtClean="0"/>
              <a:t>Doesn’t *feel* very creative.</a:t>
            </a:r>
          </a:p>
          <a:p>
            <a:endParaRPr lang="en-US" sz="2400" dirty="0" smtClean="0"/>
          </a:p>
          <a:p>
            <a:r>
              <a:rPr lang="en-US" sz="2400" b="1" dirty="0" smtClean="0"/>
              <a:t>Advantages</a:t>
            </a:r>
            <a:endParaRPr lang="en-US" sz="2400" dirty="0"/>
          </a:p>
          <a:p>
            <a:pPr marL="285750" indent="-169863">
              <a:buFont typeface="Arial" charset="0"/>
              <a:buChar char="•"/>
            </a:pPr>
            <a:r>
              <a:rPr lang="en-US" sz="2000" dirty="0" smtClean="0"/>
              <a:t>Can control prior knowledge</a:t>
            </a:r>
          </a:p>
          <a:p>
            <a:pPr marL="285750" indent="-169863">
              <a:buFont typeface="Arial" charset="0"/>
              <a:buChar char="•"/>
            </a:pPr>
            <a:r>
              <a:rPr lang="en-US" sz="2000" dirty="0" smtClean="0"/>
              <a:t>possible to simulate with formal models!</a:t>
            </a:r>
            <a:endParaRPr lang="en-US" sz="2000" dirty="0"/>
          </a:p>
        </p:txBody>
      </p:sp>
    </p:spTree>
    <p:extLst>
      <p:ext uri="{BB962C8B-B14F-4D97-AF65-F5344CB8AC3E}">
        <p14:creationId xmlns:p14="http://schemas.microsoft.com/office/powerpoint/2010/main" val="300642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402418"/>
            <a:ext cx="9135339" cy="2727252"/>
          </a:xfrm>
          <a:prstGeom prst="rect">
            <a:avLst/>
          </a:prstGeom>
        </p:spPr>
      </p:pic>
      <p:sp>
        <p:nvSpPr>
          <p:cNvPr id="4" name="TextBox 3"/>
          <p:cNvSpPr txBox="1"/>
          <p:nvPr/>
        </p:nvSpPr>
        <p:spPr>
          <a:xfrm>
            <a:off x="272114" y="429291"/>
            <a:ext cx="8591108" cy="2739211"/>
          </a:xfrm>
          <a:prstGeom prst="rect">
            <a:avLst/>
          </a:prstGeom>
          <a:noFill/>
        </p:spPr>
        <p:txBody>
          <a:bodyPr wrap="square" rtlCol="0">
            <a:spAutoFit/>
          </a:bodyPr>
          <a:lstStyle/>
          <a:p>
            <a:r>
              <a:rPr lang="en-US" sz="2400" dirty="0" smtClean="0"/>
              <a:t>Huge variation in Y axis Range, but everyone’s Alpha category had the same range!</a:t>
            </a:r>
          </a:p>
          <a:p>
            <a:endParaRPr lang="en-US" sz="2400" dirty="0"/>
          </a:p>
          <a:p>
            <a:r>
              <a:rPr lang="en-US" sz="2000" dirty="0" smtClean="0"/>
              <a:t>Each participant is a line, depicting the start and end points of their category along the Y axis. Notches for each example.</a:t>
            </a:r>
          </a:p>
          <a:p>
            <a:endParaRPr lang="en-US" sz="2000" dirty="0"/>
          </a:p>
          <a:p>
            <a:r>
              <a:rPr lang="en-US" sz="2000" dirty="0" smtClean="0"/>
              <a:t>Most people have very little or maximum ranges, very little middle ground.</a:t>
            </a:r>
          </a:p>
          <a:p>
            <a:endParaRPr lang="en-US" sz="2000" dirty="0"/>
          </a:p>
        </p:txBody>
      </p:sp>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673247"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b="1" u="sng" dirty="0" smtClean="0"/>
              <a:t>Generation is influenced by prior knowledge.</a:t>
            </a:r>
          </a:p>
          <a:p>
            <a:pPr marL="285750" indent="-169863">
              <a:buFontTx/>
              <a:buChar char="-"/>
            </a:pPr>
            <a:r>
              <a:rPr lang="en-US" b="1"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641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3754874"/>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dirty="0" smtClean="0"/>
          </a:p>
          <a:p>
            <a:r>
              <a:rPr lang="en-US" sz="2400" dirty="0"/>
              <a:t>Psychological account—</a:t>
            </a:r>
          </a:p>
          <a:p>
            <a:endParaRPr lang="en-US" dirty="0"/>
          </a:p>
          <a:p>
            <a:r>
              <a:rPr lang="en-US" sz="2000" b="1" dirty="0"/>
              <a:t>Copy-and-Tweak </a:t>
            </a:r>
            <a:r>
              <a:rPr lang="en-US" sz="2000" dirty="0"/>
              <a:t>(Ward, 1995)</a:t>
            </a:r>
          </a:p>
          <a:p>
            <a:pPr marL="285750" indent="-168275">
              <a:buFontTx/>
              <a:buChar char="-"/>
            </a:pPr>
            <a:r>
              <a:rPr lang="en-US" sz="2000" dirty="0"/>
              <a:t>Participants retrieve an earth animal from memory, and then change a few of its features to make something new.</a:t>
            </a:r>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89238" y="4745773"/>
              <a:ext cx="1957830" cy="541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25379" y="46819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Tree>
    <p:extLst>
      <p:ext uri="{BB962C8B-B14F-4D97-AF65-F5344CB8AC3E}">
        <p14:creationId xmlns:p14="http://schemas.microsoft.com/office/powerpoint/2010/main" val="903646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76154" y="3338313"/>
              <a:ext cx="6799443" cy="2872317"/>
              <a:chOff x="1876154" y="3338313"/>
              <a:chExt cx="6799443"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76154" y="4809011"/>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29222" y="568286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0993" y="440913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845394" y="533192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00109" y="4778251"/>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1191</TotalTime>
  <Words>5910</Words>
  <Application>Microsoft Macintosh PowerPoint</Application>
  <PresentationFormat>On-screen Show (4:3)</PresentationFormat>
  <Paragraphs>597</Paragraphs>
  <Slides>49</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Calibri</vt:lpstr>
      <vt:lpstr>Calibri Light</vt:lpstr>
      <vt:lpstr>Courier</vt:lpstr>
      <vt:lpstr>Mangal</vt:lpstr>
      <vt:lpstr>Times</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138</cp:revision>
  <cp:lastPrinted>2017-02-20T22:11:34Z</cp:lastPrinted>
  <dcterms:created xsi:type="dcterms:W3CDTF">2017-02-16T21:54:54Z</dcterms:created>
  <dcterms:modified xsi:type="dcterms:W3CDTF">2017-02-24T22:56:00Z</dcterms:modified>
</cp:coreProperties>
</file>