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5720000" cy="30175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2BA7F9-4C83-0042-858A-3E624507796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Austerweil" initials="JA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Joe Austerweil" initials="JA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Joe Austerweil" initials="JA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Joe Austerweil" initials="JA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Joe Austerweil" initials="JA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8"/>
    <p:restoredTop sz="87708"/>
  </p:normalViewPr>
  <p:slideViewPr>
    <p:cSldViewPr snapToGrid="0" snapToObjects="1">
      <p:cViewPr>
        <p:scale>
          <a:sx n="42" d="100"/>
          <a:sy n="42" d="100"/>
        </p:scale>
        <p:origin x="-6264" y="-3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2T20:53:18.230" idx="1">
    <p:pos x="7001" y="10855"/>
    <p:text>Do you mean Ward 1995 here?</p:text>
    <p:extLst>
      <p:ext uri="{C676402C-5697-4E1C-873F-D02D1690AC5C}">
        <p15:threadingInfo xmlns:p15="http://schemas.microsoft.com/office/powerpoint/2012/main" timeZoneBias="300"/>
      </p:ext>
    </p:extLst>
  </p:cm>
  <p:cm authorId="2" dt="2017-06-22T20:55:32.806" idx="1">
    <p:pos x="8132" y="11300"/>
    <p:text>I don't get what you mean in the description of "Path of Least Resistance/Copy &amp; Tweak".</p:text>
    <p:extLst>
      <p:ext uri="{C676402C-5697-4E1C-873F-D02D1690AC5C}">
        <p15:threadingInfo xmlns:p15="http://schemas.microsoft.com/office/powerpoint/2012/main" timeZoneBias="300"/>
      </p:ext>
    </p:extLst>
  </p:cm>
  <p:cm authorId="3" dt="2017-06-22T21:13:05.189" idx="1">
    <p:pos x="10995" y="6472"/>
    <p:text>This area is too bunchy. I can't move or edit it for some reason. Also change "Ss" -&gt; "Ps"</p:text>
    <p:extLst>
      <p:ext uri="{C676402C-5697-4E1C-873F-D02D1690AC5C}">
        <p15:threadingInfo xmlns:p15="http://schemas.microsoft.com/office/powerpoint/2012/main" timeZoneBias="300"/>
      </p:ext>
    </p:extLst>
  </p:cm>
  <p:cm authorId="4" dt="2017-06-22T21:16:41.743" idx="1">
    <p:pos x="9826" y="15542"/>
    <p:text>Middle and Bottom are opposite of stimuli images</p:text>
    <p:extLst>
      <p:ext uri="{C676402C-5697-4E1C-873F-D02D1690AC5C}">
        <p15:threadingInfo xmlns:p15="http://schemas.microsoft.com/office/powerpoint/2012/main" timeZoneBias="300"/>
      </p:ext>
    </p:extLst>
  </p:cm>
  <p:cm authorId="5" dt="2017-06-22T21:18:37.719" idx="1">
    <p:pos x="28193" y="7103"/>
    <p:text>I"m torn about showing Exponentiated Luce choice rule, but I feel like we should have a line that says generation via exponentiated luce choice rule with parameter \theta...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373C-994F-E447-87BC-0883031F8899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A07C-27A4-034E-8544-845B49C9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5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we need to fit in:</a:t>
            </a:r>
          </a:p>
          <a:p>
            <a:endParaRPr lang="en-US" dirty="0" smtClean="0"/>
          </a:p>
          <a:p>
            <a:r>
              <a:rPr lang="en-US" smtClean="0"/>
              <a:t>Generation </a:t>
            </a:r>
            <a:r>
              <a:rPr lang="en-US" dirty="0" smtClean="0"/>
              <a:t>samples</a:t>
            </a:r>
          </a:p>
          <a:p>
            <a:pPr marL="1371600" indent="-1371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AA07C-27A4-034E-8544-845B49C97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938397"/>
            <a:ext cx="3886200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5848967"/>
            <a:ext cx="342900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606550"/>
            <a:ext cx="9858375" cy="25572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606550"/>
            <a:ext cx="29003625" cy="25572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522854"/>
            <a:ext cx="3943350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0193644"/>
            <a:ext cx="3943350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032750"/>
            <a:ext cx="19431000" cy="1914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606557"/>
            <a:ext cx="39433500" cy="5832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397117"/>
            <a:ext cx="1934170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022330"/>
            <a:ext cx="19341700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397117"/>
            <a:ext cx="19436955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022330"/>
            <a:ext cx="19436955" cy="16212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344677"/>
            <a:ext cx="2314575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11680"/>
            <a:ext cx="14745890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344677"/>
            <a:ext cx="2314575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052560"/>
            <a:ext cx="14745890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606557"/>
            <a:ext cx="3943350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032750"/>
            <a:ext cx="3943350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7D98-B3AD-A54B-94FE-0511E43D51EA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7967947"/>
            <a:ext cx="154305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7967947"/>
            <a:ext cx="102870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063-ACBE-9D4E-A504-CFF2EB29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399" y="29413200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76130"/>
            <a:ext cx="7748801" cy="32286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399" y="4675854"/>
            <a:ext cx="438912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822960"/>
            <a:ext cx="45720001" cy="3292434"/>
            <a:chOff x="-1" y="914400"/>
            <a:chExt cx="45720001" cy="3292434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45720000" cy="123110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PACKER: An Exemplar Model of Category </a:t>
              </a:r>
              <a:r>
                <a:rPr lang="en-US" sz="8000" b="1" dirty="0" smtClean="0">
                  <a:solidFill>
                    <a:schemeClr val="accent6"/>
                  </a:solidFill>
                  <a:latin typeface="Raleway SemiBold" charset="0"/>
                  <a:ea typeface="Raleway SemiBold" charset="0"/>
                  <a:cs typeface="Raleway SemiBold" charset="0"/>
                </a:rPr>
                <a:t>Generation</a:t>
              </a:r>
              <a:endParaRPr lang="en-US" sz="80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2360175"/>
              <a:ext cx="45720000" cy="184665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Nolan Conaway &amp; Joseph L. Austerweil</a:t>
              </a:r>
            </a:p>
            <a:p>
              <a:pPr algn="ctr"/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University of </a:t>
              </a:r>
              <a:r>
                <a:rPr lang="en-US" sz="60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Wisconsin-Madison; Department of Psychology</a:t>
              </a:r>
              <a:endParaRPr lang="en-US" sz="60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399" y="5086290"/>
            <a:ext cx="12115800" cy="5022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 algn="just"/>
            <a:r>
              <a: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Generating new concepts is an intriguing yet understudied topic in cognitive science. In this paper, we present a novel exemplar model of category generation: PACKER (Producing Alike and Contrasting Knowledge using Exemplar Representations). PACKER’s core design assumptions are (1) categories are represented as exemplars in a multidimensional psychological space, (2) generated items should be similar to exemplars of the same category, and (3) generated categories should be dissimilar to existing categories. A behavioral study reveals strong effects of contrast- and target-class similarity. These effects are novel empirical phenomena, which are directly predicted by the PACKER model but are not explained by existing formal approaches.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399" y="10334578"/>
            <a:ext cx="12115800" cy="99873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new 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Classic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drew pictures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new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(e.g., new plants or animals), analyze what they created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(Ward, 1994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).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Artificial categorization paradigm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learn about categories in an artificial domain, then generate new categories (Jern &amp;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Kemp,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2013). Designed to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enable testing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formal models.</a:t>
            </a:r>
            <a:endParaRPr lang="en-US" sz="3600" b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finding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Generated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are distributionally similar to known categories: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People generate categories using known features.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vary as in known categories.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Features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are correlated 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as in known categories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</a:p>
          <a:p>
            <a:pPr marL="119062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Existing Accounts (Jern &amp; Kemp, 2013; Ward, 2005):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Path Of Least Resistance / Copy &amp;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category members are copied from known members.</a:t>
            </a:r>
          </a:p>
          <a:p>
            <a:pPr marL="403225" indent="-284163">
              <a:spcAft>
                <a:spcPts val="600"/>
              </a:spcAft>
              <a:buFontTx/>
              <a:buChar char="-"/>
            </a:pPr>
            <a:r>
              <a:rPr lang="en-US" sz="3600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: New categories are samples from a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common, but latent, domain-wide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399" y="20931173"/>
            <a:ext cx="12115800" cy="821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How do people create </a:t>
            </a:r>
            <a:r>
              <a:rPr lang="en-US" sz="4400" b="1" i="1" u="sng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new</a:t>
            </a:r>
            <a:r>
              <a:rPr lang="en-US" sz="4400" b="1" dirty="0">
                <a:solidFill>
                  <a:schemeClr val="accent1"/>
                </a:solidFill>
                <a:latin typeface="Raleway SemiBold" charset="0"/>
                <a:ea typeface="Raleway SemiBold" charset="0"/>
                <a:cs typeface="Raleway SemiBold" charset="0"/>
              </a:rPr>
              <a:t> </a:t>
            </a:r>
            <a:r>
              <a:rPr lang="en-US" sz="4400" b="1" dirty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concepts?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No existing work on how generated categories </a:t>
            </a:r>
            <a:r>
              <a:rPr lang="en-US" sz="3600" i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differ</a:t>
            </a:r>
            <a:r>
              <a:rPr lang="en-US" sz="36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from what is already known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New concepts should be different.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How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 people ensure their creations are unique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Our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Contributions: 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Proposed contrast as a core principle of category generation.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Developed an exemplar-based model that includes contrast as a basic mechanism for generating new categories.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Tested differences between our model and others in a behavioral experiment. We found strong support for ours and contrast as a core principle of category generation.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99" y="454652"/>
            <a:ext cx="2035634" cy="203563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8333907" y="5086290"/>
            <a:ext cx="16471692" cy="10893415"/>
            <a:chOff x="13336954" y="4933890"/>
            <a:chExt cx="16471692" cy="10893415"/>
          </a:xfrm>
        </p:grpSpPr>
        <p:sp>
          <p:nvSpPr>
            <p:cNvPr id="25" name="Rectangle 24"/>
            <p:cNvSpPr/>
            <p:nvPr/>
          </p:nvSpPr>
          <p:spPr>
            <a:xfrm>
              <a:off x="13336954" y="4933890"/>
              <a:ext cx="16471692" cy="108254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 algn="just"/>
              <a:r>
                <a:rPr lang="en-US" sz="280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 </a:t>
              </a:r>
              <a:endParaRPr lang="en-US" sz="2800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PACKER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roducing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A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like and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C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ontrasting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K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nowledge using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xemplar </a:t>
                  </a:r>
                  <a:r>
                    <a:rPr lang="en-US" sz="44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R</a:t>
                  </a:r>
                  <a:r>
                    <a:rPr lang="en-US" sz="44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epresentations</a:t>
                  </a: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Extension of the Generalized Context Model (GCM; Nosofsky, 1984). </a:t>
                  </a: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180975"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Proposal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is constrained by within- and between-class similarity. </a:t>
                  </a: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Similarity computed as: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𝑠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𝑐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6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3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Generation based on aggregated similarity: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𝑎</m:t>
                      </m:r>
                      <m:d>
                        <m:dPr>
                          <m:ctrlPr>
                            <a:rPr lang="mr-IN" sz="3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3600" dirty="0" smtClean="0">
                    <a:latin typeface="Raleway" charset="0"/>
                  </a:endParaRPr>
                </a:p>
                <a:p>
                  <a:pPr marL="522288" indent="-341313">
                    <a:spcAft>
                      <a:spcPts val="600"/>
                    </a:spcAft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based on class membership: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in target class,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−1</m:t>
                      </m:r>
                    </m:oMath>
                  </a14:m>
                  <a:r>
                    <a:rPr lang="en-US" sz="3600" dirty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otherwise.</a:t>
                  </a:r>
                </a:p>
                <a:p>
                  <a:pPr marL="1809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3600" b="1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Implication</a:t>
                  </a:r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: Prioritization of within-class and between-class similarity is parametrized. Distinct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</m:oMath>
                  </a14:m>
                  <a:r>
                    <a:rPr lang="en-US" sz="3600" dirty="0" smtClean="0">
                      <a:solidFill>
                        <a:schemeClr val="accent6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 values reflect different generation approaches.</a:t>
                  </a: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415925" indent="-23495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 smtClean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  <a:p>
                  <a:pPr marL="571500" indent="-571500">
                    <a:spcBef>
                      <a:spcPts val="600"/>
                    </a:spcBef>
                    <a:spcAft>
                      <a:spcPts val="600"/>
                    </a:spcAft>
                    <a:buFontTx/>
                    <a:buChar char="-"/>
                  </a:pPr>
                  <a:endParaRPr lang="en-US" sz="3600" dirty="0">
                    <a:solidFill>
                      <a:schemeClr val="accent6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4443" y="5043616"/>
                  <a:ext cx="16374203" cy="81669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85" t="-2015" r="-1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5698" y="11123038"/>
              <a:ext cx="16374203" cy="4704267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13336954" y="17988815"/>
            <a:ext cx="14641454" cy="10863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Results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Examplars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that are highly distant from Alpha category members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were more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likely to be generated. </a:t>
            </a: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40205"/>
              </p:ext>
            </p:extLst>
          </p:nvPr>
        </p:nvGraphicFramePr>
        <p:xfrm>
          <a:off x="15461668" y="24741656"/>
          <a:ext cx="7665337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69"/>
                <a:gridCol w="1909391"/>
                <a:gridCol w="2577677"/>
              </a:tblGrid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Middle</a:t>
                      </a:r>
                      <a:endParaRPr lang="en-US" sz="40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28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679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9576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</a:t>
                      </a:r>
                      <a:endParaRPr lang="en-US" sz="36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Top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16</a:t>
                      </a:r>
                      <a:endParaRPr lang="en-US" sz="2800" b="1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8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7752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Bottom Not Used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31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aleway" charset="0"/>
                          <a:ea typeface="Raleway" charset="0"/>
                          <a:cs typeface="Raleway" charset="0"/>
                        </a:rPr>
                        <a:t>6</a:t>
                      </a:r>
                      <a:endParaRPr lang="en-US" sz="2800" dirty="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8332929" y="16322133"/>
            <a:ext cx="16472670" cy="108754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Modeling 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fit 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PACKER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Copy and Tweak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and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Hierarchical Bayesian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models, maximizing log-likelihood to every response in our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dataset. PACKER’s fit greatly outperformed the other models (~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11%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larger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log-likelihood)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.</a:t>
            </a: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Category Structure vs. Category Location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 computed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, for each stimulus, the difference between the X- </a:t>
            </a:r>
            <a:r>
              <a:rPr lang="en-US" sz="360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and </a:t>
            </a:r>
            <a:r>
              <a:rPr lang="en-US" sz="360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ranges of each category it was generated in. </a:t>
            </a:r>
            <a:r>
              <a:rPr lang="en-US" sz="360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Categories </a:t>
            </a:r>
            <a:r>
              <a:rPr lang="en-US" sz="360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were oriented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to increase dissimilarity to the Alpha categories.</a:t>
            </a:r>
            <a:endParaRPr lang="en-US" sz="40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3464063" y="11266168"/>
            <a:ext cx="14517284" cy="4618691"/>
            <a:chOff x="30345792" y="6264863"/>
            <a:chExt cx="14517284" cy="4618691"/>
          </a:xfrm>
        </p:grpSpPr>
        <p:sp>
          <p:nvSpPr>
            <p:cNvPr id="89" name="Rectangle 88"/>
            <p:cNvSpPr/>
            <p:nvPr/>
          </p:nvSpPr>
          <p:spPr>
            <a:xfrm>
              <a:off x="30345792" y="7018619"/>
              <a:ext cx="7849572" cy="3864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Two conditions (Between-</a:t>
              </a:r>
              <a:r>
                <a:rPr lang="en-US" sz="3600" dirty="0" err="1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Ss</a:t>
              </a: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) differed only in category location.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i="1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Condition differences cannot be explained by distributional copying.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8217" y="6264863"/>
              <a:ext cx="7314859" cy="413914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3550774" y="8419019"/>
            <a:ext cx="14266238" cy="4119397"/>
            <a:chOff x="13550774" y="8419019"/>
            <a:chExt cx="14266238" cy="4119397"/>
          </a:xfrm>
        </p:grpSpPr>
        <p:grpSp>
          <p:nvGrpSpPr>
            <p:cNvPr id="68" name="Group 67"/>
            <p:cNvGrpSpPr/>
            <p:nvPr/>
          </p:nvGrpSpPr>
          <p:grpSpPr>
            <a:xfrm>
              <a:off x="13550774" y="8419019"/>
              <a:ext cx="4119396" cy="4119397"/>
              <a:chOff x="428324" y="916426"/>
              <a:chExt cx="3243413" cy="324341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428324" y="916426"/>
                <a:ext cx="3243413" cy="3243414"/>
                <a:chOff x="428324" y="915670"/>
                <a:chExt cx="3243413" cy="3243414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428324" y="915670"/>
                  <a:ext cx="3243413" cy="3243414"/>
                  <a:chOff x="716216" y="1929305"/>
                  <a:chExt cx="2531322" cy="2531323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716216" y="1929305"/>
                    <a:ext cx="2531322" cy="25313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29695" y="3181321"/>
                    <a:ext cx="2286337" cy="469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Use the sliders to create a Beta Category example.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522425" y="3356378"/>
                  <a:ext cx="1055210" cy="53122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Raleway" charset="0"/>
                      <a:ea typeface="Raleway" charset="0"/>
                      <a:cs typeface="Raleway" charset="0"/>
                    </a:rPr>
                    <a:t>DONE</a:t>
                  </a:r>
                  <a:endParaRPr lang="en-US" sz="2800" dirty="0">
                    <a:solidFill>
                      <a:schemeClr val="tx1"/>
                    </a:solidFill>
                    <a:latin typeface="Raleway" charset="0"/>
                    <a:ea typeface="Raleway" charset="0"/>
                    <a:cs typeface="Raleway" charset="0"/>
                  </a:endParaRP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570213" y="1318337"/>
                <a:ext cx="900112" cy="900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3233" y="1326906"/>
                <a:ext cx="2116167" cy="929173"/>
                <a:chOff x="4194103" y="5439002"/>
                <a:chExt cx="1873128" cy="822458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194103" y="5439002"/>
                  <a:ext cx="1764518" cy="362487"/>
                  <a:chOff x="4194103" y="5439002"/>
                  <a:chExt cx="1764518" cy="362487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4551808" y="5439002"/>
                    <a:ext cx="991979" cy="123372"/>
                    <a:chOff x="4551808" y="5439002"/>
                    <a:chExt cx="991979" cy="123372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551808" y="5500688"/>
                      <a:ext cx="991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5268685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194103" y="5500687"/>
                    <a:ext cx="824553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Raleway" charset="0"/>
                        <a:ea typeface="Raleway" charset="0"/>
                        <a:cs typeface="Raleway" charset="0"/>
                      </a:rPr>
                      <a:t>Smaller</a:t>
                    </a:r>
                    <a:endParaRPr lang="en-US" sz="20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229274" y="5500687"/>
                    <a:ext cx="729347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Raleway" charset="0"/>
                        <a:ea typeface="Raleway" charset="0"/>
                        <a:cs typeface="Raleway" charset="0"/>
                      </a:rPr>
                      <a:t>Bigger</a:t>
                    </a:r>
                    <a:endParaRPr lang="en-US" sz="200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4253922" y="5898973"/>
                  <a:ext cx="1813309" cy="362487"/>
                  <a:chOff x="4237091" y="5439002"/>
                  <a:chExt cx="1813309" cy="362487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4543425" y="5439002"/>
                    <a:ext cx="1009324" cy="123372"/>
                    <a:chOff x="4543425" y="5439002"/>
                    <a:chExt cx="1009324" cy="123372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4543425" y="5500688"/>
                      <a:ext cx="100932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diamond"/>
                      <a:tailEnd type="diamon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60620" y="5439002"/>
                      <a:ext cx="123372" cy="12337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600">
                        <a:latin typeface="Raleway" charset="0"/>
                        <a:ea typeface="Raleway" charset="0"/>
                        <a:cs typeface="Raleway" charset="0"/>
                      </a:endParaRPr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237091" y="5500687"/>
                    <a:ext cx="731758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Darker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280078" y="5500687"/>
                    <a:ext cx="770322" cy="3008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Raleway" charset="0"/>
                        <a:ea typeface="Raleway" charset="0"/>
                        <a:cs typeface="Raleway" charset="0"/>
                      </a:rPr>
                      <a:t>Lighter</a:t>
                    </a:r>
                    <a:endParaRPr lang="en-US" sz="2000" dirty="0">
                      <a:latin typeface="Raleway" charset="0"/>
                      <a:ea typeface="Raleway" charset="0"/>
                      <a:cs typeface="Raleway" charset="0"/>
                    </a:endParaRPr>
                  </a:p>
                </p:txBody>
              </p:sp>
            </p:grpSp>
          </p:grpSp>
        </p:grpSp>
        <p:sp>
          <p:nvSpPr>
            <p:cNvPr id="69" name="Rectangle 68"/>
            <p:cNvSpPr/>
            <p:nvPr/>
          </p:nvSpPr>
          <p:spPr>
            <a:xfrm>
              <a:off x="18047098" y="8460400"/>
              <a:ext cx="9769914" cy="288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After training, participants generated four examples of a new ‘Beta’ category.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600" i="1" dirty="0" smtClean="0">
                  <a:solidFill>
                    <a:schemeClr val="accent6"/>
                  </a:solidFill>
                  <a:latin typeface="Raleway" charset="0"/>
                  <a:ea typeface="Raleway" charset="0"/>
                  <a:cs typeface="Raleway" charset="0"/>
                </a:rPr>
                <a:t>Generation completed using sliding-scale interface (as in Jern &amp; Kemp, 2013).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967929" y="19629574"/>
            <a:ext cx="4670396" cy="8863709"/>
            <a:chOff x="17132361" y="18754460"/>
            <a:chExt cx="3725518" cy="7070472"/>
          </a:xfrm>
        </p:grpSpPr>
        <p:sp>
          <p:nvSpPr>
            <p:cNvPr id="53" name="Rectangle 52"/>
            <p:cNvSpPr/>
            <p:nvPr/>
          </p:nvSpPr>
          <p:spPr>
            <a:xfrm>
              <a:off x="17830800" y="1883664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830800" y="22473920"/>
              <a:ext cx="3022471" cy="30175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2361" y="18754460"/>
              <a:ext cx="3725518" cy="7070472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13450275" y="24673649"/>
            <a:ext cx="2148345" cy="4173928"/>
            <a:chOff x="21021027" y="24560251"/>
            <a:chExt cx="2144000" cy="4165486"/>
          </a:xfrm>
        </p:grpSpPr>
        <p:sp>
          <p:nvSpPr>
            <p:cNvPr id="92" name="Rectangle 91"/>
            <p:cNvSpPr/>
            <p:nvPr/>
          </p:nvSpPr>
          <p:spPr>
            <a:xfrm>
              <a:off x="21230347" y="24772257"/>
              <a:ext cx="1707712" cy="1689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30347" y="26804752"/>
              <a:ext cx="1707712" cy="1706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027" y="24560251"/>
              <a:ext cx="2144000" cy="4165486"/>
            </a:xfrm>
            <a:prstGeom prst="rect">
              <a:avLst/>
            </a:prstGeom>
          </p:spPr>
        </p:pic>
      </p:grpSp>
      <p:sp>
        <p:nvSpPr>
          <p:cNvPr id="100" name="Rectangle 99"/>
          <p:cNvSpPr/>
          <p:nvPr/>
        </p:nvSpPr>
        <p:spPr>
          <a:xfrm>
            <a:off x="13384721" y="22045255"/>
            <a:ext cx="9381088" cy="2484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were more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likely to create categories spanning the entire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Y-axis:</a:t>
            </a: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 </a:t>
            </a:r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he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location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of contrast categories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influences</a:t>
            </a:r>
          </a:p>
          <a:p>
            <a:r>
              <a:rPr lang="en-US" sz="3600" b="1" dirty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    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the 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 of generated categories.</a:t>
            </a:r>
            <a:endParaRPr lang="en-US" sz="3600" b="1" i="1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336955" y="20103273"/>
            <a:ext cx="9290892" cy="1908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Generated category members were more similar to each other than to Alphas..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318490" y="27383874"/>
            <a:ext cx="16438365" cy="1443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 marL="350838" indent="-350838"/>
            <a:r>
              <a:rPr lang="en-US" sz="2400" dirty="0" err="1" smtClean="0">
                <a:solidFill>
                  <a:schemeClr val="accent6"/>
                </a:solidFill>
              </a:rPr>
              <a:t>Jern</a:t>
            </a:r>
            <a:r>
              <a:rPr lang="en-US" sz="2400" dirty="0">
                <a:solidFill>
                  <a:schemeClr val="accent6"/>
                </a:solidFill>
              </a:rPr>
              <a:t>, A., &amp; Kemp, C. (2013). A probabilistic account of exemplar and category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66</a:t>
            </a:r>
            <a:r>
              <a:rPr lang="en-US" sz="2400" dirty="0">
                <a:solidFill>
                  <a:schemeClr val="accent6"/>
                </a:solidFill>
              </a:rPr>
              <a:t>(1), 85–125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Nosofsky</a:t>
            </a:r>
            <a:r>
              <a:rPr lang="en-US" sz="2400" dirty="0">
                <a:solidFill>
                  <a:schemeClr val="accent6"/>
                </a:solidFill>
              </a:rPr>
              <a:t>, R</a:t>
            </a:r>
            <a:r>
              <a:rPr lang="en-US" sz="2400" dirty="0" smtClean="0">
                <a:solidFill>
                  <a:schemeClr val="accent6"/>
                </a:solidFill>
              </a:rPr>
              <a:t>.  </a:t>
            </a:r>
            <a:r>
              <a:rPr lang="en-US" sz="2400" dirty="0">
                <a:solidFill>
                  <a:schemeClr val="accent6"/>
                </a:solidFill>
              </a:rPr>
              <a:t>(1984). Choice, similarity, and the context theory of classification. </a:t>
            </a:r>
            <a:r>
              <a:rPr lang="en-US" sz="2400" i="1" dirty="0">
                <a:solidFill>
                  <a:schemeClr val="accent6"/>
                </a:solidFill>
              </a:rPr>
              <a:t>J</a:t>
            </a:r>
            <a:r>
              <a:rPr lang="en-US" sz="2400" i="1" dirty="0" smtClean="0">
                <a:solidFill>
                  <a:schemeClr val="accent6"/>
                </a:solidFill>
              </a:rPr>
              <a:t>EP:LMC, </a:t>
            </a:r>
            <a:r>
              <a:rPr lang="en-US" sz="2400" i="1" dirty="0">
                <a:solidFill>
                  <a:schemeClr val="accent6"/>
                </a:solidFill>
              </a:rPr>
              <a:t>10(</a:t>
            </a:r>
            <a:r>
              <a:rPr lang="en-US" sz="2400" dirty="0">
                <a:solidFill>
                  <a:schemeClr val="accent6"/>
                </a:solidFill>
              </a:rPr>
              <a:t>1), 104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(1994). Structured imagination: The role of category structure in exemplar generation. </a:t>
            </a:r>
            <a:r>
              <a:rPr lang="en-US" sz="2400" i="1" dirty="0">
                <a:solidFill>
                  <a:schemeClr val="accent6"/>
                </a:solidFill>
              </a:rPr>
              <a:t>Cognitive Psychology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i="1" dirty="0">
                <a:solidFill>
                  <a:schemeClr val="accent6"/>
                </a:solidFill>
              </a:rPr>
              <a:t>27</a:t>
            </a:r>
            <a:r>
              <a:rPr lang="en-US" sz="2400" dirty="0">
                <a:solidFill>
                  <a:schemeClr val="accent6"/>
                </a:solidFill>
              </a:rPr>
              <a:t>(1), 1–40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 marL="350838" indent="-350838"/>
            <a:r>
              <a:rPr lang="en-US" sz="2400" dirty="0" smtClean="0">
                <a:solidFill>
                  <a:schemeClr val="accent6"/>
                </a:solidFill>
              </a:rPr>
              <a:t>Ward</a:t>
            </a:r>
            <a:r>
              <a:rPr lang="en-US" sz="2400" dirty="0">
                <a:solidFill>
                  <a:schemeClr val="accent6"/>
                </a:solidFill>
              </a:rPr>
              <a:t>, T</a:t>
            </a:r>
            <a:r>
              <a:rPr lang="en-US" sz="2400" dirty="0" smtClean="0">
                <a:solidFill>
                  <a:schemeClr val="accent6"/>
                </a:solidFill>
              </a:rPr>
              <a:t>. </a:t>
            </a:r>
            <a:r>
              <a:rPr lang="en-US" sz="2400" dirty="0">
                <a:solidFill>
                  <a:schemeClr val="accent6"/>
                </a:solidFill>
              </a:rPr>
              <a:t>(1995). </a:t>
            </a:r>
            <a:r>
              <a:rPr lang="en-US" sz="2400" dirty="0" smtClean="0">
                <a:solidFill>
                  <a:schemeClr val="accent6"/>
                </a:solidFill>
              </a:rPr>
              <a:t>What’s </a:t>
            </a:r>
            <a:r>
              <a:rPr lang="en-US" sz="2400" dirty="0">
                <a:solidFill>
                  <a:schemeClr val="accent6"/>
                </a:solidFill>
              </a:rPr>
              <a:t>old about new ideas</a:t>
            </a:r>
            <a:r>
              <a:rPr lang="en-US" sz="2400" dirty="0" smtClean="0">
                <a:solidFill>
                  <a:schemeClr val="accent6"/>
                </a:solidFill>
              </a:rPr>
              <a:t>. In </a:t>
            </a:r>
            <a:r>
              <a:rPr lang="en-US" sz="2400" i="1" dirty="0">
                <a:solidFill>
                  <a:schemeClr val="accent6"/>
                </a:solidFill>
              </a:rPr>
              <a:t>The creative cognition </a:t>
            </a:r>
            <a:r>
              <a:rPr lang="en-US" sz="2400" i="1" dirty="0" smtClean="0">
                <a:solidFill>
                  <a:schemeClr val="accent6"/>
                </a:solidFill>
              </a:rPr>
              <a:t>approach</a:t>
            </a:r>
            <a:r>
              <a:rPr lang="en-US" sz="2400" dirty="0" smtClean="0">
                <a:solidFill>
                  <a:schemeClr val="accent6"/>
                </a:solidFill>
              </a:rPr>
              <a:t> (pp. 157–178).</a:t>
            </a:r>
            <a:endParaRPr lang="en-US" sz="24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489354" y="5230552"/>
            <a:ext cx="14641454" cy="1269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accent6"/>
                </a:solidFill>
                <a:latin typeface="Raleway SemiBold" charset="0"/>
                <a:ea typeface="Raleway SemiBold" charset="0"/>
                <a:cs typeface="Raleway SemiBold" charset="0"/>
              </a:rPr>
              <a:t>Behavioral Experiment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Questions: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Does contrast with a previously learned category influence category generation?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distributional emulation the only factor?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Participants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(</a:t>
            </a:r>
            <a:r>
              <a:rPr lang="en-US" sz="3600" dirty="0" err="1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MTurk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; N=122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) learned about an experimenter-defined category (‘Alpha’) composed of squares varying in size and color.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If category contrast is a factor, the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unoccupied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3600" b="1" i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space</a:t>
            </a:r>
            <a:r>
              <a:rPr lang="en-US" sz="3600" b="1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 is important: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All Ps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should generate items distant from the Alphas.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Middle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Ps </a:t>
            </a:r>
            <a:r>
              <a:rPr lang="en-US" sz="3600" dirty="0" smtClean="0">
                <a:solidFill>
                  <a:schemeClr val="accent6"/>
                </a:solidFill>
                <a:latin typeface="Raleway" charset="0"/>
                <a:ea typeface="Raleway" charset="0"/>
                <a:cs typeface="Raleway" charset="0"/>
              </a:rPr>
              <a:t>should create categories spanning the entire Y-axis.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accent6"/>
              </a:solidFill>
              <a:latin typeface="Raleway" charset="0"/>
              <a:ea typeface="Raleway" charset="0"/>
              <a:cs typeface="Raleway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accent6"/>
              </a:solidFill>
              <a:latin typeface="Raleway SemiBold" charset="0"/>
              <a:ea typeface="Raleway SemiBold" charset="0"/>
              <a:cs typeface="Raleway SemiBol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06" y="21265330"/>
            <a:ext cx="16376248" cy="60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W-Madison 1">
      <a:dk1>
        <a:srgbClr val="282728"/>
      </a:dk1>
      <a:lt1>
        <a:srgbClr val="FFFFFF"/>
      </a:lt1>
      <a:dk2>
        <a:srgbClr val="494949"/>
      </a:dk2>
      <a:lt2>
        <a:srgbClr val="FFFFFF"/>
      </a:lt2>
      <a:accent1>
        <a:srgbClr val="C5050C"/>
      </a:accent1>
      <a:accent2>
        <a:srgbClr val="9B0000"/>
      </a:accent2>
      <a:accent3>
        <a:srgbClr val="ADADAD"/>
      </a:accent3>
      <a:accent4>
        <a:srgbClr val="FFC000"/>
      </a:accent4>
      <a:accent5>
        <a:srgbClr val="0479A8"/>
      </a:accent5>
      <a:accent6>
        <a:srgbClr val="282728"/>
      </a:accent6>
      <a:hlink>
        <a:srgbClr val="0479A8"/>
      </a:hlink>
      <a:folHlink>
        <a:srgbClr val="044A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950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Raleway</vt:lpstr>
      <vt:lpstr>Raleway SemiBold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Joe Austerweil</cp:lastModifiedBy>
  <cp:revision>79</cp:revision>
  <dcterms:created xsi:type="dcterms:W3CDTF">2017-06-20T15:47:22Z</dcterms:created>
  <dcterms:modified xsi:type="dcterms:W3CDTF">2017-06-23T02:21:08Z</dcterms:modified>
</cp:coreProperties>
</file>