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374" r:id="rId2"/>
    <p:sldId id="256" r:id="rId3"/>
    <p:sldId id="342" r:id="rId4"/>
    <p:sldId id="376" r:id="rId5"/>
    <p:sldId id="365" r:id="rId6"/>
    <p:sldId id="349" r:id="rId7"/>
    <p:sldId id="383" r:id="rId8"/>
    <p:sldId id="329" r:id="rId9"/>
    <p:sldId id="330" r:id="rId10"/>
    <p:sldId id="331" r:id="rId11"/>
    <p:sldId id="332" r:id="rId12"/>
    <p:sldId id="333" r:id="rId13"/>
    <p:sldId id="354" r:id="rId14"/>
    <p:sldId id="369" r:id="rId15"/>
    <p:sldId id="339" r:id="rId16"/>
    <p:sldId id="356" r:id="rId17"/>
    <p:sldId id="381" r:id="rId18"/>
    <p:sldId id="340" r:id="rId19"/>
    <p:sldId id="382" r:id="rId20"/>
    <p:sldId id="344" r:id="rId21"/>
    <p:sldId id="370" r:id="rId22"/>
    <p:sldId id="371" r:id="rId23"/>
    <p:sldId id="372" r:id="rId24"/>
    <p:sldId id="338" r:id="rId25"/>
    <p:sldId id="384" r:id="rId26"/>
    <p:sldId id="373" r:id="rId27"/>
    <p:sldId id="341" r:id="rId28"/>
    <p:sldId id="357" r:id="rId29"/>
    <p:sldId id="377" r:id="rId30"/>
    <p:sldId id="378" r:id="rId31"/>
    <p:sldId id="379" r:id="rId32"/>
    <p:sldId id="38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0"/>
    <p:restoredTop sz="96271"/>
  </p:normalViewPr>
  <p:slideViewPr>
    <p:cSldViewPr snapToGrid="0" snapToObjects="1">
      <p:cViewPr>
        <p:scale>
          <a:sx n="100" d="100"/>
          <a:sy n="100" d="100"/>
        </p:scale>
        <p:origin x="1872" y="64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9FDE85-6F14-C046-89D5-441C67AB9CCD}" type="datetimeFigureOut">
              <a:rPr lang="en-US" smtClean="0"/>
              <a:t>8/5/16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A0A16-C37F-524E-B164-D0591D934983}" type="slidenum">
              <a:rPr lang="en-US" smtClean="0"/>
              <a:t>‹#›</a:t>
            </a:fld>
            <a:endParaRPr lang="en-US"/>
          </a:p>
        </p:txBody>
      </p:sp>
    </p:spTree>
    <p:extLst>
      <p:ext uri="{BB962C8B-B14F-4D97-AF65-F5344CB8AC3E}">
        <p14:creationId xmlns:p14="http://schemas.microsoft.com/office/powerpoint/2010/main" val="186609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a:t>
            </a:r>
            <a:r>
              <a:rPr lang="en-US" baseline="0" dirty="0" smtClean="0"/>
              <a:t> in</a:t>
            </a:r>
            <a:r>
              <a:rPr lang="en-US" dirty="0" smtClean="0"/>
              <a:t> the field</a:t>
            </a:r>
            <a:r>
              <a:rPr lang="en-US" baseline="0" dirty="0" smtClean="0"/>
              <a:t> of category learning generally seeks to answer questions about how category knowledge is learned and represented</a:t>
            </a:r>
            <a:r>
              <a:rPr lang="en-US" dirty="0" smtClean="0"/>
              <a:t>. We want to know what sort of representations are used to store category knowledge, and</a:t>
            </a:r>
            <a:r>
              <a:rPr lang="en-US" baseline="0" dirty="0" smtClean="0"/>
              <a:t> how those representations are formed and applied. </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a:t>
            </a:fld>
            <a:endParaRPr lang="en-US"/>
          </a:p>
        </p:txBody>
      </p:sp>
    </p:spTree>
    <p:extLst>
      <p:ext uri="{BB962C8B-B14F-4D97-AF65-F5344CB8AC3E}">
        <p14:creationId xmlns:p14="http://schemas.microsoft.com/office/powerpoint/2010/main" val="1734307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here are just some sample behavioral data points we collected.</a:t>
            </a:r>
            <a:r>
              <a:rPr lang="en-US" baseline="0" dirty="0" smtClean="0"/>
              <a:t> Each of these subplots came from a single participant, and I’ve just plotted the locations of the members of category A as well as the locations of the generated examples. </a:t>
            </a:r>
          </a:p>
        </p:txBody>
      </p:sp>
      <p:sp>
        <p:nvSpPr>
          <p:cNvPr id="4" name="Slide Number Placeholder 3"/>
          <p:cNvSpPr>
            <a:spLocks noGrp="1"/>
          </p:cNvSpPr>
          <p:nvPr>
            <p:ph type="sldNum" sz="quarter" idx="10"/>
          </p:nvPr>
        </p:nvSpPr>
        <p:spPr/>
        <p:txBody>
          <a:bodyPr/>
          <a:lstStyle/>
          <a:p>
            <a:fld id="{058AAC71-9B48-0A43-90A2-3982C5B7C3CD}" type="slidenum">
              <a:rPr lang="en-US" smtClean="0"/>
              <a:t>12</a:t>
            </a:fld>
            <a:endParaRPr lang="en-US"/>
          </a:p>
        </p:txBody>
      </p:sp>
    </p:spTree>
    <p:extLst>
      <p:ext uri="{BB962C8B-B14F-4D97-AF65-F5344CB8AC3E}">
        <p14:creationId xmlns:p14="http://schemas.microsoft.com/office/powerpoint/2010/main" val="883890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you can see just from these</a:t>
            </a:r>
            <a:r>
              <a:rPr lang="en-US" baseline="0" dirty="0" smtClean="0"/>
              <a:t> samples that there are huge numbers of differences between participant generation patterns. </a:t>
            </a:r>
            <a:r>
              <a:rPr lang="en-US" dirty="0" smtClean="0"/>
              <a:t>On the slide I have identified the samples</a:t>
            </a:r>
            <a:r>
              <a:rPr lang="en-US" baseline="0" dirty="0" smtClean="0"/>
              <a:t> from the XOR condition, and I think its clear that we have two distinct patterns of generalization, one where the Betas are opposite of the Alphas, and one where the betas occupy a row in the center of the space.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thing to note I think I some sense follows from the first, but the beta categories is not always just the opposite of the alphas. And often, the beta category contains structural regularities not present in the alphas. </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13</a:t>
            </a:fld>
            <a:endParaRPr lang="en-US"/>
          </a:p>
        </p:txBody>
      </p:sp>
    </p:spTree>
    <p:extLst>
      <p:ext uri="{BB962C8B-B14F-4D97-AF65-F5344CB8AC3E}">
        <p14:creationId xmlns:p14="http://schemas.microsoft.com/office/powerpoint/2010/main" val="1177201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Okay, so the first</a:t>
            </a:r>
            <a:r>
              <a:rPr lang="en-US" baseline="0" dirty="0" smtClean="0"/>
              <a:t> question we wanted to answer was just, very broadly, where did participants end up localizing the Beta exemplars. So on the slide I have three figures, one for each condition, and the shading of the figure shows how often people generated exemplars in each location. Areas shaded blue correspond to locations where Beta examples were generated most frequently.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you can see that people really prefer to put the betas along the edges and corners of the space. I think this reflects a goal to have the beta category exemplars as far away from the alphas as possible, which results  ion a lot of use of the corners.</a:t>
            </a:r>
          </a:p>
        </p:txBody>
      </p:sp>
      <p:sp>
        <p:nvSpPr>
          <p:cNvPr id="4" name="Slide Number Placeholder 3"/>
          <p:cNvSpPr>
            <a:spLocks noGrp="1"/>
          </p:cNvSpPr>
          <p:nvPr>
            <p:ph type="sldNum" sz="quarter" idx="10"/>
          </p:nvPr>
        </p:nvSpPr>
        <p:spPr/>
        <p:txBody>
          <a:bodyPr/>
          <a:lstStyle/>
          <a:p>
            <a:fld id="{058AAC71-9B48-0A43-90A2-3982C5B7C3CD}" type="slidenum">
              <a:rPr lang="en-US" smtClean="0"/>
              <a:t>14</a:t>
            </a:fld>
            <a:endParaRPr lang="en-US"/>
          </a:p>
        </p:txBody>
      </p:sp>
    </p:spTree>
    <p:extLst>
      <p:ext uri="{BB962C8B-B14F-4D97-AF65-F5344CB8AC3E}">
        <p14:creationId xmlns:p14="http://schemas.microsoft.com/office/powerpoint/2010/main" val="1142541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digging in a litter deeper, the next thing we wanted to so is to try to</a:t>
            </a:r>
            <a:r>
              <a:rPr lang="en-US" baseline="0" dirty="0" smtClean="0"/>
              <a:t> characterize the structure of the generated categories. For example, we want to know if people created categories that are opposites of the alphas, or if they made rows or columns or whatever.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so we ended up using three summary statistics to describe each participant's category. We calculated the variability of the exemplars along each dimension, size and color, as well as the correlation between features within the category. I have on the slide a few examples from our dataset, which sort of give you the sense of how these three statistics really capture a lot about the generations strategy. </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15</a:t>
            </a:fld>
            <a:endParaRPr lang="en-US"/>
          </a:p>
        </p:txBody>
      </p:sp>
    </p:spTree>
    <p:extLst>
      <p:ext uri="{BB962C8B-B14F-4D97-AF65-F5344CB8AC3E}">
        <p14:creationId xmlns:p14="http://schemas.microsoft.com/office/powerpoint/2010/main" val="1756537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the comparisons for the variance. Each plot show the variance along a given dimension for each condition, and I have depicted</a:t>
            </a:r>
            <a:r>
              <a:rPr lang="en-US" baseline="0" dirty="0" smtClean="0"/>
              <a:t> the conditions within each plot.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results here show two things mainly. First, the categories generated after exposure to an XOR category are generally more variable than Cluster and Row. And this makes sense because the Alpha categories in XOR are also much more variable.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thing is that the row condition has much less variance along the vertical dimension, which again makes sense because those Alphas are a row, and so people are likely making Betas as rows.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16</a:t>
            </a:fld>
            <a:endParaRPr lang="en-US"/>
          </a:p>
        </p:txBody>
      </p:sp>
    </p:spTree>
    <p:extLst>
      <p:ext uri="{BB962C8B-B14F-4D97-AF65-F5344CB8AC3E}">
        <p14:creationId xmlns:p14="http://schemas.microsoft.com/office/powerpoint/2010/main" val="282166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Right, and so I think this pretty nicely replicates the core finding from </a:t>
            </a:r>
            <a:r>
              <a:rPr lang="en-US" dirty="0" err="1" smtClean="0"/>
              <a:t>Jern</a:t>
            </a:r>
            <a:r>
              <a:rPr lang="en-US" dirty="0" smtClean="0"/>
              <a:t> &amp; Kemp.</a:t>
            </a:r>
            <a:r>
              <a:rPr lang="en-US" baseline="0" dirty="0" smtClean="0"/>
              <a:t> The degree of variance of the generated categories on average can be traced back to the variance of the existing Alpha category.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17</a:t>
            </a:fld>
            <a:endParaRPr lang="en-US"/>
          </a:p>
        </p:txBody>
      </p:sp>
    </p:spTree>
    <p:extLst>
      <p:ext uri="{BB962C8B-B14F-4D97-AF65-F5344CB8AC3E}">
        <p14:creationId xmlns:p14="http://schemas.microsoft.com/office/powerpoint/2010/main" val="1566152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Here’s the data for the feature correlations. Again, each condition’s average is shown on a separate</a:t>
            </a:r>
            <a:r>
              <a:rPr lang="en-US" baseline="0" dirty="0" smtClean="0"/>
              <a:t> bar. You can see that Cluster and row do not have much in terms of systematic correlations, but beta categories from the XOR condition have strongly negative feature correlations. This is actually pretty cool, because the alphas in the XOR condition have a strongly positive correlation, and this shows that participants are generating betas as the opposite of alphas.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 the right side of the slide I have histograms of each condition’s feature correlations, and this is just to confirm that the zero averages in Row and Cluster are not simply due to bimodality with strongly positive and negative correlations. If anything, there looks like there could be a subgroup of individuals in the XOR condition with strongly positive correlations.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18</a:t>
            </a:fld>
            <a:endParaRPr lang="en-US"/>
          </a:p>
        </p:txBody>
      </p:sp>
    </p:spTree>
    <p:extLst>
      <p:ext uri="{BB962C8B-B14F-4D97-AF65-F5344CB8AC3E}">
        <p14:creationId xmlns:p14="http://schemas.microsoft.com/office/powerpoint/2010/main" val="1765238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if you consider this more carefully, it turns out that in </a:t>
            </a:r>
            <a:r>
              <a:rPr lang="en-US" baseline="0" dirty="0" smtClean="0"/>
              <a:t>the results for the XOR condition we actually see a departure from the </a:t>
            </a:r>
            <a:r>
              <a:rPr lang="en-US" baseline="0" dirty="0" err="1" smtClean="0"/>
              <a:t>Jern</a:t>
            </a:r>
            <a:r>
              <a:rPr lang="en-US" baseline="0" dirty="0" smtClean="0"/>
              <a:t> &amp; Kemp findings. People didn’t just transfer the positive correlation in the alpha category, which is what </a:t>
            </a:r>
            <a:r>
              <a:rPr lang="en-US" baseline="0" dirty="0" err="1" smtClean="0"/>
              <a:t>Jern</a:t>
            </a:r>
            <a:r>
              <a:rPr lang="en-US" baseline="0" dirty="0" smtClean="0"/>
              <a:t> &amp; Kemp would predict, but its actually as if they made a decision that the Beta category should be opposite of alphas, which produces a negative correlation. And so I think that’s a really interesting piece of phenomena that I’d like to explain in a future experiment.</a:t>
            </a:r>
          </a:p>
        </p:txBody>
      </p:sp>
      <p:sp>
        <p:nvSpPr>
          <p:cNvPr id="4" name="Slide Number Placeholder 3"/>
          <p:cNvSpPr>
            <a:spLocks noGrp="1"/>
          </p:cNvSpPr>
          <p:nvPr>
            <p:ph type="sldNum" sz="quarter" idx="10"/>
          </p:nvPr>
        </p:nvSpPr>
        <p:spPr/>
        <p:txBody>
          <a:bodyPr/>
          <a:lstStyle/>
          <a:p>
            <a:fld id="{058AAC71-9B48-0A43-90A2-3982C5B7C3CD}" type="slidenum">
              <a:rPr lang="en-US" smtClean="0"/>
              <a:t>19</a:t>
            </a:fld>
            <a:endParaRPr lang="en-US"/>
          </a:p>
        </p:txBody>
      </p:sp>
    </p:spTree>
    <p:extLst>
      <p:ext uri="{BB962C8B-B14F-4D97-AF65-F5344CB8AC3E}">
        <p14:creationId xmlns:p14="http://schemas.microsoft.com/office/powerpoint/2010/main" val="176044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from these summary statistics, we definitely get the sense that there are properties of the Alpha category that</a:t>
            </a:r>
            <a:r>
              <a:rPr lang="en-US" baseline="0" dirty="0" smtClean="0"/>
              <a:t> are applied when people generate members of a new category. But I think its clear that the structure of the alpha category is not the only determinant of the structure of the Beta category. Not only did participants in the XOR condition appear to reverse the feature correlation, but casual observation of the generate categories makes it pretty clear that participants often induce structure in the Betas that is not present in the Alphas.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20</a:t>
            </a:fld>
            <a:endParaRPr lang="en-US"/>
          </a:p>
        </p:txBody>
      </p:sp>
    </p:spTree>
    <p:extLst>
      <p:ext uri="{BB962C8B-B14F-4D97-AF65-F5344CB8AC3E}">
        <p14:creationId xmlns:p14="http://schemas.microsoft.com/office/powerpoint/2010/main" val="688344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Okay, so from this small, pretty exploratory experiment, we’ve learned  several things. The first thing is that people tend to place examples in a generated category so that they are maximally distant from the known category, along one or both dimensions. </a:t>
            </a:r>
          </a:p>
        </p:txBody>
      </p:sp>
      <p:sp>
        <p:nvSpPr>
          <p:cNvPr id="4" name="Slide Number Placeholder 3"/>
          <p:cNvSpPr>
            <a:spLocks noGrp="1"/>
          </p:cNvSpPr>
          <p:nvPr>
            <p:ph type="sldNum" sz="quarter" idx="10"/>
          </p:nvPr>
        </p:nvSpPr>
        <p:spPr/>
        <p:txBody>
          <a:bodyPr/>
          <a:lstStyle/>
          <a:p>
            <a:fld id="{058AAC71-9B48-0A43-90A2-3982C5B7C3CD}" type="slidenum">
              <a:rPr lang="en-US" smtClean="0"/>
              <a:t>21</a:t>
            </a:fld>
            <a:endParaRPr lang="en-US"/>
          </a:p>
        </p:txBody>
      </p:sp>
    </p:spTree>
    <p:extLst>
      <p:ext uri="{BB962C8B-B14F-4D97-AF65-F5344CB8AC3E}">
        <p14:creationId xmlns:p14="http://schemas.microsoft.com/office/powerpoint/2010/main" val="154236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 these questions, researchers generally work within a traditional artificial classification learning paradigm.</a:t>
            </a:r>
            <a:r>
              <a:rPr lang="en-US" baseline="0" dirty="0" smtClean="0"/>
              <a:t> C</a:t>
            </a:r>
            <a:r>
              <a:rPr lang="en-US" dirty="0" smtClean="0"/>
              <a:t>ategorization problems are</a:t>
            </a:r>
            <a:r>
              <a:rPr lang="en-US" baseline="0" dirty="0" smtClean="0"/>
              <a:t> formulated using a set of artificial exemplars that can be represented as points in a stimulus space. So on the slide, I have made two categories called A and B that are each made of squares varying in shading and size, so its in a two dimensional space.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 typical experiment, participants might acquire knowledge about the categories during a training phase, in where they are asked to guess the label of a given category member and after they make a response the experimenter tells them what the correct answer was. </a:t>
            </a:r>
            <a:r>
              <a:rPr lang="en-US" dirty="0" smtClean="0"/>
              <a:t>We have learned a lot about category learning from studies that</a:t>
            </a:r>
            <a:r>
              <a:rPr lang="en-US" baseline="0" dirty="0" smtClean="0"/>
              <a:t> follow this traditional paradigm. But of course there is a lot to be learned through other techniques. In particular, today I want to talk abut some exploratory work we’ve done with a category generation paradigm.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a:t>
            </a:fld>
            <a:endParaRPr lang="en-US"/>
          </a:p>
        </p:txBody>
      </p:sp>
    </p:spTree>
    <p:extLst>
      <p:ext uri="{BB962C8B-B14F-4D97-AF65-F5344CB8AC3E}">
        <p14:creationId xmlns:p14="http://schemas.microsoft.com/office/powerpoint/2010/main" val="1776780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thing is that, on average, the generated categories have similar distributional properties as known category. Much of the dimensional variance and feature correlation statistics can be explained through the structure of the existing category, and this I think nicely replicates the core finding from </a:t>
            </a:r>
            <a:r>
              <a:rPr lang="en-US" baseline="0" dirty="0" err="1" smtClean="0"/>
              <a:t>Jern</a:t>
            </a:r>
            <a:r>
              <a:rPr lang="en-US" baseline="0" dirty="0" smtClean="0"/>
              <a:t> &amp; Kemp.</a:t>
            </a:r>
          </a:p>
        </p:txBody>
      </p:sp>
      <p:sp>
        <p:nvSpPr>
          <p:cNvPr id="4" name="Slide Number Placeholder 3"/>
          <p:cNvSpPr>
            <a:spLocks noGrp="1"/>
          </p:cNvSpPr>
          <p:nvPr>
            <p:ph type="sldNum" sz="quarter" idx="10"/>
          </p:nvPr>
        </p:nvSpPr>
        <p:spPr/>
        <p:txBody>
          <a:bodyPr/>
          <a:lstStyle/>
          <a:p>
            <a:fld id="{058AAC71-9B48-0A43-90A2-3982C5B7C3CD}" type="slidenum">
              <a:rPr lang="en-US" smtClean="0"/>
              <a:t>22</a:t>
            </a:fld>
            <a:endParaRPr lang="en-US"/>
          </a:p>
        </p:txBody>
      </p:sp>
    </p:spTree>
    <p:extLst>
      <p:ext uri="{BB962C8B-B14F-4D97-AF65-F5344CB8AC3E}">
        <p14:creationId xmlns:p14="http://schemas.microsoft.com/office/powerpoint/2010/main" val="1178247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third thing is that people often impose structure on the generated class that is not present in the Alpha category. The issue here, of course, is that we don’t know if people generated the Betas in this fashion because that is how they represented the existing category, or if its because they simply aimed to make up an entirely new kind of category. I think this is a really interesting place for future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23</a:t>
            </a:fld>
            <a:endParaRPr lang="en-US"/>
          </a:p>
        </p:txBody>
      </p:sp>
    </p:spTree>
    <p:extLst>
      <p:ext uri="{BB962C8B-B14F-4D97-AF65-F5344CB8AC3E}">
        <p14:creationId xmlns:p14="http://schemas.microsoft.com/office/powerpoint/2010/main" val="175701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24</a:t>
            </a:fld>
            <a:endParaRPr lang="en-US"/>
          </a:p>
        </p:txBody>
      </p:sp>
    </p:spTree>
    <p:extLst>
      <p:ext uri="{BB962C8B-B14F-4D97-AF65-F5344CB8AC3E}">
        <p14:creationId xmlns:p14="http://schemas.microsoft.com/office/powerpoint/2010/main" val="507055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25</a:t>
            </a:fld>
            <a:endParaRPr lang="en-US"/>
          </a:p>
        </p:txBody>
      </p:sp>
    </p:spTree>
    <p:extLst>
      <p:ext uri="{BB962C8B-B14F-4D97-AF65-F5344CB8AC3E}">
        <p14:creationId xmlns:p14="http://schemas.microsoft.com/office/powerpoint/2010/main" val="50175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26</a:t>
            </a:fld>
            <a:endParaRPr lang="en-US"/>
          </a:p>
        </p:txBody>
      </p:sp>
    </p:spTree>
    <p:extLst>
      <p:ext uri="{BB962C8B-B14F-4D97-AF65-F5344CB8AC3E}">
        <p14:creationId xmlns:p14="http://schemas.microsoft.com/office/powerpoint/2010/main" val="1126706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27</a:t>
            </a:fld>
            <a:endParaRPr lang="en-US"/>
          </a:p>
        </p:txBody>
      </p:sp>
    </p:spTree>
    <p:extLst>
      <p:ext uri="{BB962C8B-B14F-4D97-AF65-F5344CB8AC3E}">
        <p14:creationId xmlns:p14="http://schemas.microsoft.com/office/powerpoint/2010/main" val="938243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analyze the individual</a:t>
            </a:r>
            <a:r>
              <a:rPr lang="en-US" baseline="0" dirty="0" smtClean="0"/>
              <a:t> differences in the generated categories, I clustered the generalization data using a K means analysis. The hope here is that, through identifying distinct patterns of generalization, we may turn up specific types of Beta categories. I tried running the analysis with a bunch of different numbers of clusters, but we only have 22 data points in each condition, so I found that the most </a:t>
            </a:r>
            <a:r>
              <a:rPr lang="en-US" baseline="0" smtClean="0"/>
              <a:t>revealing analysesen 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on the slide I have four plots. The first two show the generalization data from each K means cluster, and the second two show the variance and correlations of the beta categories from each subgroup.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29</a:t>
            </a:fld>
            <a:endParaRPr lang="en-US"/>
          </a:p>
        </p:txBody>
      </p:sp>
    </p:spTree>
    <p:extLst>
      <p:ext uri="{BB962C8B-B14F-4D97-AF65-F5344CB8AC3E}">
        <p14:creationId xmlns:p14="http://schemas.microsoft.com/office/powerpoint/2010/main" val="1194243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XOR condition, Group 1 shows pretty typical XOR generalization, and group 2 is a little less systematic, but it looks like they generalize the Beta category horizontally, across the middle of the space. These differences in generalization I think are pretty strongly represented in the types of Beta categories each subgroup generated. You can see that group 1 has pretty strong variance along both dimension and a strongly negative feature correlation, and so these people likely generated betas in the two quadrants not occupied by alphas,</a:t>
            </a:r>
          </a:p>
        </p:txBody>
      </p:sp>
      <p:sp>
        <p:nvSpPr>
          <p:cNvPr id="4" name="Slide Number Placeholder 3"/>
          <p:cNvSpPr>
            <a:spLocks noGrp="1"/>
          </p:cNvSpPr>
          <p:nvPr>
            <p:ph type="sldNum" sz="quarter" idx="10"/>
          </p:nvPr>
        </p:nvSpPr>
        <p:spPr/>
        <p:txBody>
          <a:bodyPr/>
          <a:lstStyle/>
          <a:p>
            <a:fld id="{058AAC71-9B48-0A43-90A2-3982C5B7C3CD}" type="slidenum">
              <a:rPr lang="en-US" smtClean="0"/>
              <a:t>30</a:t>
            </a:fld>
            <a:endParaRPr lang="en-US"/>
          </a:p>
        </p:txBody>
      </p:sp>
    </p:spTree>
    <p:extLst>
      <p:ext uri="{BB962C8B-B14F-4D97-AF65-F5344CB8AC3E}">
        <p14:creationId xmlns:p14="http://schemas.microsoft.com/office/powerpoint/2010/main" val="9183290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generalization data from the cluster condition mainly differs in terms of the dimension that was used to discriminate between the classes. In group 1, the X axis was used, and in group 2 the Y axis was used. And those differences come out in the distribution of the generated class – when the X dimension is used as the basis for generalization, the generate categories tend to vary more along the Y dimension. And The opposite is true for when the Y dimension is used as the basis for generalization. Essentially, people are filling a section of the space with the generated class, and they generalize according to the dimension that the categories differ along most.</a:t>
            </a:r>
          </a:p>
        </p:txBody>
      </p:sp>
      <p:sp>
        <p:nvSpPr>
          <p:cNvPr id="4" name="Slide Number Placeholder 3"/>
          <p:cNvSpPr>
            <a:spLocks noGrp="1"/>
          </p:cNvSpPr>
          <p:nvPr>
            <p:ph type="sldNum" sz="quarter" idx="10"/>
          </p:nvPr>
        </p:nvSpPr>
        <p:spPr/>
        <p:txBody>
          <a:bodyPr/>
          <a:lstStyle/>
          <a:p>
            <a:fld id="{058AAC71-9B48-0A43-90A2-3982C5B7C3CD}" type="slidenum">
              <a:rPr lang="en-US" smtClean="0"/>
              <a:t>31</a:t>
            </a:fld>
            <a:endParaRPr lang="en-US"/>
          </a:p>
        </p:txBody>
      </p:sp>
    </p:spTree>
    <p:extLst>
      <p:ext uri="{BB962C8B-B14F-4D97-AF65-F5344CB8AC3E}">
        <p14:creationId xmlns:p14="http://schemas.microsoft.com/office/powerpoint/2010/main" val="1298438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subgroups in the row condition really appear to differ only In the strength of generalization of the generated class. Whereas group 1 very strongly generalizes, generalization in group 2 is stronger for the existing class.</a:t>
            </a:r>
          </a:p>
        </p:txBody>
      </p:sp>
      <p:sp>
        <p:nvSpPr>
          <p:cNvPr id="4" name="Slide Number Placeholder 3"/>
          <p:cNvSpPr>
            <a:spLocks noGrp="1"/>
          </p:cNvSpPr>
          <p:nvPr>
            <p:ph type="sldNum" sz="quarter" idx="10"/>
          </p:nvPr>
        </p:nvSpPr>
        <p:spPr/>
        <p:txBody>
          <a:bodyPr/>
          <a:lstStyle/>
          <a:p>
            <a:fld id="{058AAC71-9B48-0A43-90A2-3982C5B7C3CD}" type="slidenum">
              <a:rPr lang="en-US" smtClean="0"/>
              <a:t>32</a:t>
            </a:fld>
            <a:endParaRPr lang="en-US"/>
          </a:p>
        </p:txBody>
      </p:sp>
    </p:spTree>
    <p:extLst>
      <p:ext uri="{BB962C8B-B14F-4D97-AF65-F5344CB8AC3E}">
        <p14:creationId xmlns:p14="http://schemas.microsoft.com/office/powerpoint/2010/main" val="1445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the paradigm works like this. First, participants are exposed to members of an</a:t>
            </a:r>
            <a:r>
              <a:rPr lang="en-US" baseline="0" dirty="0" smtClean="0"/>
              <a:t> existing</a:t>
            </a:r>
            <a:r>
              <a:rPr lang="en-US" dirty="0" smtClean="0"/>
              <a:t> category that we call Alpha. After training, we ask them to generate members of a second, different</a:t>
            </a:r>
            <a:r>
              <a:rPr lang="en-US" baseline="0" dirty="0" smtClean="0"/>
              <a:t> category called Beta. Then, we ask people to classify new items into the two categories, Alpha and Beta.</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a:t>
            </a:fld>
            <a:endParaRPr lang="en-US"/>
          </a:p>
        </p:txBody>
      </p:sp>
    </p:spTree>
    <p:extLst>
      <p:ext uri="{BB962C8B-B14F-4D97-AF65-F5344CB8AC3E}">
        <p14:creationId xmlns:p14="http://schemas.microsoft.com/office/powerpoint/2010/main" val="2008889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my knowledge, the only published paper on the topic of category generation</a:t>
            </a:r>
            <a:r>
              <a:rPr lang="en-US" baseline="0" dirty="0" smtClean="0"/>
              <a:t> is a pretty recent paper by </a:t>
            </a:r>
            <a:r>
              <a:rPr lang="en-US" baseline="0" dirty="0" err="1" smtClean="0"/>
              <a:t>Jern</a:t>
            </a:r>
            <a:r>
              <a:rPr lang="en-US" baseline="0" dirty="0" smtClean="0"/>
              <a:t> &amp; Kemp. In their experiments, the angle was to try to understand the processes used to generate exemplar and categories. Participants were exposed to one of three existing categories of what they called crystals, and the three conditions really differ in the relationship between the two features --  the color and size of the crystals. In condition A, smaller crystals were lighter in color, and the opposite was true in Condition B. In condition C there was no correlation.</a:t>
            </a:r>
          </a:p>
          <a:p>
            <a:endParaRPr lang="en-US" baseline="0" dirty="0" smtClean="0"/>
          </a:p>
          <a:p>
            <a:r>
              <a:rPr lang="en-US" baseline="0" dirty="0" smtClean="0"/>
              <a:t>After training people were asked to make new categories of crystals, and they found that the correlation between features in the generated categories was generally the same as the correlation in the existing categories. </a:t>
            </a:r>
          </a:p>
        </p:txBody>
      </p:sp>
      <p:sp>
        <p:nvSpPr>
          <p:cNvPr id="4" name="Slide Number Placeholder 3"/>
          <p:cNvSpPr>
            <a:spLocks noGrp="1"/>
          </p:cNvSpPr>
          <p:nvPr>
            <p:ph type="sldNum" sz="quarter" idx="10"/>
          </p:nvPr>
        </p:nvSpPr>
        <p:spPr/>
        <p:txBody>
          <a:bodyPr/>
          <a:lstStyle/>
          <a:p>
            <a:fld id="{ECAA0A16-C37F-524E-B164-D0591D934983}" type="slidenum">
              <a:rPr lang="en-US" smtClean="0"/>
              <a:t>6</a:t>
            </a:fld>
            <a:endParaRPr lang="en-US"/>
          </a:p>
        </p:txBody>
      </p:sp>
    </p:spTree>
    <p:extLst>
      <p:ext uri="{BB962C8B-B14F-4D97-AF65-F5344CB8AC3E}">
        <p14:creationId xmlns:p14="http://schemas.microsoft.com/office/powerpoint/2010/main" val="1546850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actually think these really are really cool. </a:t>
            </a:r>
            <a:r>
              <a:rPr lang="en-US" baseline="0" dirty="0" smtClean="0"/>
              <a:t>Right, so people appear to have learned the correlations that were present in an existing category, and then they transferred those correlations to an entirely new category they theses invented, which is think is really interesting.</a:t>
            </a:r>
          </a:p>
          <a:p>
            <a:endParaRPr lang="en-US" dirty="0" smtClean="0"/>
          </a:p>
          <a:p>
            <a:r>
              <a:rPr lang="en-US" dirty="0" smtClean="0"/>
              <a:t>So just following up from these results, I</a:t>
            </a:r>
            <a:r>
              <a:rPr lang="en-US" baseline="0" dirty="0" smtClean="0"/>
              <a:t> wanted to know if people always sort of steadfastly use the regularities of an existing category to generate something new, or if they sometimes induce an entirely independent structure.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CAA0A16-C37F-524E-B164-D0591D934983}" type="slidenum">
              <a:rPr lang="en-US" smtClean="0"/>
              <a:t>7</a:t>
            </a:fld>
            <a:endParaRPr lang="en-US"/>
          </a:p>
        </p:txBody>
      </p:sp>
    </p:spTree>
    <p:extLst>
      <p:ext uri="{BB962C8B-B14F-4D97-AF65-F5344CB8AC3E}">
        <p14:creationId xmlns:p14="http://schemas.microsoft.com/office/powerpoint/2010/main" val="43275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today I’m just going to describe some exploratory work we’ve conducted to address this question. In our experiment, we tested three different conditions that we call XOR, Cluster, and Row. I have a depiction of each of these configurations in terms of two-dimensional stimuli on the slide. Right, so in XOR the Alphas are small and dark or large and light squares, in Cluster they are all small and light, and in Row that are all very small but both dark and light. The only thing to note here is that in our experiment the location of the category within this space was counterbalanced. </a:t>
            </a:r>
          </a:p>
        </p:txBody>
      </p:sp>
      <p:sp>
        <p:nvSpPr>
          <p:cNvPr id="4" name="Slide Number Placeholder 3"/>
          <p:cNvSpPr>
            <a:spLocks noGrp="1"/>
          </p:cNvSpPr>
          <p:nvPr>
            <p:ph type="sldNum" sz="quarter" idx="10"/>
          </p:nvPr>
        </p:nvSpPr>
        <p:spPr/>
        <p:txBody>
          <a:bodyPr/>
          <a:lstStyle/>
          <a:p>
            <a:fld id="{ECAA0A16-C37F-524E-B164-D0591D934983}" type="slidenum">
              <a:rPr lang="en-US" smtClean="0"/>
              <a:t>8</a:t>
            </a:fld>
            <a:endParaRPr lang="en-US"/>
          </a:p>
        </p:txBody>
      </p:sp>
    </p:spTree>
    <p:extLst>
      <p:ext uri="{BB962C8B-B14F-4D97-AF65-F5344CB8AC3E}">
        <p14:creationId xmlns:p14="http://schemas.microsoft.com/office/powerpoint/2010/main" val="907574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part of the experiment is the training phase. We just showed them each of the examples three times each, and each example was shown once at a time, so there were 12 trials.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9</a:t>
            </a:fld>
            <a:endParaRPr lang="en-US"/>
          </a:p>
        </p:txBody>
      </p:sp>
    </p:spTree>
    <p:extLst>
      <p:ext uri="{BB962C8B-B14F-4D97-AF65-F5344CB8AC3E}">
        <p14:creationId xmlns:p14="http://schemas.microsoft.com/office/powerpoint/2010/main" val="170211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main</a:t>
            </a:r>
            <a:r>
              <a:rPr lang="en-US" baseline="0" dirty="0" smtClean="0"/>
              <a:t> focus of the experiment is in the generation phase. And I’ve sort of illustrated with what participants were presented with here.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they have to make four items, one at a time. Participants get an on screen preview of the example they are creating, and two slides that they can use to adjust its features. There was a slider for size and they could make it smaller or larger, and there was a slider color color so they could make it darker or lighter. And participants could adjust the features as much as they wanted, and then they just click a DONE button.</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10</a:t>
            </a:fld>
            <a:endParaRPr lang="en-US"/>
          </a:p>
        </p:txBody>
      </p:sp>
    </p:spTree>
    <p:extLst>
      <p:ext uri="{BB962C8B-B14F-4D97-AF65-F5344CB8AC3E}">
        <p14:creationId xmlns:p14="http://schemas.microsoft.com/office/powerpoint/2010/main" val="1798679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a:t>
            </a:r>
            <a:r>
              <a:rPr lang="en-US" baseline="0" dirty="0" smtClean="0"/>
              <a:t> we had a pretty standard generalization phase, where participants classified novel items into categories A or B.  </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11</a:t>
            </a:fld>
            <a:endParaRPr lang="en-US"/>
          </a:p>
        </p:txBody>
      </p:sp>
    </p:spTree>
    <p:extLst>
      <p:ext uri="{BB962C8B-B14F-4D97-AF65-F5344CB8AC3E}">
        <p14:creationId xmlns:p14="http://schemas.microsoft.com/office/powerpoint/2010/main" val="1485137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2A0976-A669-ED4E-863D-6A32D19E2DC7}" type="datetimeFigureOut">
              <a:rPr lang="en-US" smtClean="0"/>
              <a:t>8/5/16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BBB76-A25D-6E4D-AA30-27F5909E3552}" type="slidenum">
              <a:rPr lang="en-US" smtClean="0"/>
              <a:t>‹#›</a:t>
            </a:fld>
            <a:endParaRPr lang="en-US"/>
          </a:p>
        </p:txBody>
      </p:sp>
    </p:spTree>
    <p:extLst>
      <p:ext uri="{BB962C8B-B14F-4D97-AF65-F5344CB8AC3E}">
        <p14:creationId xmlns:p14="http://schemas.microsoft.com/office/powerpoint/2010/main" val="135000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A0976-A669-ED4E-863D-6A32D19E2DC7}" type="datetimeFigureOut">
              <a:rPr lang="en-US" smtClean="0"/>
              <a:t>8/5/16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BBB76-A25D-6E4D-AA30-27F5909E3552}" type="slidenum">
              <a:rPr lang="en-US" smtClean="0"/>
              <a:t>‹#›</a:t>
            </a:fld>
            <a:endParaRPr lang="en-US"/>
          </a:p>
        </p:txBody>
      </p:sp>
    </p:spTree>
    <p:extLst>
      <p:ext uri="{BB962C8B-B14F-4D97-AF65-F5344CB8AC3E}">
        <p14:creationId xmlns:p14="http://schemas.microsoft.com/office/powerpoint/2010/main" val="45666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A0976-A669-ED4E-863D-6A32D19E2DC7}" type="datetimeFigureOut">
              <a:rPr lang="en-US" smtClean="0"/>
              <a:t>8/5/16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BBB76-A25D-6E4D-AA30-27F5909E3552}" type="slidenum">
              <a:rPr lang="en-US" smtClean="0"/>
              <a:t>‹#›</a:t>
            </a:fld>
            <a:endParaRPr lang="en-US"/>
          </a:p>
        </p:txBody>
      </p:sp>
    </p:spTree>
    <p:extLst>
      <p:ext uri="{BB962C8B-B14F-4D97-AF65-F5344CB8AC3E}">
        <p14:creationId xmlns:p14="http://schemas.microsoft.com/office/powerpoint/2010/main" val="9675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A0976-A669-ED4E-863D-6A32D19E2DC7}" type="datetimeFigureOut">
              <a:rPr lang="en-US" smtClean="0"/>
              <a:t>8/5/16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BBB76-A25D-6E4D-AA30-27F5909E3552}" type="slidenum">
              <a:rPr lang="en-US" smtClean="0"/>
              <a:t>‹#›</a:t>
            </a:fld>
            <a:endParaRPr lang="en-US"/>
          </a:p>
        </p:txBody>
      </p:sp>
    </p:spTree>
    <p:extLst>
      <p:ext uri="{BB962C8B-B14F-4D97-AF65-F5344CB8AC3E}">
        <p14:creationId xmlns:p14="http://schemas.microsoft.com/office/powerpoint/2010/main" val="138241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A0976-A669-ED4E-863D-6A32D19E2DC7}" type="datetimeFigureOut">
              <a:rPr lang="en-US" smtClean="0"/>
              <a:t>8/5/16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BBB76-A25D-6E4D-AA30-27F5909E3552}" type="slidenum">
              <a:rPr lang="en-US" smtClean="0"/>
              <a:t>‹#›</a:t>
            </a:fld>
            <a:endParaRPr lang="en-US"/>
          </a:p>
        </p:txBody>
      </p:sp>
    </p:spTree>
    <p:extLst>
      <p:ext uri="{BB962C8B-B14F-4D97-AF65-F5344CB8AC3E}">
        <p14:creationId xmlns:p14="http://schemas.microsoft.com/office/powerpoint/2010/main" val="60492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2A0976-A669-ED4E-863D-6A32D19E2DC7}" type="datetimeFigureOut">
              <a:rPr lang="en-US" smtClean="0"/>
              <a:t>8/5/16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BBB76-A25D-6E4D-AA30-27F5909E3552}" type="slidenum">
              <a:rPr lang="en-US" smtClean="0"/>
              <a:t>‹#›</a:t>
            </a:fld>
            <a:endParaRPr lang="en-US"/>
          </a:p>
        </p:txBody>
      </p:sp>
    </p:spTree>
    <p:extLst>
      <p:ext uri="{BB962C8B-B14F-4D97-AF65-F5344CB8AC3E}">
        <p14:creationId xmlns:p14="http://schemas.microsoft.com/office/powerpoint/2010/main" val="77751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2A0976-A669-ED4E-863D-6A32D19E2DC7}" type="datetimeFigureOut">
              <a:rPr lang="en-US" smtClean="0"/>
              <a:t>8/5/16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BBB76-A25D-6E4D-AA30-27F5909E3552}" type="slidenum">
              <a:rPr lang="en-US" smtClean="0"/>
              <a:t>‹#›</a:t>
            </a:fld>
            <a:endParaRPr lang="en-US"/>
          </a:p>
        </p:txBody>
      </p:sp>
    </p:spTree>
    <p:extLst>
      <p:ext uri="{BB962C8B-B14F-4D97-AF65-F5344CB8AC3E}">
        <p14:creationId xmlns:p14="http://schemas.microsoft.com/office/powerpoint/2010/main" val="202763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2A0976-A669-ED4E-863D-6A32D19E2DC7}" type="datetimeFigureOut">
              <a:rPr lang="en-US" smtClean="0"/>
              <a:t>8/5/16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BBB76-A25D-6E4D-AA30-27F5909E3552}" type="slidenum">
              <a:rPr lang="en-US" smtClean="0"/>
              <a:t>‹#›</a:t>
            </a:fld>
            <a:endParaRPr lang="en-US"/>
          </a:p>
        </p:txBody>
      </p:sp>
    </p:spTree>
    <p:extLst>
      <p:ext uri="{BB962C8B-B14F-4D97-AF65-F5344CB8AC3E}">
        <p14:creationId xmlns:p14="http://schemas.microsoft.com/office/powerpoint/2010/main" val="1935013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A0976-A669-ED4E-863D-6A32D19E2DC7}" type="datetimeFigureOut">
              <a:rPr lang="en-US" smtClean="0"/>
              <a:t>8/5/16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9BBB76-A25D-6E4D-AA30-27F5909E3552}" type="slidenum">
              <a:rPr lang="en-US" smtClean="0"/>
              <a:t>‹#›</a:t>
            </a:fld>
            <a:endParaRPr lang="en-US"/>
          </a:p>
        </p:txBody>
      </p:sp>
    </p:spTree>
    <p:extLst>
      <p:ext uri="{BB962C8B-B14F-4D97-AF65-F5344CB8AC3E}">
        <p14:creationId xmlns:p14="http://schemas.microsoft.com/office/powerpoint/2010/main" val="27277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A0976-A669-ED4E-863D-6A32D19E2DC7}" type="datetimeFigureOut">
              <a:rPr lang="en-US" smtClean="0"/>
              <a:t>8/5/16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BBB76-A25D-6E4D-AA30-27F5909E3552}" type="slidenum">
              <a:rPr lang="en-US" smtClean="0"/>
              <a:t>‹#›</a:t>
            </a:fld>
            <a:endParaRPr lang="en-US"/>
          </a:p>
        </p:txBody>
      </p:sp>
    </p:spTree>
    <p:extLst>
      <p:ext uri="{BB962C8B-B14F-4D97-AF65-F5344CB8AC3E}">
        <p14:creationId xmlns:p14="http://schemas.microsoft.com/office/powerpoint/2010/main" val="173395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A0976-A669-ED4E-863D-6A32D19E2DC7}" type="datetimeFigureOut">
              <a:rPr lang="en-US" smtClean="0"/>
              <a:t>8/5/16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BBB76-A25D-6E4D-AA30-27F5909E3552}" type="slidenum">
              <a:rPr lang="en-US" smtClean="0"/>
              <a:t>‹#›</a:t>
            </a:fld>
            <a:endParaRPr lang="en-US"/>
          </a:p>
        </p:txBody>
      </p:sp>
    </p:spTree>
    <p:extLst>
      <p:ext uri="{BB962C8B-B14F-4D97-AF65-F5344CB8AC3E}">
        <p14:creationId xmlns:p14="http://schemas.microsoft.com/office/powerpoint/2010/main" val="13105965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A0976-A669-ED4E-863D-6A32D19E2DC7}" type="datetimeFigureOut">
              <a:rPr lang="en-US" smtClean="0"/>
              <a:t>8/5/16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BBB76-A25D-6E4D-AA30-27F5909E3552}" type="slidenum">
              <a:rPr lang="en-US" smtClean="0"/>
              <a:t>‹#›</a:t>
            </a:fld>
            <a:endParaRPr lang="en-US"/>
          </a:p>
        </p:txBody>
      </p:sp>
    </p:spTree>
    <p:extLst>
      <p:ext uri="{BB962C8B-B14F-4D97-AF65-F5344CB8AC3E}">
        <p14:creationId xmlns:p14="http://schemas.microsoft.com/office/powerpoint/2010/main" val="1108640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7.emf"/><Relationship Id="rId5"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7.emf"/><Relationship Id="rId5"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1" Type="http://schemas.openxmlformats.org/officeDocument/2006/relationships/image" Target="../media/image16.emf"/><Relationship Id="rId12" Type="http://schemas.openxmlformats.org/officeDocument/2006/relationships/image" Target="../media/image17.emf"/><Relationship Id="rId13" Type="http://schemas.openxmlformats.org/officeDocument/2006/relationships/image" Target="../media/image18.emf"/><Relationship Id="rId14" Type="http://schemas.openxmlformats.org/officeDocument/2006/relationships/image" Target="../media/image19.emf"/><Relationship Id="rId15" Type="http://schemas.openxmlformats.org/officeDocument/2006/relationships/image" Target="../media/image20.emf"/><Relationship Id="rId16" Type="http://schemas.openxmlformats.org/officeDocument/2006/relationships/image" Target="../media/image21.emf"/><Relationship Id="rId17" Type="http://schemas.openxmlformats.org/officeDocument/2006/relationships/image" Target="../media/image22.emf"/><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7" Type="http://schemas.openxmlformats.org/officeDocument/2006/relationships/image" Target="../media/image12.emf"/><Relationship Id="rId8" Type="http://schemas.openxmlformats.org/officeDocument/2006/relationships/image" Target="../media/image13.emf"/><Relationship Id="rId9" Type="http://schemas.openxmlformats.org/officeDocument/2006/relationships/image" Target="../media/image14.emf"/><Relationship Id="rId10" Type="http://schemas.openxmlformats.org/officeDocument/2006/relationships/image" Target="../media/image15.emf"/></Relationships>
</file>

<file path=ppt/slides/_rels/slide13.xml.rels><?xml version="1.0" encoding="UTF-8" standalone="yes"?>
<Relationships xmlns="http://schemas.openxmlformats.org/package/2006/relationships"><Relationship Id="rId11" Type="http://schemas.openxmlformats.org/officeDocument/2006/relationships/image" Target="../media/image16.emf"/><Relationship Id="rId12" Type="http://schemas.openxmlformats.org/officeDocument/2006/relationships/image" Target="../media/image17.emf"/><Relationship Id="rId13" Type="http://schemas.openxmlformats.org/officeDocument/2006/relationships/image" Target="../media/image18.emf"/><Relationship Id="rId14" Type="http://schemas.openxmlformats.org/officeDocument/2006/relationships/image" Target="../media/image19.emf"/><Relationship Id="rId15" Type="http://schemas.openxmlformats.org/officeDocument/2006/relationships/image" Target="../media/image20.emf"/><Relationship Id="rId16" Type="http://schemas.openxmlformats.org/officeDocument/2006/relationships/image" Target="../media/image21.emf"/><Relationship Id="rId17" Type="http://schemas.openxmlformats.org/officeDocument/2006/relationships/image" Target="../media/image22.emf"/><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7" Type="http://schemas.openxmlformats.org/officeDocument/2006/relationships/image" Target="../media/image12.emf"/><Relationship Id="rId8" Type="http://schemas.openxmlformats.org/officeDocument/2006/relationships/image" Target="../media/image13.emf"/><Relationship Id="rId9" Type="http://schemas.openxmlformats.org/officeDocument/2006/relationships/image" Target="../media/image14.emf"/><Relationship Id="rId10" Type="http://schemas.openxmlformats.org/officeDocument/2006/relationships/image" Target="../media/image1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emf"/></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5.emf"/><Relationship Id="rId5" Type="http://schemas.openxmlformats.org/officeDocument/2006/relationships/image" Target="../media/image7.emf"/><Relationship Id="rId6"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5.emf"/><Relationship Id="rId5" Type="http://schemas.openxmlformats.org/officeDocument/2006/relationships/image" Target="../media/image7.emf"/><Relationship Id="rId6"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5.emf"/><Relationship Id="rId6" Type="http://schemas.openxmlformats.org/officeDocument/2006/relationships/image" Target="../media/image7.emf"/><Relationship Id="rId7"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5.emf"/><Relationship Id="rId6" Type="http://schemas.openxmlformats.org/officeDocument/2006/relationships/image" Target="../media/image7.emf"/><Relationship Id="rId7"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5"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emf"/></Relationships>
</file>

<file path=ppt/slides/_rels/slide22.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5.emf"/><Relationship Id="rId5" Type="http://schemas.openxmlformats.org/officeDocument/2006/relationships/image" Target="../media/image7.emf"/><Relationship Id="rId6" Type="http://schemas.openxmlformats.org/officeDocument/2006/relationships/image" Target="../media/image3.emf"/><Relationship Id="rId7" Type="http://schemas.openxmlformats.org/officeDocument/2006/relationships/image" Target="../media/image29.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5"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emf"/><Relationship Id="rId7" Type="http://schemas.openxmlformats.org/officeDocument/2006/relationships/image" Target="../media/image6.emf"/><Relationship Id="rId8"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7.emf"/><Relationship Id="rId5"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3232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44023" y="651186"/>
            <a:ext cx="5130642" cy="3508653"/>
          </a:xfrm>
          <a:prstGeom prst="rect">
            <a:avLst/>
          </a:prstGeom>
          <a:noFill/>
        </p:spPr>
        <p:txBody>
          <a:bodyPr wrap="square" rtlCol="0">
            <a:spAutoFit/>
          </a:bodyPr>
          <a:lstStyle/>
          <a:p>
            <a:pPr marL="285750" indent="-285750">
              <a:spcAft>
                <a:spcPts val="1200"/>
              </a:spcAft>
              <a:buFont typeface="Arial" charset="0"/>
              <a:buChar char="•"/>
            </a:pPr>
            <a:r>
              <a:rPr lang="en-US" sz="2400" dirty="0"/>
              <a:t>Participants </a:t>
            </a:r>
            <a:r>
              <a:rPr lang="en-US" sz="2400" dirty="0" smtClean="0"/>
              <a:t>were asked to create four exemplars, one at a time.</a:t>
            </a:r>
          </a:p>
          <a:p>
            <a:pPr marL="285750" indent="-285750">
              <a:spcAft>
                <a:spcPts val="1200"/>
              </a:spcAft>
              <a:buFont typeface="Arial" charset="0"/>
              <a:buChar char="•"/>
            </a:pPr>
            <a:r>
              <a:rPr lang="en-US" sz="2400" dirty="0" smtClean="0"/>
              <a:t>Example preview did not appear until both features were selected.</a:t>
            </a:r>
          </a:p>
          <a:p>
            <a:pPr marL="285750" indent="-285750">
              <a:spcAft>
                <a:spcPts val="1200"/>
              </a:spcAft>
              <a:buFont typeface="Arial" charset="0"/>
              <a:buChar char="•"/>
            </a:pPr>
            <a:r>
              <a:rPr lang="en-US" sz="2400" dirty="0" smtClean="0"/>
              <a:t>Participants were allowed to change the example as desired.</a:t>
            </a:r>
          </a:p>
          <a:p>
            <a:pPr marL="285750" indent="-285750">
              <a:spcAft>
                <a:spcPts val="1200"/>
              </a:spcAft>
              <a:buFont typeface="Arial" charset="0"/>
              <a:buChar char="•"/>
            </a:pPr>
            <a:r>
              <a:rPr lang="en-US" sz="2400" dirty="0"/>
              <a:t>Participants </a:t>
            </a:r>
            <a:r>
              <a:rPr lang="en-US" sz="2400" dirty="0" smtClean="0"/>
              <a:t>were not allowed to make the same example twice.</a:t>
            </a:r>
          </a:p>
        </p:txBody>
      </p:sp>
      <p:grpSp>
        <p:nvGrpSpPr>
          <p:cNvPr id="17" name="Group 16"/>
          <p:cNvGrpSpPr/>
          <p:nvPr/>
        </p:nvGrpSpPr>
        <p:grpSpPr>
          <a:xfrm>
            <a:off x="428324" y="258813"/>
            <a:ext cx="3243413" cy="3901026"/>
            <a:chOff x="428324" y="258813"/>
            <a:chExt cx="3243413" cy="3901026"/>
          </a:xfrm>
        </p:grpSpPr>
        <p:grpSp>
          <p:nvGrpSpPr>
            <p:cNvPr id="4" name="Group 3"/>
            <p:cNvGrpSpPr/>
            <p:nvPr/>
          </p:nvGrpSpPr>
          <p:grpSpPr>
            <a:xfrm>
              <a:off x="428324" y="258813"/>
              <a:ext cx="3243413" cy="3901026"/>
              <a:chOff x="428324" y="258057"/>
              <a:chExt cx="3243413" cy="3901026"/>
            </a:xfrm>
          </p:grpSpPr>
          <p:sp>
            <p:nvSpPr>
              <p:cNvPr id="72" name="TextBox 71"/>
              <p:cNvSpPr txBox="1"/>
              <p:nvPr/>
            </p:nvSpPr>
            <p:spPr>
              <a:xfrm>
                <a:off x="428324" y="258057"/>
                <a:ext cx="3243413" cy="584775"/>
              </a:xfrm>
              <a:prstGeom prst="rect">
                <a:avLst/>
              </a:prstGeom>
              <a:noFill/>
            </p:spPr>
            <p:txBody>
              <a:bodyPr wrap="square" rtlCol="0">
                <a:spAutoFit/>
              </a:bodyPr>
              <a:lstStyle/>
              <a:p>
                <a:r>
                  <a:rPr lang="en-US" sz="3200" dirty="0" smtClean="0"/>
                  <a:t>Generation</a:t>
                </a:r>
                <a:endParaRPr lang="en-US" sz="3200" dirty="0"/>
              </a:p>
            </p:txBody>
          </p:sp>
          <p:grpSp>
            <p:nvGrpSpPr>
              <p:cNvPr id="3" name="Group 2"/>
              <p:cNvGrpSpPr/>
              <p:nvPr/>
            </p:nvGrpSpPr>
            <p:grpSpPr>
              <a:xfrm>
                <a:off x="428324" y="915670"/>
                <a:ext cx="3243413" cy="3243413"/>
                <a:chOff x="428324" y="915670"/>
                <a:chExt cx="3243413" cy="3243413"/>
              </a:xfrm>
            </p:grpSpPr>
            <p:grpSp>
              <p:nvGrpSpPr>
                <p:cNvPr id="66" name="Group 65"/>
                <p:cNvGrpSpPr/>
                <p:nvPr/>
              </p:nvGrpSpPr>
              <p:grpSpPr>
                <a:xfrm>
                  <a:off x="428324" y="915670"/>
                  <a:ext cx="3243413" cy="3243413"/>
                  <a:chOff x="716216" y="1929305"/>
                  <a:chExt cx="2531322" cy="2531322"/>
                </a:xfrm>
              </p:grpSpPr>
              <p:sp>
                <p:nvSpPr>
                  <p:cNvPr id="68" name="Rectangle 67"/>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71" name="TextBox 70"/>
                  <p:cNvSpPr txBox="1"/>
                  <p:nvPr/>
                </p:nvSpPr>
                <p:spPr>
                  <a:xfrm>
                    <a:off x="906013" y="3181321"/>
                    <a:ext cx="2107479" cy="552470"/>
                  </a:xfrm>
                  <a:prstGeom prst="rect">
                    <a:avLst/>
                  </a:prstGeom>
                  <a:noFill/>
                </p:spPr>
                <p:txBody>
                  <a:bodyPr wrap="square" rtlCol="0">
                    <a:spAutoFit/>
                  </a:bodyPr>
                  <a:lstStyle/>
                  <a:p>
                    <a:pPr algn="ctr"/>
                    <a:r>
                      <a:rPr lang="en-US" sz="2000" dirty="0" smtClean="0"/>
                      <a:t>Use the sliders to create a Category B example.</a:t>
                    </a:r>
                    <a:endParaRPr lang="en-US" sz="2000" dirty="0"/>
                  </a:p>
                </p:txBody>
              </p:sp>
            </p:grpSp>
            <p:sp>
              <p:nvSpPr>
                <p:cNvPr id="18" name="Rectangle 17"/>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DONE</a:t>
                  </a:r>
                  <a:endParaRPr lang="en-US" sz="2000" dirty="0">
                    <a:solidFill>
                      <a:schemeClr val="tx1"/>
                    </a:solidFill>
                  </a:endParaRPr>
                </a:p>
              </p:txBody>
            </p:sp>
          </p:grpSp>
        </p:grpSp>
        <p:sp>
          <p:nvSpPr>
            <p:cNvPr id="21" name="Rectangle 20"/>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473234" y="1326902"/>
              <a:ext cx="2006938" cy="927897"/>
              <a:chOff x="4194103" y="5439002"/>
              <a:chExt cx="1776443" cy="821329"/>
            </a:xfrm>
          </p:grpSpPr>
          <p:grpSp>
            <p:nvGrpSpPr>
              <p:cNvPr id="15" name="Group 14"/>
              <p:cNvGrpSpPr/>
              <p:nvPr/>
            </p:nvGrpSpPr>
            <p:grpSpPr>
              <a:xfrm>
                <a:off x="4194103" y="5439002"/>
                <a:ext cx="1664198" cy="361358"/>
                <a:chOff x="4194103" y="5439002"/>
                <a:chExt cx="1664198" cy="361358"/>
              </a:xfrm>
            </p:grpSpPr>
            <p:grpSp>
              <p:nvGrpSpPr>
                <p:cNvPr id="10" name="Group 9"/>
                <p:cNvGrpSpPr/>
                <p:nvPr/>
              </p:nvGrpSpPr>
              <p:grpSpPr>
                <a:xfrm>
                  <a:off x="4551808" y="5439002"/>
                  <a:ext cx="991979" cy="123372"/>
                  <a:chOff x="4551808" y="5439002"/>
                  <a:chExt cx="991979" cy="123372"/>
                </a:xfrm>
              </p:grpSpPr>
              <p:cxnSp>
                <p:nvCxnSpPr>
                  <p:cNvPr id="8" name="Straight Connector 7"/>
                  <p:cNvCxnSpPr>
                    <a:stCxn id="12" idx="0"/>
                    <a:endCxn id="31" idx="0"/>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12" name="TextBox 11"/>
                <p:cNvSpPr txBox="1"/>
                <p:nvPr/>
              </p:nvSpPr>
              <p:spPr>
                <a:xfrm>
                  <a:off x="4194103" y="5500688"/>
                  <a:ext cx="715410" cy="299672"/>
                </a:xfrm>
                <a:prstGeom prst="rect">
                  <a:avLst/>
                </a:prstGeom>
                <a:noFill/>
              </p:spPr>
              <p:txBody>
                <a:bodyPr wrap="none" rtlCol="0">
                  <a:spAutoFit/>
                </a:bodyPr>
                <a:lstStyle/>
                <a:p>
                  <a:r>
                    <a:rPr lang="en-US" sz="1600" smtClean="0"/>
                    <a:t>Smaller</a:t>
                  </a:r>
                  <a:endParaRPr lang="en-US" sz="1600"/>
                </a:p>
              </p:txBody>
            </p:sp>
            <p:sp>
              <p:nvSpPr>
                <p:cNvPr id="31" name="TextBox 30"/>
                <p:cNvSpPr txBox="1"/>
                <p:nvPr/>
              </p:nvSpPr>
              <p:spPr>
                <a:xfrm>
                  <a:off x="5229274" y="5500688"/>
                  <a:ext cx="629027" cy="299672"/>
                </a:xfrm>
                <a:prstGeom prst="rect">
                  <a:avLst/>
                </a:prstGeom>
                <a:noFill/>
              </p:spPr>
              <p:txBody>
                <a:bodyPr wrap="none" rtlCol="0">
                  <a:spAutoFit/>
                </a:bodyPr>
                <a:lstStyle/>
                <a:p>
                  <a:r>
                    <a:rPr lang="en-US" sz="1600" smtClean="0"/>
                    <a:t>Bigger</a:t>
                  </a:r>
                  <a:endParaRPr lang="en-US" sz="1600"/>
                </a:p>
              </p:txBody>
            </p:sp>
          </p:grpSp>
          <p:grpSp>
            <p:nvGrpSpPr>
              <p:cNvPr id="34" name="Group 33"/>
              <p:cNvGrpSpPr/>
              <p:nvPr/>
            </p:nvGrpSpPr>
            <p:grpSpPr>
              <a:xfrm>
                <a:off x="4253922" y="5898973"/>
                <a:ext cx="1716624" cy="361358"/>
                <a:chOff x="4237091" y="5439002"/>
                <a:chExt cx="1716624" cy="361358"/>
              </a:xfrm>
            </p:grpSpPr>
            <p:grpSp>
              <p:nvGrpSpPr>
                <p:cNvPr id="35" name="Group 34"/>
                <p:cNvGrpSpPr/>
                <p:nvPr/>
              </p:nvGrpSpPr>
              <p:grpSpPr>
                <a:xfrm>
                  <a:off x="4543425" y="5439002"/>
                  <a:ext cx="1009324" cy="123372"/>
                  <a:chOff x="4543425" y="5439002"/>
                  <a:chExt cx="1009324" cy="123372"/>
                </a:xfrm>
              </p:grpSpPr>
              <p:cxnSp>
                <p:nvCxnSpPr>
                  <p:cNvPr id="38" name="Straight Connector 37"/>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36" name="TextBox 35"/>
                <p:cNvSpPr txBox="1"/>
                <p:nvPr/>
              </p:nvSpPr>
              <p:spPr>
                <a:xfrm>
                  <a:off x="4237091" y="5500688"/>
                  <a:ext cx="657121" cy="299672"/>
                </a:xfrm>
                <a:prstGeom prst="rect">
                  <a:avLst/>
                </a:prstGeom>
                <a:noFill/>
              </p:spPr>
              <p:txBody>
                <a:bodyPr wrap="none" rtlCol="0">
                  <a:spAutoFit/>
                </a:bodyPr>
                <a:lstStyle/>
                <a:p>
                  <a:r>
                    <a:rPr lang="en-US" sz="1600" dirty="0" smtClean="0"/>
                    <a:t>Darker</a:t>
                  </a:r>
                  <a:endParaRPr lang="en-US" sz="1600" dirty="0"/>
                </a:p>
              </p:txBody>
            </p:sp>
            <p:sp>
              <p:nvSpPr>
                <p:cNvPr id="37" name="TextBox 36"/>
                <p:cNvSpPr txBox="1"/>
                <p:nvPr/>
              </p:nvSpPr>
              <p:spPr>
                <a:xfrm>
                  <a:off x="5280078" y="5500688"/>
                  <a:ext cx="673637" cy="299672"/>
                </a:xfrm>
                <a:prstGeom prst="rect">
                  <a:avLst/>
                </a:prstGeom>
                <a:noFill/>
              </p:spPr>
              <p:txBody>
                <a:bodyPr wrap="none" rtlCol="0">
                  <a:spAutoFit/>
                </a:bodyPr>
                <a:lstStyle/>
                <a:p>
                  <a:r>
                    <a:rPr lang="en-US" sz="1600" dirty="0" smtClean="0"/>
                    <a:t>Lighter</a:t>
                  </a:r>
                  <a:endParaRPr lang="en-US" sz="1600" dirty="0"/>
                </a:p>
              </p:txBody>
            </p:sp>
          </p:grpSp>
        </p:grpSp>
      </p:grpSp>
      <p:grpSp>
        <p:nvGrpSpPr>
          <p:cNvPr id="41" name="Group 40"/>
          <p:cNvGrpSpPr/>
          <p:nvPr/>
        </p:nvGrpSpPr>
        <p:grpSpPr>
          <a:xfrm>
            <a:off x="1628624" y="4524124"/>
            <a:ext cx="6129337" cy="2147352"/>
            <a:chOff x="1212850" y="4000320"/>
            <a:chExt cx="7616825" cy="2668479"/>
          </a:xfrm>
        </p:grpSpPr>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45" name="TextBox 44"/>
            <p:cNvSpPr txBox="1"/>
            <p:nvPr/>
          </p:nvSpPr>
          <p:spPr>
            <a:xfrm>
              <a:off x="1251239" y="4023279"/>
              <a:ext cx="2500553" cy="461665"/>
            </a:xfrm>
            <a:prstGeom prst="rect">
              <a:avLst/>
            </a:prstGeom>
            <a:noFill/>
          </p:spPr>
          <p:txBody>
            <a:bodyPr wrap="square" rtlCol="0">
              <a:spAutoFit/>
            </a:bodyPr>
            <a:lstStyle/>
            <a:p>
              <a:r>
                <a:rPr lang="en-US" sz="2400" smtClean="0"/>
                <a:t>XOR</a:t>
              </a:r>
              <a:endParaRPr lang="en-US" sz="2400"/>
            </a:p>
          </p:txBody>
        </p:sp>
        <p:sp>
          <p:nvSpPr>
            <p:cNvPr id="50" name="TextBox 49"/>
            <p:cNvSpPr txBox="1"/>
            <p:nvPr/>
          </p:nvSpPr>
          <p:spPr>
            <a:xfrm>
              <a:off x="3751792" y="4058494"/>
              <a:ext cx="2500553" cy="461665"/>
            </a:xfrm>
            <a:prstGeom prst="rect">
              <a:avLst/>
            </a:prstGeom>
            <a:noFill/>
          </p:spPr>
          <p:txBody>
            <a:bodyPr wrap="square" rtlCol="0">
              <a:spAutoFit/>
            </a:bodyPr>
            <a:lstStyle/>
            <a:p>
              <a:r>
                <a:rPr lang="en-US" sz="2400" smtClean="0"/>
                <a:t>Cluster</a:t>
              </a:r>
              <a:endParaRPr lang="en-US" sz="2400"/>
            </a:p>
          </p:txBody>
        </p:sp>
        <p:sp>
          <p:nvSpPr>
            <p:cNvPr id="51" name="TextBox 50"/>
            <p:cNvSpPr txBox="1"/>
            <p:nvPr/>
          </p:nvSpPr>
          <p:spPr>
            <a:xfrm>
              <a:off x="6290732" y="4023279"/>
              <a:ext cx="2538943" cy="461665"/>
            </a:xfrm>
            <a:prstGeom prst="rect">
              <a:avLst/>
            </a:prstGeom>
            <a:noFill/>
          </p:spPr>
          <p:txBody>
            <a:bodyPr wrap="square" rtlCol="0">
              <a:spAutoFit/>
            </a:bodyPr>
            <a:lstStyle/>
            <a:p>
              <a:r>
                <a:rPr lang="en-US" sz="2400" dirty="0" smtClean="0"/>
                <a:t>Row</a:t>
              </a:r>
              <a:endParaRPr lang="en-US" sz="2400" dirty="0"/>
            </a:p>
          </p:txBody>
        </p:sp>
      </p:grpSp>
    </p:spTree>
    <p:extLst>
      <p:ext uri="{BB962C8B-B14F-4D97-AF65-F5344CB8AC3E}">
        <p14:creationId xmlns:p14="http://schemas.microsoft.com/office/powerpoint/2010/main" val="1663202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28624" y="4524124"/>
            <a:ext cx="6129337" cy="2147352"/>
            <a:chOff x="1212850" y="4000320"/>
            <a:chExt cx="7616825" cy="2668479"/>
          </a:xfrm>
        </p:grpSpPr>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49" name="TextBox 48"/>
            <p:cNvSpPr txBox="1"/>
            <p:nvPr/>
          </p:nvSpPr>
          <p:spPr>
            <a:xfrm>
              <a:off x="1251239" y="4023279"/>
              <a:ext cx="2500553" cy="461665"/>
            </a:xfrm>
            <a:prstGeom prst="rect">
              <a:avLst/>
            </a:prstGeom>
            <a:noFill/>
          </p:spPr>
          <p:txBody>
            <a:bodyPr wrap="square" rtlCol="0">
              <a:spAutoFit/>
            </a:bodyPr>
            <a:lstStyle/>
            <a:p>
              <a:r>
                <a:rPr lang="en-US" sz="2400" smtClean="0"/>
                <a:t>XOR</a:t>
              </a:r>
              <a:endParaRPr lang="en-US" sz="2400"/>
            </a:p>
          </p:txBody>
        </p:sp>
        <p:sp>
          <p:nvSpPr>
            <p:cNvPr id="54" name="TextBox 53"/>
            <p:cNvSpPr txBox="1"/>
            <p:nvPr/>
          </p:nvSpPr>
          <p:spPr>
            <a:xfrm>
              <a:off x="3751792" y="4058494"/>
              <a:ext cx="2500553" cy="461665"/>
            </a:xfrm>
            <a:prstGeom prst="rect">
              <a:avLst/>
            </a:prstGeom>
            <a:noFill/>
          </p:spPr>
          <p:txBody>
            <a:bodyPr wrap="square" rtlCol="0">
              <a:spAutoFit/>
            </a:bodyPr>
            <a:lstStyle/>
            <a:p>
              <a:r>
                <a:rPr lang="en-US" sz="2400" smtClean="0"/>
                <a:t>Cluster</a:t>
              </a:r>
              <a:endParaRPr lang="en-US" sz="2400"/>
            </a:p>
          </p:txBody>
        </p:sp>
        <p:sp>
          <p:nvSpPr>
            <p:cNvPr id="55" name="TextBox 54"/>
            <p:cNvSpPr txBox="1"/>
            <p:nvPr/>
          </p:nvSpPr>
          <p:spPr>
            <a:xfrm>
              <a:off x="6290732" y="4023279"/>
              <a:ext cx="2538943" cy="461665"/>
            </a:xfrm>
            <a:prstGeom prst="rect">
              <a:avLst/>
            </a:prstGeom>
            <a:noFill/>
          </p:spPr>
          <p:txBody>
            <a:bodyPr wrap="square" rtlCol="0">
              <a:spAutoFit/>
            </a:bodyPr>
            <a:lstStyle/>
            <a:p>
              <a:r>
                <a:rPr lang="en-US" sz="2400" dirty="0" smtClean="0"/>
                <a:t>Row</a:t>
              </a:r>
              <a:endParaRPr lang="en-US" sz="2400" dirty="0"/>
            </a:p>
          </p:txBody>
        </p:sp>
      </p:grpSp>
      <p:sp>
        <p:nvSpPr>
          <p:cNvPr id="6" name="TextBox 5"/>
          <p:cNvSpPr txBox="1"/>
          <p:nvPr/>
        </p:nvSpPr>
        <p:spPr>
          <a:xfrm>
            <a:off x="3914926" y="915670"/>
            <a:ext cx="4917789" cy="2246769"/>
          </a:xfrm>
          <a:prstGeom prst="rect">
            <a:avLst/>
          </a:prstGeom>
          <a:noFill/>
        </p:spPr>
        <p:txBody>
          <a:bodyPr wrap="square" rtlCol="0">
            <a:spAutoFit/>
          </a:bodyPr>
          <a:lstStyle/>
          <a:p>
            <a:pPr marL="285750" indent="-285750">
              <a:spcAft>
                <a:spcPts val="1200"/>
              </a:spcAft>
              <a:buFont typeface="Arial" charset="0"/>
              <a:buChar char="•"/>
            </a:pPr>
            <a:r>
              <a:rPr lang="en-US" sz="2400" dirty="0" smtClean="0"/>
              <a:t>81 items, sampled evenly from the stimulus space (9x9 grid).</a:t>
            </a:r>
          </a:p>
          <a:p>
            <a:pPr marL="285750" indent="-285750">
              <a:spcAft>
                <a:spcPts val="1200"/>
              </a:spcAft>
              <a:buFont typeface="Arial" charset="0"/>
              <a:buChar char="•"/>
            </a:pPr>
            <a:r>
              <a:rPr lang="en-US" sz="2400" dirty="0" smtClean="0"/>
              <a:t>Known members of Category A and B included (randomly intermixed).</a:t>
            </a:r>
          </a:p>
          <a:p>
            <a:pPr marL="285750" indent="-285750">
              <a:spcAft>
                <a:spcPts val="1200"/>
              </a:spcAft>
              <a:buFont typeface="Arial" charset="0"/>
              <a:buChar char="•"/>
            </a:pPr>
            <a:endParaRPr lang="en-US" sz="2400" dirty="0"/>
          </a:p>
        </p:txBody>
      </p:sp>
      <p:grpSp>
        <p:nvGrpSpPr>
          <p:cNvPr id="5" name="Group 4"/>
          <p:cNvGrpSpPr/>
          <p:nvPr/>
        </p:nvGrpSpPr>
        <p:grpSpPr>
          <a:xfrm>
            <a:off x="428324" y="173088"/>
            <a:ext cx="3243413" cy="3901026"/>
            <a:chOff x="428324" y="173088"/>
            <a:chExt cx="3243413" cy="3901026"/>
          </a:xfrm>
        </p:grpSpPr>
        <p:grpSp>
          <p:nvGrpSpPr>
            <p:cNvPr id="4" name="Group 3"/>
            <p:cNvGrpSpPr/>
            <p:nvPr/>
          </p:nvGrpSpPr>
          <p:grpSpPr>
            <a:xfrm>
              <a:off x="428324" y="173088"/>
              <a:ext cx="3243413" cy="3901026"/>
              <a:chOff x="428324" y="258057"/>
              <a:chExt cx="3243413" cy="3901026"/>
            </a:xfrm>
          </p:grpSpPr>
          <p:sp>
            <p:nvSpPr>
              <p:cNvPr id="72" name="TextBox 71"/>
              <p:cNvSpPr txBox="1"/>
              <p:nvPr/>
            </p:nvSpPr>
            <p:spPr>
              <a:xfrm>
                <a:off x="428324" y="258057"/>
                <a:ext cx="3243413" cy="584775"/>
              </a:xfrm>
              <a:prstGeom prst="rect">
                <a:avLst/>
              </a:prstGeom>
              <a:noFill/>
            </p:spPr>
            <p:txBody>
              <a:bodyPr wrap="square" rtlCol="0">
                <a:spAutoFit/>
              </a:bodyPr>
              <a:lstStyle/>
              <a:p>
                <a:r>
                  <a:rPr lang="en-US" sz="3200" dirty="0" smtClean="0"/>
                  <a:t>Generalization</a:t>
                </a:r>
                <a:endParaRPr lang="en-US" sz="3200" dirty="0"/>
              </a:p>
            </p:txBody>
          </p:sp>
          <p:grpSp>
            <p:nvGrpSpPr>
              <p:cNvPr id="3" name="Group 2"/>
              <p:cNvGrpSpPr/>
              <p:nvPr/>
            </p:nvGrpSpPr>
            <p:grpSpPr>
              <a:xfrm>
                <a:off x="428324" y="915670"/>
                <a:ext cx="3243413" cy="3243413"/>
                <a:chOff x="428324" y="915670"/>
                <a:chExt cx="3243413" cy="3243413"/>
              </a:xfrm>
            </p:grpSpPr>
            <p:grpSp>
              <p:nvGrpSpPr>
                <p:cNvPr id="66" name="Group 65"/>
                <p:cNvGrpSpPr/>
                <p:nvPr/>
              </p:nvGrpSpPr>
              <p:grpSpPr>
                <a:xfrm>
                  <a:off x="428324" y="915670"/>
                  <a:ext cx="3243413" cy="3243413"/>
                  <a:chOff x="716216" y="1929305"/>
                  <a:chExt cx="2531322" cy="2531322"/>
                </a:xfrm>
              </p:grpSpPr>
              <p:sp>
                <p:nvSpPr>
                  <p:cNvPr id="68" name="Rectangle 67"/>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9" name="Rectangle 68"/>
                  <p:cNvSpPr/>
                  <p:nvPr/>
                </p:nvSpPr>
                <p:spPr>
                  <a:xfrm>
                    <a:off x="1023187" y="3719069"/>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71" name="TextBox 70"/>
                  <p:cNvSpPr txBox="1"/>
                  <p:nvPr/>
                </p:nvSpPr>
                <p:spPr>
                  <a:xfrm>
                    <a:off x="906013" y="3069813"/>
                    <a:ext cx="2107479" cy="552470"/>
                  </a:xfrm>
                  <a:prstGeom prst="rect">
                    <a:avLst/>
                  </a:prstGeom>
                  <a:noFill/>
                </p:spPr>
                <p:txBody>
                  <a:bodyPr wrap="square" rtlCol="0">
                    <a:spAutoFit/>
                  </a:bodyPr>
                  <a:lstStyle/>
                  <a:p>
                    <a:pPr algn="ctr"/>
                    <a:r>
                      <a:rPr lang="en-US" sz="2000" dirty="0" smtClean="0"/>
                      <a:t>Click a button to choose the correct category.</a:t>
                    </a:r>
                    <a:endParaRPr lang="en-US" sz="2000" dirty="0"/>
                  </a:p>
                </p:txBody>
              </p:sp>
            </p:grpSp>
            <p:sp>
              <p:nvSpPr>
                <p:cNvPr id="18" name="Rectangle 17"/>
                <p:cNvSpPr/>
                <p:nvPr/>
              </p:nvSpPr>
              <p:spPr>
                <a:xfrm>
                  <a:off x="2246693" y="3208916"/>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B</a:t>
                  </a:r>
                  <a:endParaRPr lang="en-US" sz="2400" dirty="0">
                    <a:solidFill>
                      <a:schemeClr val="tx1"/>
                    </a:solidFill>
                  </a:endParaRPr>
                </a:p>
              </p:txBody>
            </p:sp>
          </p:grpSp>
        </p:grpSp>
        <p:sp>
          <p:nvSpPr>
            <p:cNvPr id="19" name="Rectangle 18"/>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386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522" y="83532"/>
            <a:ext cx="4269694" cy="474803"/>
          </a:xfrm>
          <a:prstGeom prst="rect">
            <a:avLst/>
          </a:prstGeom>
          <a:noFill/>
        </p:spPr>
        <p:txBody>
          <a:bodyPr wrap="square" rtlCol="0">
            <a:spAutoFit/>
          </a:bodyPr>
          <a:lstStyle/>
          <a:p>
            <a:r>
              <a:rPr lang="en-US" sz="3200" dirty="0" smtClean="0"/>
              <a:t>Sample behavioral data</a:t>
            </a:r>
            <a:endParaRPr lang="en-US" sz="3200" dirty="0"/>
          </a:p>
        </p:txBody>
      </p:sp>
      <p:grpSp>
        <p:nvGrpSpPr>
          <p:cNvPr id="53" name="Group 52"/>
          <p:cNvGrpSpPr/>
          <p:nvPr/>
        </p:nvGrpSpPr>
        <p:grpSpPr>
          <a:xfrm>
            <a:off x="211177" y="1309705"/>
            <a:ext cx="8804640" cy="5188501"/>
            <a:chOff x="211177" y="1214008"/>
            <a:chExt cx="8804640" cy="5188501"/>
          </a:xfrm>
        </p:grpSpPr>
        <p:sp>
          <p:nvSpPr>
            <p:cNvPr id="54" name="TextBox 53"/>
            <p:cNvSpPr txBox="1"/>
            <p:nvPr/>
          </p:nvSpPr>
          <p:spPr>
            <a:xfrm>
              <a:off x="6630075" y="6094732"/>
              <a:ext cx="2385742" cy="307777"/>
            </a:xfrm>
            <a:prstGeom prst="rect">
              <a:avLst/>
            </a:prstGeom>
            <a:noFill/>
          </p:spPr>
          <p:txBody>
            <a:bodyPr wrap="square" rtlCol="0">
              <a:spAutoFit/>
            </a:bodyPr>
            <a:lstStyle/>
            <a:p>
              <a:r>
                <a:rPr lang="en-US" sz="1400" dirty="0" smtClean="0"/>
                <a:t>*representative participants.</a:t>
              </a:r>
              <a:endParaRPr lang="en-US" sz="1400" dirty="0"/>
            </a:p>
          </p:txBody>
        </p:sp>
        <p:grpSp>
          <p:nvGrpSpPr>
            <p:cNvPr id="55" name="Group 54"/>
            <p:cNvGrpSpPr/>
            <p:nvPr/>
          </p:nvGrpSpPr>
          <p:grpSpPr>
            <a:xfrm>
              <a:off x="212650" y="2893494"/>
              <a:ext cx="8676171" cy="1518712"/>
              <a:chOff x="212650" y="2893494"/>
              <a:chExt cx="8676171" cy="1518712"/>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a:off x="212650" y="3409277"/>
                <a:ext cx="1353281" cy="485866"/>
              </a:xfrm>
              <a:prstGeom prst="rect">
                <a:avLst/>
              </a:prstGeom>
              <a:noFill/>
            </p:spPr>
            <p:txBody>
              <a:bodyPr wrap="none" rtlCol="0">
                <a:spAutoFit/>
              </a:bodyPr>
              <a:lstStyle/>
              <a:p>
                <a:r>
                  <a:rPr lang="en-US" sz="2800" dirty="0" smtClean="0"/>
                  <a:t>CLUSTER</a:t>
                </a:r>
                <a:endParaRPr lang="en-US" sz="2800" dirty="0"/>
              </a:p>
            </p:txBody>
          </p:sp>
        </p:grpSp>
        <p:grpSp>
          <p:nvGrpSpPr>
            <p:cNvPr id="56" name="Group 55"/>
            <p:cNvGrpSpPr/>
            <p:nvPr/>
          </p:nvGrpSpPr>
          <p:grpSpPr>
            <a:xfrm>
              <a:off x="212650" y="4571702"/>
              <a:ext cx="8676171" cy="1517424"/>
              <a:chOff x="212650" y="4412207"/>
              <a:chExt cx="8676171"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a:off x="212650" y="4923767"/>
                <a:ext cx="863306" cy="485866"/>
              </a:xfrm>
              <a:prstGeom prst="rect">
                <a:avLst/>
              </a:prstGeom>
              <a:noFill/>
            </p:spPr>
            <p:txBody>
              <a:bodyPr wrap="none" rtlCol="0">
                <a:spAutoFit/>
              </a:bodyPr>
              <a:lstStyle/>
              <a:p>
                <a:r>
                  <a:rPr lang="en-US" sz="2800" smtClean="0"/>
                  <a:t>ROW</a:t>
                </a:r>
                <a:endParaRPr lang="en-US" sz="2800"/>
              </a:p>
            </p:txBody>
          </p:sp>
        </p:grpSp>
        <p:grpSp>
          <p:nvGrpSpPr>
            <p:cNvPr id="57" name="Group 56"/>
            <p:cNvGrpSpPr/>
            <p:nvPr/>
          </p:nvGrpSpPr>
          <p:grpSpPr>
            <a:xfrm>
              <a:off x="211177" y="1214008"/>
              <a:ext cx="8676166" cy="1518709"/>
              <a:chOff x="211177" y="1214008"/>
              <a:chExt cx="8676166" cy="1518709"/>
            </a:xfrm>
          </p:grpSpPr>
          <p:sp>
            <p:nvSpPr>
              <p:cNvPr id="58" name="TextBox 57"/>
              <p:cNvSpPr txBox="1"/>
              <p:nvPr/>
            </p:nvSpPr>
            <p:spPr>
              <a:xfrm>
                <a:off x="211177" y="1729786"/>
                <a:ext cx="737076" cy="485866"/>
              </a:xfrm>
              <a:prstGeom prst="rect">
                <a:avLst/>
              </a:prstGeom>
              <a:noFill/>
            </p:spPr>
            <p:txBody>
              <a:bodyPr wrap="none" rtlCol="0">
                <a:spAutoFit/>
              </a:bodyPr>
              <a:lstStyle/>
              <a:p>
                <a:r>
                  <a:rPr lang="en-US" sz="2800" dirty="0" smtClean="0"/>
                  <a:t>XOR</a:t>
                </a:r>
                <a:endParaRPr lang="en-US" sz="28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Tree>
    <p:extLst>
      <p:ext uri="{BB962C8B-B14F-4D97-AF65-F5344CB8AC3E}">
        <p14:creationId xmlns:p14="http://schemas.microsoft.com/office/powerpoint/2010/main" val="2036501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214" y="-22706"/>
            <a:ext cx="9144000" cy="1231106"/>
          </a:xfrm>
          <a:prstGeom prst="rect">
            <a:avLst/>
          </a:prstGeom>
          <a:noFill/>
        </p:spPr>
        <p:txBody>
          <a:bodyPr wrap="square" rtlCol="0">
            <a:spAutoFit/>
          </a:bodyPr>
          <a:lstStyle/>
          <a:p>
            <a:pPr>
              <a:spcAft>
                <a:spcPts val="1200"/>
              </a:spcAft>
            </a:pPr>
            <a:r>
              <a:rPr lang="en-US" sz="3200" dirty="0" smtClean="0"/>
              <a:t>Observation #1: many individual differences.</a:t>
            </a:r>
          </a:p>
          <a:p>
            <a:pPr>
              <a:spcAft>
                <a:spcPts val="1200"/>
              </a:spcAft>
            </a:pPr>
            <a:r>
              <a:rPr lang="en-US" sz="3200" dirty="0" smtClean="0"/>
              <a:t>Observation #2: alphas &amp; betas are often asymmetric.</a:t>
            </a:r>
            <a:endParaRPr lang="en-US" sz="3200" dirty="0"/>
          </a:p>
        </p:txBody>
      </p:sp>
      <p:sp>
        <p:nvSpPr>
          <p:cNvPr id="2" name="Rectangle 1"/>
          <p:cNvSpPr/>
          <p:nvPr/>
        </p:nvSpPr>
        <p:spPr>
          <a:xfrm>
            <a:off x="1384585" y="1229311"/>
            <a:ext cx="7578069" cy="1679486"/>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211177" y="1309705"/>
            <a:ext cx="8804640" cy="5188501"/>
            <a:chOff x="211177" y="1214008"/>
            <a:chExt cx="8804640" cy="5188501"/>
          </a:xfrm>
        </p:grpSpPr>
        <p:sp>
          <p:nvSpPr>
            <p:cNvPr id="40" name="TextBox 39"/>
            <p:cNvSpPr txBox="1"/>
            <p:nvPr/>
          </p:nvSpPr>
          <p:spPr>
            <a:xfrm>
              <a:off x="6630075" y="6094732"/>
              <a:ext cx="2385742" cy="307777"/>
            </a:xfrm>
            <a:prstGeom prst="rect">
              <a:avLst/>
            </a:prstGeom>
            <a:noFill/>
          </p:spPr>
          <p:txBody>
            <a:bodyPr wrap="square" rtlCol="0">
              <a:spAutoFit/>
            </a:bodyPr>
            <a:lstStyle/>
            <a:p>
              <a:r>
                <a:rPr lang="en-US" sz="1400" dirty="0" smtClean="0"/>
                <a:t>*representative participants.</a:t>
              </a:r>
              <a:endParaRPr lang="en-US" sz="1400" dirty="0"/>
            </a:p>
          </p:txBody>
        </p:sp>
        <p:grpSp>
          <p:nvGrpSpPr>
            <p:cNvPr id="41" name="Group 40"/>
            <p:cNvGrpSpPr/>
            <p:nvPr/>
          </p:nvGrpSpPr>
          <p:grpSpPr>
            <a:xfrm>
              <a:off x="212650" y="2893494"/>
              <a:ext cx="8676171" cy="1518712"/>
              <a:chOff x="212650" y="2893494"/>
              <a:chExt cx="8676171" cy="1518712"/>
            </a:xfrm>
          </p:grpSpPr>
          <p:grpSp>
            <p:nvGrpSpPr>
              <p:cNvPr id="58" name="Group 57"/>
              <p:cNvGrpSpPr/>
              <p:nvPr/>
            </p:nvGrpSpPr>
            <p:grpSpPr>
              <a:xfrm>
                <a:off x="1656208" y="2893494"/>
                <a:ext cx="7232613" cy="1518712"/>
                <a:chOff x="1124646" y="3010154"/>
                <a:chExt cx="7788661" cy="1635472"/>
              </a:xfrm>
            </p:grpSpPr>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63" name="Picture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64" name="Picture 6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59" name="TextBox 58"/>
              <p:cNvSpPr txBox="1"/>
              <p:nvPr/>
            </p:nvSpPr>
            <p:spPr>
              <a:xfrm>
                <a:off x="212650" y="3409277"/>
                <a:ext cx="1353281" cy="485866"/>
              </a:xfrm>
              <a:prstGeom prst="rect">
                <a:avLst/>
              </a:prstGeom>
              <a:noFill/>
            </p:spPr>
            <p:txBody>
              <a:bodyPr wrap="none" rtlCol="0">
                <a:spAutoFit/>
              </a:bodyPr>
              <a:lstStyle/>
              <a:p>
                <a:r>
                  <a:rPr lang="en-US" sz="2800" dirty="0" smtClean="0"/>
                  <a:t>CLUSTER</a:t>
                </a:r>
                <a:endParaRPr lang="en-US" sz="2800" dirty="0"/>
              </a:p>
            </p:txBody>
          </p:sp>
        </p:grpSp>
        <p:grpSp>
          <p:nvGrpSpPr>
            <p:cNvPr id="42" name="Group 41"/>
            <p:cNvGrpSpPr/>
            <p:nvPr/>
          </p:nvGrpSpPr>
          <p:grpSpPr>
            <a:xfrm>
              <a:off x="212650" y="4571702"/>
              <a:ext cx="8676171" cy="1517424"/>
              <a:chOff x="212650" y="4412207"/>
              <a:chExt cx="8676171" cy="1517424"/>
            </a:xfrm>
          </p:grpSpPr>
          <p:grpSp>
            <p:nvGrpSpPr>
              <p:cNvPr id="51" name="Group 50"/>
              <p:cNvGrpSpPr/>
              <p:nvPr/>
            </p:nvGrpSpPr>
            <p:grpSpPr>
              <a:xfrm>
                <a:off x="1656248" y="4412207"/>
                <a:ext cx="7232573" cy="1517424"/>
                <a:chOff x="1124689" y="4645626"/>
                <a:chExt cx="7788618" cy="1634085"/>
              </a:xfrm>
            </p:grpSpPr>
            <p:pic>
              <p:nvPicPr>
                <p:cNvPr id="53" name="Picture 5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54" name="Picture 5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55" name="Picture 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56" name="Picture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52" name="TextBox 51"/>
              <p:cNvSpPr txBox="1"/>
              <p:nvPr/>
            </p:nvSpPr>
            <p:spPr>
              <a:xfrm>
                <a:off x="212650" y="4923767"/>
                <a:ext cx="863306" cy="485866"/>
              </a:xfrm>
              <a:prstGeom prst="rect">
                <a:avLst/>
              </a:prstGeom>
              <a:noFill/>
            </p:spPr>
            <p:txBody>
              <a:bodyPr wrap="none" rtlCol="0">
                <a:spAutoFit/>
              </a:bodyPr>
              <a:lstStyle/>
              <a:p>
                <a:r>
                  <a:rPr lang="en-US" sz="2800" smtClean="0"/>
                  <a:t>ROW</a:t>
                </a:r>
                <a:endParaRPr lang="en-US" sz="2800"/>
              </a:p>
            </p:txBody>
          </p:sp>
        </p:grpSp>
        <p:grpSp>
          <p:nvGrpSpPr>
            <p:cNvPr id="43" name="Group 42"/>
            <p:cNvGrpSpPr/>
            <p:nvPr/>
          </p:nvGrpSpPr>
          <p:grpSpPr>
            <a:xfrm>
              <a:off x="211177" y="1214008"/>
              <a:ext cx="8676166" cy="1518709"/>
              <a:chOff x="211177" y="1214008"/>
              <a:chExt cx="8676166" cy="1518709"/>
            </a:xfrm>
          </p:grpSpPr>
          <p:sp>
            <p:nvSpPr>
              <p:cNvPr id="44" name="TextBox 43"/>
              <p:cNvSpPr txBox="1"/>
              <p:nvPr/>
            </p:nvSpPr>
            <p:spPr>
              <a:xfrm>
                <a:off x="211177" y="1729786"/>
                <a:ext cx="737076" cy="485866"/>
              </a:xfrm>
              <a:prstGeom prst="rect">
                <a:avLst/>
              </a:prstGeom>
              <a:noFill/>
            </p:spPr>
            <p:txBody>
              <a:bodyPr wrap="none" rtlCol="0">
                <a:spAutoFit/>
              </a:bodyPr>
              <a:lstStyle/>
              <a:p>
                <a:r>
                  <a:rPr lang="en-US" sz="2800" dirty="0" smtClean="0"/>
                  <a:t>XOR</a:t>
                </a:r>
                <a:endParaRPr lang="en-US" sz="2800" dirty="0"/>
              </a:p>
            </p:txBody>
          </p:sp>
          <p:grpSp>
            <p:nvGrpSpPr>
              <p:cNvPr id="45" name="Group 44"/>
              <p:cNvGrpSpPr/>
              <p:nvPr/>
            </p:nvGrpSpPr>
            <p:grpSpPr>
              <a:xfrm>
                <a:off x="1653268" y="1214008"/>
                <a:ext cx="7234075" cy="1518709"/>
                <a:chOff x="1653268" y="1214008"/>
                <a:chExt cx="7234075" cy="1518709"/>
              </a:xfrm>
            </p:grpSpPr>
            <p:pic>
              <p:nvPicPr>
                <p:cNvPr id="46" name="Picture 4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47" name="Picture 4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48" name="Picture 4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49" name="Picture 4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50" name="Picture 4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Tree>
    <p:extLst>
      <p:ext uri="{BB962C8B-B14F-4D97-AF65-F5344CB8AC3E}">
        <p14:creationId xmlns:p14="http://schemas.microsoft.com/office/powerpoint/2010/main" val="2102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0" y="0"/>
            <a:ext cx="3791423" cy="584775"/>
          </a:xfrm>
          <a:prstGeom prst="rect">
            <a:avLst/>
          </a:prstGeom>
          <a:noFill/>
        </p:spPr>
        <p:txBody>
          <a:bodyPr wrap="none" rtlCol="0">
            <a:spAutoFit/>
          </a:bodyPr>
          <a:lstStyle/>
          <a:p>
            <a:r>
              <a:rPr lang="en-US" sz="3200" dirty="0" smtClean="0"/>
              <a:t>Where are the Betas?</a:t>
            </a:r>
            <a:endParaRPr lang="en-US" sz="3200" dirty="0"/>
          </a:p>
        </p:txBody>
      </p:sp>
      <p:sp>
        <p:nvSpPr>
          <p:cNvPr id="12" name="TextBox 11"/>
          <p:cNvSpPr txBox="1"/>
          <p:nvPr/>
        </p:nvSpPr>
        <p:spPr>
          <a:xfrm>
            <a:off x="628761" y="1216082"/>
            <a:ext cx="7724648" cy="2246769"/>
          </a:xfrm>
          <a:prstGeom prst="rect">
            <a:avLst/>
          </a:prstGeom>
          <a:noFill/>
        </p:spPr>
        <p:txBody>
          <a:bodyPr wrap="square" rtlCol="0">
            <a:spAutoFit/>
          </a:bodyPr>
          <a:lstStyle/>
          <a:p>
            <a:pPr marL="285750" indent="-285750">
              <a:spcAft>
                <a:spcPts val="1200"/>
              </a:spcAft>
              <a:buFontTx/>
              <a:buChar char="-"/>
            </a:pPr>
            <a:r>
              <a:rPr lang="en-US" sz="2400" dirty="0" smtClean="0"/>
              <a:t>Generated exemplars are localized in extremes of space (on edges).</a:t>
            </a:r>
          </a:p>
          <a:p>
            <a:pPr marL="285750" indent="-285750">
              <a:spcAft>
                <a:spcPts val="1200"/>
              </a:spcAft>
              <a:buFontTx/>
              <a:buChar char="-"/>
            </a:pPr>
            <a:r>
              <a:rPr lang="en-US" sz="2400" dirty="0" smtClean="0"/>
              <a:t>Exemplars are maximally distant from members of existing category on at least one dimension.</a:t>
            </a:r>
          </a:p>
          <a:p>
            <a:pPr marL="285750" indent="-285750">
              <a:spcAft>
                <a:spcPts val="1200"/>
              </a:spcAft>
              <a:buFontTx/>
              <a:buChar char="-"/>
            </a:pP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61" y="3804791"/>
            <a:ext cx="7839276" cy="2469909"/>
          </a:xfrm>
          <a:prstGeom prst="rect">
            <a:avLst/>
          </a:prstGeom>
        </p:spPr>
      </p:pic>
    </p:spTree>
    <p:extLst>
      <p:ext uri="{BB962C8B-B14F-4D97-AF65-F5344CB8AC3E}">
        <p14:creationId xmlns:p14="http://schemas.microsoft.com/office/powerpoint/2010/main" val="766323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5214120" cy="584775"/>
          </a:xfrm>
          <a:prstGeom prst="rect">
            <a:avLst/>
          </a:prstGeom>
          <a:noFill/>
        </p:spPr>
        <p:txBody>
          <a:bodyPr wrap="none" rtlCol="0">
            <a:spAutoFit/>
          </a:bodyPr>
          <a:lstStyle/>
          <a:p>
            <a:r>
              <a:rPr lang="en-US" sz="3200" dirty="0" smtClean="0"/>
              <a:t>Characterizing Beta categories</a:t>
            </a:r>
            <a:endParaRPr lang="en-US" sz="3200" dirty="0"/>
          </a:p>
        </p:txBody>
      </p:sp>
      <p:sp>
        <p:nvSpPr>
          <p:cNvPr id="7" name="TextBox 6"/>
          <p:cNvSpPr txBox="1"/>
          <p:nvPr/>
        </p:nvSpPr>
        <p:spPr>
          <a:xfrm>
            <a:off x="242889" y="694491"/>
            <a:ext cx="8786812" cy="2616101"/>
          </a:xfrm>
          <a:prstGeom prst="rect">
            <a:avLst/>
          </a:prstGeom>
          <a:noFill/>
        </p:spPr>
        <p:txBody>
          <a:bodyPr wrap="square" rtlCol="0">
            <a:spAutoFit/>
          </a:bodyPr>
          <a:lstStyle/>
          <a:p>
            <a:pPr>
              <a:spcAft>
                <a:spcPts val="1200"/>
              </a:spcAft>
            </a:pPr>
            <a:r>
              <a:rPr lang="en-US" sz="2400" dirty="0" smtClean="0"/>
              <a:t>Summarized generated Beta categories using three statistics:</a:t>
            </a:r>
          </a:p>
          <a:p>
            <a:pPr marL="577850" indent="-381000">
              <a:buAutoNum type="arabicPeriod"/>
            </a:pPr>
            <a:r>
              <a:rPr lang="en-US" sz="2400" dirty="0" smtClean="0"/>
              <a:t>Variance along X axis feature (e.g., color).</a:t>
            </a:r>
          </a:p>
          <a:p>
            <a:pPr marL="577850" indent="-381000">
              <a:buFontTx/>
              <a:buAutoNum type="arabicPeriod"/>
            </a:pPr>
            <a:r>
              <a:rPr lang="en-US" sz="2400" dirty="0"/>
              <a:t>Variance along </a:t>
            </a:r>
            <a:r>
              <a:rPr lang="en-US" sz="2400" dirty="0" smtClean="0"/>
              <a:t>Y-axis feature (e.g., size).</a:t>
            </a:r>
          </a:p>
          <a:p>
            <a:pPr marL="577850" indent="-381000">
              <a:buFontTx/>
              <a:buAutoNum type="arabicPeriod"/>
            </a:pPr>
            <a:r>
              <a:rPr lang="en-US" sz="2400" dirty="0" smtClean="0"/>
              <a:t>Correlation between features.</a:t>
            </a:r>
            <a:endParaRPr lang="en-US" sz="2400" dirty="0"/>
          </a:p>
          <a:p>
            <a:pPr marL="457200" indent="-457200">
              <a:spcAft>
                <a:spcPts val="1200"/>
              </a:spcAft>
              <a:buAutoNum type="arabicPeriod"/>
            </a:pPr>
            <a:endParaRPr lang="en-US" sz="2400" dirty="0" smtClean="0"/>
          </a:p>
          <a:p>
            <a:endParaRPr lang="en-US" sz="2400" dirty="0"/>
          </a:p>
        </p:txBody>
      </p:sp>
      <p:grpSp>
        <p:nvGrpSpPr>
          <p:cNvPr id="30" name="Group 29"/>
          <p:cNvGrpSpPr/>
          <p:nvPr/>
        </p:nvGrpSpPr>
        <p:grpSpPr>
          <a:xfrm>
            <a:off x="520701" y="2657475"/>
            <a:ext cx="7988299" cy="3891186"/>
            <a:chOff x="520701" y="2657475"/>
            <a:chExt cx="7988299" cy="3891186"/>
          </a:xfrm>
        </p:grpSpPr>
        <p:grpSp>
          <p:nvGrpSpPr>
            <p:cNvPr id="17" name="Group 16"/>
            <p:cNvGrpSpPr/>
            <p:nvPr/>
          </p:nvGrpSpPr>
          <p:grpSpPr>
            <a:xfrm>
              <a:off x="520701" y="2663945"/>
              <a:ext cx="2634581" cy="3884716"/>
              <a:chOff x="783003" y="2732769"/>
              <a:chExt cx="2524151" cy="3721886"/>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14" y="2732769"/>
                <a:ext cx="2407040" cy="2525032"/>
              </a:xfrm>
              <a:prstGeom prst="rect">
                <a:avLst/>
              </a:prstGeom>
            </p:spPr>
          </p:pic>
          <p:sp>
            <p:nvSpPr>
              <p:cNvPr id="10" name="TextBox 9"/>
              <p:cNvSpPr txBox="1"/>
              <p:nvPr/>
            </p:nvSpPr>
            <p:spPr>
              <a:xfrm>
                <a:off x="783003" y="5348870"/>
                <a:ext cx="2524151" cy="1105785"/>
              </a:xfrm>
              <a:prstGeom prst="rect">
                <a:avLst/>
              </a:prstGeom>
              <a:noFill/>
            </p:spPr>
            <p:txBody>
              <a:bodyPr wrap="square" rtlCol="0">
                <a:spAutoFit/>
              </a:bodyPr>
              <a:lstStyle/>
              <a:p>
                <a:pPr algn="ctr"/>
                <a:r>
                  <a:rPr lang="en-US" sz="2300" dirty="0" smtClean="0"/>
                  <a:t>Large X variance</a:t>
                </a:r>
              </a:p>
              <a:p>
                <a:pPr algn="ctr"/>
                <a:r>
                  <a:rPr lang="en-US" sz="2300" dirty="0" smtClean="0"/>
                  <a:t>No Y variance</a:t>
                </a:r>
              </a:p>
              <a:p>
                <a:pPr algn="ctr"/>
                <a:r>
                  <a:rPr lang="en-US" sz="2300" dirty="0" smtClean="0"/>
                  <a:t>No correlation</a:t>
                </a:r>
                <a:endParaRPr lang="en-US" sz="2300" dirty="0"/>
              </a:p>
            </p:txBody>
          </p:sp>
        </p:grpSp>
        <p:grpSp>
          <p:nvGrpSpPr>
            <p:cNvPr id="16" name="Group 15"/>
            <p:cNvGrpSpPr/>
            <p:nvPr/>
          </p:nvGrpSpPr>
          <p:grpSpPr>
            <a:xfrm>
              <a:off x="3269585" y="2657475"/>
              <a:ext cx="2518514" cy="3891186"/>
              <a:chOff x="3307154" y="2726570"/>
              <a:chExt cx="2412949" cy="3728085"/>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7154" y="2726570"/>
                <a:ext cx="2412949" cy="2531231"/>
              </a:xfrm>
              <a:prstGeom prst="rect">
                <a:avLst/>
              </a:prstGeom>
            </p:spPr>
          </p:pic>
          <p:sp>
            <p:nvSpPr>
              <p:cNvPr id="24" name="TextBox 23"/>
              <p:cNvSpPr txBox="1"/>
              <p:nvPr/>
            </p:nvSpPr>
            <p:spPr>
              <a:xfrm>
                <a:off x="3307154" y="5348870"/>
                <a:ext cx="2407040" cy="1105785"/>
              </a:xfrm>
              <a:prstGeom prst="rect">
                <a:avLst/>
              </a:prstGeom>
              <a:noFill/>
            </p:spPr>
            <p:txBody>
              <a:bodyPr wrap="square" rtlCol="0">
                <a:spAutoFit/>
              </a:bodyPr>
              <a:lstStyle/>
              <a:p>
                <a:pPr algn="ctr"/>
                <a:r>
                  <a:rPr lang="en-US" sz="2300" dirty="0" smtClean="0"/>
                  <a:t>Little X variance</a:t>
                </a:r>
              </a:p>
              <a:p>
                <a:pPr algn="ctr"/>
                <a:r>
                  <a:rPr lang="en-US" sz="2300" dirty="0" smtClean="0"/>
                  <a:t>Little Y variance</a:t>
                </a:r>
              </a:p>
              <a:p>
                <a:pPr algn="ctr"/>
                <a:r>
                  <a:rPr lang="en-US" sz="2300" dirty="0" smtClean="0"/>
                  <a:t>Strong Correlation</a:t>
                </a:r>
                <a:endParaRPr lang="en-US" sz="2300" dirty="0"/>
              </a:p>
            </p:txBody>
          </p:sp>
        </p:grpSp>
        <p:grpSp>
          <p:nvGrpSpPr>
            <p:cNvPr id="29" name="Group 28"/>
            <p:cNvGrpSpPr/>
            <p:nvPr/>
          </p:nvGrpSpPr>
          <p:grpSpPr>
            <a:xfrm>
              <a:off x="5781931" y="2663945"/>
              <a:ext cx="2727069" cy="3884716"/>
              <a:chOff x="5781931" y="2663945"/>
              <a:chExt cx="2727069" cy="3884716"/>
            </a:xfrm>
          </p:grpSpPr>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6234" y="2663945"/>
                <a:ext cx="2515429" cy="2638734"/>
              </a:xfrm>
              <a:prstGeom prst="rect">
                <a:avLst/>
              </a:prstGeom>
            </p:spPr>
          </p:pic>
          <p:sp>
            <p:nvSpPr>
              <p:cNvPr id="26" name="TextBox 25"/>
              <p:cNvSpPr txBox="1"/>
              <p:nvPr/>
            </p:nvSpPr>
            <p:spPr>
              <a:xfrm>
                <a:off x="5781931" y="5394499"/>
                <a:ext cx="2727069" cy="1154162"/>
              </a:xfrm>
              <a:prstGeom prst="rect">
                <a:avLst/>
              </a:prstGeom>
              <a:noFill/>
            </p:spPr>
            <p:txBody>
              <a:bodyPr wrap="square" rtlCol="0">
                <a:spAutoFit/>
              </a:bodyPr>
              <a:lstStyle/>
              <a:p>
                <a:pPr algn="ctr"/>
                <a:r>
                  <a:rPr lang="en-US" sz="2300" dirty="0" smtClean="0"/>
                  <a:t>Large X variance</a:t>
                </a:r>
              </a:p>
              <a:p>
                <a:pPr algn="ctr"/>
                <a:r>
                  <a:rPr lang="en-US" sz="2300" dirty="0" smtClean="0"/>
                  <a:t>Large Y variance</a:t>
                </a:r>
              </a:p>
              <a:p>
                <a:pPr algn="ctr"/>
                <a:r>
                  <a:rPr lang="en-US" sz="2300" dirty="0" smtClean="0"/>
                  <a:t>Perfect Correlation</a:t>
                </a:r>
                <a:endParaRPr lang="en-US" sz="2300" dirty="0"/>
              </a:p>
            </p:txBody>
          </p:sp>
        </p:grpSp>
      </p:grpSp>
      <p:sp>
        <p:nvSpPr>
          <p:cNvPr id="14" name="TextBox 13"/>
          <p:cNvSpPr txBox="1"/>
          <p:nvPr/>
        </p:nvSpPr>
        <p:spPr>
          <a:xfrm>
            <a:off x="6025921" y="2356168"/>
            <a:ext cx="2385742" cy="307777"/>
          </a:xfrm>
          <a:prstGeom prst="rect">
            <a:avLst/>
          </a:prstGeom>
          <a:noFill/>
        </p:spPr>
        <p:txBody>
          <a:bodyPr wrap="square" rtlCol="0">
            <a:spAutoFit/>
          </a:bodyPr>
          <a:lstStyle/>
          <a:p>
            <a:r>
              <a:rPr lang="en-US" sz="1400" dirty="0" smtClean="0"/>
              <a:t>*</a:t>
            </a:r>
            <a:r>
              <a:rPr lang="en-US" sz="1400" smtClean="0"/>
              <a:t>representative participants.</a:t>
            </a:r>
            <a:endParaRPr lang="en-US" sz="1400"/>
          </a:p>
        </p:txBody>
      </p:sp>
    </p:spTree>
    <p:extLst>
      <p:ext uri="{BB962C8B-B14F-4D97-AF65-F5344CB8AC3E}">
        <p14:creationId xmlns:p14="http://schemas.microsoft.com/office/powerpoint/2010/main" val="1032767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4314" y="708778"/>
            <a:ext cx="8786812" cy="830997"/>
          </a:xfrm>
          <a:prstGeom prst="rect">
            <a:avLst/>
          </a:prstGeom>
          <a:noFill/>
        </p:spPr>
        <p:txBody>
          <a:bodyPr wrap="square" rtlCol="0">
            <a:spAutoFit/>
          </a:bodyPr>
          <a:lstStyle/>
          <a:p>
            <a:pPr marL="342900" indent="-342900">
              <a:buFont typeface="Arial" charset="0"/>
              <a:buChar char="•"/>
            </a:pPr>
            <a:r>
              <a:rPr lang="en-US" sz="2400" i="1" dirty="0" smtClean="0"/>
              <a:t>XOR more variable than Cluster &amp; Row (along both dimensions).</a:t>
            </a:r>
          </a:p>
          <a:p>
            <a:pPr marL="342900" indent="-342900">
              <a:buFont typeface="Arial" charset="0"/>
              <a:buChar char="•"/>
            </a:pPr>
            <a:r>
              <a:rPr lang="en-US" sz="2400" i="1" dirty="0" smtClean="0"/>
              <a:t>Row more variable along X than Y.</a:t>
            </a:r>
            <a:endParaRPr lang="en-US" sz="2400" dirty="0"/>
          </a:p>
        </p:txBody>
      </p:sp>
      <p:grpSp>
        <p:nvGrpSpPr>
          <p:cNvPr id="5" name="Group 4"/>
          <p:cNvGrpSpPr/>
          <p:nvPr/>
        </p:nvGrpSpPr>
        <p:grpSpPr>
          <a:xfrm>
            <a:off x="623225" y="2513539"/>
            <a:ext cx="7820893" cy="3963461"/>
            <a:chOff x="328613" y="2357438"/>
            <a:chExt cx="8458200" cy="4286434"/>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13" y="2357438"/>
              <a:ext cx="8458200" cy="4286434"/>
            </a:xfrm>
            <a:prstGeom prst="rect">
              <a:avLst/>
            </a:prstGeom>
          </p:spPr>
        </p:pic>
        <p:grpSp>
          <p:nvGrpSpPr>
            <p:cNvPr id="19" name="Group 18"/>
            <p:cNvGrpSpPr/>
            <p:nvPr/>
          </p:nvGrpSpPr>
          <p:grpSpPr>
            <a:xfrm>
              <a:off x="881430" y="2917070"/>
              <a:ext cx="3649821" cy="1123620"/>
              <a:chOff x="1031725" y="3419225"/>
              <a:chExt cx="3457753" cy="1025828"/>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586" y="3419225"/>
                <a:ext cx="976031" cy="102582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3447" y="3419225"/>
                <a:ext cx="976031" cy="1025828"/>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1725" y="3419225"/>
                <a:ext cx="976031" cy="1025828"/>
              </a:xfrm>
              <a:prstGeom prst="rect">
                <a:avLst/>
              </a:prstGeom>
            </p:spPr>
          </p:pic>
        </p:grpSp>
        <p:grpSp>
          <p:nvGrpSpPr>
            <p:cNvPr id="20" name="Group 19"/>
            <p:cNvGrpSpPr/>
            <p:nvPr/>
          </p:nvGrpSpPr>
          <p:grpSpPr>
            <a:xfrm>
              <a:off x="4929876" y="2917070"/>
              <a:ext cx="3649821" cy="1123620"/>
              <a:chOff x="1031725" y="3419225"/>
              <a:chExt cx="3457753" cy="1025828"/>
            </a:xfrm>
          </p:grpSpPr>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586" y="3419225"/>
                <a:ext cx="976031" cy="1025828"/>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3447" y="3419225"/>
                <a:ext cx="976031" cy="102582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1725" y="3419225"/>
                <a:ext cx="976031" cy="1025828"/>
              </a:xfrm>
              <a:prstGeom prst="rect">
                <a:avLst/>
              </a:prstGeom>
            </p:spPr>
          </p:pic>
        </p:grpSp>
      </p:grpSp>
      <p:sp>
        <p:nvSpPr>
          <p:cNvPr id="17" name="TextBox 16"/>
          <p:cNvSpPr txBox="1"/>
          <p:nvPr/>
        </p:nvSpPr>
        <p:spPr>
          <a:xfrm>
            <a:off x="0" y="0"/>
            <a:ext cx="5214120" cy="584775"/>
          </a:xfrm>
          <a:prstGeom prst="rect">
            <a:avLst/>
          </a:prstGeom>
          <a:noFill/>
        </p:spPr>
        <p:txBody>
          <a:bodyPr wrap="none" rtlCol="0">
            <a:spAutoFit/>
          </a:bodyPr>
          <a:lstStyle/>
          <a:p>
            <a:r>
              <a:rPr lang="en-US" sz="3200" dirty="0" smtClean="0"/>
              <a:t>Characterizing </a:t>
            </a:r>
            <a:r>
              <a:rPr lang="en-US" sz="3200" smtClean="0"/>
              <a:t>Beta categories</a:t>
            </a:r>
            <a:endParaRPr lang="en-US" sz="3200" dirty="0"/>
          </a:p>
        </p:txBody>
      </p:sp>
    </p:spTree>
    <p:extLst>
      <p:ext uri="{BB962C8B-B14F-4D97-AF65-F5344CB8AC3E}">
        <p14:creationId xmlns:p14="http://schemas.microsoft.com/office/powerpoint/2010/main" val="103257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4314" y="708778"/>
            <a:ext cx="8786812" cy="1200329"/>
          </a:xfrm>
          <a:prstGeom prst="rect">
            <a:avLst/>
          </a:prstGeom>
          <a:noFill/>
        </p:spPr>
        <p:txBody>
          <a:bodyPr wrap="square" rtlCol="0">
            <a:spAutoFit/>
          </a:bodyPr>
          <a:lstStyle/>
          <a:p>
            <a:r>
              <a:rPr lang="en-US" sz="2400" b="1" dirty="0" smtClean="0"/>
              <a:t>Replicates </a:t>
            </a:r>
            <a:r>
              <a:rPr lang="en-US" sz="2400" b="1" dirty="0" err="1" smtClean="0"/>
              <a:t>Jern</a:t>
            </a:r>
            <a:r>
              <a:rPr lang="en-US" sz="2400" b="1" dirty="0" smtClean="0"/>
              <a:t> &amp; Kemp (2013)</a:t>
            </a:r>
            <a:endParaRPr lang="en-US" sz="2400" b="1" dirty="0"/>
          </a:p>
          <a:p>
            <a:r>
              <a:rPr lang="en-US" sz="2400" dirty="0" smtClean="0"/>
              <a:t>Distribution of generated category members varies according to the distribution of the existing category.</a:t>
            </a:r>
            <a:endParaRPr lang="en-US" sz="2400" dirty="0"/>
          </a:p>
        </p:txBody>
      </p:sp>
      <p:grpSp>
        <p:nvGrpSpPr>
          <p:cNvPr id="5" name="Group 4"/>
          <p:cNvGrpSpPr/>
          <p:nvPr/>
        </p:nvGrpSpPr>
        <p:grpSpPr>
          <a:xfrm>
            <a:off x="623225" y="2513539"/>
            <a:ext cx="7820893" cy="3963461"/>
            <a:chOff x="328613" y="2357438"/>
            <a:chExt cx="8458200" cy="4286434"/>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13" y="2357438"/>
              <a:ext cx="8458200" cy="4286434"/>
            </a:xfrm>
            <a:prstGeom prst="rect">
              <a:avLst/>
            </a:prstGeom>
          </p:spPr>
        </p:pic>
        <p:grpSp>
          <p:nvGrpSpPr>
            <p:cNvPr id="19" name="Group 18"/>
            <p:cNvGrpSpPr/>
            <p:nvPr/>
          </p:nvGrpSpPr>
          <p:grpSpPr>
            <a:xfrm>
              <a:off x="881430" y="2917070"/>
              <a:ext cx="3649821" cy="1123620"/>
              <a:chOff x="1031725" y="3419225"/>
              <a:chExt cx="3457753" cy="1025828"/>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586" y="3419225"/>
                <a:ext cx="976031" cy="102582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3447" y="3419225"/>
                <a:ext cx="976031" cy="1025828"/>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1725" y="3419225"/>
                <a:ext cx="976031" cy="1025828"/>
              </a:xfrm>
              <a:prstGeom prst="rect">
                <a:avLst/>
              </a:prstGeom>
            </p:spPr>
          </p:pic>
        </p:grpSp>
        <p:grpSp>
          <p:nvGrpSpPr>
            <p:cNvPr id="20" name="Group 19"/>
            <p:cNvGrpSpPr/>
            <p:nvPr/>
          </p:nvGrpSpPr>
          <p:grpSpPr>
            <a:xfrm>
              <a:off x="4929876" y="2917070"/>
              <a:ext cx="3649821" cy="1123620"/>
              <a:chOff x="1031725" y="3419225"/>
              <a:chExt cx="3457753" cy="1025828"/>
            </a:xfrm>
          </p:grpSpPr>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586" y="3419225"/>
                <a:ext cx="976031" cy="1025828"/>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3447" y="3419225"/>
                <a:ext cx="976031" cy="102582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1725" y="3419225"/>
                <a:ext cx="976031" cy="1025828"/>
              </a:xfrm>
              <a:prstGeom prst="rect">
                <a:avLst/>
              </a:prstGeom>
            </p:spPr>
          </p:pic>
        </p:grpSp>
      </p:grpSp>
      <p:sp>
        <p:nvSpPr>
          <p:cNvPr id="17" name="TextBox 16"/>
          <p:cNvSpPr txBox="1"/>
          <p:nvPr/>
        </p:nvSpPr>
        <p:spPr>
          <a:xfrm>
            <a:off x="0" y="39191"/>
            <a:ext cx="5214120" cy="584775"/>
          </a:xfrm>
          <a:prstGeom prst="rect">
            <a:avLst/>
          </a:prstGeom>
          <a:noFill/>
        </p:spPr>
        <p:txBody>
          <a:bodyPr wrap="none" rtlCol="0">
            <a:spAutoFit/>
          </a:bodyPr>
          <a:lstStyle/>
          <a:p>
            <a:r>
              <a:rPr lang="en-US" sz="3200" dirty="0" smtClean="0"/>
              <a:t>Characterizing Beta categories</a:t>
            </a:r>
            <a:endParaRPr lang="en-US" sz="3200" dirty="0"/>
          </a:p>
        </p:txBody>
      </p:sp>
    </p:spTree>
    <p:extLst>
      <p:ext uri="{BB962C8B-B14F-4D97-AF65-F5344CB8AC3E}">
        <p14:creationId xmlns:p14="http://schemas.microsoft.com/office/powerpoint/2010/main" val="1991182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694491"/>
            <a:ext cx="8568267" cy="2092881"/>
          </a:xfrm>
          <a:prstGeom prst="rect">
            <a:avLst/>
          </a:prstGeom>
          <a:noFill/>
        </p:spPr>
        <p:txBody>
          <a:bodyPr wrap="square" rtlCol="0">
            <a:spAutoFit/>
          </a:bodyPr>
          <a:lstStyle/>
          <a:p>
            <a:pPr marL="342900" indent="-342900">
              <a:buFont typeface="Arial" charset="0"/>
              <a:buChar char="•"/>
            </a:pPr>
            <a:r>
              <a:rPr lang="en-US" sz="2400" i="1" dirty="0" smtClean="0"/>
              <a:t>Cluster &amp; Row show no systematic correlations.</a:t>
            </a:r>
          </a:p>
          <a:p>
            <a:pPr marL="342900" indent="-342900">
              <a:spcAft>
                <a:spcPts val="1200"/>
              </a:spcAft>
              <a:buFont typeface="Arial" charset="0"/>
              <a:buChar char="•"/>
            </a:pPr>
            <a:r>
              <a:rPr lang="en-US" sz="2400" i="1" dirty="0" smtClean="0"/>
              <a:t>XOR categories are negatively correlated. </a:t>
            </a:r>
          </a:p>
          <a:p>
            <a:pPr marL="342900" indent="-342900">
              <a:buFont typeface="Arial" charset="0"/>
              <a:buChar char="•"/>
            </a:pPr>
            <a:endParaRPr lang="en-US" sz="2400" dirty="0" smtClean="0"/>
          </a:p>
          <a:p>
            <a:endParaRPr lang="en-US" sz="2400" dirty="0" smtClean="0"/>
          </a:p>
          <a:p>
            <a:endParaRPr lang="en-US" sz="2400" dirty="0"/>
          </a:p>
        </p:txBody>
      </p:sp>
      <p:grpSp>
        <p:nvGrpSpPr>
          <p:cNvPr id="6" name="Group 5"/>
          <p:cNvGrpSpPr/>
          <p:nvPr/>
        </p:nvGrpSpPr>
        <p:grpSpPr>
          <a:xfrm>
            <a:off x="5156116" y="2143594"/>
            <a:ext cx="3438642" cy="4525818"/>
            <a:chOff x="5367081" y="2290466"/>
            <a:chExt cx="3305431" cy="4350491"/>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712" y="2290466"/>
              <a:ext cx="3011800" cy="4096047"/>
            </a:xfrm>
            <a:prstGeom prst="rect">
              <a:avLst/>
            </a:prstGeom>
          </p:spPr>
        </p:pic>
        <p:sp>
          <p:nvSpPr>
            <p:cNvPr id="5" name="TextBox 4"/>
            <p:cNvSpPr txBox="1"/>
            <p:nvPr/>
          </p:nvSpPr>
          <p:spPr>
            <a:xfrm>
              <a:off x="5929313" y="6302403"/>
              <a:ext cx="2743199" cy="338554"/>
            </a:xfrm>
            <a:prstGeom prst="rect">
              <a:avLst/>
            </a:prstGeom>
            <a:noFill/>
          </p:spPr>
          <p:txBody>
            <a:bodyPr wrap="square" rtlCol="0">
              <a:spAutoFit/>
            </a:bodyPr>
            <a:lstStyle/>
            <a:p>
              <a:pPr algn="ctr"/>
              <a:r>
                <a:rPr lang="en-US" sz="1600" dirty="0"/>
                <a:t>C</a:t>
              </a:r>
              <a:r>
                <a:rPr lang="en-US" sz="1600" dirty="0" smtClean="0"/>
                <a:t>orrelation</a:t>
              </a:r>
              <a:endParaRPr lang="en-US" sz="1600" dirty="0"/>
            </a:p>
          </p:txBody>
        </p:sp>
        <p:sp>
          <p:nvSpPr>
            <p:cNvPr id="11" name="TextBox 10"/>
            <p:cNvSpPr txBox="1"/>
            <p:nvPr/>
          </p:nvSpPr>
          <p:spPr>
            <a:xfrm rot="16200000">
              <a:off x="3655472" y="4084418"/>
              <a:ext cx="3761772" cy="338554"/>
            </a:xfrm>
            <a:prstGeom prst="rect">
              <a:avLst/>
            </a:prstGeom>
            <a:noFill/>
          </p:spPr>
          <p:txBody>
            <a:bodyPr wrap="square" rtlCol="0">
              <a:spAutoFit/>
            </a:bodyPr>
            <a:lstStyle/>
            <a:p>
              <a:pPr algn="ctr"/>
              <a:r>
                <a:rPr lang="en-US" sz="1600" dirty="0" smtClean="0"/>
                <a:t>Density</a:t>
              </a:r>
              <a:endParaRPr lang="en-US" sz="1600" dirty="0"/>
            </a:p>
          </p:txBody>
        </p:sp>
      </p:grpSp>
      <p:sp>
        <p:nvSpPr>
          <p:cNvPr id="19" name="TextBox 18"/>
          <p:cNvSpPr txBox="1"/>
          <p:nvPr/>
        </p:nvSpPr>
        <p:spPr>
          <a:xfrm>
            <a:off x="0" y="0"/>
            <a:ext cx="5214120" cy="584775"/>
          </a:xfrm>
          <a:prstGeom prst="rect">
            <a:avLst/>
          </a:prstGeom>
          <a:noFill/>
        </p:spPr>
        <p:txBody>
          <a:bodyPr wrap="none" rtlCol="0">
            <a:spAutoFit/>
          </a:bodyPr>
          <a:lstStyle/>
          <a:p>
            <a:r>
              <a:rPr lang="en-US" sz="3200" dirty="0" smtClean="0"/>
              <a:t>Characterizing </a:t>
            </a:r>
            <a:r>
              <a:rPr lang="en-US" sz="3200" smtClean="0"/>
              <a:t>Beta categories</a:t>
            </a:r>
            <a:endParaRPr lang="en-US" sz="3200" dirty="0"/>
          </a:p>
        </p:txBody>
      </p:sp>
      <p:grpSp>
        <p:nvGrpSpPr>
          <p:cNvPr id="3" name="Group 2"/>
          <p:cNvGrpSpPr/>
          <p:nvPr/>
        </p:nvGrpSpPr>
        <p:grpSpPr>
          <a:xfrm>
            <a:off x="396005" y="2321244"/>
            <a:ext cx="4338308" cy="4176550"/>
            <a:chOff x="425985" y="2321244"/>
            <a:chExt cx="4338308" cy="4176550"/>
          </a:xfrm>
        </p:grpSpPr>
        <p:grpSp>
          <p:nvGrpSpPr>
            <p:cNvPr id="8" name="Group 7"/>
            <p:cNvGrpSpPr/>
            <p:nvPr/>
          </p:nvGrpSpPr>
          <p:grpSpPr>
            <a:xfrm>
              <a:off x="670611" y="2321244"/>
              <a:ext cx="4093682" cy="4176550"/>
              <a:chOff x="704626" y="2552821"/>
              <a:chExt cx="4093682" cy="417655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626" y="2552821"/>
                <a:ext cx="4093682" cy="4176550"/>
              </a:xfrm>
              <a:prstGeom prst="rect">
                <a:avLst/>
              </a:prstGeom>
            </p:spPr>
          </p:pic>
          <p:grpSp>
            <p:nvGrpSpPr>
              <p:cNvPr id="15" name="Group 14"/>
              <p:cNvGrpSpPr/>
              <p:nvPr/>
            </p:nvGrpSpPr>
            <p:grpSpPr>
              <a:xfrm>
                <a:off x="1250157" y="3147937"/>
                <a:ext cx="3428231" cy="1055402"/>
                <a:chOff x="1031725" y="3419225"/>
                <a:chExt cx="3457753" cy="1025828"/>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2586" y="3419225"/>
                  <a:ext cx="976031" cy="102582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3447" y="3419225"/>
                  <a:ext cx="976031" cy="1025828"/>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1725" y="3419225"/>
                  <a:ext cx="976031" cy="1025828"/>
                </a:xfrm>
                <a:prstGeom prst="rect">
                  <a:avLst/>
                </a:prstGeom>
              </p:spPr>
            </p:pic>
          </p:grpSp>
        </p:grpSp>
        <p:sp>
          <p:nvSpPr>
            <p:cNvPr id="14" name="TextBox 13"/>
            <p:cNvSpPr txBox="1"/>
            <p:nvPr/>
          </p:nvSpPr>
          <p:spPr>
            <a:xfrm rot="16200000">
              <a:off x="-1354176" y="4101405"/>
              <a:ext cx="3929654" cy="369332"/>
            </a:xfrm>
            <a:prstGeom prst="rect">
              <a:avLst/>
            </a:prstGeom>
            <a:noFill/>
          </p:spPr>
          <p:txBody>
            <a:bodyPr wrap="square" rtlCol="0">
              <a:spAutoFit/>
            </a:bodyPr>
            <a:lstStyle/>
            <a:p>
              <a:pPr algn="ctr"/>
              <a:r>
                <a:rPr lang="en-US"/>
                <a:t>C</a:t>
              </a:r>
              <a:r>
                <a:rPr lang="en-US" smtClean="0"/>
                <a:t>orrelation</a:t>
              </a:r>
              <a:endParaRPr lang="en-US"/>
            </a:p>
          </p:txBody>
        </p:sp>
      </p:grpSp>
    </p:spTree>
    <p:extLst>
      <p:ext uri="{BB962C8B-B14F-4D97-AF65-F5344CB8AC3E}">
        <p14:creationId xmlns:p14="http://schemas.microsoft.com/office/powerpoint/2010/main" val="1531977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156116" y="2143594"/>
            <a:ext cx="3438642" cy="4525818"/>
            <a:chOff x="5367081" y="2290466"/>
            <a:chExt cx="3305431" cy="4350491"/>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712" y="2290466"/>
              <a:ext cx="3011800" cy="4096047"/>
            </a:xfrm>
            <a:prstGeom prst="rect">
              <a:avLst/>
            </a:prstGeom>
          </p:spPr>
        </p:pic>
        <p:sp>
          <p:nvSpPr>
            <p:cNvPr id="5" name="TextBox 4"/>
            <p:cNvSpPr txBox="1"/>
            <p:nvPr/>
          </p:nvSpPr>
          <p:spPr>
            <a:xfrm>
              <a:off x="5929313" y="6302403"/>
              <a:ext cx="2743199" cy="338554"/>
            </a:xfrm>
            <a:prstGeom prst="rect">
              <a:avLst/>
            </a:prstGeom>
            <a:noFill/>
          </p:spPr>
          <p:txBody>
            <a:bodyPr wrap="square" rtlCol="0">
              <a:spAutoFit/>
            </a:bodyPr>
            <a:lstStyle/>
            <a:p>
              <a:pPr algn="ctr"/>
              <a:r>
                <a:rPr lang="en-US" sz="1600" dirty="0"/>
                <a:t>C</a:t>
              </a:r>
              <a:r>
                <a:rPr lang="en-US" sz="1600" dirty="0" smtClean="0"/>
                <a:t>orrelation</a:t>
              </a:r>
              <a:endParaRPr lang="en-US" sz="1600" dirty="0"/>
            </a:p>
          </p:txBody>
        </p:sp>
        <p:sp>
          <p:nvSpPr>
            <p:cNvPr id="11" name="TextBox 10"/>
            <p:cNvSpPr txBox="1"/>
            <p:nvPr/>
          </p:nvSpPr>
          <p:spPr>
            <a:xfrm rot="16200000">
              <a:off x="3655472" y="4084418"/>
              <a:ext cx="3761772" cy="338554"/>
            </a:xfrm>
            <a:prstGeom prst="rect">
              <a:avLst/>
            </a:prstGeom>
            <a:noFill/>
          </p:spPr>
          <p:txBody>
            <a:bodyPr wrap="square" rtlCol="0">
              <a:spAutoFit/>
            </a:bodyPr>
            <a:lstStyle/>
            <a:p>
              <a:pPr algn="ctr"/>
              <a:r>
                <a:rPr lang="en-US" sz="1600" dirty="0" smtClean="0"/>
                <a:t>Density</a:t>
              </a:r>
              <a:endParaRPr lang="en-US" sz="1600" dirty="0"/>
            </a:p>
          </p:txBody>
        </p:sp>
      </p:grpSp>
      <p:sp>
        <p:nvSpPr>
          <p:cNvPr id="19" name="TextBox 18"/>
          <p:cNvSpPr txBox="1"/>
          <p:nvPr/>
        </p:nvSpPr>
        <p:spPr>
          <a:xfrm>
            <a:off x="0" y="0"/>
            <a:ext cx="5214120" cy="584775"/>
          </a:xfrm>
          <a:prstGeom prst="rect">
            <a:avLst/>
          </a:prstGeom>
          <a:noFill/>
        </p:spPr>
        <p:txBody>
          <a:bodyPr wrap="none" rtlCol="0">
            <a:spAutoFit/>
          </a:bodyPr>
          <a:lstStyle/>
          <a:p>
            <a:r>
              <a:rPr lang="en-US" sz="3200" dirty="0" smtClean="0"/>
              <a:t>Characterizing </a:t>
            </a:r>
            <a:r>
              <a:rPr lang="en-US" sz="3200" smtClean="0"/>
              <a:t>Beta categories</a:t>
            </a:r>
            <a:endParaRPr lang="en-US" sz="3200" dirty="0"/>
          </a:p>
        </p:txBody>
      </p:sp>
      <p:grpSp>
        <p:nvGrpSpPr>
          <p:cNvPr id="3" name="Group 2"/>
          <p:cNvGrpSpPr/>
          <p:nvPr/>
        </p:nvGrpSpPr>
        <p:grpSpPr>
          <a:xfrm>
            <a:off x="396005" y="2321244"/>
            <a:ext cx="4338308" cy="4176550"/>
            <a:chOff x="425985" y="2321244"/>
            <a:chExt cx="4338308" cy="4176550"/>
          </a:xfrm>
        </p:grpSpPr>
        <p:grpSp>
          <p:nvGrpSpPr>
            <p:cNvPr id="8" name="Group 7"/>
            <p:cNvGrpSpPr/>
            <p:nvPr/>
          </p:nvGrpSpPr>
          <p:grpSpPr>
            <a:xfrm>
              <a:off x="670611" y="2321244"/>
              <a:ext cx="4093682" cy="4176550"/>
              <a:chOff x="704626" y="2552821"/>
              <a:chExt cx="4093682" cy="417655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626" y="2552821"/>
                <a:ext cx="4093682" cy="4176550"/>
              </a:xfrm>
              <a:prstGeom prst="rect">
                <a:avLst/>
              </a:prstGeom>
            </p:spPr>
          </p:pic>
          <p:grpSp>
            <p:nvGrpSpPr>
              <p:cNvPr id="15" name="Group 14"/>
              <p:cNvGrpSpPr/>
              <p:nvPr/>
            </p:nvGrpSpPr>
            <p:grpSpPr>
              <a:xfrm>
                <a:off x="1250157" y="3147937"/>
                <a:ext cx="3428231" cy="1055402"/>
                <a:chOff x="1031725" y="3419225"/>
                <a:chExt cx="3457753" cy="1025828"/>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2586" y="3419225"/>
                  <a:ext cx="976031" cy="102582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3447" y="3419225"/>
                  <a:ext cx="976031" cy="1025828"/>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1725" y="3419225"/>
                  <a:ext cx="976031" cy="1025828"/>
                </a:xfrm>
                <a:prstGeom prst="rect">
                  <a:avLst/>
                </a:prstGeom>
              </p:spPr>
            </p:pic>
          </p:grpSp>
        </p:grpSp>
        <p:sp>
          <p:nvSpPr>
            <p:cNvPr id="14" name="TextBox 13"/>
            <p:cNvSpPr txBox="1"/>
            <p:nvPr/>
          </p:nvSpPr>
          <p:spPr>
            <a:xfrm rot="16200000">
              <a:off x="-1354176" y="4101405"/>
              <a:ext cx="3929654" cy="369332"/>
            </a:xfrm>
            <a:prstGeom prst="rect">
              <a:avLst/>
            </a:prstGeom>
            <a:noFill/>
          </p:spPr>
          <p:txBody>
            <a:bodyPr wrap="square" rtlCol="0">
              <a:spAutoFit/>
            </a:bodyPr>
            <a:lstStyle/>
            <a:p>
              <a:pPr algn="ctr"/>
              <a:r>
                <a:rPr lang="en-US"/>
                <a:t>C</a:t>
              </a:r>
              <a:r>
                <a:rPr lang="en-US" smtClean="0"/>
                <a:t>orrelation</a:t>
              </a:r>
              <a:endParaRPr lang="en-US"/>
            </a:p>
          </p:txBody>
        </p:sp>
      </p:grpSp>
      <p:sp>
        <p:nvSpPr>
          <p:cNvPr id="20" name="TextBox 19"/>
          <p:cNvSpPr txBox="1"/>
          <p:nvPr/>
        </p:nvSpPr>
        <p:spPr>
          <a:xfrm>
            <a:off x="214314" y="708778"/>
            <a:ext cx="8786812" cy="1200329"/>
          </a:xfrm>
          <a:prstGeom prst="rect">
            <a:avLst/>
          </a:prstGeom>
          <a:noFill/>
        </p:spPr>
        <p:txBody>
          <a:bodyPr wrap="square" rtlCol="0">
            <a:spAutoFit/>
          </a:bodyPr>
          <a:lstStyle/>
          <a:p>
            <a:r>
              <a:rPr lang="en-US" sz="2400" b="1" dirty="0" smtClean="0"/>
              <a:t>XOR Results oppose </a:t>
            </a:r>
            <a:r>
              <a:rPr lang="en-US" sz="2400" b="1" dirty="0" err="1" smtClean="0"/>
              <a:t>Jern</a:t>
            </a:r>
            <a:r>
              <a:rPr lang="en-US" sz="2400" b="1" dirty="0" smtClean="0"/>
              <a:t> &amp; Kemp (2013)</a:t>
            </a:r>
            <a:endParaRPr lang="en-US" sz="2400" b="1" dirty="0"/>
          </a:p>
          <a:p>
            <a:r>
              <a:rPr lang="en-US" sz="2400" dirty="0" smtClean="0"/>
              <a:t>Alpha feature correlation was not applied in Beta category. Instead the correlation was </a:t>
            </a:r>
            <a:r>
              <a:rPr lang="en-US" sz="2400" i="1" dirty="0" smtClean="0"/>
              <a:t>reversed.</a:t>
            </a:r>
            <a:endParaRPr lang="en-US" sz="2400" i="1" dirty="0"/>
          </a:p>
        </p:txBody>
      </p:sp>
    </p:spTree>
    <p:extLst>
      <p:ext uri="{BB962C8B-B14F-4D97-AF65-F5344CB8AC3E}">
        <p14:creationId xmlns:p14="http://schemas.microsoft.com/office/powerpoint/2010/main" val="1233149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577"/>
            <a:ext cx="9144000" cy="2566624"/>
          </a:xfrm>
        </p:spPr>
        <p:txBody>
          <a:bodyPr>
            <a:normAutofit/>
          </a:bodyPr>
          <a:lstStyle/>
          <a:p>
            <a:r>
              <a:rPr lang="en-US" sz="4000" dirty="0"/>
              <a:t>Two categories for the price of one: Generating a contrast category after single-category learning</a:t>
            </a:r>
            <a:endParaRPr lang="en-US" sz="2400" dirty="0"/>
          </a:p>
        </p:txBody>
      </p:sp>
      <p:sp>
        <p:nvSpPr>
          <p:cNvPr id="3" name="Subtitle 2"/>
          <p:cNvSpPr>
            <a:spLocks noGrp="1"/>
          </p:cNvSpPr>
          <p:nvPr>
            <p:ph type="subTitle" idx="1"/>
          </p:nvPr>
        </p:nvSpPr>
        <p:spPr>
          <a:xfrm>
            <a:off x="0" y="3622040"/>
            <a:ext cx="9144000" cy="1752600"/>
          </a:xfrm>
        </p:spPr>
        <p:txBody>
          <a:bodyPr/>
          <a:lstStyle/>
          <a:p>
            <a:r>
              <a:rPr lang="en-US" dirty="0" smtClean="0">
                <a:solidFill>
                  <a:schemeClr val="tx1"/>
                </a:solidFill>
              </a:rPr>
              <a:t>Nolan B. Conaway</a:t>
            </a:r>
            <a:r>
              <a:rPr lang="en-US" baseline="30000" dirty="0" smtClean="0">
                <a:solidFill>
                  <a:schemeClr val="tx1"/>
                </a:solidFill>
              </a:rPr>
              <a:t>1*</a:t>
            </a:r>
            <a:r>
              <a:rPr lang="en-US" dirty="0" smtClean="0">
                <a:solidFill>
                  <a:schemeClr val="tx1"/>
                </a:solidFill>
              </a:rPr>
              <a:t>, Joseph L. Austerweil</a:t>
            </a:r>
            <a:r>
              <a:rPr lang="en-US" baseline="30000" dirty="0" smtClean="0">
                <a:solidFill>
                  <a:schemeClr val="tx1"/>
                </a:solidFill>
              </a:rPr>
              <a:t>2</a:t>
            </a:r>
            <a:r>
              <a:rPr lang="en-US" dirty="0" smtClean="0">
                <a:solidFill>
                  <a:schemeClr val="tx1"/>
                </a:solidFill>
              </a:rPr>
              <a:t>, &amp; Kenneth J. Kurtz</a:t>
            </a:r>
            <a:r>
              <a:rPr lang="en-US" baseline="30000" dirty="0" smtClean="0">
                <a:solidFill>
                  <a:schemeClr val="tx1"/>
                </a:solidFill>
              </a:rPr>
              <a:t>1</a:t>
            </a:r>
            <a:endParaRPr lang="en-US" sz="2000" dirty="0" smtClean="0"/>
          </a:p>
          <a:p>
            <a:r>
              <a:rPr lang="en-US" sz="2000" baseline="30000" dirty="0" smtClean="0"/>
              <a:t>1 </a:t>
            </a:r>
            <a:r>
              <a:rPr lang="en-US" sz="2000" dirty="0" smtClean="0"/>
              <a:t>Binghamton University </a:t>
            </a:r>
            <a:endParaRPr lang="en-US" sz="2000" dirty="0"/>
          </a:p>
          <a:p>
            <a:r>
              <a:rPr lang="en-US" sz="2000" baseline="30000" dirty="0" smtClean="0"/>
              <a:t>2 </a:t>
            </a:r>
            <a:r>
              <a:rPr lang="en-US" sz="2000" dirty="0" smtClean="0"/>
              <a:t>University of Wisconsin-Madison</a:t>
            </a:r>
          </a:p>
          <a:p>
            <a:r>
              <a:rPr lang="en-US" sz="2000" dirty="0" smtClean="0"/>
              <a:t>*Now at </a:t>
            </a:r>
            <a:r>
              <a:rPr lang="en-US" sz="2000" dirty="0"/>
              <a:t>University of Wisconsin-Madison</a:t>
            </a:r>
          </a:p>
        </p:txBody>
      </p:sp>
    </p:spTree>
    <p:extLst>
      <p:ext uri="{BB962C8B-B14F-4D97-AF65-F5344CB8AC3E}">
        <p14:creationId xmlns:p14="http://schemas.microsoft.com/office/powerpoint/2010/main" val="21094023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213" y="515552"/>
            <a:ext cx="8559384" cy="2246769"/>
          </a:xfrm>
          <a:prstGeom prst="rect">
            <a:avLst/>
          </a:prstGeom>
          <a:noFill/>
        </p:spPr>
        <p:txBody>
          <a:bodyPr wrap="square" rtlCol="0">
            <a:spAutoFit/>
          </a:bodyPr>
          <a:lstStyle/>
          <a:p>
            <a:r>
              <a:rPr lang="en-US" sz="2800" dirty="0" smtClean="0"/>
              <a:t>Structure of Alpha categories is broadly reflected in the Beta categories.</a:t>
            </a:r>
          </a:p>
          <a:p>
            <a:pPr marL="285750" indent="-285750">
              <a:buFont typeface="Arial" charset="0"/>
              <a:buChar char="•"/>
            </a:pPr>
            <a:endParaRPr lang="en-US" sz="2800" dirty="0" smtClean="0"/>
          </a:p>
          <a:p>
            <a:r>
              <a:rPr lang="en-US" sz="2800" b="1" dirty="0" smtClean="0"/>
              <a:t>However</a:t>
            </a:r>
            <a:r>
              <a:rPr lang="en-US" sz="2800" dirty="0" smtClean="0"/>
              <a:t>, Beta category structure often opposes the Alpha category. High degree of individual differences.</a:t>
            </a:r>
            <a:endParaRPr lang="en-US" sz="2800" dirty="0"/>
          </a:p>
        </p:txBody>
      </p:sp>
      <p:grpSp>
        <p:nvGrpSpPr>
          <p:cNvPr id="3" name="Group 2"/>
          <p:cNvGrpSpPr/>
          <p:nvPr/>
        </p:nvGrpSpPr>
        <p:grpSpPr>
          <a:xfrm>
            <a:off x="617138" y="3589971"/>
            <a:ext cx="7943536" cy="2881575"/>
            <a:chOff x="536611" y="3717561"/>
            <a:chExt cx="7943536" cy="2881575"/>
          </a:xfrm>
        </p:grpSpPr>
        <p:grpSp>
          <p:nvGrpSpPr>
            <p:cNvPr id="10" name="Group 9"/>
            <p:cNvGrpSpPr/>
            <p:nvPr/>
          </p:nvGrpSpPr>
          <p:grpSpPr>
            <a:xfrm>
              <a:off x="536611" y="3717561"/>
              <a:ext cx="7943536" cy="2653259"/>
              <a:chOff x="836326" y="4137285"/>
              <a:chExt cx="6694978" cy="2236222"/>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952" y="4137285"/>
                <a:ext cx="2131726" cy="22362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326" y="4137285"/>
                <a:ext cx="2131726" cy="223622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9578" y="4137285"/>
                <a:ext cx="2131726" cy="2236222"/>
              </a:xfrm>
              <a:prstGeom prst="rect">
                <a:avLst/>
              </a:prstGeom>
            </p:spPr>
          </p:pic>
        </p:grpSp>
        <p:sp>
          <p:nvSpPr>
            <p:cNvPr id="7" name="TextBox 6"/>
            <p:cNvSpPr txBox="1"/>
            <p:nvPr/>
          </p:nvSpPr>
          <p:spPr>
            <a:xfrm>
              <a:off x="6094405" y="6291359"/>
              <a:ext cx="2385742" cy="307777"/>
            </a:xfrm>
            <a:prstGeom prst="rect">
              <a:avLst/>
            </a:prstGeom>
            <a:noFill/>
          </p:spPr>
          <p:txBody>
            <a:bodyPr wrap="square" rtlCol="0">
              <a:spAutoFit/>
            </a:bodyPr>
            <a:lstStyle/>
            <a:p>
              <a:r>
                <a:rPr lang="en-US" sz="1400" dirty="0" smtClean="0"/>
                <a:t>*</a:t>
              </a:r>
              <a:r>
                <a:rPr lang="en-US" sz="1400" smtClean="0"/>
                <a:t>representative participants.</a:t>
              </a:r>
              <a:endParaRPr lang="en-US" sz="1400"/>
            </a:p>
          </p:txBody>
        </p:sp>
      </p:grpSp>
    </p:spTree>
    <p:extLst>
      <p:ext uri="{BB962C8B-B14F-4D97-AF65-F5344CB8AC3E}">
        <p14:creationId xmlns:p14="http://schemas.microsoft.com/office/powerpoint/2010/main" val="16645420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742" y="312568"/>
            <a:ext cx="8652758" cy="523220"/>
          </a:xfrm>
          <a:prstGeom prst="rect">
            <a:avLst/>
          </a:prstGeom>
          <a:noFill/>
        </p:spPr>
        <p:txBody>
          <a:bodyPr wrap="square" rtlCol="0">
            <a:spAutoFit/>
          </a:bodyPr>
          <a:lstStyle/>
          <a:p>
            <a:r>
              <a:rPr lang="en-US" sz="2800" b="1" dirty="0" smtClean="0"/>
              <a:t>General Discussion</a:t>
            </a:r>
          </a:p>
        </p:txBody>
      </p:sp>
      <p:sp>
        <p:nvSpPr>
          <p:cNvPr id="3" name="TextBox 2"/>
          <p:cNvSpPr txBox="1"/>
          <p:nvPr/>
        </p:nvSpPr>
        <p:spPr>
          <a:xfrm>
            <a:off x="317500" y="1481983"/>
            <a:ext cx="8509000" cy="830997"/>
          </a:xfrm>
          <a:prstGeom prst="rect">
            <a:avLst/>
          </a:prstGeom>
          <a:noFill/>
        </p:spPr>
        <p:txBody>
          <a:bodyPr wrap="square" rtlCol="0">
            <a:spAutoFit/>
          </a:bodyPr>
          <a:lstStyle/>
          <a:p>
            <a:pPr marL="457200" indent="-457200">
              <a:spcAft>
                <a:spcPts val="1200"/>
              </a:spcAft>
              <a:buAutoNum type="arabicParenBoth"/>
            </a:pPr>
            <a:r>
              <a:rPr lang="en-US" sz="2400" dirty="0" smtClean="0"/>
              <a:t>Generated category exemplars are maximally distant from existing category exemplars.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82" y="3745695"/>
            <a:ext cx="7839276" cy="2469909"/>
          </a:xfrm>
          <a:prstGeom prst="rect">
            <a:avLst/>
          </a:prstGeom>
        </p:spPr>
      </p:pic>
    </p:spTree>
    <p:extLst>
      <p:ext uri="{BB962C8B-B14F-4D97-AF65-F5344CB8AC3E}">
        <p14:creationId xmlns:p14="http://schemas.microsoft.com/office/powerpoint/2010/main" val="1053964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742" y="312568"/>
            <a:ext cx="8652758" cy="523220"/>
          </a:xfrm>
          <a:prstGeom prst="rect">
            <a:avLst/>
          </a:prstGeom>
          <a:noFill/>
        </p:spPr>
        <p:txBody>
          <a:bodyPr wrap="square" rtlCol="0">
            <a:spAutoFit/>
          </a:bodyPr>
          <a:lstStyle/>
          <a:p>
            <a:r>
              <a:rPr lang="en-US" sz="2800" b="1" dirty="0" smtClean="0"/>
              <a:t>General Discussion</a:t>
            </a:r>
          </a:p>
        </p:txBody>
      </p:sp>
      <p:sp>
        <p:nvSpPr>
          <p:cNvPr id="3" name="TextBox 2"/>
          <p:cNvSpPr txBox="1"/>
          <p:nvPr/>
        </p:nvSpPr>
        <p:spPr>
          <a:xfrm>
            <a:off x="317500" y="1481983"/>
            <a:ext cx="8509000" cy="1723549"/>
          </a:xfrm>
          <a:prstGeom prst="rect">
            <a:avLst/>
          </a:prstGeom>
          <a:noFill/>
        </p:spPr>
        <p:txBody>
          <a:bodyPr wrap="square" rtlCol="0">
            <a:spAutoFit/>
          </a:bodyPr>
          <a:lstStyle/>
          <a:p>
            <a:pPr marL="457200" indent="-457200">
              <a:spcAft>
                <a:spcPts val="1200"/>
              </a:spcAft>
              <a:buAutoNum type="arabicParenBoth"/>
            </a:pPr>
            <a:r>
              <a:rPr lang="en-US" sz="2400" dirty="0" smtClean="0"/>
              <a:t>Generated category exemplars are maximally distant from existing category exemplars.</a:t>
            </a:r>
          </a:p>
          <a:p>
            <a:pPr marL="457200" indent="-457200">
              <a:spcAft>
                <a:spcPts val="1200"/>
              </a:spcAft>
              <a:buFontTx/>
              <a:buAutoNum type="arabicParenBoth"/>
            </a:pPr>
            <a:r>
              <a:rPr lang="en-US" sz="2400" dirty="0" smtClean="0"/>
              <a:t>Generated categories are often distributionally similar to known categories </a:t>
            </a:r>
            <a:r>
              <a:rPr lang="en-US" sz="2400" dirty="0"/>
              <a:t>(replicating </a:t>
            </a:r>
            <a:r>
              <a:rPr lang="en-US" sz="2400" dirty="0" err="1"/>
              <a:t>Jern</a:t>
            </a:r>
            <a:r>
              <a:rPr lang="en-US" sz="2400" dirty="0"/>
              <a:t> &amp; Kemp, 2013</a:t>
            </a:r>
            <a:r>
              <a:rPr lang="en-US" sz="2400" dirty="0" smtClean="0"/>
              <a:t>).</a:t>
            </a:r>
          </a:p>
        </p:txBody>
      </p:sp>
      <p:grpSp>
        <p:nvGrpSpPr>
          <p:cNvPr id="24" name="Group 23"/>
          <p:cNvGrpSpPr/>
          <p:nvPr/>
        </p:nvGrpSpPr>
        <p:grpSpPr>
          <a:xfrm>
            <a:off x="56781" y="3597496"/>
            <a:ext cx="8850604" cy="2941527"/>
            <a:chOff x="173742" y="3586864"/>
            <a:chExt cx="8754628" cy="2909629"/>
          </a:xfrm>
        </p:grpSpPr>
        <p:grpSp>
          <p:nvGrpSpPr>
            <p:cNvPr id="4" name="Group 3"/>
            <p:cNvGrpSpPr/>
            <p:nvPr/>
          </p:nvGrpSpPr>
          <p:grpSpPr>
            <a:xfrm>
              <a:off x="173742" y="3586864"/>
              <a:ext cx="5741423" cy="2909629"/>
              <a:chOff x="328613" y="2357438"/>
              <a:chExt cx="8458200" cy="428643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13" y="2357438"/>
                <a:ext cx="8458200" cy="4286434"/>
              </a:xfrm>
              <a:prstGeom prst="rect">
                <a:avLst/>
              </a:prstGeom>
            </p:spPr>
          </p:pic>
          <p:grpSp>
            <p:nvGrpSpPr>
              <p:cNvPr id="6" name="Group 5"/>
              <p:cNvGrpSpPr/>
              <p:nvPr/>
            </p:nvGrpSpPr>
            <p:grpSpPr>
              <a:xfrm>
                <a:off x="881430" y="2917070"/>
                <a:ext cx="3649821" cy="1123620"/>
                <a:chOff x="1031725" y="3419225"/>
                <a:chExt cx="3457753" cy="1025828"/>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586" y="3419225"/>
                  <a:ext cx="976031" cy="1025828"/>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3447" y="3419225"/>
                  <a:ext cx="976031" cy="102582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1725" y="3419225"/>
                  <a:ext cx="976031" cy="1025828"/>
                </a:xfrm>
                <a:prstGeom prst="rect">
                  <a:avLst/>
                </a:prstGeom>
              </p:spPr>
            </p:pic>
          </p:grpSp>
          <p:grpSp>
            <p:nvGrpSpPr>
              <p:cNvPr id="7" name="Group 6"/>
              <p:cNvGrpSpPr/>
              <p:nvPr/>
            </p:nvGrpSpPr>
            <p:grpSpPr>
              <a:xfrm>
                <a:off x="4929876" y="2917070"/>
                <a:ext cx="3649821" cy="1123620"/>
                <a:chOff x="1031725" y="3419225"/>
                <a:chExt cx="3457753" cy="1025828"/>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586" y="3419225"/>
                  <a:ext cx="976031" cy="102582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3447" y="3419225"/>
                  <a:ext cx="976031" cy="1025828"/>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1725" y="3419225"/>
                  <a:ext cx="976031" cy="1025828"/>
                </a:xfrm>
                <a:prstGeom prst="rect">
                  <a:avLst/>
                </a:prstGeom>
              </p:spPr>
            </p:pic>
          </p:grpSp>
        </p:grpSp>
        <p:grpSp>
          <p:nvGrpSpPr>
            <p:cNvPr id="15" name="Group 14"/>
            <p:cNvGrpSpPr/>
            <p:nvPr/>
          </p:nvGrpSpPr>
          <p:grpSpPr>
            <a:xfrm>
              <a:off x="6076471" y="3586864"/>
              <a:ext cx="2851899" cy="2909629"/>
              <a:chOff x="704626" y="2552821"/>
              <a:chExt cx="4093682" cy="4176550"/>
            </a:xfrm>
          </p:grpSpPr>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626" y="2552821"/>
                <a:ext cx="4093682" cy="4176550"/>
              </a:xfrm>
              <a:prstGeom prst="rect">
                <a:avLst/>
              </a:prstGeom>
            </p:spPr>
          </p:pic>
          <p:grpSp>
            <p:nvGrpSpPr>
              <p:cNvPr id="18" name="Group 17"/>
              <p:cNvGrpSpPr/>
              <p:nvPr/>
            </p:nvGrpSpPr>
            <p:grpSpPr>
              <a:xfrm>
                <a:off x="1250157" y="3147937"/>
                <a:ext cx="3428231" cy="1055402"/>
                <a:chOff x="1031725" y="3419225"/>
                <a:chExt cx="3457753" cy="1025828"/>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586" y="3419225"/>
                  <a:ext cx="976031" cy="1025828"/>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3447" y="3419225"/>
                  <a:ext cx="976031" cy="102582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1725" y="3419225"/>
                  <a:ext cx="976031" cy="1025828"/>
                </a:xfrm>
                <a:prstGeom prst="rect">
                  <a:avLst/>
                </a:prstGeom>
              </p:spPr>
            </p:pic>
          </p:grpSp>
        </p:grpSp>
      </p:grpSp>
    </p:spTree>
    <p:extLst>
      <p:ext uri="{BB962C8B-B14F-4D97-AF65-F5344CB8AC3E}">
        <p14:creationId xmlns:p14="http://schemas.microsoft.com/office/powerpoint/2010/main" val="1836681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742" y="312568"/>
            <a:ext cx="8652758" cy="523220"/>
          </a:xfrm>
          <a:prstGeom prst="rect">
            <a:avLst/>
          </a:prstGeom>
          <a:noFill/>
        </p:spPr>
        <p:txBody>
          <a:bodyPr wrap="square" rtlCol="0">
            <a:spAutoFit/>
          </a:bodyPr>
          <a:lstStyle/>
          <a:p>
            <a:r>
              <a:rPr lang="en-US" sz="2800" b="1" dirty="0" smtClean="0"/>
              <a:t>General Discussion</a:t>
            </a:r>
          </a:p>
        </p:txBody>
      </p:sp>
      <p:sp>
        <p:nvSpPr>
          <p:cNvPr id="3" name="TextBox 2"/>
          <p:cNvSpPr txBox="1"/>
          <p:nvPr/>
        </p:nvSpPr>
        <p:spPr>
          <a:xfrm>
            <a:off x="317500" y="1481983"/>
            <a:ext cx="8509000" cy="2616101"/>
          </a:xfrm>
          <a:prstGeom prst="rect">
            <a:avLst/>
          </a:prstGeom>
          <a:noFill/>
        </p:spPr>
        <p:txBody>
          <a:bodyPr wrap="square" rtlCol="0">
            <a:spAutoFit/>
          </a:bodyPr>
          <a:lstStyle/>
          <a:p>
            <a:pPr marL="457200" indent="-457200">
              <a:spcAft>
                <a:spcPts val="1200"/>
              </a:spcAft>
              <a:buAutoNum type="arabicParenBoth"/>
            </a:pPr>
            <a:r>
              <a:rPr lang="en-US" sz="2400" dirty="0" smtClean="0"/>
              <a:t>Generated category exemplars are maximally distant from existing category exemplars.</a:t>
            </a:r>
          </a:p>
          <a:p>
            <a:pPr marL="457200" indent="-457200">
              <a:spcAft>
                <a:spcPts val="1200"/>
              </a:spcAft>
              <a:buAutoNum type="arabicParenBoth"/>
            </a:pPr>
            <a:r>
              <a:rPr lang="en-US" sz="2400" dirty="0" smtClean="0"/>
              <a:t>Generated categories are often distributionally similar to known categories (replicating </a:t>
            </a:r>
            <a:r>
              <a:rPr lang="en-US" sz="2400" dirty="0" err="1" smtClean="0"/>
              <a:t>Jern</a:t>
            </a:r>
            <a:r>
              <a:rPr lang="en-US" sz="2400" dirty="0" smtClean="0"/>
              <a:t> &amp; Kemp, 2013).</a:t>
            </a:r>
          </a:p>
          <a:p>
            <a:pPr marL="457200" indent="-457200">
              <a:spcAft>
                <a:spcPts val="1200"/>
              </a:spcAft>
              <a:buAutoNum type="arabicParenBoth"/>
            </a:pPr>
            <a:r>
              <a:rPr lang="en-US" sz="2400" dirty="0"/>
              <a:t>G</a:t>
            </a:r>
            <a:r>
              <a:rPr lang="en-US" sz="2400" dirty="0" smtClean="0"/>
              <a:t>enerated category properties also often differ from known categories.</a:t>
            </a:r>
          </a:p>
        </p:txBody>
      </p:sp>
      <p:grpSp>
        <p:nvGrpSpPr>
          <p:cNvPr id="9" name="Group 8"/>
          <p:cNvGrpSpPr/>
          <p:nvPr/>
        </p:nvGrpSpPr>
        <p:grpSpPr>
          <a:xfrm>
            <a:off x="925032" y="4217466"/>
            <a:ext cx="7317726" cy="2640534"/>
            <a:chOff x="925032" y="4217466"/>
            <a:chExt cx="7317726" cy="2640534"/>
          </a:xfrm>
        </p:grpSpPr>
        <p:grpSp>
          <p:nvGrpSpPr>
            <p:cNvPr id="4" name="Group 3"/>
            <p:cNvGrpSpPr/>
            <p:nvPr/>
          </p:nvGrpSpPr>
          <p:grpSpPr>
            <a:xfrm>
              <a:off x="925032" y="4217466"/>
              <a:ext cx="7235963" cy="2416919"/>
              <a:chOff x="836326" y="4137285"/>
              <a:chExt cx="6694978" cy="2236222"/>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952" y="4137285"/>
                <a:ext cx="2131726" cy="22362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326" y="4137285"/>
                <a:ext cx="2131726" cy="223622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9578" y="4137285"/>
                <a:ext cx="2131726" cy="2236222"/>
              </a:xfrm>
              <a:prstGeom prst="rect">
                <a:avLst/>
              </a:prstGeom>
            </p:spPr>
          </p:pic>
        </p:grpSp>
        <p:sp>
          <p:nvSpPr>
            <p:cNvPr id="8" name="TextBox 7"/>
            <p:cNvSpPr txBox="1"/>
            <p:nvPr/>
          </p:nvSpPr>
          <p:spPr>
            <a:xfrm>
              <a:off x="5857016" y="6550223"/>
              <a:ext cx="2385742" cy="307777"/>
            </a:xfrm>
            <a:prstGeom prst="rect">
              <a:avLst/>
            </a:prstGeom>
            <a:noFill/>
          </p:spPr>
          <p:txBody>
            <a:bodyPr wrap="square" rtlCol="0">
              <a:spAutoFit/>
            </a:bodyPr>
            <a:lstStyle/>
            <a:p>
              <a:r>
                <a:rPr lang="en-US" sz="1400" dirty="0" smtClean="0"/>
                <a:t>*</a:t>
              </a:r>
              <a:r>
                <a:rPr lang="en-US" sz="1400" smtClean="0"/>
                <a:t>representative participants.</a:t>
              </a:r>
              <a:endParaRPr lang="en-US" sz="1400"/>
            </a:p>
          </p:txBody>
        </p:sp>
      </p:grpSp>
    </p:spTree>
    <p:extLst>
      <p:ext uri="{BB962C8B-B14F-4D97-AF65-F5344CB8AC3E}">
        <p14:creationId xmlns:p14="http://schemas.microsoft.com/office/powerpoint/2010/main" val="6808799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297712" y="668670"/>
            <a:ext cx="4380614" cy="2123658"/>
          </a:xfrm>
          <a:prstGeom prst="rect">
            <a:avLst/>
          </a:prstGeom>
          <a:noFill/>
        </p:spPr>
        <p:txBody>
          <a:bodyPr wrap="square" rtlCol="0">
            <a:spAutoFit/>
          </a:bodyPr>
          <a:lstStyle/>
          <a:p>
            <a:pPr algn="ctr"/>
            <a:r>
              <a:rPr lang="en-US" sz="4400" dirty="0" smtClean="0"/>
              <a:t>Thanks!</a:t>
            </a:r>
          </a:p>
          <a:p>
            <a:pPr algn="ctr"/>
            <a:endParaRPr lang="en-US" sz="4400" dirty="0"/>
          </a:p>
          <a:p>
            <a:pPr algn="ctr"/>
            <a:endParaRPr lang="en-US" sz="4400" dirty="0" smtClean="0"/>
          </a:p>
        </p:txBody>
      </p:sp>
    </p:spTree>
    <p:extLst>
      <p:ext uri="{BB962C8B-B14F-4D97-AF65-F5344CB8AC3E}">
        <p14:creationId xmlns:p14="http://schemas.microsoft.com/office/powerpoint/2010/main" val="12863226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842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43689" y="2997200"/>
            <a:ext cx="8907422" cy="769441"/>
          </a:xfrm>
          <a:prstGeom prst="rect">
            <a:avLst/>
          </a:prstGeom>
          <a:noFill/>
        </p:spPr>
        <p:txBody>
          <a:bodyPr wrap="square" rtlCol="0">
            <a:spAutoFit/>
          </a:bodyPr>
          <a:lstStyle/>
          <a:p>
            <a:pPr algn="ctr"/>
            <a:r>
              <a:rPr lang="en-US" sz="4400" smtClean="0"/>
              <a:t>Extras</a:t>
            </a:r>
            <a:endParaRPr lang="en-US" sz="4400" dirty="0"/>
          </a:p>
        </p:txBody>
      </p:sp>
    </p:spTree>
    <p:extLst>
      <p:ext uri="{BB962C8B-B14F-4D97-AF65-F5344CB8AC3E}">
        <p14:creationId xmlns:p14="http://schemas.microsoft.com/office/powerpoint/2010/main" val="177288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18289" y="0"/>
            <a:ext cx="8907422" cy="769441"/>
          </a:xfrm>
          <a:prstGeom prst="rect">
            <a:avLst/>
          </a:prstGeom>
          <a:noFill/>
        </p:spPr>
        <p:txBody>
          <a:bodyPr wrap="square" rtlCol="0">
            <a:spAutoFit/>
          </a:bodyPr>
          <a:lstStyle/>
          <a:p>
            <a:r>
              <a:rPr lang="en-US" sz="4400" dirty="0" smtClean="0"/>
              <a:t>Full generation instructions</a:t>
            </a:r>
            <a:endParaRPr lang="en-US" sz="4400" dirty="0"/>
          </a:p>
        </p:txBody>
      </p:sp>
      <p:sp>
        <p:nvSpPr>
          <p:cNvPr id="2" name="Rectangle 1"/>
          <p:cNvSpPr/>
          <p:nvPr/>
        </p:nvSpPr>
        <p:spPr>
          <a:xfrm>
            <a:off x="0" y="1104548"/>
            <a:ext cx="9144000" cy="4462760"/>
          </a:xfrm>
          <a:prstGeom prst="rect">
            <a:avLst/>
          </a:prstGeom>
        </p:spPr>
        <p:txBody>
          <a:bodyPr wrap="square">
            <a:spAutoFit/>
          </a:bodyPr>
          <a:lstStyle/>
          <a:p>
            <a:pPr>
              <a:spcAft>
                <a:spcPts val="1200"/>
              </a:spcAft>
            </a:pPr>
            <a:r>
              <a:rPr lang="en-US" sz="2400" dirty="0" smtClean="0"/>
              <a:t>As </a:t>
            </a:r>
            <a:r>
              <a:rPr lang="en-US" sz="2400" dirty="0"/>
              <a:t>it turns out, there is another category of geometric figures called "Beta" that is different from the Alpha category you just learned about.  Instead of showing you examples of the Beta category, we would like to know what you think is likely to be in the Beta category. </a:t>
            </a:r>
            <a:endParaRPr lang="en-US" sz="2400" dirty="0" smtClean="0"/>
          </a:p>
          <a:p>
            <a:pPr>
              <a:spcAft>
                <a:spcPts val="1200"/>
              </a:spcAft>
            </a:pPr>
            <a:r>
              <a:rPr lang="en-US" sz="2400" dirty="0" smtClean="0"/>
              <a:t>You </a:t>
            </a:r>
            <a:r>
              <a:rPr lang="en-US" sz="2400" dirty="0"/>
              <a:t>will now be given the chance to create examples of any size or color in order to show what you expect about the Beta category.  You will be asked to produce 4 Beta examples - they can be quite similar or quite different depending on what you think makes the most sense for the category.  Each example needs to be unique, but the computer will let you know if you accidentally create a </a:t>
            </a:r>
            <a:r>
              <a:rPr lang="en-US" sz="2400" dirty="0" smtClean="0"/>
              <a:t>repeat.</a:t>
            </a:r>
            <a:endParaRPr lang="en-US" sz="2400" dirty="0"/>
          </a:p>
          <a:p>
            <a:pPr>
              <a:spcAft>
                <a:spcPts val="1200"/>
              </a:spcAft>
            </a:pPr>
            <a:r>
              <a:rPr lang="en-US" sz="2400" dirty="0" smtClean="0"/>
              <a:t>Press </a:t>
            </a:r>
            <a:r>
              <a:rPr lang="en-US" sz="2400" dirty="0"/>
              <a:t>the spacebar when you are ready to continue</a:t>
            </a:r>
            <a:r>
              <a:rPr lang="en-US" sz="2400" dirty="0" smtClean="0"/>
              <a:t>.</a:t>
            </a:r>
            <a:endParaRPr lang="en-US" sz="2400" dirty="0"/>
          </a:p>
        </p:txBody>
      </p:sp>
    </p:spTree>
    <p:extLst>
      <p:ext uri="{BB962C8B-B14F-4D97-AF65-F5344CB8AC3E}">
        <p14:creationId xmlns:p14="http://schemas.microsoft.com/office/powerpoint/2010/main" val="1137748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5843716" cy="523220"/>
          </a:xfrm>
          <a:prstGeom prst="rect">
            <a:avLst/>
          </a:prstGeom>
          <a:noFill/>
        </p:spPr>
        <p:txBody>
          <a:bodyPr wrap="none" rtlCol="0">
            <a:spAutoFit/>
          </a:bodyPr>
          <a:lstStyle/>
          <a:p>
            <a:r>
              <a:rPr lang="en-US" sz="2800" dirty="0" err="1" smtClean="0"/>
              <a:t>Jern</a:t>
            </a:r>
            <a:r>
              <a:rPr lang="en-US" sz="2800" dirty="0" smtClean="0"/>
              <a:t> &amp; Kemp (2013) Experiment 3 Data</a:t>
            </a:r>
          </a:p>
        </p:txBody>
      </p:sp>
      <p:grpSp>
        <p:nvGrpSpPr>
          <p:cNvPr id="6" name="Group 5"/>
          <p:cNvGrpSpPr/>
          <p:nvPr/>
        </p:nvGrpSpPr>
        <p:grpSpPr>
          <a:xfrm>
            <a:off x="3505200" y="774700"/>
            <a:ext cx="4301924" cy="5854700"/>
            <a:chOff x="635000" y="1003300"/>
            <a:chExt cx="4301924" cy="585470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1003300"/>
              <a:ext cx="2387353" cy="5854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2353" y="1003300"/>
              <a:ext cx="1914571" cy="5854700"/>
            </a:xfrm>
            <a:prstGeom prst="rect">
              <a:avLst/>
            </a:prstGeom>
          </p:spPr>
        </p:pic>
      </p:grpSp>
      <p:sp>
        <p:nvSpPr>
          <p:cNvPr id="7" name="TextBox 6"/>
          <p:cNvSpPr txBox="1"/>
          <p:nvPr/>
        </p:nvSpPr>
        <p:spPr>
          <a:xfrm>
            <a:off x="458058" y="2146300"/>
            <a:ext cx="3047142" cy="1938992"/>
          </a:xfrm>
          <a:prstGeom prst="rect">
            <a:avLst/>
          </a:prstGeom>
          <a:noFill/>
        </p:spPr>
        <p:txBody>
          <a:bodyPr wrap="square" rtlCol="0">
            <a:spAutoFit/>
          </a:bodyPr>
          <a:lstStyle/>
          <a:p>
            <a:r>
              <a:rPr lang="en-US" sz="2000" dirty="0" smtClean="0"/>
              <a:t>Possible individual differences in correlation valence?</a:t>
            </a:r>
          </a:p>
          <a:p>
            <a:endParaRPr lang="en-US" sz="2000" dirty="0"/>
          </a:p>
          <a:p>
            <a:r>
              <a:rPr lang="en-US" sz="2000" dirty="0" smtClean="0"/>
              <a:t>Not analyzed in original paper.</a:t>
            </a:r>
          </a:p>
        </p:txBody>
      </p:sp>
    </p:spTree>
    <p:extLst>
      <p:ext uri="{BB962C8B-B14F-4D97-AF65-F5344CB8AC3E}">
        <p14:creationId xmlns:p14="http://schemas.microsoft.com/office/powerpoint/2010/main" val="192964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92100" y="1040273"/>
            <a:ext cx="8128000" cy="1277273"/>
          </a:xfrm>
          <a:prstGeom prst="rect">
            <a:avLst/>
          </a:prstGeom>
          <a:noFill/>
        </p:spPr>
        <p:txBody>
          <a:bodyPr wrap="square" rtlCol="0">
            <a:spAutoFit/>
          </a:bodyPr>
          <a:lstStyle/>
          <a:p>
            <a:pPr>
              <a:spcAft>
                <a:spcPts val="600"/>
              </a:spcAft>
            </a:pPr>
            <a:r>
              <a:rPr lang="en-US" sz="2400" dirty="0" smtClean="0"/>
              <a:t>K-means clustering of generalization responses.</a:t>
            </a:r>
          </a:p>
          <a:p>
            <a:pPr>
              <a:spcAft>
                <a:spcPts val="1200"/>
              </a:spcAft>
            </a:pPr>
            <a:r>
              <a:rPr lang="en-US" sz="2400" dirty="0" smtClean="0"/>
              <a:t>Generated class statistics (variance, correlation) vary across subgroups.</a:t>
            </a:r>
            <a:endParaRPr lang="en-US" sz="24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19370"/>
            <a:ext cx="9144000" cy="2498730"/>
          </a:xfrm>
          <a:prstGeom prst="rect">
            <a:avLst/>
          </a:prstGeom>
        </p:spPr>
      </p:pic>
      <p:sp>
        <p:nvSpPr>
          <p:cNvPr id="15" name="TextBox 14"/>
          <p:cNvSpPr txBox="1"/>
          <p:nvPr/>
        </p:nvSpPr>
        <p:spPr>
          <a:xfrm>
            <a:off x="173742" y="312568"/>
            <a:ext cx="8652758" cy="523220"/>
          </a:xfrm>
          <a:prstGeom prst="rect">
            <a:avLst/>
          </a:prstGeom>
          <a:noFill/>
        </p:spPr>
        <p:txBody>
          <a:bodyPr wrap="square" rtlCol="0">
            <a:spAutoFit/>
          </a:bodyPr>
          <a:lstStyle/>
          <a:p>
            <a:r>
              <a:rPr lang="en-US" sz="2800" b="1" dirty="0" smtClean="0"/>
              <a:t>Individual differences </a:t>
            </a:r>
            <a:r>
              <a:rPr lang="en-US" sz="2800" b="1" smtClean="0"/>
              <a:t>in generated classes.</a:t>
            </a:r>
            <a:endParaRPr lang="en-US" sz="2800" b="1" dirty="0" smtClean="0"/>
          </a:p>
        </p:txBody>
      </p:sp>
    </p:spTree>
    <p:extLst>
      <p:ext uri="{BB962C8B-B14F-4D97-AF65-F5344CB8AC3E}">
        <p14:creationId xmlns:p14="http://schemas.microsoft.com/office/powerpoint/2010/main" val="1533221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8336" y="199495"/>
            <a:ext cx="7138927" cy="2062103"/>
          </a:xfrm>
          <a:prstGeom prst="rect">
            <a:avLst/>
          </a:prstGeom>
          <a:noFill/>
        </p:spPr>
        <p:txBody>
          <a:bodyPr wrap="square" rtlCol="0">
            <a:spAutoFit/>
          </a:bodyPr>
          <a:lstStyle/>
          <a:p>
            <a:r>
              <a:rPr lang="en-US" sz="2800" dirty="0" smtClean="0"/>
              <a:t>Broad issues in category learning research:</a:t>
            </a:r>
          </a:p>
          <a:p>
            <a:pPr marL="466725" indent="-336550">
              <a:buFont typeface="Arial" charset="0"/>
              <a:buChar char="•"/>
            </a:pPr>
            <a:r>
              <a:rPr lang="en-US" sz="2400" i="1" dirty="0" smtClean="0"/>
              <a:t>How are categories represented?</a:t>
            </a:r>
          </a:p>
          <a:p>
            <a:pPr marL="466725" indent="-336550">
              <a:buFont typeface="Arial" charset="0"/>
              <a:buChar char="•"/>
            </a:pPr>
            <a:r>
              <a:rPr lang="en-US" sz="2400" i="1" dirty="0" smtClean="0"/>
              <a:t>How is category knowledge acquired?</a:t>
            </a:r>
          </a:p>
          <a:p>
            <a:pPr marL="466725" indent="-336550">
              <a:buFont typeface="Arial" charset="0"/>
              <a:buChar char="•"/>
            </a:pPr>
            <a:r>
              <a:rPr lang="en-US" sz="2400" i="1" dirty="0" smtClean="0"/>
              <a:t>How do people generalize category knowledge?</a:t>
            </a:r>
          </a:p>
          <a:p>
            <a:pPr marL="342900" indent="-342900">
              <a:buFont typeface="Arial" charset="0"/>
              <a:buChar char="•"/>
            </a:pPr>
            <a:endParaRPr lang="en-US" sz="2800" dirty="0" smtClean="0"/>
          </a:p>
        </p:txBody>
      </p:sp>
    </p:spTree>
    <p:extLst>
      <p:ext uri="{BB962C8B-B14F-4D97-AF65-F5344CB8AC3E}">
        <p14:creationId xmlns:p14="http://schemas.microsoft.com/office/powerpoint/2010/main" val="1556508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16370"/>
            <a:ext cx="9144000" cy="2498730"/>
          </a:xfrm>
          <a:prstGeom prst="rect">
            <a:avLst/>
          </a:prstGeom>
        </p:spPr>
      </p:pic>
      <p:sp>
        <p:nvSpPr>
          <p:cNvPr id="3" name="TextBox 2"/>
          <p:cNvSpPr txBox="1"/>
          <p:nvPr/>
        </p:nvSpPr>
        <p:spPr>
          <a:xfrm>
            <a:off x="317500" y="1148355"/>
            <a:ext cx="8509000" cy="2369880"/>
          </a:xfrm>
          <a:prstGeom prst="rect">
            <a:avLst/>
          </a:prstGeom>
          <a:noFill/>
        </p:spPr>
        <p:txBody>
          <a:bodyPr wrap="square" rtlCol="0">
            <a:spAutoFit/>
          </a:bodyPr>
          <a:lstStyle/>
          <a:p>
            <a:r>
              <a:rPr lang="en-US" sz="2400" b="1" dirty="0" smtClean="0"/>
              <a:t>Group 1</a:t>
            </a:r>
            <a:endParaRPr lang="en-US" sz="2400" dirty="0" smtClean="0"/>
          </a:p>
          <a:p>
            <a:r>
              <a:rPr lang="en-US" sz="2000" b="1" dirty="0" smtClean="0"/>
              <a:t>Generalization</a:t>
            </a:r>
            <a:r>
              <a:rPr lang="en-US" sz="2000" dirty="0"/>
              <a:t>	</a:t>
            </a:r>
            <a:r>
              <a:rPr lang="en-US" sz="2000" dirty="0" smtClean="0"/>
              <a:t>Betas are opposite of Alphas.</a:t>
            </a:r>
          </a:p>
          <a:p>
            <a:r>
              <a:rPr lang="en-US" sz="2000" b="1" dirty="0" smtClean="0"/>
              <a:t>Beta categories</a:t>
            </a:r>
            <a:r>
              <a:rPr lang="en-US" sz="2000" dirty="0"/>
              <a:t>	</a:t>
            </a:r>
            <a:r>
              <a:rPr lang="en-US" sz="2000" dirty="0" smtClean="0"/>
              <a:t>Equal variance across dimensions. </a:t>
            </a:r>
            <a:r>
              <a:rPr lang="en-US" sz="2000" dirty="0"/>
              <a:t>N</a:t>
            </a:r>
            <a:r>
              <a:rPr lang="en-US" sz="2000" dirty="0" smtClean="0"/>
              <a:t>egative correlations.</a:t>
            </a:r>
          </a:p>
          <a:p>
            <a:endParaRPr lang="en-US" sz="2000" dirty="0" smtClean="0"/>
          </a:p>
          <a:p>
            <a:r>
              <a:rPr lang="en-US" sz="2400" b="1" dirty="0" smtClean="0"/>
              <a:t>Group 2</a:t>
            </a:r>
            <a:endParaRPr lang="en-US" sz="2400" dirty="0"/>
          </a:p>
          <a:p>
            <a:r>
              <a:rPr lang="en-US" sz="2000" b="1" dirty="0" smtClean="0"/>
              <a:t>Generalization</a:t>
            </a:r>
            <a:r>
              <a:rPr lang="en-US" sz="2000" dirty="0" smtClean="0"/>
              <a:t>	Betas generalized horizontally. </a:t>
            </a:r>
          </a:p>
          <a:p>
            <a:r>
              <a:rPr lang="en-US" sz="2000" b="1" dirty="0" smtClean="0"/>
              <a:t>Beta categories</a:t>
            </a:r>
            <a:r>
              <a:rPr lang="en-US" sz="2000" dirty="0"/>
              <a:t>	</a:t>
            </a:r>
            <a:r>
              <a:rPr lang="en-US" sz="2000" dirty="0" smtClean="0"/>
              <a:t>More variance on X. No correlation.</a:t>
            </a:r>
            <a:endParaRPr lang="en-US" sz="2000" dirty="0"/>
          </a:p>
        </p:txBody>
      </p:sp>
      <p:sp>
        <p:nvSpPr>
          <p:cNvPr id="5" name="TextBox 4"/>
          <p:cNvSpPr txBox="1"/>
          <p:nvPr/>
        </p:nvSpPr>
        <p:spPr>
          <a:xfrm>
            <a:off x="173742" y="312568"/>
            <a:ext cx="8652758" cy="523220"/>
          </a:xfrm>
          <a:prstGeom prst="rect">
            <a:avLst/>
          </a:prstGeom>
          <a:noFill/>
        </p:spPr>
        <p:txBody>
          <a:bodyPr wrap="square" rtlCol="0">
            <a:spAutoFit/>
          </a:bodyPr>
          <a:lstStyle/>
          <a:p>
            <a:r>
              <a:rPr lang="en-US" sz="2800" b="1" dirty="0" smtClean="0"/>
              <a:t>Individual differences </a:t>
            </a:r>
            <a:r>
              <a:rPr lang="en-US" sz="2800" b="1" smtClean="0"/>
              <a:t>in generated classes.</a:t>
            </a:r>
            <a:endParaRPr lang="en-US" sz="2800" b="1" dirty="0" smtClean="0"/>
          </a:p>
        </p:txBody>
      </p:sp>
    </p:spTree>
    <p:extLst>
      <p:ext uri="{BB962C8B-B14F-4D97-AF65-F5344CB8AC3E}">
        <p14:creationId xmlns:p14="http://schemas.microsoft.com/office/powerpoint/2010/main" val="1263347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16370"/>
            <a:ext cx="9144000" cy="2498730"/>
          </a:xfrm>
          <a:prstGeom prst="rect">
            <a:avLst/>
          </a:prstGeom>
        </p:spPr>
      </p:pic>
      <p:sp>
        <p:nvSpPr>
          <p:cNvPr id="3" name="TextBox 2"/>
          <p:cNvSpPr txBox="1"/>
          <p:nvPr/>
        </p:nvSpPr>
        <p:spPr>
          <a:xfrm>
            <a:off x="317500" y="1148355"/>
            <a:ext cx="8509000" cy="2369880"/>
          </a:xfrm>
          <a:prstGeom prst="rect">
            <a:avLst/>
          </a:prstGeom>
          <a:noFill/>
        </p:spPr>
        <p:txBody>
          <a:bodyPr wrap="square" rtlCol="0">
            <a:spAutoFit/>
          </a:bodyPr>
          <a:lstStyle/>
          <a:p>
            <a:r>
              <a:rPr lang="en-US" sz="2400" b="1" dirty="0" smtClean="0"/>
              <a:t>Group 1</a:t>
            </a:r>
            <a:endParaRPr lang="en-US" sz="2400" dirty="0" smtClean="0"/>
          </a:p>
          <a:p>
            <a:r>
              <a:rPr lang="en-US" sz="2000" b="1" dirty="0" smtClean="0"/>
              <a:t>Generalization</a:t>
            </a:r>
            <a:r>
              <a:rPr lang="en-US" sz="2000" dirty="0"/>
              <a:t>	</a:t>
            </a:r>
            <a:r>
              <a:rPr lang="en-US" sz="2000" dirty="0" smtClean="0"/>
              <a:t>Categories differ along X-axis.</a:t>
            </a:r>
          </a:p>
          <a:p>
            <a:r>
              <a:rPr lang="en-US" sz="2000" b="1" dirty="0" smtClean="0"/>
              <a:t>Beta categories</a:t>
            </a:r>
            <a:r>
              <a:rPr lang="en-US" sz="2000" dirty="0"/>
              <a:t>	More variance </a:t>
            </a:r>
            <a:r>
              <a:rPr lang="en-US" sz="2000" dirty="0" smtClean="0"/>
              <a:t>on Y. </a:t>
            </a:r>
            <a:r>
              <a:rPr lang="en-US" sz="2000" dirty="0"/>
              <a:t>No </a:t>
            </a:r>
            <a:r>
              <a:rPr lang="en-US" sz="2000" dirty="0" smtClean="0"/>
              <a:t>correlation.</a:t>
            </a:r>
          </a:p>
          <a:p>
            <a:endParaRPr lang="en-US" sz="2000" dirty="0" smtClean="0"/>
          </a:p>
          <a:p>
            <a:r>
              <a:rPr lang="en-US" sz="2400" b="1" dirty="0" smtClean="0"/>
              <a:t>Group 2</a:t>
            </a:r>
            <a:endParaRPr lang="en-US" sz="2400" dirty="0"/>
          </a:p>
          <a:p>
            <a:r>
              <a:rPr lang="en-US" sz="2000" b="1" dirty="0" smtClean="0"/>
              <a:t>Generalization</a:t>
            </a:r>
            <a:r>
              <a:rPr lang="en-US" sz="2000" dirty="0" smtClean="0"/>
              <a:t>	</a:t>
            </a:r>
            <a:r>
              <a:rPr lang="en-US" sz="2000" dirty="0"/>
              <a:t>Categories differ along </a:t>
            </a:r>
            <a:r>
              <a:rPr lang="en-US" sz="2000" dirty="0" smtClean="0"/>
              <a:t>Y-axis</a:t>
            </a:r>
            <a:r>
              <a:rPr lang="en-US" sz="2000" dirty="0"/>
              <a:t>.</a:t>
            </a:r>
          </a:p>
          <a:p>
            <a:r>
              <a:rPr lang="en-US" sz="2000" b="1" dirty="0" smtClean="0"/>
              <a:t>Beta categories</a:t>
            </a:r>
            <a:r>
              <a:rPr lang="en-US" sz="2000" dirty="0"/>
              <a:t>	</a:t>
            </a:r>
            <a:r>
              <a:rPr lang="en-US" sz="2000" dirty="0" smtClean="0"/>
              <a:t>More variance on X. No correlation.</a:t>
            </a:r>
            <a:endParaRPr lang="en-US" sz="2000" dirty="0"/>
          </a:p>
        </p:txBody>
      </p:sp>
      <p:sp>
        <p:nvSpPr>
          <p:cNvPr id="5" name="TextBox 4"/>
          <p:cNvSpPr txBox="1"/>
          <p:nvPr/>
        </p:nvSpPr>
        <p:spPr>
          <a:xfrm>
            <a:off x="173742" y="312568"/>
            <a:ext cx="8652758" cy="523220"/>
          </a:xfrm>
          <a:prstGeom prst="rect">
            <a:avLst/>
          </a:prstGeom>
          <a:noFill/>
        </p:spPr>
        <p:txBody>
          <a:bodyPr wrap="square" rtlCol="0">
            <a:spAutoFit/>
          </a:bodyPr>
          <a:lstStyle/>
          <a:p>
            <a:r>
              <a:rPr lang="en-US" sz="2800" b="1" dirty="0" smtClean="0"/>
              <a:t>Individual differences </a:t>
            </a:r>
            <a:r>
              <a:rPr lang="en-US" sz="2800" b="1" smtClean="0"/>
              <a:t>in generated classes.</a:t>
            </a:r>
            <a:endParaRPr lang="en-US" sz="2800" b="1" dirty="0" smtClean="0"/>
          </a:p>
        </p:txBody>
      </p:sp>
    </p:spTree>
    <p:extLst>
      <p:ext uri="{BB962C8B-B14F-4D97-AF65-F5344CB8AC3E}">
        <p14:creationId xmlns:p14="http://schemas.microsoft.com/office/powerpoint/2010/main" val="3909353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9" y="4018788"/>
            <a:ext cx="9135151" cy="2496312"/>
          </a:xfrm>
          <a:prstGeom prst="rect">
            <a:avLst/>
          </a:prstGeom>
        </p:spPr>
      </p:pic>
      <p:sp>
        <p:nvSpPr>
          <p:cNvPr id="3" name="TextBox 2"/>
          <p:cNvSpPr txBox="1"/>
          <p:nvPr/>
        </p:nvSpPr>
        <p:spPr>
          <a:xfrm>
            <a:off x="317500" y="1148355"/>
            <a:ext cx="8509000" cy="2369880"/>
          </a:xfrm>
          <a:prstGeom prst="rect">
            <a:avLst/>
          </a:prstGeom>
          <a:noFill/>
        </p:spPr>
        <p:txBody>
          <a:bodyPr wrap="square" rtlCol="0">
            <a:spAutoFit/>
          </a:bodyPr>
          <a:lstStyle/>
          <a:p>
            <a:r>
              <a:rPr lang="en-US" sz="2400" b="1" dirty="0" smtClean="0"/>
              <a:t>Group 1</a:t>
            </a:r>
            <a:endParaRPr lang="en-US" sz="2400" dirty="0" smtClean="0"/>
          </a:p>
          <a:p>
            <a:r>
              <a:rPr lang="en-US" sz="2000" b="1" dirty="0" smtClean="0"/>
              <a:t>Generalization</a:t>
            </a:r>
            <a:r>
              <a:rPr lang="en-US" sz="2000" dirty="0"/>
              <a:t>	</a:t>
            </a:r>
            <a:r>
              <a:rPr lang="en-US" sz="2000" dirty="0" smtClean="0"/>
              <a:t>“Lower” boundary, stronger generalization.</a:t>
            </a:r>
          </a:p>
          <a:p>
            <a:r>
              <a:rPr lang="en-US" sz="2000" b="1" dirty="0" smtClean="0"/>
              <a:t>Beta categories</a:t>
            </a:r>
            <a:r>
              <a:rPr lang="en-US" sz="2000" dirty="0"/>
              <a:t>	More variance </a:t>
            </a:r>
            <a:r>
              <a:rPr lang="en-US" sz="2000" dirty="0" smtClean="0"/>
              <a:t>on X. </a:t>
            </a:r>
            <a:r>
              <a:rPr lang="en-US" sz="2000" dirty="0"/>
              <a:t>No </a:t>
            </a:r>
            <a:r>
              <a:rPr lang="en-US" sz="2000" dirty="0" smtClean="0"/>
              <a:t>correlation.</a:t>
            </a:r>
          </a:p>
          <a:p>
            <a:endParaRPr lang="en-US" sz="2000" dirty="0" smtClean="0"/>
          </a:p>
          <a:p>
            <a:r>
              <a:rPr lang="en-US" sz="2400" b="1" dirty="0" smtClean="0"/>
              <a:t>Group 2</a:t>
            </a:r>
            <a:endParaRPr lang="en-US" sz="2400" dirty="0"/>
          </a:p>
          <a:p>
            <a:r>
              <a:rPr lang="en-US" sz="2000" b="1" dirty="0" smtClean="0"/>
              <a:t>Generalization</a:t>
            </a:r>
            <a:r>
              <a:rPr lang="en-US" sz="2000" dirty="0" smtClean="0"/>
              <a:t>	“Upper” </a:t>
            </a:r>
            <a:r>
              <a:rPr lang="en-US" sz="2000" dirty="0"/>
              <a:t>boundary, </a:t>
            </a:r>
            <a:r>
              <a:rPr lang="en-US" sz="2000" dirty="0" smtClean="0"/>
              <a:t>weaker generalization.</a:t>
            </a:r>
            <a:endParaRPr lang="en-US" sz="2000" dirty="0"/>
          </a:p>
          <a:p>
            <a:r>
              <a:rPr lang="en-US" sz="2000" b="1" dirty="0" smtClean="0"/>
              <a:t>Beta categories</a:t>
            </a:r>
            <a:r>
              <a:rPr lang="en-US" sz="2000" dirty="0"/>
              <a:t>	</a:t>
            </a:r>
            <a:r>
              <a:rPr lang="en-US" sz="2000" dirty="0" smtClean="0"/>
              <a:t>More variance on X. No correlation.</a:t>
            </a:r>
            <a:endParaRPr lang="en-US" sz="2000" dirty="0"/>
          </a:p>
        </p:txBody>
      </p:sp>
      <p:sp>
        <p:nvSpPr>
          <p:cNvPr id="6" name="TextBox 5"/>
          <p:cNvSpPr txBox="1"/>
          <p:nvPr/>
        </p:nvSpPr>
        <p:spPr>
          <a:xfrm>
            <a:off x="173742" y="312568"/>
            <a:ext cx="8652758" cy="523220"/>
          </a:xfrm>
          <a:prstGeom prst="rect">
            <a:avLst/>
          </a:prstGeom>
          <a:noFill/>
        </p:spPr>
        <p:txBody>
          <a:bodyPr wrap="square" rtlCol="0">
            <a:spAutoFit/>
          </a:bodyPr>
          <a:lstStyle/>
          <a:p>
            <a:r>
              <a:rPr lang="en-US" sz="2800" b="1" dirty="0" smtClean="0"/>
              <a:t>Individual differences </a:t>
            </a:r>
            <a:r>
              <a:rPr lang="en-US" sz="2800" b="1" smtClean="0"/>
              <a:t>in generated classes.</a:t>
            </a:r>
            <a:endParaRPr lang="en-US" sz="2800" b="1" dirty="0" smtClean="0"/>
          </a:p>
        </p:txBody>
      </p:sp>
    </p:spTree>
    <p:extLst>
      <p:ext uri="{BB962C8B-B14F-4D97-AF65-F5344CB8AC3E}">
        <p14:creationId xmlns:p14="http://schemas.microsoft.com/office/powerpoint/2010/main" val="130073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8336" y="199495"/>
            <a:ext cx="7138927" cy="2062103"/>
          </a:xfrm>
          <a:prstGeom prst="rect">
            <a:avLst/>
          </a:prstGeom>
          <a:noFill/>
        </p:spPr>
        <p:txBody>
          <a:bodyPr wrap="square" rtlCol="0">
            <a:spAutoFit/>
          </a:bodyPr>
          <a:lstStyle/>
          <a:p>
            <a:r>
              <a:rPr lang="en-US" sz="2800" dirty="0" smtClean="0"/>
              <a:t>Broad issues in category learning research:</a:t>
            </a:r>
          </a:p>
          <a:p>
            <a:pPr marL="466725" indent="-336550">
              <a:buFont typeface="Arial" charset="0"/>
              <a:buChar char="•"/>
            </a:pPr>
            <a:r>
              <a:rPr lang="en-US" sz="2400" i="1" dirty="0" smtClean="0"/>
              <a:t>How are categories represented?</a:t>
            </a:r>
          </a:p>
          <a:p>
            <a:pPr marL="466725" indent="-336550">
              <a:buFont typeface="Arial" charset="0"/>
              <a:buChar char="•"/>
            </a:pPr>
            <a:r>
              <a:rPr lang="en-US" sz="2400" i="1" dirty="0" smtClean="0"/>
              <a:t>How is category knowledge acquired?</a:t>
            </a:r>
          </a:p>
          <a:p>
            <a:pPr marL="466725" indent="-336550">
              <a:buFont typeface="Arial" charset="0"/>
              <a:buChar char="•"/>
            </a:pPr>
            <a:r>
              <a:rPr lang="en-US" sz="2400" i="1" dirty="0" smtClean="0"/>
              <a:t>How do people generalize category knowledge?</a:t>
            </a:r>
          </a:p>
          <a:p>
            <a:pPr marL="342900" indent="-342900">
              <a:buFont typeface="Arial" charset="0"/>
              <a:buChar char="•"/>
            </a:pPr>
            <a:endParaRPr lang="en-US" sz="2800" dirty="0" smtClean="0"/>
          </a:p>
        </p:txBody>
      </p:sp>
      <p:sp>
        <p:nvSpPr>
          <p:cNvPr id="72" name="TextBox 71"/>
          <p:cNvSpPr txBox="1"/>
          <p:nvPr/>
        </p:nvSpPr>
        <p:spPr>
          <a:xfrm>
            <a:off x="528336" y="2254485"/>
            <a:ext cx="8907422" cy="523220"/>
          </a:xfrm>
          <a:prstGeom prst="rect">
            <a:avLst/>
          </a:prstGeom>
          <a:noFill/>
        </p:spPr>
        <p:txBody>
          <a:bodyPr wrap="square" rtlCol="0">
            <a:spAutoFit/>
          </a:bodyPr>
          <a:lstStyle/>
          <a:p>
            <a:r>
              <a:rPr lang="en-US" sz="2800" dirty="0" smtClean="0"/>
              <a:t>Traditional Artificial Classification Learning (TACL)</a:t>
            </a:r>
            <a:endParaRPr lang="en-US" sz="2800" dirty="0"/>
          </a:p>
        </p:txBody>
      </p:sp>
      <p:cxnSp>
        <p:nvCxnSpPr>
          <p:cNvPr id="74" name="Straight Arrow Connector 73"/>
          <p:cNvCxnSpPr>
            <a:stCxn id="2" idx="1"/>
            <a:endCxn id="60" idx="0"/>
          </p:cNvCxnSpPr>
          <p:nvPr/>
        </p:nvCxnSpPr>
        <p:spPr>
          <a:xfrm flipH="1">
            <a:off x="2964861" y="3435990"/>
            <a:ext cx="1987685" cy="341811"/>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650458" y="3636336"/>
            <a:ext cx="3270545" cy="2990342"/>
            <a:chOff x="650458" y="3843382"/>
            <a:chExt cx="3044097" cy="2783295"/>
          </a:xfrm>
        </p:grpSpPr>
        <p:sp>
          <p:nvSpPr>
            <p:cNvPr id="51" name="TextBox 50"/>
            <p:cNvSpPr txBox="1"/>
            <p:nvPr/>
          </p:nvSpPr>
          <p:spPr>
            <a:xfrm>
              <a:off x="1257810" y="6165012"/>
              <a:ext cx="2394551" cy="461665"/>
            </a:xfrm>
            <a:prstGeom prst="rect">
              <a:avLst/>
            </a:prstGeom>
            <a:noFill/>
          </p:spPr>
          <p:txBody>
            <a:bodyPr wrap="square" rtlCol="0">
              <a:spAutoFit/>
            </a:bodyPr>
            <a:lstStyle/>
            <a:p>
              <a:pPr algn="ctr"/>
              <a:r>
                <a:rPr lang="en-US" sz="2400" dirty="0" smtClean="0"/>
                <a:t>Color</a:t>
              </a:r>
              <a:endParaRPr lang="en-US" sz="2400" dirty="0"/>
            </a:p>
          </p:txBody>
        </p:sp>
        <p:sp>
          <p:nvSpPr>
            <p:cNvPr id="30" name="TextBox 29"/>
            <p:cNvSpPr txBox="1"/>
            <p:nvPr/>
          </p:nvSpPr>
          <p:spPr>
            <a:xfrm rot="16200000">
              <a:off x="-234247" y="4859757"/>
              <a:ext cx="2231075" cy="461665"/>
            </a:xfrm>
            <a:prstGeom prst="rect">
              <a:avLst/>
            </a:prstGeom>
            <a:noFill/>
          </p:spPr>
          <p:txBody>
            <a:bodyPr wrap="square" rtlCol="0">
              <a:spAutoFit/>
            </a:bodyPr>
            <a:lstStyle/>
            <a:p>
              <a:pPr algn="ctr"/>
              <a:r>
                <a:rPr lang="en-US" sz="2400" dirty="0" smtClean="0"/>
                <a:t>Size</a:t>
              </a:r>
              <a:endParaRPr lang="en-US" sz="2400" dirty="0"/>
            </a:p>
          </p:txBody>
        </p:sp>
        <p:grpSp>
          <p:nvGrpSpPr>
            <p:cNvPr id="35" name="Group 34"/>
            <p:cNvGrpSpPr/>
            <p:nvPr/>
          </p:nvGrpSpPr>
          <p:grpSpPr>
            <a:xfrm>
              <a:off x="1208729" y="3843382"/>
              <a:ext cx="2485826" cy="2362746"/>
              <a:chOff x="5584493" y="4533049"/>
              <a:chExt cx="2464660" cy="2254728"/>
            </a:xfrm>
          </p:grpSpPr>
          <p:cxnSp>
            <p:nvCxnSpPr>
              <p:cNvPr id="36" name="Straight Arrow Connector 35"/>
              <p:cNvCxnSpPr/>
              <p:nvPr/>
            </p:nvCxnSpPr>
            <p:spPr>
              <a:xfrm>
                <a:off x="5584493" y="4658700"/>
                <a:ext cx="0" cy="1931944"/>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5633156" y="6749538"/>
                <a:ext cx="2401126"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171355" y="5636964"/>
                <a:ext cx="470805" cy="626716"/>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46" name="TextBox 45"/>
              <p:cNvSpPr txBox="1"/>
              <p:nvPr/>
            </p:nvSpPr>
            <p:spPr>
              <a:xfrm>
                <a:off x="6246673" y="5164736"/>
                <a:ext cx="470805" cy="626716"/>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47" name="TextBox 46"/>
              <p:cNvSpPr txBox="1"/>
              <p:nvPr/>
            </p:nvSpPr>
            <p:spPr>
              <a:xfrm>
                <a:off x="5814847" y="6101776"/>
                <a:ext cx="356508" cy="626716"/>
              </a:xfrm>
              <a:prstGeom prst="rect">
                <a:avLst/>
              </a:prstGeom>
              <a:noFill/>
            </p:spPr>
            <p:txBody>
              <a:bodyPr wrap="square" rtlCol="0">
                <a:spAutoFit/>
              </a:bodyPr>
              <a:lstStyle/>
              <a:p>
                <a:r>
                  <a:rPr lang="en-US" sz="2800" dirty="0" smtClean="0">
                    <a:solidFill>
                      <a:srgbClr val="FF0000"/>
                    </a:solidFill>
                  </a:rPr>
                  <a:t>A</a:t>
                </a:r>
                <a:endParaRPr lang="en-US" sz="2800" dirty="0">
                  <a:solidFill>
                    <a:srgbClr val="FF0000"/>
                  </a:solidFill>
                </a:endParaRPr>
              </a:p>
            </p:txBody>
          </p:sp>
          <p:sp>
            <p:nvSpPr>
              <p:cNvPr id="48" name="TextBox 47"/>
              <p:cNvSpPr txBox="1"/>
              <p:nvPr/>
            </p:nvSpPr>
            <p:spPr>
              <a:xfrm>
                <a:off x="5819578" y="4835698"/>
                <a:ext cx="470805" cy="626716"/>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49" name="TextBox 48"/>
              <p:cNvSpPr txBox="1"/>
              <p:nvPr/>
            </p:nvSpPr>
            <p:spPr>
              <a:xfrm>
                <a:off x="5810941" y="5443698"/>
                <a:ext cx="470805" cy="626716"/>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54" name="TextBox 53"/>
              <p:cNvSpPr txBox="1"/>
              <p:nvPr/>
            </p:nvSpPr>
            <p:spPr>
              <a:xfrm>
                <a:off x="6313110" y="4533049"/>
                <a:ext cx="470805" cy="626716"/>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55" name="TextBox 54"/>
              <p:cNvSpPr txBox="1"/>
              <p:nvPr/>
            </p:nvSpPr>
            <p:spPr>
              <a:xfrm>
                <a:off x="6388428" y="6161061"/>
                <a:ext cx="470805" cy="626716"/>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56" name="TextBox 55"/>
              <p:cNvSpPr txBox="1"/>
              <p:nvPr/>
            </p:nvSpPr>
            <p:spPr>
              <a:xfrm>
                <a:off x="7100818" y="6066916"/>
                <a:ext cx="455444" cy="626716"/>
              </a:xfrm>
              <a:prstGeom prst="rect">
                <a:avLst/>
              </a:prstGeom>
              <a:noFill/>
            </p:spPr>
            <p:txBody>
              <a:bodyPr wrap="none" rtlCol="0">
                <a:spAutoFit/>
              </a:bodyPr>
              <a:lstStyle/>
              <a:p>
                <a:r>
                  <a:rPr lang="en-US" sz="2800" dirty="0">
                    <a:solidFill>
                      <a:srgbClr val="0070C0"/>
                    </a:solidFill>
                  </a:rPr>
                  <a:t>B</a:t>
                </a:r>
              </a:p>
            </p:txBody>
          </p:sp>
          <p:sp>
            <p:nvSpPr>
              <p:cNvPr id="57" name="TextBox 56"/>
              <p:cNvSpPr txBox="1"/>
              <p:nvPr/>
            </p:nvSpPr>
            <p:spPr>
              <a:xfrm>
                <a:off x="7389812" y="4827187"/>
                <a:ext cx="455444" cy="626716"/>
              </a:xfrm>
              <a:prstGeom prst="rect">
                <a:avLst/>
              </a:prstGeom>
              <a:noFill/>
            </p:spPr>
            <p:txBody>
              <a:bodyPr wrap="none" rtlCol="0">
                <a:spAutoFit/>
              </a:bodyPr>
              <a:lstStyle/>
              <a:p>
                <a:r>
                  <a:rPr lang="en-US" sz="2800" dirty="0">
                    <a:solidFill>
                      <a:srgbClr val="0070C0"/>
                    </a:solidFill>
                  </a:rPr>
                  <a:t>B</a:t>
                </a:r>
              </a:p>
            </p:txBody>
          </p:sp>
          <p:sp>
            <p:nvSpPr>
              <p:cNvPr id="58" name="TextBox 57"/>
              <p:cNvSpPr txBox="1"/>
              <p:nvPr/>
            </p:nvSpPr>
            <p:spPr>
              <a:xfrm>
                <a:off x="7100818" y="5211709"/>
                <a:ext cx="455444" cy="626716"/>
              </a:xfrm>
              <a:prstGeom prst="rect">
                <a:avLst/>
              </a:prstGeom>
              <a:noFill/>
            </p:spPr>
            <p:txBody>
              <a:bodyPr wrap="none" rtlCol="0">
                <a:spAutoFit/>
              </a:bodyPr>
              <a:lstStyle/>
              <a:p>
                <a:r>
                  <a:rPr lang="en-US" sz="2800" dirty="0">
                    <a:solidFill>
                      <a:srgbClr val="0070C0"/>
                    </a:solidFill>
                  </a:rPr>
                  <a:t>B</a:t>
                </a:r>
              </a:p>
            </p:txBody>
          </p:sp>
          <p:sp>
            <p:nvSpPr>
              <p:cNvPr id="59" name="TextBox 58"/>
              <p:cNvSpPr txBox="1"/>
              <p:nvPr/>
            </p:nvSpPr>
            <p:spPr>
              <a:xfrm>
                <a:off x="7551875" y="5817862"/>
                <a:ext cx="455444" cy="626716"/>
              </a:xfrm>
              <a:prstGeom prst="rect">
                <a:avLst/>
              </a:prstGeom>
              <a:noFill/>
            </p:spPr>
            <p:txBody>
              <a:bodyPr wrap="none" rtlCol="0">
                <a:spAutoFit/>
              </a:bodyPr>
              <a:lstStyle/>
              <a:p>
                <a:r>
                  <a:rPr lang="en-US" sz="2800" dirty="0">
                    <a:solidFill>
                      <a:srgbClr val="0070C0"/>
                    </a:solidFill>
                  </a:rPr>
                  <a:t>B</a:t>
                </a:r>
              </a:p>
            </p:txBody>
          </p:sp>
          <p:sp>
            <p:nvSpPr>
              <p:cNvPr id="60" name="TextBox 59"/>
              <p:cNvSpPr txBox="1"/>
              <p:nvPr/>
            </p:nvSpPr>
            <p:spPr>
              <a:xfrm>
                <a:off x="6939069" y="4658700"/>
                <a:ext cx="455444" cy="626716"/>
              </a:xfrm>
              <a:prstGeom prst="rect">
                <a:avLst/>
              </a:prstGeom>
              <a:noFill/>
            </p:spPr>
            <p:txBody>
              <a:bodyPr wrap="none" rtlCol="0">
                <a:spAutoFit/>
              </a:bodyPr>
              <a:lstStyle/>
              <a:p>
                <a:r>
                  <a:rPr lang="en-US" sz="2800" dirty="0">
                    <a:solidFill>
                      <a:srgbClr val="0070C0"/>
                    </a:solidFill>
                  </a:rPr>
                  <a:t>B</a:t>
                </a:r>
              </a:p>
            </p:txBody>
          </p:sp>
          <p:sp>
            <p:nvSpPr>
              <p:cNvPr id="61" name="TextBox 60"/>
              <p:cNvSpPr txBox="1"/>
              <p:nvPr/>
            </p:nvSpPr>
            <p:spPr>
              <a:xfrm>
                <a:off x="7593709" y="5412405"/>
                <a:ext cx="455444" cy="626716"/>
              </a:xfrm>
              <a:prstGeom prst="rect">
                <a:avLst/>
              </a:prstGeom>
              <a:noFill/>
            </p:spPr>
            <p:txBody>
              <a:bodyPr wrap="none" rtlCol="0">
                <a:spAutoFit/>
              </a:bodyPr>
              <a:lstStyle/>
              <a:p>
                <a:r>
                  <a:rPr lang="en-US" sz="2800" dirty="0">
                    <a:solidFill>
                      <a:srgbClr val="0070C0"/>
                    </a:solidFill>
                  </a:rPr>
                  <a:t>B</a:t>
                </a:r>
              </a:p>
            </p:txBody>
          </p:sp>
          <p:sp>
            <p:nvSpPr>
              <p:cNvPr id="66" name="TextBox 65"/>
              <p:cNvSpPr txBox="1"/>
              <p:nvPr/>
            </p:nvSpPr>
            <p:spPr>
              <a:xfrm>
                <a:off x="6834865" y="5666934"/>
                <a:ext cx="455444" cy="626716"/>
              </a:xfrm>
              <a:prstGeom prst="rect">
                <a:avLst/>
              </a:prstGeom>
              <a:noFill/>
            </p:spPr>
            <p:txBody>
              <a:bodyPr wrap="none" rtlCol="0">
                <a:spAutoFit/>
              </a:bodyPr>
              <a:lstStyle/>
              <a:p>
                <a:r>
                  <a:rPr lang="en-US" sz="2800" dirty="0">
                    <a:solidFill>
                      <a:srgbClr val="0070C0"/>
                    </a:solidFill>
                  </a:rPr>
                  <a:t>B</a:t>
                </a:r>
              </a:p>
            </p:txBody>
          </p:sp>
        </p:grpSp>
      </p:grpSp>
      <p:grpSp>
        <p:nvGrpSpPr>
          <p:cNvPr id="7" name="Group 6"/>
          <p:cNvGrpSpPr/>
          <p:nvPr/>
        </p:nvGrpSpPr>
        <p:grpSpPr>
          <a:xfrm>
            <a:off x="4300607" y="2920736"/>
            <a:ext cx="2043145" cy="2043145"/>
            <a:chOff x="4300607" y="2920736"/>
            <a:chExt cx="2043145" cy="2043145"/>
          </a:xfrm>
        </p:grpSpPr>
        <p:sp>
          <p:nvSpPr>
            <p:cNvPr id="68" name="Rectangle 67"/>
            <p:cNvSpPr/>
            <p:nvPr/>
          </p:nvSpPr>
          <p:spPr>
            <a:xfrm>
              <a:off x="4300607" y="2920736"/>
              <a:ext cx="2043145" cy="204314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4700115" y="4412405"/>
              <a:ext cx="495547" cy="3346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solidFill>
                    <a:schemeClr val="tx1"/>
                  </a:solidFill>
                </a:rPr>
                <a:t>A</a:t>
              </a:r>
              <a:endParaRPr lang="en-US" sz="1600" dirty="0">
                <a:solidFill>
                  <a:schemeClr val="tx1"/>
                </a:solidFill>
              </a:endParaRPr>
            </a:p>
          </p:txBody>
        </p:sp>
        <p:sp>
          <p:nvSpPr>
            <p:cNvPr id="71" name="TextBox 70"/>
            <p:cNvSpPr txBox="1"/>
            <p:nvPr/>
          </p:nvSpPr>
          <p:spPr>
            <a:xfrm>
              <a:off x="4300607" y="3841292"/>
              <a:ext cx="2043145" cy="523220"/>
            </a:xfrm>
            <a:prstGeom prst="rect">
              <a:avLst/>
            </a:prstGeom>
            <a:noFill/>
          </p:spPr>
          <p:txBody>
            <a:bodyPr wrap="square" rtlCol="0">
              <a:spAutoFit/>
            </a:bodyPr>
            <a:lstStyle/>
            <a:p>
              <a:pPr algn="ctr"/>
              <a:r>
                <a:rPr lang="en-US" sz="1400" dirty="0" smtClean="0"/>
                <a:t>Choose the correct category.</a:t>
              </a:r>
              <a:endParaRPr lang="en-US" sz="1400" dirty="0"/>
            </a:p>
          </p:txBody>
        </p:sp>
        <p:sp>
          <p:nvSpPr>
            <p:cNvPr id="2" name="Rectangle 1"/>
            <p:cNvSpPr/>
            <p:nvPr/>
          </p:nvSpPr>
          <p:spPr>
            <a:xfrm>
              <a:off x="4952546" y="3066357"/>
              <a:ext cx="739265" cy="739265"/>
            </a:xfrm>
            <a:prstGeom prst="rect">
              <a:avLst/>
            </a:prstGeom>
            <a:solidFill>
              <a:schemeClr val="bg1">
                <a:lumMod val="6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457703" y="4413095"/>
              <a:ext cx="495547" cy="3346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B</a:t>
              </a:r>
              <a:endParaRPr lang="en-US" sz="1600" dirty="0">
                <a:solidFill>
                  <a:schemeClr val="tx1"/>
                </a:solidFill>
              </a:endParaRPr>
            </a:p>
          </p:txBody>
        </p:sp>
      </p:grpSp>
      <p:grpSp>
        <p:nvGrpSpPr>
          <p:cNvPr id="17" name="Group 16"/>
          <p:cNvGrpSpPr/>
          <p:nvPr/>
        </p:nvGrpSpPr>
        <p:grpSpPr>
          <a:xfrm>
            <a:off x="6431831" y="3425455"/>
            <a:ext cx="872738" cy="945087"/>
            <a:chOff x="6549657" y="3066422"/>
            <a:chExt cx="883078" cy="956284"/>
          </a:xfrm>
        </p:grpSpPr>
        <p:cxnSp>
          <p:nvCxnSpPr>
            <p:cNvPr id="70" name="Straight Arrow Connector 69"/>
            <p:cNvCxnSpPr/>
            <p:nvPr/>
          </p:nvCxnSpPr>
          <p:spPr>
            <a:xfrm flipH="1" flipV="1">
              <a:off x="6549657" y="3066422"/>
              <a:ext cx="883078" cy="956284"/>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rot="2721670">
              <a:off x="6798589" y="3252227"/>
              <a:ext cx="649537" cy="369332"/>
            </a:xfrm>
            <a:prstGeom prst="rect">
              <a:avLst/>
            </a:prstGeom>
            <a:noFill/>
          </p:spPr>
          <p:txBody>
            <a:bodyPr wrap="none" rtlCol="0">
              <a:spAutoFit/>
            </a:bodyPr>
            <a:lstStyle/>
            <a:p>
              <a:r>
                <a:rPr lang="en-US" smtClean="0"/>
                <a:t>Time</a:t>
              </a:r>
              <a:endParaRPr lang="en-US"/>
            </a:p>
          </p:txBody>
        </p:sp>
      </p:grpSp>
      <p:grpSp>
        <p:nvGrpSpPr>
          <p:cNvPr id="18" name="Group 17"/>
          <p:cNvGrpSpPr/>
          <p:nvPr/>
        </p:nvGrpSpPr>
        <p:grpSpPr>
          <a:xfrm>
            <a:off x="6003709" y="4473558"/>
            <a:ext cx="2043145" cy="2043145"/>
            <a:chOff x="6444823" y="4355458"/>
            <a:chExt cx="2043145" cy="2043145"/>
          </a:xfrm>
        </p:grpSpPr>
        <p:sp>
          <p:nvSpPr>
            <p:cNvPr id="63" name="Rectangle 62"/>
            <p:cNvSpPr/>
            <p:nvPr/>
          </p:nvSpPr>
          <p:spPr>
            <a:xfrm>
              <a:off x="6444823" y="4355458"/>
              <a:ext cx="2043145" cy="2043145"/>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6444823" y="5449867"/>
              <a:ext cx="2043145" cy="523220"/>
            </a:xfrm>
            <a:prstGeom prst="rect">
              <a:avLst/>
            </a:prstGeom>
            <a:noFill/>
          </p:spPr>
          <p:txBody>
            <a:bodyPr wrap="square" rtlCol="0">
              <a:spAutoFit/>
            </a:bodyPr>
            <a:lstStyle/>
            <a:p>
              <a:pPr algn="ctr"/>
              <a:r>
                <a:rPr lang="en-US" sz="1400" dirty="0" smtClean="0"/>
                <a:t>This is a member of Category B</a:t>
              </a:r>
              <a:endParaRPr lang="en-US" sz="1400" dirty="0"/>
            </a:p>
          </p:txBody>
        </p:sp>
        <p:sp>
          <p:nvSpPr>
            <p:cNvPr id="75" name="Rectangle 74"/>
            <p:cNvSpPr/>
            <p:nvPr/>
          </p:nvSpPr>
          <p:spPr>
            <a:xfrm>
              <a:off x="7096762" y="4509557"/>
              <a:ext cx="739265" cy="739265"/>
            </a:xfrm>
            <a:prstGeom prst="rect">
              <a:avLst/>
            </a:prstGeom>
            <a:solidFill>
              <a:schemeClr val="bg1">
                <a:lumMod val="6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1744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42887"/>
            <a:ext cx="9144000" cy="523220"/>
          </a:xfrm>
          <a:prstGeom prst="rect">
            <a:avLst/>
          </a:prstGeom>
          <a:noFill/>
        </p:spPr>
        <p:txBody>
          <a:bodyPr wrap="square" rtlCol="0">
            <a:spAutoFit/>
          </a:bodyPr>
          <a:lstStyle/>
          <a:p>
            <a:pPr>
              <a:spcAft>
                <a:spcPts val="1200"/>
              </a:spcAft>
            </a:pPr>
            <a:r>
              <a:rPr lang="en-US" sz="2800" b="1" dirty="0" smtClean="0"/>
              <a:t>Generating a category after learning.</a:t>
            </a:r>
          </a:p>
        </p:txBody>
      </p:sp>
      <p:grpSp>
        <p:nvGrpSpPr>
          <p:cNvPr id="44" name="Group 43"/>
          <p:cNvGrpSpPr/>
          <p:nvPr/>
        </p:nvGrpSpPr>
        <p:grpSpPr>
          <a:xfrm>
            <a:off x="1378838" y="3925047"/>
            <a:ext cx="6386322" cy="2362747"/>
            <a:chOff x="1807418" y="4569992"/>
            <a:chExt cx="6331945" cy="2254729"/>
          </a:xfrm>
        </p:grpSpPr>
        <p:grpSp>
          <p:nvGrpSpPr>
            <p:cNvPr id="5" name="Group 4"/>
            <p:cNvGrpSpPr/>
            <p:nvPr/>
          </p:nvGrpSpPr>
          <p:grpSpPr>
            <a:xfrm>
              <a:off x="1807418" y="4569993"/>
              <a:ext cx="2449790" cy="2254728"/>
              <a:chOff x="4992270" y="1136422"/>
              <a:chExt cx="2749787" cy="2530840"/>
            </a:xfrm>
          </p:grpSpPr>
          <p:grpSp>
            <p:nvGrpSpPr>
              <p:cNvPr id="17" name="Group 16"/>
              <p:cNvGrpSpPr/>
              <p:nvPr/>
            </p:nvGrpSpPr>
            <p:grpSpPr>
              <a:xfrm>
                <a:off x="4992270" y="1277460"/>
                <a:ext cx="2749787" cy="2346878"/>
                <a:chOff x="1947672" y="3812167"/>
                <a:chExt cx="2749787" cy="2346878"/>
              </a:xfrm>
            </p:grpSpPr>
            <p:cxnSp>
              <p:nvCxnSpPr>
                <p:cNvPr id="19" name="Straight Arrow Connector 18"/>
                <p:cNvCxnSpPr/>
                <p:nvPr/>
              </p:nvCxnSpPr>
              <p:spPr>
                <a:xfrm>
                  <a:off x="1947672" y="3812167"/>
                  <a:ext cx="0" cy="216852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2002294" y="6159045"/>
                  <a:ext cx="2695165"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5246448" y="1136422"/>
                <a:ext cx="1176664" cy="2530840"/>
                <a:chOff x="5246448" y="1136422"/>
                <a:chExt cx="1176664" cy="2530840"/>
              </a:xfrm>
            </p:grpSpPr>
            <p:sp>
              <p:nvSpPr>
                <p:cNvPr id="9" name="TextBox 8"/>
                <p:cNvSpPr txBox="1"/>
                <p:nvPr/>
              </p:nvSpPr>
              <p:spPr>
                <a:xfrm>
                  <a:off x="5650997" y="2375519"/>
                  <a:ext cx="528459" cy="703463"/>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10" name="TextBox 9"/>
                <p:cNvSpPr txBox="1"/>
                <p:nvPr/>
              </p:nvSpPr>
              <p:spPr>
                <a:xfrm>
                  <a:off x="5735539" y="1845464"/>
                  <a:ext cx="528459" cy="703463"/>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11" name="TextBox 10"/>
                <p:cNvSpPr txBox="1"/>
                <p:nvPr/>
              </p:nvSpPr>
              <p:spPr>
                <a:xfrm>
                  <a:off x="5250832" y="2897251"/>
                  <a:ext cx="400166" cy="703463"/>
                </a:xfrm>
                <a:prstGeom prst="rect">
                  <a:avLst/>
                </a:prstGeom>
                <a:noFill/>
              </p:spPr>
              <p:txBody>
                <a:bodyPr wrap="square" rtlCol="0">
                  <a:spAutoFit/>
                </a:bodyPr>
                <a:lstStyle/>
                <a:p>
                  <a:r>
                    <a:rPr lang="en-US" sz="2800" dirty="0" smtClean="0">
                      <a:solidFill>
                        <a:srgbClr val="FF0000"/>
                      </a:solidFill>
                    </a:rPr>
                    <a:t>A</a:t>
                  </a:r>
                  <a:endParaRPr lang="en-US" sz="2800" dirty="0">
                    <a:solidFill>
                      <a:srgbClr val="FF0000"/>
                    </a:solidFill>
                  </a:endParaRPr>
                </a:p>
              </p:txBody>
            </p:sp>
            <p:sp>
              <p:nvSpPr>
                <p:cNvPr id="12" name="TextBox 11"/>
                <p:cNvSpPr txBox="1"/>
                <p:nvPr/>
              </p:nvSpPr>
              <p:spPr>
                <a:xfrm>
                  <a:off x="5256143" y="1476132"/>
                  <a:ext cx="528459" cy="703463"/>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13" name="TextBox 12"/>
                <p:cNvSpPr txBox="1"/>
                <p:nvPr/>
              </p:nvSpPr>
              <p:spPr>
                <a:xfrm>
                  <a:off x="5246448" y="2158587"/>
                  <a:ext cx="528459" cy="703463"/>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14" name="TextBox 13"/>
                <p:cNvSpPr txBox="1"/>
                <p:nvPr/>
              </p:nvSpPr>
              <p:spPr>
                <a:xfrm>
                  <a:off x="5810112" y="1136422"/>
                  <a:ext cx="528459" cy="703463"/>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15" name="TextBox 14"/>
                <p:cNvSpPr txBox="1"/>
                <p:nvPr/>
              </p:nvSpPr>
              <p:spPr>
                <a:xfrm>
                  <a:off x="5894653" y="2963799"/>
                  <a:ext cx="528459" cy="703463"/>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grpSp>
        </p:grpSp>
        <p:cxnSp>
          <p:nvCxnSpPr>
            <p:cNvPr id="21" name="Straight Arrow Connector 20"/>
            <p:cNvCxnSpPr/>
            <p:nvPr/>
          </p:nvCxnSpPr>
          <p:spPr>
            <a:xfrm flipH="1">
              <a:off x="4384607" y="5593574"/>
              <a:ext cx="624048" cy="0"/>
            </a:xfrm>
            <a:prstGeom prst="straightConnector1">
              <a:avLst/>
            </a:prstGeom>
            <a:ln w="38100">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5674703" y="4569992"/>
              <a:ext cx="2464660" cy="2254728"/>
              <a:chOff x="5584493" y="4533049"/>
              <a:chExt cx="2464660" cy="2254728"/>
            </a:xfrm>
          </p:grpSpPr>
          <p:cxnSp>
            <p:nvCxnSpPr>
              <p:cNvPr id="34" name="Straight Arrow Connector 33"/>
              <p:cNvCxnSpPr/>
              <p:nvPr/>
            </p:nvCxnSpPr>
            <p:spPr>
              <a:xfrm>
                <a:off x="5584493" y="4658700"/>
                <a:ext cx="0" cy="1931944"/>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5633156" y="6749538"/>
                <a:ext cx="2401126"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171355" y="5636964"/>
                <a:ext cx="470805" cy="626716"/>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27" name="TextBox 26"/>
              <p:cNvSpPr txBox="1"/>
              <p:nvPr/>
            </p:nvSpPr>
            <p:spPr>
              <a:xfrm>
                <a:off x="6246673" y="5164736"/>
                <a:ext cx="470805" cy="626716"/>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28" name="TextBox 27"/>
              <p:cNvSpPr txBox="1"/>
              <p:nvPr/>
            </p:nvSpPr>
            <p:spPr>
              <a:xfrm>
                <a:off x="5814847" y="6101776"/>
                <a:ext cx="356508" cy="626716"/>
              </a:xfrm>
              <a:prstGeom prst="rect">
                <a:avLst/>
              </a:prstGeom>
              <a:noFill/>
            </p:spPr>
            <p:txBody>
              <a:bodyPr wrap="square" rtlCol="0">
                <a:spAutoFit/>
              </a:bodyPr>
              <a:lstStyle/>
              <a:p>
                <a:r>
                  <a:rPr lang="en-US" sz="2800" dirty="0" smtClean="0">
                    <a:solidFill>
                      <a:srgbClr val="FF0000"/>
                    </a:solidFill>
                  </a:rPr>
                  <a:t>A</a:t>
                </a:r>
                <a:endParaRPr lang="en-US" sz="2800" dirty="0">
                  <a:solidFill>
                    <a:srgbClr val="FF0000"/>
                  </a:solidFill>
                </a:endParaRPr>
              </a:p>
            </p:txBody>
          </p:sp>
          <p:sp>
            <p:nvSpPr>
              <p:cNvPr id="29" name="TextBox 28"/>
              <p:cNvSpPr txBox="1"/>
              <p:nvPr/>
            </p:nvSpPr>
            <p:spPr>
              <a:xfrm>
                <a:off x="5819578" y="4835698"/>
                <a:ext cx="470805" cy="626716"/>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30" name="TextBox 29"/>
              <p:cNvSpPr txBox="1"/>
              <p:nvPr/>
            </p:nvSpPr>
            <p:spPr>
              <a:xfrm>
                <a:off x="5810941" y="5443698"/>
                <a:ext cx="470805" cy="626716"/>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31" name="TextBox 30"/>
              <p:cNvSpPr txBox="1"/>
              <p:nvPr/>
            </p:nvSpPr>
            <p:spPr>
              <a:xfrm>
                <a:off x="6313110" y="4533049"/>
                <a:ext cx="470805" cy="626716"/>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32" name="TextBox 31"/>
              <p:cNvSpPr txBox="1"/>
              <p:nvPr/>
            </p:nvSpPr>
            <p:spPr>
              <a:xfrm>
                <a:off x="6388428" y="6161061"/>
                <a:ext cx="470805" cy="626716"/>
              </a:xfrm>
              <a:prstGeom prst="rect">
                <a:avLst/>
              </a:prstGeom>
              <a:noFill/>
            </p:spPr>
            <p:txBody>
              <a:bodyPr wrap="none" rtlCol="0">
                <a:spAutoFit/>
              </a:bodyPr>
              <a:lstStyle/>
              <a:p>
                <a:r>
                  <a:rPr lang="en-US" sz="2800" dirty="0" smtClean="0">
                    <a:solidFill>
                      <a:srgbClr val="FF0000"/>
                    </a:solidFill>
                  </a:rPr>
                  <a:t>A</a:t>
                </a:r>
                <a:endParaRPr lang="en-US" sz="2800" dirty="0">
                  <a:solidFill>
                    <a:srgbClr val="FF0000"/>
                  </a:solidFill>
                </a:endParaRPr>
              </a:p>
            </p:txBody>
          </p:sp>
          <p:sp>
            <p:nvSpPr>
              <p:cNvPr id="33" name="TextBox 32"/>
              <p:cNvSpPr txBox="1"/>
              <p:nvPr/>
            </p:nvSpPr>
            <p:spPr>
              <a:xfrm>
                <a:off x="7100818" y="6066916"/>
                <a:ext cx="455444" cy="626716"/>
              </a:xfrm>
              <a:prstGeom prst="rect">
                <a:avLst/>
              </a:prstGeom>
              <a:noFill/>
            </p:spPr>
            <p:txBody>
              <a:bodyPr wrap="none" rtlCol="0">
                <a:spAutoFit/>
              </a:bodyPr>
              <a:lstStyle/>
              <a:p>
                <a:r>
                  <a:rPr lang="en-US" sz="2800" dirty="0">
                    <a:solidFill>
                      <a:srgbClr val="0070C0"/>
                    </a:solidFill>
                  </a:rPr>
                  <a:t>B</a:t>
                </a:r>
              </a:p>
            </p:txBody>
          </p:sp>
          <p:sp>
            <p:nvSpPr>
              <p:cNvPr id="36" name="TextBox 35"/>
              <p:cNvSpPr txBox="1"/>
              <p:nvPr/>
            </p:nvSpPr>
            <p:spPr>
              <a:xfrm>
                <a:off x="7389812" y="4827187"/>
                <a:ext cx="455444" cy="626716"/>
              </a:xfrm>
              <a:prstGeom prst="rect">
                <a:avLst/>
              </a:prstGeom>
              <a:noFill/>
            </p:spPr>
            <p:txBody>
              <a:bodyPr wrap="none" rtlCol="0">
                <a:spAutoFit/>
              </a:bodyPr>
              <a:lstStyle/>
              <a:p>
                <a:r>
                  <a:rPr lang="en-US" sz="2800" dirty="0">
                    <a:solidFill>
                      <a:srgbClr val="0070C0"/>
                    </a:solidFill>
                  </a:rPr>
                  <a:t>B</a:t>
                </a:r>
              </a:p>
            </p:txBody>
          </p:sp>
          <p:sp>
            <p:nvSpPr>
              <p:cNvPr id="37" name="TextBox 36"/>
              <p:cNvSpPr txBox="1"/>
              <p:nvPr/>
            </p:nvSpPr>
            <p:spPr>
              <a:xfrm>
                <a:off x="7100818" y="5211709"/>
                <a:ext cx="455444" cy="626716"/>
              </a:xfrm>
              <a:prstGeom prst="rect">
                <a:avLst/>
              </a:prstGeom>
              <a:noFill/>
            </p:spPr>
            <p:txBody>
              <a:bodyPr wrap="none" rtlCol="0">
                <a:spAutoFit/>
              </a:bodyPr>
              <a:lstStyle/>
              <a:p>
                <a:r>
                  <a:rPr lang="en-US" sz="2800" dirty="0">
                    <a:solidFill>
                      <a:srgbClr val="0070C0"/>
                    </a:solidFill>
                  </a:rPr>
                  <a:t>B</a:t>
                </a:r>
              </a:p>
            </p:txBody>
          </p:sp>
          <p:sp>
            <p:nvSpPr>
              <p:cNvPr id="38" name="TextBox 37"/>
              <p:cNvSpPr txBox="1"/>
              <p:nvPr/>
            </p:nvSpPr>
            <p:spPr>
              <a:xfrm>
                <a:off x="7551875" y="5817862"/>
                <a:ext cx="455444" cy="626716"/>
              </a:xfrm>
              <a:prstGeom prst="rect">
                <a:avLst/>
              </a:prstGeom>
              <a:noFill/>
            </p:spPr>
            <p:txBody>
              <a:bodyPr wrap="none" rtlCol="0">
                <a:spAutoFit/>
              </a:bodyPr>
              <a:lstStyle/>
              <a:p>
                <a:r>
                  <a:rPr lang="en-US" sz="2800" dirty="0">
                    <a:solidFill>
                      <a:srgbClr val="0070C0"/>
                    </a:solidFill>
                  </a:rPr>
                  <a:t>B</a:t>
                </a:r>
              </a:p>
            </p:txBody>
          </p:sp>
          <p:sp>
            <p:nvSpPr>
              <p:cNvPr id="39" name="TextBox 38"/>
              <p:cNvSpPr txBox="1"/>
              <p:nvPr/>
            </p:nvSpPr>
            <p:spPr>
              <a:xfrm>
                <a:off x="6939069" y="4658700"/>
                <a:ext cx="455444" cy="626716"/>
              </a:xfrm>
              <a:prstGeom prst="rect">
                <a:avLst/>
              </a:prstGeom>
              <a:noFill/>
            </p:spPr>
            <p:txBody>
              <a:bodyPr wrap="none" rtlCol="0">
                <a:spAutoFit/>
              </a:bodyPr>
              <a:lstStyle/>
              <a:p>
                <a:r>
                  <a:rPr lang="en-US" sz="2800" dirty="0">
                    <a:solidFill>
                      <a:srgbClr val="0070C0"/>
                    </a:solidFill>
                  </a:rPr>
                  <a:t>B</a:t>
                </a:r>
              </a:p>
            </p:txBody>
          </p:sp>
          <p:sp>
            <p:nvSpPr>
              <p:cNvPr id="40" name="TextBox 39"/>
              <p:cNvSpPr txBox="1"/>
              <p:nvPr/>
            </p:nvSpPr>
            <p:spPr>
              <a:xfrm>
                <a:off x="7593709" y="5412405"/>
                <a:ext cx="455444" cy="626716"/>
              </a:xfrm>
              <a:prstGeom prst="rect">
                <a:avLst/>
              </a:prstGeom>
              <a:noFill/>
            </p:spPr>
            <p:txBody>
              <a:bodyPr wrap="none" rtlCol="0">
                <a:spAutoFit/>
              </a:bodyPr>
              <a:lstStyle/>
              <a:p>
                <a:r>
                  <a:rPr lang="en-US" sz="2800" dirty="0">
                    <a:solidFill>
                      <a:srgbClr val="0070C0"/>
                    </a:solidFill>
                  </a:rPr>
                  <a:t>B</a:t>
                </a:r>
              </a:p>
            </p:txBody>
          </p:sp>
          <p:sp>
            <p:nvSpPr>
              <p:cNvPr id="41" name="TextBox 40"/>
              <p:cNvSpPr txBox="1"/>
              <p:nvPr/>
            </p:nvSpPr>
            <p:spPr>
              <a:xfrm>
                <a:off x="6834865" y="5666934"/>
                <a:ext cx="455444" cy="626716"/>
              </a:xfrm>
              <a:prstGeom prst="rect">
                <a:avLst/>
              </a:prstGeom>
              <a:noFill/>
            </p:spPr>
            <p:txBody>
              <a:bodyPr wrap="none" rtlCol="0">
                <a:spAutoFit/>
              </a:bodyPr>
              <a:lstStyle/>
              <a:p>
                <a:r>
                  <a:rPr lang="en-US" sz="2800" dirty="0">
                    <a:solidFill>
                      <a:srgbClr val="0070C0"/>
                    </a:solidFill>
                  </a:rPr>
                  <a:t>B</a:t>
                </a:r>
              </a:p>
            </p:txBody>
          </p:sp>
        </p:grpSp>
      </p:grpSp>
      <p:sp>
        <p:nvSpPr>
          <p:cNvPr id="2" name="TextBox 1"/>
          <p:cNvSpPr txBox="1"/>
          <p:nvPr/>
        </p:nvSpPr>
        <p:spPr>
          <a:xfrm>
            <a:off x="524411" y="1199447"/>
            <a:ext cx="8363348" cy="2246769"/>
          </a:xfrm>
          <a:prstGeom prst="rect">
            <a:avLst/>
          </a:prstGeom>
          <a:noFill/>
        </p:spPr>
        <p:txBody>
          <a:bodyPr wrap="square" rtlCol="0">
            <a:spAutoFit/>
          </a:bodyPr>
          <a:lstStyle/>
          <a:p>
            <a:pPr>
              <a:spcAft>
                <a:spcPts val="1200"/>
              </a:spcAft>
            </a:pPr>
            <a:r>
              <a:rPr lang="en-US" sz="2400" b="1" dirty="0" smtClean="0"/>
              <a:t>Training phase</a:t>
            </a:r>
            <a:r>
              <a:rPr lang="en-US" sz="2400" dirty="0" smtClean="0"/>
              <a:t>: participants observe members of a known category “</a:t>
            </a:r>
            <a:r>
              <a:rPr lang="en-US" sz="2400" i="1" dirty="0" smtClean="0"/>
              <a:t>Alpha</a:t>
            </a:r>
            <a:r>
              <a:rPr lang="en-US" sz="2400" dirty="0" smtClean="0"/>
              <a:t>”.</a:t>
            </a:r>
          </a:p>
          <a:p>
            <a:pPr>
              <a:spcAft>
                <a:spcPts val="1200"/>
              </a:spcAft>
            </a:pPr>
            <a:r>
              <a:rPr lang="en-US" sz="2400" b="1" dirty="0" smtClean="0"/>
              <a:t>Generate phase</a:t>
            </a:r>
            <a:r>
              <a:rPr lang="en-US" sz="2400" dirty="0" smtClean="0"/>
              <a:t>: participants generate members of a second category “</a:t>
            </a:r>
            <a:r>
              <a:rPr lang="en-US" sz="2400" i="1" dirty="0" smtClean="0"/>
              <a:t>Beta</a:t>
            </a:r>
            <a:r>
              <a:rPr lang="en-US" sz="2400" dirty="0" smtClean="0"/>
              <a:t>”.</a:t>
            </a:r>
          </a:p>
          <a:p>
            <a:pPr>
              <a:spcAft>
                <a:spcPts val="1200"/>
              </a:spcAft>
            </a:pPr>
            <a:r>
              <a:rPr lang="en-US" sz="2400" b="1" dirty="0" smtClean="0"/>
              <a:t>Generalization phase</a:t>
            </a:r>
            <a:r>
              <a:rPr lang="en-US" sz="2400" dirty="0" smtClean="0"/>
              <a:t>: classify new examples (A vs. B)</a:t>
            </a:r>
            <a:endParaRPr lang="en-US" sz="2400" dirty="0"/>
          </a:p>
        </p:txBody>
      </p:sp>
    </p:spTree>
    <p:extLst>
      <p:ext uri="{BB962C8B-B14F-4D97-AF65-F5344CB8AC3E}">
        <p14:creationId xmlns:p14="http://schemas.microsoft.com/office/powerpoint/2010/main" val="917914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242887"/>
            <a:ext cx="9144000" cy="523220"/>
          </a:xfrm>
          <a:prstGeom prst="rect">
            <a:avLst/>
          </a:prstGeom>
          <a:noFill/>
        </p:spPr>
        <p:txBody>
          <a:bodyPr wrap="square" rtlCol="0">
            <a:spAutoFit/>
          </a:bodyPr>
          <a:lstStyle/>
          <a:p>
            <a:pPr>
              <a:spcAft>
                <a:spcPts val="1200"/>
              </a:spcAft>
            </a:pPr>
            <a:r>
              <a:rPr lang="en-US" sz="2800" b="1" dirty="0" err="1" smtClean="0"/>
              <a:t>Jern</a:t>
            </a:r>
            <a:r>
              <a:rPr lang="en-US" sz="2800" b="1" dirty="0" smtClean="0"/>
              <a:t> &amp; Kemp (2013; </a:t>
            </a:r>
            <a:r>
              <a:rPr lang="en-US" sz="2800" b="1" i="1" dirty="0" smtClean="0"/>
              <a:t>Experiments 3-4</a:t>
            </a:r>
            <a:r>
              <a:rPr lang="en-US" sz="2800" b="1" dirty="0" smtClean="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94125"/>
            <a:ext cx="9144000" cy="2634712"/>
          </a:xfrm>
          <a:prstGeom prst="rect">
            <a:avLst/>
          </a:prstGeom>
        </p:spPr>
      </p:pic>
      <p:sp>
        <p:nvSpPr>
          <p:cNvPr id="10" name="TextBox 9"/>
          <p:cNvSpPr txBox="1"/>
          <p:nvPr/>
        </p:nvSpPr>
        <p:spPr>
          <a:xfrm>
            <a:off x="214312" y="887392"/>
            <a:ext cx="8612188" cy="2754600"/>
          </a:xfrm>
          <a:prstGeom prst="rect">
            <a:avLst/>
          </a:prstGeom>
          <a:noFill/>
        </p:spPr>
        <p:txBody>
          <a:bodyPr wrap="square" rtlCol="0">
            <a:spAutoFit/>
          </a:bodyPr>
          <a:lstStyle/>
          <a:p>
            <a:r>
              <a:rPr lang="en-US" sz="2400" dirty="0" smtClean="0"/>
              <a:t>Training on categories containing:</a:t>
            </a:r>
          </a:p>
          <a:p>
            <a:pPr marL="577850" indent="-381000">
              <a:buAutoNum type="alphaLcParenBoth"/>
            </a:pPr>
            <a:r>
              <a:rPr lang="en-US" sz="2000" dirty="0" smtClean="0"/>
              <a:t>Positively correlated features,</a:t>
            </a:r>
          </a:p>
          <a:p>
            <a:pPr marL="577850" indent="-381000">
              <a:buAutoNum type="alphaLcParenBoth"/>
            </a:pPr>
            <a:r>
              <a:rPr lang="en-US" sz="2000" dirty="0" smtClean="0"/>
              <a:t>Negatively correlated features, </a:t>
            </a:r>
            <a:r>
              <a:rPr lang="en-US" sz="2000" b="1" dirty="0" smtClean="0"/>
              <a:t>or</a:t>
            </a:r>
          </a:p>
          <a:p>
            <a:pPr marL="577850" indent="-381000">
              <a:buAutoNum type="alphaLcParenBoth"/>
            </a:pPr>
            <a:r>
              <a:rPr lang="en-US" sz="2000" dirty="0" smtClean="0"/>
              <a:t>Uncorrelated features.</a:t>
            </a:r>
          </a:p>
          <a:p>
            <a:pPr marL="577850" indent="-381000">
              <a:buAutoNum type="alphaLcParenBoth"/>
            </a:pPr>
            <a:endParaRPr lang="en-US" sz="2000" dirty="0" smtClean="0"/>
          </a:p>
          <a:p>
            <a:r>
              <a:rPr lang="en-US" sz="2300" dirty="0"/>
              <a:t>P</a:t>
            </a:r>
            <a:r>
              <a:rPr lang="en-US" sz="2300" dirty="0" smtClean="0"/>
              <a:t>articipants generated novel categories containing the correlations within existing categories</a:t>
            </a:r>
            <a:r>
              <a:rPr lang="en-US" sz="2300" b="1" dirty="0" smtClean="0"/>
              <a:t>. Generated categories reflect knowledge of existing categories.</a:t>
            </a:r>
            <a:endParaRPr lang="en-US" sz="2300" b="1" dirty="0"/>
          </a:p>
        </p:txBody>
      </p:sp>
    </p:spTree>
    <p:extLst>
      <p:ext uri="{BB962C8B-B14F-4D97-AF65-F5344CB8AC3E}">
        <p14:creationId xmlns:p14="http://schemas.microsoft.com/office/powerpoint/2010/main" val="1329699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242887"/>
            <a:ext cx="9144000" cy="523220"/>
          </a:xfrm>
          <a:prstGeom prst="rect">
            <a:avLst/>
          </a:prstGeom>
          <a:noFill/>
        </p:spPr>
        <p:txBody>
          <a:bodyPr wrap="square" rtlCol="0">
            <a:spAutoFit/>
          </a:bodyPr>
          <a:lstStyle/>
          <a:p>
            <a:pPr>
              <a:spcAft>
                <a:spcPts val="1200"/>
              </a:spcAft>
            </a:pPr>
            <a:r>
              <a:rPr lang="en-US" sz="2800" b="1" dirty="0" err="1" smtClean="0"/>
              <a:t>Jern</a:t>
            </a:r>
            <a:r>
              <a:rPr lang="en-US" sz="2800" b="1" dirty="0" smtClean="0"/>
              <a:t> &amp; Kemp (2013; </a:t>
            </a:r>
            <a:r>
              <a:rPr lang="en-US" sz="2800" b="1" i="1" dirty="0" smtClean="0"/>
              <a:t>Experiments 3-4</a:t>
            </a:r>
            <a:r>
              <a:rPr lang="en-US" sz="2800" b="1" dirty="0" smtClean="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94125"/>
            <a:ext cx="9144000" cy="2634712"/>
          </a:xfrm>
          <a:prstGeom prst="rect">
            <a:avLst/>
          </a:prstGeom>
        </p:spPr>
      </p:pic>
      <p:sp>
        <p:nvSpPr>
          <p:cNvPr id="10" name="TextBox 9"/>
          <p:cNvSpPr txBox="1"/>
          <p:nvPr/>
        </p:nvSpPr>
        <p:spPr>
          <a:xfrm>
            <a:off x="214312" y="887392"/>
            <a:ext cx="8612188" cy="2215991"/>
          </a:xfrm>
          <a:prstGeom prst="rect">
            <a:avLst/>
          </a:prstGeom>
          <a:noFill/>
        </p:spPr>
        <p:txBody>
          <a:bodyPr wrap="square" rtlCol="0">
            <a:spAutoFit/>
          </a:bodyPr>
          <a:lstStyle/>
          <a:p>
            <a:r>
              <a:rPr lang="en-US" sz="2300" dirty="0" smtClean="0"/>
              <a:t>Participants generated novel categories containing the correlations within existing categories</a:t>
            </a:r>
            <a:r>
              <a:rPr lang="en-US" sz="2300" b="1" dirty="0" smtClean="0"/>
              <a:t>. Generated categories reflect knowledge of existing categories.</a:t>
            </a:r>
            <a:endParaRPr lang="en-US" sz="2300" dirty="0" smtClean="0"/>
          </a:p>
          <a:p>
            <a:endParaRPr lang="en-US" sz="2300" b="1" dirty="0"/>
          </a:p>
          <a:p>
            <a:r>
              <a:rPr lang="en-US" sz="2300" b="1" dirty="0" smtClean="0"/>
              <a:t>Question: </a:t>
            </a:r>
            <a:r>
              <a:rPr lang="en-US" sz="2300" dirty="0" smtClean="0"/>
              <a:t>Do people </a:t>
            </a:r>
            <a:r>
              <a:rPr lang="en-US" sz="2300" i="1" dirty="0" smtClean="0"/>
              <a:t>always</a:t>
            </a:r>
            <a:r>
              <a:rPr lang="en-US" sz="2300" dirty="0" smtClean="0"/>
              <a:t> follow the structure of the existing category? What happens when this is not the case?</a:t>
            </a:r>
            <a:endParaRPr lang="en-US" sz="2300" b="1" dirty="0"/>
          </a:p>
        </p:txBody>
      </p:sp>
    </p:spTree>
    <p:extLst>
      <p:ext uri="{BB962C8B-B14F-4D97-AF65-F5344CB8AC3E}">
        <p14:creationId xmlns:p14="http://schemas.microsoft.com/office/powerpoint/2010/main" val="1461878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291132" y="581191"/>
            <a:ext cx="8467681" cy="5955352"/>
            <a:chOff x="291132" y="581191"/>
            <a:chExt cx="8467681" cy="5955352"/>
          </a:xfrm>
        </p:grpSpPr>
        <p:sp>
          <p:nvSpPr>
            <p:cNvPr id="11" name="TextBox 10"/>
            <p:cNvSpPr txBox="1"/>
            <p:nvPr/>
          </p:nvSpPr>
          <p:spPr>
            <a:xfrm>
              <a:off x="981931" y="6074878"/>
              <a:ext cx="7545382" cy="461665"/>
            </a:xfrm>
            <a:prstGeom prst="rect">
              <a:avLst/>
            </a:prstGeom>
            <a:noFill/>
          </p:spPr>
          <p:txBody>
            <a:bodyPr wrap="square" rtlCol="0">
              <a:spAutoFit/>
            </a:bodyPr>
            <a:lstStyle/>
            <a:p>
              <a:pPr algn="ctr"/>
              <a:r>
                <a:rPr lang="en-US" sz="2400" smtClean="0"/>
                <a:t>Color</a:t>
              </a:r>
              <a:endParaRPr lang="en-US" sz="2400"/>
            </a:p>
          </p:txBody>
        </p:sp>
        <p:sp>
          <p:nvSpPr>
            <p:cNvPr id="12" name="TextBox 11"/>
            <p:cNvSpPr txBox="1"/>
            <p:nvPr/>
          </p:nvSpPr>
          <p:spPr>
            <a:xfrm rot="16200000">
              <a:off x="-2121487" y="3271361"/>
              <a:ext cx="5286904" cy="461665"/>
            </a:xfrm>
            <a:prstGeom prst="rect">
              <a:avLst/>
            </a:prstGeom>
            <a:noFill/>
          </p:spPr>
          <p:txBody>
            <a:bodyPr wrap="square" rtlCol="0">
              <a:spAutoFit/>
            </a:bodyPr>
            <a:lstStyle/>
            <a:p>
              <a:pPr algn="ctr"/>
              <a:r>
                <a:rPr lang="en-US" sz="2400" smtClean="0"/>
                <a:t>Size</a:t>
              </a:r>
              <a:endParaRPr lang="en-US" sz="2400" dirty="0"/>
            </a:p>
          </p:txBody>
        </p:sp>
        <p:grpSp>
          <p:nvGrpSpPr>
            <p:cNvPr id="21" name="Group 20"/>
            <p:cNvGrpSpPr/>
            <p:nvPr/>
          </p:nvGrpSpPr>
          <p:grpSpPr>
            <a:xfrm>
              <a:off x="773581" y="858744"/>
              <a:ext cx="2515128" cy="5286904"/>
              <a:chOff x="981931" y="858744"/>
              <a:chExt cx="2515128" cy="528690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931" y="3502198"/>
                <a:ext cx="2515127" cy="26434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931" y="858744"/>
                <a:ext cx="2515127" cy="2643450"/>
              </a:xfrm>
              <a:prstGeom prst="rect">
                <a:avLst/>
              </a:prstGeom>
            </p:spPr>
          </p:pic>
          <p:sp>
            <p:nvSpPr>
              <p:cNvPr id="14" name="TextBox 13"/>
              <p:cNvSpPr txBox="1"/>
              <p:nvPr/>
            </p:nvSpPr>
            <p:spPr>
              <a:xfrm>
                <a:off x="1019960" y="919193"/>
                <a:ext cx="2477099" cy="461665"/>
              </a:xfrm>
              <a:prstGeom prst="rect">
                <a:avLst/>
              </a:prstGeom>
              <a:noFill/>
            </p:spPr>
            <p:txBody>
              <a:bodyPr wrap="square" rtlCol="0">
                <a:spAutoFit/>
              </a:bodyPr>
              <a:lstStyle/>
              <a:p>
                <a:r>
                  <a:rPr lang="en-US" sz="2400" dirty="0" smtClean="0"/>
                  <a:t>XOR</a:t>
                </a:r>
                <a:endParaRPr lang="en-US" sz="2400" dirty="0"/>
              </a:p>
            </p:txBody>
          </p:sp>
          <p:sp>
            <p:nvSpPr>
              <p:cNvPr id="18" name="TextBox 17"/>
              <p:cNvSpPr txBox="1"/>
              <p:nvPr/>
            </p:nvSpPr>
            <p:spPr>
              <a:xfrm>
                <a:off x="1019960" y="3562643"/>
                <a:ext cx="2477099" cy="461665"/>
              </a:xfrm>
              <a:prstGeom prst="rect">
                <a:avLst/>
              </a:prstGeom>
              <a:noFill/>
            </p:spPr>
            <p:txBody>
              <a:bodyPr wrap="square" rtlCol="0">
                <a:spAutoFit/>
              </a:bodyPr>
              <a:lstStyle/>
              <a:p>
                <a:r>
                  <a:rPr lang="en-US" sz="2400" dirty="0" smtClean="0"/>
                  <a:t>XOR</a:t>
                </a:r>
                <a:endParaRPr lang="en-US" sz="2400" dirty="0"/>
              </a:p>
            </p:txBody>
          </p:sp>
        </p:grpSp>
        <p:grpSp>
          <p:nvGrpSpPr>
            <p:cNvPr id="17" name="Group 16"/>
            <p:cNvGrpSpPr/>
            <p:nvPr/>
          </p:nvGrpSpPr>
          <p:grpSpPr>
            <a:xfrm>
              <a:off x="3497059" y="858744"/>
              <a:ext cx="2515127" cy="5286904"/>
              <a:chOff x="3497059" y="858744"/>
              <a:chExt cx="2515127" cy="5286904"/>
            </a:xfrm>
          </p:grpSpPr>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7059" y="3502198"/>
                <a:ext cx="2515127" cy="264345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7059" y="858744"/>
                <a:ext cx="2515127" cy="2643450"/>
              </a:xfrm>
              <a:prstGeom prst="rect">
                <a:avLst/>
              </a:prstGeom>
            </p:spPr>
          </p:pic>
          <p:sp>
            <p:nvSpPr>
              <p:cNvPr id="15" name="TextBox 14"/>
              <p:cNvSpPr txBox="1"/>
              <p:nvPr/>
            </p:nvSpPr>
            <p:spPr>
              <a:xfrm>
                <a:off x="3497059" y="919193"/>
                <a:ext cx="2477099" cy="461665"/>
              </a:xfrm>
              <a:prstGeom prst="rect">
                <a:avLst/>
              </a:prstGeom>
              <a:noFill/>
            </p:spPr>
            <p:txBody>
              <a:bodyPr wrap="square" rtlCol="0">
                <a:spAutoFit/>
              </a:bodyPr>
              <a:lstStyle/>
              <a:p>
                <a:r>
                  <a:rPr lang="en-US" sz="2400" dirty="0" smtClean="0"/>
                  <a:t>Cluster</a:t>
                </a:r>
                <a:endParaRPr lang="en-US" sz="2400" dirty="0"/>
              </a:p>
            </p:txBody>
          </p:sp>
          <p:sp>
            <p:nvSpPr>
              <p:cNvPr id="19" name="TextBox 18"/>
              <p:cNvSpPr txBox="1"/>
              <p:nvPr/>
            </p:nvSpPr>
            <p:spPr>
              <a:xfrm>
                <a:off x="3497059" y="3562643"/>
                <a:ext cx="2477099" cy="461665"/>
              </a:xfrm>
              <a:prstGeom prst="rect">
                <a:avLst/>
              </a:prstGeom>
              <a:noFill/>
            </p:spPr>
            <p:txBody>
              <a:bodyPr wrap="square" rtlCol="0">
                <a:spAutoFit/>
              </a:bodyPr>
              <a:lstStyle/>
              <a:p>
                <a:r>
                  <a:rPr lang="en-US" sz="2400" dirty="0" smtClean="0"/>
                  <a:t>Cluster</a:t>
                </a:r>
                <a:endParaRPr lang="en-US" sz="2400" dirty="0"/>
              </a:p>
            </p:txBody>
          </p:sp>
        </p:grpSp>
        <p:grpSp>
          <p:nvGrpSpPr>
            <p:cNvPr id="13" name="Group 12"/>
            <p:cNvGrpSpPr/>
            <p:nvPr/>
          </p:nvGrpSpPr>
          <p:grpSpPr>
            <a:xfrm>
              <a:off x="6243685" y="858744"/>
              <a:ext cx="2515128" cy="5286903"/>
              <a:chOff x="6012185" y="858744"/>
              <a:chExt cx="2515128" cy="5286903"/>
            </a:xfrm>
          </p:grpSpPr>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2186" y="3502197"/>
                <a:ext cx="2515127" cy="264345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2186" y="858744"/>
                <a:ext cx="2515127" cy="2643450"/>
              </a:xfrm>
              <a:prstGeom prst="rect">
                <a:avLst/>
              </a:prstGeom>
            </p:spPr>
          </p:pic>
          <p:sp>
            <p:nvSpPr>
              <p:cNvPr id="16" name="TextBox 15"/>
              <p:cNvSpPr txBox="1"/>
              <p:nvPr/>
            </p:nvSpPr>
            <p:spPr>
              <a:xfrm>
                <a:off x="6012185" y="919193"/>
                <a:ext cx="2515128" cy="461665"/>
              </a:xfrm>
              <a:prstGeom prst="rect">
                <a:avLst/>
              </a:prstGeom>
              <a:noFill/>
            </p:spPr>
            <p:txBody>
              <a:bodyPr wrap="square" rtlCol="0">
                <a:spAutoFit/>
              </a:bodyPr>
              <a:lstStyle/>
              <a:p>
                <a:r>
                  <a:rPr lang="en-US" sz="2400" dirty="0" smtClean="0"/>
                  <a:t>Row</a:t>
                </a:r>
                <a:endParaRPr lang="en-US" sz="2400" dirty="0"/>
              </a:p>
            </p:txBody>
          </p:sp>
          <p:sp>
            <p:nvSpPr>
              <p:cNvPr id="20" name="TextBox 19"/>
              <p:cNvSpPr txBox="1"/>
              <p:nvPr/>
            </p:nvSpPr>
            <p:spPr>
              <a:xfrm>
                <a:off x="6012185" y="3562643"/>
                <a:ext cx="2515128" cy="461665"/>
              </a:xfrm>
              <a:prstGeom prst="rect">
                <a:avLst/>
              </a:prstGeom>
              <a:noFill/>
            </p:spPr>
            <p:txBody>
              <a:bodyPr wrap="square" rtlCol="0">
                <a:spAutoFit/>
              </a:bodyPr>
              <a:lstStyle/>
              <a:p>
                <a:r>
                  <a:rPr lang="en-US" sz="2400" dirty="0" smtClean="0"/>
                  <a:t>Row</a:t>
                </a:r>
                <a:endParaRPr lang="en-US" sz="2400" dirty="0"/>
              </a:p>
            </p:txBody>
          </p:sp>
        </p:grpSp>
        <p:sp>
          <p:nvSpPr>
            <p:cNvPr id="3" name="TextBox 2"/>
            <p:cNvSpPr txBox="1"/>
            <p:nvPr/>
          </p:nvSpPr>
          <p:spPr>
            <a:xfrm>
              <a:off x="981931" y="581191"/>
              <a:ext cx="7664358" cy="307777"/>
            </a:xfrm>
            <a:prstGeom prst="rect">
              <a:avLst/>
            </a:prstGeom>
            <a:noFill/>
          </p:spPr>
          <p:txBody>
            <a:bodyPr wrap="square" rtlCol="0">
              <a:spAutoFit/>
            </a:bodyPr>
            <a:lstStyle/>
            <a:p>
              <a:r>
                <a:rPr lang="en-US" sz="1400" dirty="0" smtClean="0"/>
                <a:t>*Assignment between perceptual and conceptual dimensions was counterbalanced across participants.</a:t>
              </a:r>
              <a:endParaRPr lang="en-US" sz="1400" dirty="0"/>
            </a:p>
          </p:txBody>
        </p:sp>
      </p:grpSp>
    </p:spTree>
    <p:extLst>
      <p:ext uri="{BB962C8B-B14F-4D97-AF65-F5344CB8AC3E}">
        <p14:creationId xmlns:p14="http://schemas.microsoft.com/office/powerpoint/2010/main" val="383361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28624" y="4524124"/>
            <a:ext cx="6129337" cy="2147352"/>
            <a:chOff x="1212850" y="4000320"/>
            <a:chExt cx="7616825" cy="2668479"/>
          </a:xfrm>
        </p:grpSpPr>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49" name="TextBox 48"/>
            <p:cNvSpPr txBox="1"/>
            <p:nvPr/>
          </p:nvSpPr>
          <p:spPr>
            <a:xfrm>
              <a:off x="1251239" y="4023279"/>
              <a:ext cx="2500553" cy="461665"/>
            </a:xfrm>
            <a:prstGeom prst="rect">
              <a:avLst/>
            </a:prstGeom>
            <a:noFill/>
          </p:spPr>
          <p:txBody>
            <a:bodyPr wrap="square" rtlCol="0">
              <a:spAutoFit/>
            </a:bodyPr>
            <a:lstStyle/>
            <a:p>
              <a:r>
                <a:rPr lang="en-US" sz="2400" smtClean="0"/>
                <a:t>XOR</a:t>
              </a:r>
              <a:endParaRPr lang="en-US" sz="2400"/>
            </a:p>
          </p:txBody>
        </p:sp>
        <p:sp>
          <p:nvSpPr>
            <p:cNvPr id="54" name="TextBox 53"/>
            <p:cNvSpPr txBox="1"/>
            <p:nvPr/>
          </p:nvSpPr>
          <p:spPr>
            <a:xfrm>
              <a:off x="3751792" y="4058494"/>
              <a:ext cx="2500553" cy="461665"/>
            </a:xfrm>
            <a:prstGeom prst="rect">
              <a:avLst/>
            </a:prstGeom>
            <a:noFill/>
          </p:spPr>
          <p:txBody>
            <a:bodyPr wrap="square" rtlCol="0">
              <a:spAutoFit/>
            </a:bodyPr>
            <a:lstStyle/>
            <a:p>
              <a:r>
                <a:rPr lang="en-US" sz="2400" smtClean="0"/>
                <a:t>Cluster</a:t>
              </a:r>
              <a:endParaRPr lang="en-US" sz="2400"/>
            </a:p>
          </p:txBody>
        </p:sp>
        <p:sp>
          <p:nvSpPr>
            <p:cNvPr id="55" name="TextBox 54"/>
            <p:cNvSpPr txBox="1"/>
            <p:nvPr/>
          </p:nvSpPr>
          <p:spPr>
            <a:xfrm>
              <a:off x="6290732" y="4023279"/>
              <a:ext cx="2538943" cy="461665"/>
            </a:xfrm>
            <a:prstGeom prst="rect">
              <a:avLst/>
            </a:prstGeom>
            <a:noFill/>
          </p:spPr>
          <p:txBody>
            <a:bodyPr wrap="square" rtlCol="0">
              <a:spAutoFit/>
            </a:bodyPr>
            <a:lstStyle/>
            <a:p>
              <a:r>
                <a:rPr lang="en-US" sz="2400" dirty="0" smtClean="0"/>
                <a:t>Row</a:t>
              </a:r>
              <a:endParaRPr lang="en-US" sz="2400" dirty="0"/>
            </a:p>
          </p:txBody>
        </p:sp>
      </p:grpSp>
      <p:sp>
        <p:nvSpPr>
          <p:cNvPr id="6" name="TextBox 5"/>
          <p:cNvSpPr txBox="1"/>
          <p:nvPr/>
        </p:nvSpPr>
        <p:spPr>
          <a:xfrm>
            <a:off x="4085617" y="877570"/>
            <a:ext cx="4766553" cy="3662541"/>
          </a:xfrm>
          <a:prstGeom prst="rect">
            <a:avLst/>
          </a:prstGeom>
          <a:noFill/>
        </p:spPr>
        <p:txBody>
          <a:bodyPr wrap="square" rtlCol="0">
            <a:spAutoFit/>
          </a:bodyPr>
          <a:lstStyle/>
          <a:p>
            <a:pPr marL="285750" indent="-285750">
              <a:spcAft>
                <a:spcPts val="1200"/>
              </a:spcAft>
              <a:buFont typeface="Arial" charset="0"/>
              <a:buChar char="•"/>
            </a:pPr>
            <a:r>
              <a:rPr lang="en-US" sz="2400" dirty="0" smtClean="0"/>
              <a:t>Participants randomly assigned to condition (XOR, Cluster, Row).</a:t>
            </a:r>
          </a:p>
          <a:p>
            <a:pPr marL="285750" indent="-285750">
              <a:spcAft>
                <a:spcPts val="1200"/>
              </a:spcAft>
              <a:buFont typeface="Arial" charset="0"/>
              <a:buChar char="•"/>
            </a:pPr>
            <a:r>
              <a:rPr lang="en-US" sz="2400" dirty="0" smtClean="0"/>
              <a:t>22 participants per condition.</a:t>
            </a:r>
          </a:p>
          <a:p>
            <a:pPr marL="285750" indent="-285750">
              <a:spcAft>
                <a:spcPts val="1200"/>
              </a:spcAft>
              <a:buFont typeface="Arial" charset="0"/>
              <a:buChar char="•"/>
            </a:pPr>
            <a:r>
              <a:rPr lang="en-US" sz="2400" dirty="0" smtClean="0"/>
              <a:t>Exemplars were observed one at a time.</a:t>
            </a:r>
          </a:p>
          <a:p>
            <a:pPr marL="285750" indent="-285750">
              <a:spcAft>
                <a:spcPts val="1200"/>
              </a:spcAft>
              <a:buFont typeface="Arial" charset="0"/>
              <a:buChar char="•"/>
            </a:pPr>
            <a:r>
              <a:rPr lang="en-US" sz="2400" dirty="0" smtClean="0"/>
              <a:t>Three blocks of four exemplars (12 trials total).</a:t>
            </a:r>
          </a:p>
          <a:p>
            <a:pPr marL="285750" indent="-285750">
              <a:spcAft>
                <a:spcPts val="1200"/>
              </a:spcAft>
              <a:buFont typeface="Arial" charset="0"/>
              <a:buChar char="•"/>
            </a:pPr>
            <a:endParaRPr lang="en-US" sz="2400" dirty="0"/>
          </a:p>
        </p:txBody>
      </p:sp>
      <p:grpSp>
        <p:nvGrpSpPr>
          <p:cNvPr id="8" name="Group 7"/>
          <p:cNvGrpSpPr/>
          <p:nvPr/>
        </p:nvGrpSpPr>
        <p:grpSpPr>
          <a:xfrm>
            <a:off x="428324" y="258057"/>
            <a:ext cx="3243413" cy="3901026"/>
            <a:chOff x="428324" y="258057"/>
            <a:chExt cx="3243413" cy="3901026"/>
          </a:xfrm>
        </p:grpSpPr>
        <p:grpSp>
          <p:nvGrpSpPr>
            <p:cNvPr id="5" name="Group 4"/>
            <p:cNvGrpSpPr/>
            <p:nvPr/>
          </p:nvGrpSpPr>
          <p:grpSpPr>
            <a:xfrm>
              <a:off x="428324" y="258057"/>
              <a:ext cx="3243413" cy="3901026"/>
              <a:chOff x="428324" y="258057"/>
              <a:chExt cx="2671693" cy="3213388"/>
            </a:xfrm>
          </p:grpSpPr>
          <p:grpSp>
            <p:nvGrpSpPr>
              <p:cNvPr id="66" name="Group 65"/>
              <p:cNvGrpSpPr/>
              <p:nvPr/>
            </p:nvGrpSpPr>
            <p:grpSpPr>
              <a:xfrm>
                <a:off x="428324" y="799752"/>
                <a:ext cx="2671693" cy="2671693"/>
                <a:chOff x="716216" y="1929305"/>
                <a:chExt cx="2531322" cy="2531322"/>
              </a:xfrm>
            </p:grpSpPr>
            <p:sp>
              <p:nvSpPr>
                <p:cNvPr id="68" name="Rectangle 67"/>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9" name="Rectangle 68"/>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OK</a:t>
                  </a:r>
                  <a:endParaRPr lang="en-US" sz="2400" dirty="0">
                    <a:solidFill>
                      <a:schemeClr val="tx1"/>
                    </a:solidFill>
                  </a:endParaRPr>
                </a:p>
              </p:txBody>
            </p:sp>
            <p:sp>
              <p:nvSpPr>
                <p:cNvPr id="71" name="TextBox 70"/>
                <p:cNvSpPr txBox="1"/>
                <p:nvPr/>
              </p:nvSpPr>
              <p:spPr>
                <a:xfrm>
                  <a:off x="906013" y="3069813"/>
                  <a:ext cx="2107479" cy="552470"/>
                </a:xfrm>
                <a:prstGeom prst="rect">
                  <a:avLst/>
                </a:prstGeom>
                <a:noFill/>
              </p:spPr>
              <p:txBody>
                <a:bodyPr wrap="square" rtlCol="0">
                  <a:spAutoFit/>
                </a:bodyPr>
                <a:lstStyle/>
                <a:p>
                  <a:pPr algn="ctr"/>
                  <a:r>
                    <a:rPr lang="en-US" sz="2000" dirty="0" smtClean="0"/>
                    <a:t>This is a member of Category A.</a:t>
                  </a:r>
                  <a:endParaRPr lang="en-US" sz="2000" dirty="0"/>
                </a:p>
              </p:txBody>
            </p:sp>
          </p:grpSp>
          <p:sp>
            <p:nvSpPr>
              <p:cNvPr id="72" name="TextBox 71"/>
              <p:cNvSpPr txBox="1"/>
              <p:nvPr/>
            </p:nvSpPr>
            <p:spPr>
              <a:xfrm>
                <a:off x="428324" y="258057"/>
                <a:ext cx="2671693" cy="481696"/>
              </a:xfrm>
              <a:prstGeom prst="rect">
                <a:avLst/>
              </a:prstGeom>
              <a:noFill/>
            </p:spPr>
            <p:txBody>
              <a:bodyPr wrap="square" rtlCol="0">
                <a:spAutoFit/>
              </a:bodyPr>
              <a:lstStyle/>
              <a:p>
                <a:r>
                  <a:rPr lang="en-US" sz="3200" smtClean="0"/>
                  <a:t>Training phase</a:t>
                </a:r>
                <a:endParaRPr lang="en-US" sz="3200" dirty="0"/>
              </a:p>
            </p:txBody>
          </p:sp>
        </p:grpSp>
        <p:sp>
          <p:nvSpPr>
            <p:cNvPr id="7" name="Rectangle 6"/>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0995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5871</TotalTime>
  <Words>3336</Words>
  <Application>Microsoft Macintosh PowerPoint</Application>
  <PresentationFormat>On-screen Show (4:3)</PresentationFormat>
  <Paragraphs>288</Paragraphs>
  <Slides>32</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PowerPoint Presentation</vt:lpstr>
      <vt:lpstr>Two categories for the price of one: Generating a contrast category after single-category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Conaway</dc:creator>
  <cp:lastModifiedBy>Nolan Conaway</cp:lastModifiedBy>
  <cp:revision>544</cp:revision>
  <cp:lastPrinted>2016-07-22T20:12:05Z</cp:lastPrinted>
  <dcterms:created xsi:type="dcterms:W3CDTF">2016-03-18T00:23:14Z</dcterms:created>
  <dcterms:modified xsi:type="dcterms:W3CDTF">2016-08-05T12:59:22Z</dcterms:modified>
</cp:coreProperties>
</file>