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5720000" cy="30175200"/>
  <p:notesSz cx="6858000" cy="9144000"/>
  <p:defaultTextStyle>
    <a:defPPr>
      <a:defRPr lang="en-US"/>
    </a:defPPr>
    <a:lvl1pPr marL="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2BA7F9-4C83-0042-858A-3E624507796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Austerweil" initials="JA" lastIdx="1" clrIdx="0">
    <p:extLst/>
  </p:cmAuthor>
  <p:cmAuthor id="2" name="Joe Austerweil" initials="JA [2]" lastIdx="1" clrIdx="1">
    <p:extLst/>
  </p:cmAuthor>
  <p:cmAuthor id="3" name="Joe Austerweil" initials="JA [3]" lastIdx="1" clrIdx="2">
    <p:extLst/>
  </p:cmAuthor>
  <p:cmAuthor id="4" name="Joe Austerweil" initials="JA [4]" lastIdx="1" clrIdx="3">
    <p:extLst/>
  </p:cmAuthor>
  <p:cmAuthor id="5" name="Joe Austerweil" initials="JA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1"/>
    <p:restoredTop sz="95787"/>
  </p:normalViewPr>
  <p:slideViewPr>
    <p:cSldViewPr snapToGrid="0" snapToObjects="1">
      <p:cViewPr>
        <p:scale>
          <a:sx n="30" d="100"/>
          <a:sy n="30" d="100"/>
        </p:scale>
        <p:origin x="21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373C-994F-E447-87BC-0883031F8899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1143000"/>
            <a:ext cx="467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A07C-27A4-034E-8544-845B49C9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we need to fit in:</a:t>
            </a:r>
          </a:p>
          <a:p>
            <a:endParaRPr lang="en-US" dirty="0" smtClean="0"/>
          </a:p>
          <a:p>
            <a:r>
              <a:rPr lang="en-US" dirty="0" smtClean="0"/>
              <a:t>Generation samples</a:t>
            </a:r>
          </a:p>
          <a:p>
            <a:pPr marL="1371600" indent="-1371600">
              <a:buAutoNum type="arabicPeriod"/>
            </a:pPr>
            <a:endParaRPr lang="en-US" dirty="0" smtClean="0"/>
          </a:p>
          <a:p>
            <a:r>
              <a:rPr lang="en-US" dirty="0" smtClean="0"/>
              <a:t>VCRGE 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AA07C-27A4-034E-8544-845B49C97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938397"/>
            <a:ext cx="38862000" cy="1050544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5848967"/>
            <a:ext cx="34290000" cy="7285353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606550"/>
            <a:ext cx="9858375" cy="25572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606550"/>
            <a:ext cx="29003625" cy="25572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522854"/>
            <a:ext cx="39433500" cy="12552043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0193644"/>
            <a:ext cx="39433500" cy="6600823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606557"/>
            <a:ext cx="39433500" cy="58324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397117"/>
            <a:ext cx="19341700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022330"/>
            <a:ext cx="19341700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397117"/>
            <a:ext cx="19436955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022330"/>
            <a:ext cx="19436955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344677"/>
            <a:ext cx="23145750" cy="2144395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344677"/>
            <a:ext cx="23145750" cy="2144395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606557"/>
            <a:ext cx="3943350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032750"/>
            <a:ext cx="3943350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7D98-B3AD-A54B-94FE-0511E43D51EA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7967947"/>
            <a:ext cx="154305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8" Type="http://schemas.openxmlformats.org/officeDocument/2006/relationships/image" Target="../media/image5.png"/><Relationship Id="rId9" Type="http://schemas.openxmlformats.org/officeDocument/2006/relationships/image" Target="../media/image6.emf"/><Relationship Id="rId10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914399" y="29413200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42778"/>
            <a:ext cx="8988714" cy="374529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14399" y="4675854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1" y="822960"/>
            <a:ext cx="45720001" cy="3292434"/>
            <a:chOff x="-1" y="914400"/>
            <a:chExt cx="45720001" cy="3292434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45720000" cy="123110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accent6"/>
                  </a:solidFill>
                  <a:latin typeface="Raleway SemiBold" charset="0"/>
                  <a:ea typeface="Raleway SemiBold" charset="0"/>
                  <a:cs typeface="Raleway SemiBold" charset="0"/>
                </a:rPr>
                <a:t>PACKER: An Exemplar Model of Category Generation</a:t>
              </a:r>
              <a:endParaRPr lang="en-US" sz="80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1" y="2360175"/>
              <a:ext cx="45720000" cy="184665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Nolan Conaway &amp; Joseph L. Austerweil</a:t>
              </a:r>
            </a:p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University of Wisconsin-Madison; Department of Psychology</a:t>
              </a:r>
              <a:endParaRPr lang="en-US" sz="60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14399" y="5086290"/>
            <a:ext cx="12115800" cy="5022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ctr"/>
          <a:lstStyle/>
          <a:p>
            <a:pPr algn="just"/>
            <a:r>
              <a: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Generating new concepts is an intriguing yet understudied topic in cognitive science. In this paper, we present a novel exemplar model of category generation: PACKER (Producing Alike and Contrasting Knowledge using Exemplar Representations). PACKER’s core design assumptions are (1) categories are represented as exemplars in a multidimensional psychological space, (2) generated items should be similar to exemplars of the same category, and (3) generated categories should be dissimilar to existing categories. A behavioral study reveals strong effects of contrast- and target-class similarity. These effects are novel empirical phenomena, which are directly predicted by the PACKER model but are not explained by existing formal approaches.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3597" y="10344289"/>
            <a:ext cx="12115800" cy="1109534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new 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Classic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draw pictures of new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(e.g.,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alien plants and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animals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), experimenter analyzes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what they created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(Ward, 1994).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Artificial categorization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learn about categories in an artificial domain, then generate new categories (Jern &amp; Kemp, 2013). Designed to enable testing of formal models.</a:t>
            </a:r>
            <a:endParaRPr lang="en-US" sz="3600" b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Common finding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Generated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are distributionally similar to known categories: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People generate categories using known features.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vary as in known categories.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are correlated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as in known categories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 marL="119062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Existing Accounts (Jern &amp; Kemp, 2013; Ward, 1995)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Path Of Least Resistance / Copy &amp;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Generated category members are copied from known members.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New categories are samples from a common, but latent, domain-wide distribution.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399" y="21421029"/>
            <a:ext cx="12115800" cy="772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</a:t>
            </a:r>
            <a:r>
              <a:rPr lang="en-US" sz="4400" b="1" i="1" u="sng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new</a:t>
            </a:r>
            <a:r>
              <a:rPr lang="en-US" sz="4400" b="1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 </a:t>
            </a: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No existing work on how generated categories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differ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from what is already known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New concepts should be distinct from known ones.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How do people ensure their creations are unique?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Our Contributions: 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Proposed contrast as a core principle of generation.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Developed an exemplar-based model including contrast as a mechanism for generating categories.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Tested the model in a behavioral experiment. We found strong support for our model, supporting contrast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 core constraint in category generation.</a:t>
            </a: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8333907" y="5086290"/>
            <a:ext cx="16471692" cy="10940410"/>
            <a:chOff x="13336954" y="4933890"/>
            <a:chExt cx="16471692" cy="10825408"/>
          </a:xfrm>
        </p:grpSpPr>
        <p:sp>
          <p:nvSpPr>
            <p:cNvPr id="25" name="Rectangle 24"/>
            <p:cNvSpPr/>
            <p:nvPr/>
          </p:nvSpPr>
          <p:spPr>
            <a:xfrm>
              <a:off x="13336954" y="4933890"/>
              <a:ext cx="16471692" cy="108254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ctr"/>
            <a:lstStyle/>
            <a:p>
              <a:pPr algn="just"/>
              <a:r>
                <a:rPr lang="en-US" sz="280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 </a:t>
              </a:r>
              <a:endPara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3434443" y="5043616"/>
                  <a:ext cx="16374203" cy="8873839"/>
                </a:xfrm>
                <a:prstGeom prst="rect">
                  <a:avLst/>
                </a:prstGeom>
              </p:spPr>
              <p:txBody>
                <a:bodyPr wrap="square" lIns="0" tIns="0" rIns="0" bIns="0" anchor="t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       PACKER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roducing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A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like and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C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ontrasting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K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nowledge using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xemplar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epresentations</a:t>
                  </a: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Extension of the Generalized Context Model (GCM; Nosofsky, 1984). </a:t>
                  </a: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Proposal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Generation is constrained by within- and between-class similarity. </a:t>
                  </a:r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Similarity computed as: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𝑐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36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3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based on aggregated similarity: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3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3600" dirty="0" smtClean="0">
                    <a:latin typeface="Raleway" charset="0"/>
                  </a:endParaRPr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based on class membership: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in target class,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</m:t>
                      </m:r>
                    </m:oMath>
                  </a14:m>
                  <a:r>
                    <a:rPr lang="en-US" sz="3600" dirty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otherwise.</a:t>
                  </a:r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probability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3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computed via </a:t>
                  </a:r>
                  <a:r>
                    <a:rPr lang="en-US" sz="3600" dirty="0" err="1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softmax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among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θ</m:t>
                      </m:r>
                      <m:r>
                        <a:rPr lang="el-GR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sz="3600" i="1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1809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Implication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Prioritization of within-class and between-class similarity is parametrized. Distinct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values reflect different generation approaches.</a:t>
                  </a: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571500" indent="-57150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4443" y="5043616"/>
                  <a:ext cx="16374203" cy="887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5" t="-1903" r="-11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13336954" y="17169745"/>
            <a:ext cx="14641454" cy="11682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2400"/>
              </a:spcBef>
              <a:spcAft>
                <a:spcPts val="600"/>
              </a:spcAft>
            </a:pPr>
            <a:endParaRPr lang="en-US" sz="900" b="1" dirty="0" smtClean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Results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1404"/>
              </p:ext>
            </p:extLst>
          </p:nvPr>
        </p:nvGraphicFramePr>
        <p:xfrm>
          <a:off x="15461668" y="24513057"/>
          <a:ext cx="7665337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69"/>
                <a:gridCol w="1909391"/>
                <a:gridCol w="2577677"/>
              </a:tblGrid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</a:t>
                      </a:r>
                      <a:endParaRPr lang="en-US" sz="36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16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31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6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679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Middle</a:t>
                      </a:r>
                      <a:endParaRPr lang="en-US" sz="40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28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8332929" y="16322133"/>
            <a:ext cx="16472670" cy="108754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Modeling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fit the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PACKER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Copy and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and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models, maximizing log-likelihood to every response in our dataset. PACKER’s fit greatly outperformed the other models (~11% larger log-likelihood).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Category Structure vs. Category Location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computed, for each stimulus, the difference between the X- and Y-axis ranges of each category it was generated in.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Result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Categories were oriented to increase dissimilarity to members of the contrast category.</a:t>
            </a:r>
            <a:endParaRPr lang="en-US" sz="40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2855936" y="19084544"/>
            <a:ext cx="4919472" cy="9180576"/>
            <a:chOff x="17132361" y="18754460"/>
            <a:chExt cx="3725518" cy="7070472"/>
          </a:xfrm>
        </p:grpSpPr>
        <p:sp>
          <p:nvSpPr>
            <p:cNvPr id="53" name="Rectangle 52"/>
            <p:cNvSpPr/>
            <p:nvPr/>
          </p:nvSpPr>
          <p:spPr>
            <a:xfrm>
              <a:off x="17830800" y="1883664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830800" y="2247392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2361" y="18754460"/>
              <a:ext cx="3725518" cy="7070472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3372997" y="24152223"/>
            <a:ext cx="2366300" cy="4597383"/>
            <a:chOff x="21021027" y="24560251"/>
            <a:chExt cx="2144000" cy="4165486"/>
          </a:xfrm>
        </p:grpSpPr>
        <p:sp>
          <p:nvSpPr>
            <p:cNvPr id="92" name="Rectangle 91"/>
            <p:cNvSpPr/>
            <p:nvPr/>
          </p:nvSpPr>
          <p:spPr>
            <a:xfrm>
              <a:off x="21230347" y="24772257"/>
              <a:ext cx="1707712" cy="16895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230347" y="26804752"/>
              <a:ext cx="1707712" cy="1706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1027" y="24560251"/>
              <a:ext cx="2144000" cy="4165486"/>
            </a:xfrm>
            <a:prstGeom prst="rect">
              <a:avLst/>
            </a:prstGeom>
          </p:spPr>
        </p:pic>
      </p:grpSp>
      <p:sp>
        <p:nvSpPr>
          <p:cNvPr id="101" name="Rectangle 100"/>
          <p:cNvSpPr/>
          <p:nvPr/>
        </p:nvSpPr>
        <p:spPr>
          <a:xfrm>
            <a:off x="13336955" y="18732137"/>
            <a:ext cx="9417381" cy="5550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Exemplars that are highly distant from Alpha category members were more likely to be generated. </a:t>
            </a: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Generated category members were more similar to each other than to Alphas.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Ps were more likely to create categories spanning the entire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Y-axis.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location 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of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known categories impacts 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distribution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of generated categories.</a:t>
            </a:r>
            <a:endParaRPr lang="en-US" sz="3600" b="1" i="1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318490" y="27383874"/>
            <a:ext cx="16438365" cy="1443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 marL="350838" indent="-350838"/>
            <a:r>
              <a:rPr lang="en-US" sz="2400" dirty="0" err="1" smtClean="0">
                <a:solidFill>
                  <a:schemeClr val="accent6"/>
                </a:solidFill>
              </a:rPr>
              <a:t>Jern</a:t>
            </a:r>
            <a:r>
              <a:rPr lang="en-US" sz="2400" dirty="0">
                <a:solidFill>
                  <a:schemeClr val="accent6"/>
                </a:solidFill>
              </a:rPr>
              <a:t>, A., &amp; Kemp, C. (2013). A probabilistic account of exemplar and category generation. </a:t>
            </a:r>
            <a:r>
              <a:rPr lang="en-US" sz="2400" i="1" dirty="0">
                <a:solidFill>
                  <a:schemeClr val="accent6"/>
                </a:solidFill>
              </a:rPr>
              <a:t>Cognitive Psychology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i="1" dirty="0">
                <a:solidFill>
                  <a:schemeClr val="accent6"/>
                </a:solidFill>
              </a:rPr>
              <a:t>66</a:t>
            </a:r>
            <a:r>
              <a:rPr lang="en-US" sz="2400" dirty="0">
                <a:solidFill>
                  <a:schemeClr val="accent6"/>
                </a:solidFill>
              </a:rPr>
              <a:t>(1), 85–125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Nosofsky</a:t>
            </a:r>
            <a:r>
              <a:rPr lang="en-US" sz="2400" dirty="0">
                <a:solidFill>
                  <a:schemeClr val="accent6"/>
                </a:solidFill>
              </a:rPr>
              <a:t>, R</a:t>
            </a:r>
            <a:r>
              <a:rPr lang="en-US" sz="2400" dirty="0" smtClean="0">
                <a:solidFill>
                  <a:schemeClr val="accent6"/>
                </a:solidFill>
              </a:rPr>
              <a:t>.  </a:t>
            </a:r>
            <a:r>
              <a:rPr lang="en-US" sz="2400" dirty="0">
                <a:solidFill>
                  <a:schemeClr val="accent6"/>
                </a:solidFill>
              </a:rPr>
              <a:t>(1984). Choice, similarity, and the context theory of classification. </a:t>
            </a:r>
            <a:r>
              <a:rPr lang="en-US" sz="2400" i="1" dirty="0">
                <a:solidFill>
                  <a:schemeClr val="accent6"/>
                </a:solidFill>
              </a:rPr>
              <a:t>J</a:t>
            </a:r>
            <a:r>
              <a:rPr lang="en-US" sz="2400" i="1" dirty="0" smtClean="0">
                <a:solidFill>
                  <a:schemeClr val="accent6"/>
                </a:solidFill>
              </a:rPr>
              <a:t>EP:LMC, </a:t>
            </a:r>
            <a:r>
              <a:rPr lang="en-US" sz="2400" i="1" dirty="0">
                <a:solidFill>
                  <a:schemeClr val="accent6"/>
                </a:solidFill>
              </a:rPr>
              <a:t>10(</a:t>
            </a:r>
            <a:r>
              <a:rPr lang="en-US" sz="2400" dirty="0">
                <a:solidFill>
                  <a:schemeClr val="accent6"/>
                </a:solidFill>
              </a:rPr>
              <a:t>1), 104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(1994). Structured imagination: The role of category structure in exemplar generation. </a:t>
            </a:r>
            <a:r>
              <a:rPr lang="en-US" sz="2400" i="1" dirty="0">
                <a:solidFill>
                  <a:schemeClr val="accent6"/>
                </a:solidFill>
              </a:rPr>
              <a:t>Cognitive Psychology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i="1" dirty="0">
                <a:solidFill>
                  <a:schemeClr val="accent6"/>
                </a:solidFill>
              </a:rPr>
              <a:t>27</a:t>
            </a:r>
            <a:r>
              <a:rPr lang="en-US" sz="2400" dirty="0">
                <a:solidFill>
                  <a:schemeClr val="accent6"/>
                </a:solidFill>
              </a:rPr>
              <a:t>(1), 1–40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(1995). </a:t>
            </a:r>
            <a:r>
              <a:rPr lang="en-US" sz="2400" dirty="0" smtClean="0">
                <a:solidFill>
                  <a:schemeClr val="accent6"/>
                </a:solidFill>
              </a:rPr>
              <a:t>What’s </a:t>
            </a:r>
            <a:r>
              <a:rPr lang="en-US" sz="2400" dirty="0">
                <a:solidFill>
                  <a:schemeClr val="accent6"/>
                </a:solidFill>
              </a:rPr>
              <a:t>old about new ideas</a:t>
            </a:r>
            <a:r>
              <a:rPr lang="en-US" sz="2400" dirty="0" smtClean="0">
                <a:solidFill>
                  <a:schemeClr val="accent6"/>
                </a:solidFill>
              </a:rPr>
              <a:t>. In </a:t>
            </a:r>
            <a:r>
              <a:rPr lang="en-US" sz="2400" i="1" dirty="0">
                <a:solidFill>
                  <a:schemeClr val="accent6"/>
                </a:solidFill>
              </a:rPr>
              <a:t>The creative cognition </a:t>
            </a:r>
            <a:r>
              <a:rPr lang="en-US" sz="2400" i="1" dirty="0" smtClean="0">
                <a:solidFill>
                  <a:schemeClr val="accent6"/>
                </a:solidFill>
              </a:rPr>
              <a:t>approach</a:t>
            </a:r>
            <a:r>
              <a:rPr lang="en-US" sz="2400" dirty="0" smtClean="0">
                <a:solidFill>
                  <a:schemeClr val="accent6"/>
                </a:solidFill>
              </a:rPr>
              <a:t> (pp. 157–178).</a:t>
            </a:r>
            <a:endParaRPr lang="en-US" sz="24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489354" y="5086290"/>
            <a:ext cx="14641454" cy="1283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Experiment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Questions: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Does contrast with a previously learned category influence generation? Is distributional emulation the only factor?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Participants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(</a:t>
            </a:r>
            <a:r>
              <a:rPr lang="en-US" sz="3600" dirty="0" err="1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MTurk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; N=122) learned about an experimenter-defined category (‘Alpha’) composed of squares varying in size and color.</a:t>
            </a: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06" y="21265330"/>
            <a:ext cx="16376248" cy="606283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3336954" y="12589038"/>
            <a:ext cx="14641454" cy="4604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Two conditions (Between-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s) differed only in category location. </a:t>
            </a:r>
          </a:p>
          <a:p>
            <a:pPr>
              <a:spcAft>
                <a:spcPts val="600"/>
              </a:spcAft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Differences cannot be explained by sharing distributional info.</a:t>
            </a:r>
          </a:p>
          <a:p>
            <a:pPr>
              <a:spcBef>
                <a:spcPts val="600"/>
              </a:spcBef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After training,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generated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four examples of a new ‘Beta’ category.</a:t>
            </a:r>
          </a:p>
          <a:p>
            <a:pPr>
              <a:spcAft>
                <a:spcPts val="600"/>
              </a:spcAft>
            </a:pP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Generation 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using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sliding-scale interface 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(as in Jern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&amp; Kemp, 2013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If category contrast is a factor, 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unoccupied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space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is important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All Ps should generate items distant from the Alphas.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Ps should create categories spanning the entire Y-axis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013" y="5140308"/>
            <a:ext cx="836484" cy="83648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6454102" y="651563"/>
            <a:ext cx="8302752" cy="3127729"/>
            <a:chOff x="35899344" y="873680"/>
            <a:chExt cx="8302752" cy="31277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3564" y="873680"/>
              <a:ext cx="3958532" cy="31277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899344" y="1698880"/>
              <a:ext cx="417614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500" dirty="0" smtClean="0">
                  <a:latin typeface="Raleway" charset="0"/>
                  <a:ea typeface="Raleway" charset="0"/>
                  <a:cs typeface="Raleway" charset="0"/>
                </a:rPr>
                <a:t>Austerweil Lab</a:t>
              </a:r>
            </a:p>
            <a:p>
              <a:pPr algn="r"/>
              <a:r>
                <a:rPr lang="en-US" sz="4500" dirty="0" smtClean="0">
                  <a:latin typeface="Raleway" charset="0"/>
                  <a:ea typeface="Raleway" charset="0"/>
                  <a:cs typeface="Raleway" charset="0"/>
                </a:rPr>
                <a:t>UW-Madison</a:t>
              </a:r>
              <a:endParaRPr lang="en-US" sz="4500" dirty="0"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498" y="11704321"/>
            <a:ext cx="14942536" cy="443210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32757" y="8101434"/>
            <a:ext cx="13775495" cy="4864290"/>
            <a:chOff x="14213089" y="8554445"/>
            <a:chExt cx="13375597" cy="4723081"/>
          </a:xfrm>
        </p:grpSpPr>
        <p:grpSp>
          <p:nvGrpSpPr>
            <p:cNvPr id="68" name="Group 67"/>
            <p:cNvGrpSpPr/>
            <p:nvPr/>
          </p:nvGrpSpPr>
          <p:grpSpPr>
            <a:xfrm>
              <a:off x="14213089" y="9039313"/>
              <a:ext cx="3755791" cy="3755792"/>
              <a:chOff x="428324" y="916426"/>
              <a:chExt cx="3243413" cy="324341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428324" y="916426"/>
                <a:ext cx="3243413" cy="3243414"/>
                <a:chOff x="428324" y="915670"/>
                <a:chExt cx="3243413" cy="3243414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428324" y="915670"/>
                  <a:ext cx="3243413" cy="3243414"/>
                  <a:chOff x="716216" y="1929305"/>
                  <a:chExt cx="2531322" cy="2531323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16216" y="1929305"/>
                    <a:ext cx="2531322" cy="253132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29695" y="3181321"/>
                    <a:ext cx="2286337" cy="4692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Use the sliders to create a Beta Category example.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sp>
              <p:nvSpPr>
                <p:cNvPr id="86" name="Rectangle 85"/>
                <p:cNvSpPr/>
                <p:nvPr/>
              </p:nvSpPr>
              <p:spPr>
                <a:xfrm>
                  <a:off x="1522425" y="3356378"/>
                  <a:ext cx="1055210" cy="53122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DONE</a:t>
                  </a:r>
                  <a:endParaRPr lang="en-US" sz="2400" dirty="0">
                    <a:solidFill>
                      <a:schemeClr val="tx1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2570213" y="1318337"/>
                <a:ext cx="900112" cy="900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473233" y="1326909"/>
                <a:ext cx="2116167" cy="957972"/>
                <a:chOff x="4194103" y="5439002"/>
                <a:chExt cx="1873128" cy="847949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194103" y="5439002"/>
                  <a:ext cx="1764518" cy="387978"/>
                  <a:chOff x="4194103" y="5439002"/>
                  <a:chExt cx="1764518" cy="387978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4551808" y="5439002"/>
                    <a:ext cx="991979" cy="123372"/>
                    <a:chOff x="4551808" y="5439002"/>
                    <a:chExt cx="991979" cy="123372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>
                      <a:off x="4551808" y="5500688"/>
                      <a:ext cx="991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5268685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194103" y="5526178"/>
                    <a:ext cx="824553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Smaller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229274" y="5526178"/>
                    <a:ext cx="729347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Bigger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253922" y="5898973"/>
                  <a:ext cx="1813309" cy="387978"/>
                  <a:chOff x="4237091" y="5439002"/>
                  <a:chExt cx="1813309" cy="387978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4543425" y="5439002"/>
                    <a:ext cx="1009324" cy="123372"/>
                    <a:chOff x="4543425" y="5439002"/>
                    <a:chExt cx="1009324" cy="123372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4543425" y="5500688"/>
                      <a:ext cx="10093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5160620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237091" y="5526178"/>
                    <a:ext cx="731758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Darker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280078" y="5526178"/>
                    <a:ext cx="770322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Lighter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</p:grp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7433" y="8554445"/>
              <a:ext cx="9221253" cy="4723081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18370379" y="17169745"/>
            <a:ext cx="9640982" cy="1481780"/>
            <a:chOff x="18772979" y="17236248"/>
            <a:chExt cx="9205429" cy="1365472"/>
          </a:xfrm>
        </p:grpSpPr>
        <p:sp>
          <p:nvSpPr>
            <p:cNvPr id="96" name="Rectangle 95"/>
            <p:cNvSpPr/>
            <p:nvPr/>
          </p:nvSpPr>
          <p:spPr>
            <a:xfrm>
              <a:off x="1893580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05542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17504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2294661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414279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53389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65351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7313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2979" y="17236248"/>
              <a:ext cx="9205429" cy="1365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W-Madison 1">
      <a:dk1>
        <a:srgbClr val="282728"/>
      </a:dk1>
      <a:lt1>
        <a:srgbClr val="FFFFFF"/>
      </a:lt1>
      <a:dk2>
        <a:srgbClr val="494949"/>
      </a:dk2>
      <a:lt2>
        <a:srgbClr val="FFFFFF"/>
      </a:lt2>
      <a:accent1>
        <a:srgbClr val="C5050C"/>
      </a:accent1>
      <a:accent2>
        <a:srgbClr val="9B0000"/>
      </a:accent2>
      <a:accent3>
        <a:srgbClr val="ADADAD"/>
      </a:accent3>
      <a:accent4>
        <a:srgbClr val="FFC000"/>
      </a:accent4>
      <a:accent5>
        <a:srgbClr val="0479A8"/>
      </a:accent5>
      <a:accent6>
        <a:srgbClr val="282728"/>
      </a:accent6>
      <a:hlink>
        <a:srgbClr val="0479A8"/>
      </a:hlink>
      <a:folHlink>
        <a:srgbClr val="044A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970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Mangal</vt:lpstr>
      <vt:lpstr>Raleway</vt:lpstr>
      <vt:lpstr>Raleway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Conaway</dc:creator>
  <cp:lastModifiedBy>Nolan Conaway</cp:lastModifiedBy>
  <cp:revision>97</cp:revision>
  <dcterms:created xsi:type="dcterms:W3CDTF">2017-06-20T15:47:22Z</dcterms:created>
  <dcterms:modified xsi:type="dcterms:W3CDTF">2017-07-11T22:09:47Z</dcterms:modified>
</cp:coreProperties>
</file>