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45720000" cy="30175200"/>
  <p:notesSz cx="6858000" cy="9144000"/>
  <p:defaultTextStyle>
    <a:defPPr>
      <a:defRPr lang="en-US"/>
    </a:defPPr>
    <a:lvl1pPr marL="0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1pPr>
    <a:lvl2pPr marL="1953158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2pPr>
    <a:lvl3pPr marL="3906317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3pPr>
    <a:lvl4pPr marL="5859475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4pPr>
    <a:lvl5pPr marL="7812634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5pPr>
    <a:lvl6pPr marL="9765792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6pPr>
    <a:lvl7pPr marL="11718950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7pPr>
    <a:lvl8pPr marL="13672109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8pPr>
    <a:lvl9pPr marL="15625267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02BA7F9-4C83-0042-858A-3E624507796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Austerweil" initials="JA" lastIdx="1" clrIdx="0">
    <p:extLst/>
  </p:cmAuthor>
  <p:cmAuthor id="2" name="Joe Austerweil" initials="JA [2]" lastIdx="1" clrIdx="1">
    <p:extLst/>
  </p:cmAuthor>
  <p:cmAuthor id="3" name="Joe Austerweil" initials="JA [3]" lastIdx="1" clrIdx="2">
    <p:extLst/>
  </p:cmAuthor>
  <p:cmAuthor id="4" name="Joe Austerweil" initials="JA [4]" lastIdx="1" clrIdx="3">
    <p:extLst/>
  </p:cmAuthor>
  <p:cmAuthor id="5" name="Joe Austerweil" initials="JA [5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61"/>
    <p:restoredTop sz="95787"/>
  </p:normalViewPr>
  <p:slideViewPr>
    <p:cSldViewPr snapToGrid="0" snapToObjects="1">
      <p:cViewPr>
        <p:scale>
          <a:sx n="32" d="100"/>
          <a:sy n="32" d="100"/>
        </p:scale>
        <p:origin x="-1120" y="-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9373C-994F-E447-87BC-0883031F8899}" type="datetimeFigureOut">
              <a:rPr lang="en-US" smtClean="0"/>
              <a:t>7/9/17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0613" y="1143000"/>
            <a:ext cx="467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A07C-27A4-034E-8544-845B49C9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1pPr>
    <a:lvl2pPr marL="1953158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2pPr>
    <a:lvl3pPr marL="3906317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3pPr>
    <a:lvl4pPr marL="5859475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4pPr>
    <a:lvl5pPr marL="7812634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5pPr>
    <a:lvl6pPr marL="9765792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6pPr>
    <a:lvl7pPr marL="11718950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7pPr>
    <a:lvl8pPr marL="13672109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8pPr>
    <a:lvl9pPr marL="15625267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we need to fit in:</a:t>
            </a:r>
          </a:p>
          <a:p>
            <a:endParaRPr lang="en-US" dirty="0" smtClean="0"/>
          </a:p>
          <a:p>
            <a:r>
              <a:rPr lang="en-US" dirty="0" smtClean="0"/>
              <a:t>Generation samples</a:t>
            </a:r>
          </a:p>
          <a:p>
            <a:pPr marL="1371600" indent="-1371600">
              <a:buAutoNum type="arabicPeriod"/>
            </a:pPr>
            <a:endParaRPr lang="en-US" dirty="0" smtClean="0"/>
          </a:p>
          <a:p>
            <a:r>
              <a:rPr lang="en-US" dirty="0" smtClean="0"/>
              <a:t>VCRGE note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AA07C-27A4-034E-8544-845B49C97C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938397"/>
            <a:ext cx="38862000" cy="10505440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5848967"/>
            <a:ext cx="34290000" cy="7285353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1606550"/>
            <a:ext cx="9858375" cy="25572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1606550"/>
            <a:ext cx="29003625" cy="25572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7522854"/>
            <a:ext cx="39433500" cy="12552043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20193644"/>
            <a:ext cx="39433500" cy="6600823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8032750"/>
            <a:ext cx="19431000" cy="1914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8032750"/>
            <a:ext cx="19431000" cy="1914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606557"/>
            <a:ext cx="39433500" cy="58324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7397117"/>
            <a:ext cx="19341700" cy="3625213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1022330"/>
            <a:ext cx="19341700" cy="16212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7397117"/>
            <a:ext cx="19436955" cy="3625213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1022330"/>
            <a:ext cx="19436955" cy="16212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011680"/>
            <a:ext cx="14745890" cy="70408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4344677"/>
            <a:ext cx="23145750" cy="21443950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052560"/>
            <a:ext cx="14745890" cy="16770987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011680"/>
            <a:ext cx="14745890" cy="70408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4344677"/>
            <a:ext cx="23145750" cy="21443950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052560"/>
            <a:ext cx="14745890" cy="16770987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606557"/>
            <a:ext cx="39433500" cy="583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8032750"/>
            <a:ext cx="39433500" cy="1914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7967947"/>
            <a:ext cx="102870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7D98-B3AD-A54B-94FE-0511E43D51E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7967947"/>
            <a:ext cx="154305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7967947"/>
            <a:ext cx="102870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3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emf"/><Relationship Id="rId1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7" Type="http://schemas.openxmlformats.org/officeDocument/2006/relationships/image" Target="../media/image4.emf"/><Relationship Id="rId8" Type="http://schemas.openxmlformats.org/officeDocument/2006/relationships/image" Target="../media/image5.png"/><Relationship Id="rId9" Type="http://schemas.openxmlformats.org/officeDocument/2006/relationships/image" Target="../media/image6.emf"/><Relationship Id="rId10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914399" y="29413200"/>
            <a:ext cx="438912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42778"/>
            <a:ext cx="8988714" cy="374529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914399" y="4675854"/>
            <a:ext cx="438912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-1" y="822960"/>
            <a:ext cx="45720001" cy="3292434"/>
            <a:chOff x="-1" y="914400"/>
            <a:chExt cx="45720001" cy="3292434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45720000" cy="1231106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US" sz="8000" b="1" dirty="0" smtClean="0">
                  <a:solidFill>
                    <a:schemeClr val="accent6"/>
                  </a:solidFill>
                  <a:latin typeface="Raleway SemiBold" charset="0"/>
                  <a:ea typeface="Raleway SemiBold" charset="0"/>
                  <a:cs typeface="Raleway SemiBold" charset="0"/>
                </a:rPr>
                <a:t>PACKER: An Exemplar Model of Category Generation</a:t>
              </a:r>
              <a:endParaRPr lang="en-US" sz="8000" b="1" dirty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1" y="2360175"/>
              <a:ext cx="45720000" cy="184665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Nolan Conaway &amp; Joseph L. Austerweil</a:t>
              </a:r>
            </a:p>
            <a:p>
              <a:pPr algn="ctr"/>
              <a:r>
                <a:rPr lang="en-US" sz="60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University of Wisconsin-Madison; Department of Psychology</a:t>
              </a:r>
              <a:endParaRPr lang="en-US" sz="60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14399" y="5086290"/>
            <a:ext cx="12115800" cy="50229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ctr"/>
          <a:lstStyle/>
          <a:p>
            <a:pPr algn="just"/>
            <a:r>
              <a:rPr lang="en-US" sz="28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Generating new concepts is an intriguing yet understudied topic in cognitive science. In this paper, we present a novel exemplar model of category generation: PACKER (Producing Alike and Contrasting Knowledge using Exemplar Representations). PACKER’s core design assumptions are (1) categories are represented as exemplars in a multidimensional psychological space, (2) generated items should be similar to exemplars of the same category, and (3) generated categories should be dissimilar to existing categories. A behavioral study reveals strong effects of contrast- and target-class similarity. These effects are novel empirical phenomena, which are directly predicted by the PACKER model but are not explained by existing formal approaches.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3597" y="10344289"/>
            <a:ext cx="12115800" cy="1109534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How do people create new concepts?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Classic paradigm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Ps draw pictures of new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categories (e.g.,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alien plants and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animals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), experimenter analyzes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what they created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 (Ward, 1994).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Artificial categorization paradigm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Ps learn about categories in an artificial domain, then generate new categories (Jern &amp; Kemp, 2013). Designed to enable testing of formal models.</a:t>
            </a:r>
            <a:endParaRPr lang="en-US" sz="3600" b="1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Common finding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Generated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categories are distributionally similar to known categories: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People generate categories using known features.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Features vary as in known categories.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Features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are correlated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as in known categories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</a:p>
          <a:p>
            <a:pPr marL="119062"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Existing Accounts (Jern &amp; Kemp, 2013; Ward, 1995)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Path Of Least Resistance / Copy &amp; Tweak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Generated category members are copied from known members.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Hierarchical Bayesian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New categories are samples from a common, but latent, domain-wide distribution.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399" y="21421029"/>
            <a:ext cx="12115800" cy="7721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How do people create </a:t>
            </a:r>
            <a:r>
              <a:rPr lang="en-US" sz="4400" b="1" i="1" u="sng" dirty="0">
                <a:solidFill>
                  <a:schemeClr val="accent1"/>
                </a:solidFill>
                <a:latin typeface="Raleway SemiBold" charset="0"/>
                <a:ea typeface="Raleway SemiBold" charset="0"/>
                <a:cs typeface="Raleway SemiBold" charset="0"/>
              </a:rPr>
              <a:t>new</a:t>
            </a:r>
            <a:r>
              <a:rPr lang="en-US" sz="4400" b="1" dirty="0">
                <a:solidFill>
                  <a:schemeClr val="accent1"/>
                </a:solidFill>
                <a:latin typeface="Raleway SemiBold" charset="0"/>
                <a:ea typeface="Raleway SemiBold" charset="0"/>
                <a:cs typeface="Raleway SemiBold" charset="0"/>
              </a:rPr>
              <a:t> </a:t>
            </a:r>
            <a:r>
              <a:rPr lang="en-US" sz="4400" b="1" dirty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concepts?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No existing work on how generated categories </a:t>
            </a:r>
            <a:r>
              <a:rPr lang="en-US" sz="3600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differ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from what is already known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 New concepts should be distinct from known ones.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How do people ensure their creations are unique?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Our Contributions: 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Proposed contrast as a core principle of generation.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Developed an exemplar-based model including contrast as a mechanism for generating categories.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Tested the model in a behavioral experiment. We found strong support for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our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model, supporting contrast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 core constraint in category generation.</a:t>
            </a:r>
            <a:endParaRPr lang="en-US" sz="4400" b="1" dirty="0">
              <a:solidFill>
                <a:schemeClr val="accent6"/>
              </a:solidFill>
              <a:latin typeface="Raleway SemiBold" charset="0"/>
              <a:ea typeface="Raleway SemiBold" charset="0"/>
              <a:cs typeface="Raleway SemiBold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8333907" y="5086290"/>
            <a:ext cx="16471692" cy="10940410"/>
            <a:chOff x="13336954" y="4933890"/>
            <a:chExt cx="16471692" cy="10825408"/>
          </a:xfrm>
        </p:grpSpPr>
        <p:sp>
          <p:nvSpPr>
            <p:cNvPr id="25" name="Rectangle 24"/>
            <p:cNvSpPr/>
            <p:nvPr/>
          </p:nvSpPr>
          <p:spPr>
            <a:xfrm>
              <a:off x="13336954" y="4933890"/>
              <a:ext cx="16471692" cy="108254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91440" rtlCol="0" anchor="ctr"/>
            <a:lstStyle/>
            <a:p>
              <a:pPr algn="just"/>
              <a:r>
                <a:rPr lang="en-US" sz="280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 </a:t>
              </a:r>
              <a:endParaRPr lang="en-US" sz="28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3434443" y="5043616"/>
                  <a:ext cx="16374203" cy="8873839"/>
                </a:xfrm>
                <a:prstGeom prst="rect">
                  <a:avLst/>
                </a:prstGeom>
              </p:spPr>
              <p:txBody>
                <a:bodyPr wrap="square" lIns="0" tIns="0" rIns="0" bIns="0" anchor="t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       PACKER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: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P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roducing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A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like and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C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ontrasting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K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nowledge using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E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xemplar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R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epresentations</a:t>
                  </a:r>
                </a:p>
                <a:p>
                  <a:pPr marL="180975">
                    <a:spcAft>
                      <a:spcPts val="600"/>
                    </a:spcAft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Extension of the Generalized Context Model (GCM; Nosofsky, 1984). </a:t>
                  </a:r>
                  <a:endParaRPr lang="en-US" sz="3600" dirty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180975">
                    <a:spcAft>
                      <a:spcPts val="600"/>
                    </a:spcAft>
                  </a:pPr>
                  <a:r>
                    <a:rPr lang="en-US" sz="36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Proposal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: Generation is constrained by within- and between-class similarity. </a:t>
                  </a:r>
                </a:p>
                <a:p>
                  <a:pPr marL="522288" indent="-341313">
                    <a:spcAft>
                      <a:spcPts val="200"/>
                    </a:spcAft>
                    <a:buFontTx/>
                    <a:buChar char="-"/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Similarity computed as: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𝑠</m:t>
                      </m:r>
                      <m:d>
                        <m:dPr>
                          <m:ctrlPr>
                            <a:rPr lang="mr-IN" sz="3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charset="0"/>
                                </a:rPr>
                                <m:t>𝑐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36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sz="36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𝑗𝑘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  <a:p>
                  <a:pPr marL="522288" indent="-341313">
                    <a:spcAft>
                      <a:spcPts val="200"/>
                    </a:spcAft>
                    <a:buFontTx/>
                    <a:buChar char="-"/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Generation based on aggregated similarity: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𝑎</m:t>
                      </m:r>
                      <m:d>
                        <m:dPr>
                          <m:ctrlPr>
                            <a:rPr lang="mr-IN" sz="3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36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3600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en-US" sz="3600" dirty="0" smtClean="0">
                    <a:latin typeface="Raleway" charset="0"/>
                  </a:endParaRPr>
                </a:p>
                <a:p>
                  <a:pPr marL="522288" indent="-341313">
                    <a:spcAft>
                      <a:spcPts val="200"/>
                    </a:spcAft>
                    <a:buFontTx/>
                    <a:buChar char="-"/>
                  </a:pPr>
                  <a14:m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based on class membership: </a:t>
                  </a:r>
                  <a14:m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in target class,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−1</m:t>
                      </m:r>
                    </m:oMath>
                  </a14:m>
                  <a:r>
                    <a:rPr lang="en-US" sz="3600" dirty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otherwise.</a:t>
                  </a:r>
                </a:p>
                <a:p>
                  <a:pPr marL="522288" indent="-341313">
                    <a:spcAft>
                      <a:spcPts val="600"/>
                    </a:spcAft>
                    <a:buFontTx/>
                    <a:buChar char="-"/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Generation probability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sz="36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computed via </a:t>
                  </a:r>
                  <a:r>
                    <a:rPr lang="en-US" sz="3600" dirty="0" err="1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softmax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among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θ</m:t>
                      </m:r>
                      <m:r>
                        <a:rPr lang="el-GR" sz="3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sz="3600" i="1">
                          <a:latin typeface="Cambria Math" charset="0"/>
                        </a:rPr>
                        <m:t>𝑎</m:t>
                      </m:r>
                      <m:d>
                        <m:dPr>
                          <m:ctrlPr>
                            <a:rPr lang="mr-IN" sz="3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en-US" sz="3600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180975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36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Implication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: Prioritization of within-class and between-class similarity is parametrized. Distinct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values reflect different generation approaches.</a:t>
                  </a:r>
                </a:p>
                <a:p>
                  <a:pPr marL="415925" indent="-234950">
                    <a:spcBef>
                      <a:spcPts val="600"/>
                    </a:spcBef>
                    <a:spcAft>
                      <a:spcPts val="600"/>
                    </a:spcAft>
                    <a:buFontTx/>
                    <a:buChar char="-"/>
                  </a:pPr>
                  <a:endParaRPr lang="en-US" sz="3600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415925" indent="-234950">
                    <a:spcBef>
                      <a:spcPts val="600"/>
                    </a:spcBef>
                    <a:spcAft>
                      <a:spcPts val="600"/>
                    </a:spcAft>
                    <a:buFontTx/>
                    <a:buChar char="-"/>
                  </a:pPr>
                  <a:endParaRPr lang="en-US" sz="3600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571500" indent="-571500">
                    <a:spcBef>
                      <a:spcPts val="600"/>
                    </a:spcBef>
                    <a:spcAft>
                      <a:spcPts val="600"/>
                    </a:spcAft>
                    <a:buFontTx/>
                    <a:buChar char="-"/>
                  </a:pPr>
                  <a:endParaRPr lang="en-US" sz="3600" dirty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4443" y="5043616"/>
                  <a:ext cx="16374203" cy="8873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5" t="-1903" r="-11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/>
          <p:cNvSpPr/>
          <p:nvPr/>
        </p:nvSpPr>
        <p:spPr>
          <a:xfrm>
            <a:off x="13336954" y="17169745"/>
            <a:ext cx="14641454" cy="11682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2400"/>
              </a:spcBef>
              <a:spcAft>
                <a:spcPts val="600"/>
              </a:spcAft>
            </a:pPr>
            <a:endParaRPr lang="en-US" sz="900" b="1" dirty="0" smtClean="0">
              <a:solidFill>
                <a:schemeClr val="accent6"/>
              </a:solidFill>
              <a:latin typeface="Raleway SemiBold" charset="0"/>
              <a:ea typeface="Raleway SemiBold" charset="0"/>
              <a:cs typeface="Raleway SemiBold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Behavioral Results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81404"/>
              </p:ext>
            </p:extLst>
          </p:nvPr>
        </p:nvGraphicFramePr>
        <p:xfrm>
          <a:off x="15461668" y="24513057"/>
          <a:ext cx="7665337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8269"/>
                <a:gridCol w="1909391"/>
                <a:gridCol w="2577677"/>
              </a:tblGrid>
              <a:tr h="63957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</a:t>
                      </a:r>
                      <a:endParaRPr lang="en-US" sz="36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16</a:t>
                      </a:r>
                      <a:endParaRPr lang="en-US" sz="28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8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31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6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679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 smtClean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3957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Middle</a:t>
                      </a:r>
                      <a:endParaRPr lang="en-US" sz="40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28</a:t>
                      </a:r>
                      <a:endParaRPr lang="en-US" sz="28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18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11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28332929" y="16322133"/>
            <a:ext cx="16472670" cy="108754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Modeling Results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We fit the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PACKER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,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Copy and Tweak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, and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Hierarchical Bayesian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models, maximizing log-likelihood to every response in our dataset. PACKER’s fit greatly outperformed the other models (~11% larger log-likelihood).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Category Structure vs. Category Location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We computed, for each stimulus, the difference between the X- and Y-axis ranges of each category it was generated in.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Result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Categories were oriented to increase dissimilarity to members of the contrast category.</a:t>
            </a:r>
            <a:endParaRPr lang="en-US" sz="40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2855936" y="19084544"/>
            <a:ext cx="4919472" cy="9180576"/>
            <a:chOff x="17132361" y="18754460"/>
            <a:chExt cx="3725518" cy="7070472"/>
          </a:xfrm>
        </p:grpSpPr>
        <p:sp>
          <p:nvSpPr>
            <p:cNvPr id="53" name="Rectangle 52"/>
            <p:cNvSpPr/>
            <p:nvPr/>
          </p:nvSpPr>
          <p:spPr>
            <a:xfrm>
              <a:off x="17830800" y="18836640"/>
              <a:ext cx="3022471" cy="30175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830800" y="22473920"/>
              <a:ext cx="3022471" cy="30175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2361" y="18754460"/>
              <a:ext cx="3725518" cy="7070472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3372997" y="24152223"/>
            <a:ext cx="2366300" cy="4597383"/>
            <a:chOff x="21021027" y="24560251"/>
            <a:chExt cx="2144000" cy="4165486"/>
          </a:xfrm>
        </p:grpSpPr>
        <p:sp>
          <p:nvSpPr>
            <p:cNvPr id="92" name="Rectangle 91"/>
            <p:cNvSpPr/>
            <p:nvPr/>
          </p:nvSpPr>
          <p:spPr>
            <a:xfrm>
              <a:off x="21230347" y="24772257"/>
              <a:ext cx="1707712" cy="16895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230347" y="26804752"/>
              <a:ext cx="1707712" cy="17062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21027" y="24560251"/>
              <a:ext cx="2144000" cy="4165486"/>
            </a:xfrm>
            <a:prstGeom prst="rect">
              <a:avLst/>
            </a:prstGeom>
          </p:spPr>
        </p:pic>
      </p:grpSp>
      <p:sp>
        <p:nvSpPr>
          <p:cNvPr id="101" name="Rectangle 100"/>
          <p:cNvSpPr/>
          <p:nvPr/>
        </p:nvSpPr>
        <p:spPr>
          <a:xfrm>
            <a:off x="13336955" y="18732137"/>
            <a:ext cx="9417381" cy="5550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Exemplars that are highly distant from Alpha category members were more likely to be generated. </a:t>
            </a: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Generated category members were more similar to each other than to Alphas.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Middle Ps were more likely to create categories spanning the entire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Y-axis.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The </a:t>
            </a:r>
            <a:r>
              <a:rPr lang="en-US" sz="3600" b="1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location </a:t>
            </a: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of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known categories impacts the </a:t>
            </a:r>
            <a:r>
              <a:rPr lang="en-US" sz="3600" b="1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distribution</a:t>
            </a: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of generated categories.</a:t>
            </a:r>
            <a:endParaRPr lang="en-US" sz="3600" b="1" i="1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8318490" y="27383874"/>
            <a:ext cx="16438365" cy="1443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 marL="350838" indent="-350838"/>
            <a:r>
              <a:rPr lang="en-US" sz="2400" dirty="0" err="1" smtClean="0">
                <a:solidFill>
                  <a:schemeClr val="accent6"/>
                </a:solidFill>
              </a:rPr>
              <a:t>Jern</a:t>
            </a:r>
            <a:r>
              <a:rPr lang="en-US" sz="2400" dirty="0">
                <a:solidFill>
                  <a:schemeClr val="accent6"/>
                </a:solidFill>
              </a:rPr>
              <a:t>, A., &amp; Kemp, C. (2013). A probabilistic account of exemplar and category generation. </a:t>
            </a:r>
            <a:r>
              <a:rPr lang="en-US" sz="2400" i="1" dirty="0">
                <a:solidFill>
                  <a:schemeClr val="accent6"/>
                </a:solidFill>
              </a:rPr>
              <a:t>Cognitive Psychology</a:t>
            </a:r>
            <a:r>
              <a:rPr lang="en-US" sz="2400" dirty="0">
                <a:solidFill>
                  <a:schemeClr val="accent6"/>
                </a:solidFill>
              </a:rPr>
              <a:t>, </a:t>
            </a:r>
            <a:r>
              <a:rPr lang="en-US" sz="2400" i="1" dirty="0">
                <a:solidFill>
                  <a:schemeClr val="accent6"/>
                </a:solidFill>
              </a:rPr>
              <a:t>66</a:t>
            </a:r>
            <a:r>
              <a:rPr lang="en-US" sz="2400" dirty="0">
                <a:solidFill>
                  <a:schemeClr val="accent6"/>
                </a:solidFill>
              </a:rPr>
              <a:t>(1), 85–125</a:t>
            </a:r>
            <a:r>
              <a:rPr lang="en-US" sz="2400" dirty="0" smtClean="0">
                <a:solidFill>
                  <a:schemeClr val="accent6"/>
                </a:solidFill>
              </a:rPr>
              <a:t>.</a:t>
            </a:r>
          </a:p>
          <a:p>
            <a:pPr marL="350838" indent="-350838"/>
            <a:r>
              <a:rPr lang="en-US" sz="2400" dirty="0" smtClean="0">
                <a:solidFill>
                  <a:schemeClr val="accent6"/>
                </a:solidFill>
              </a:rPr>
              <a:t>Nosofsky</a:t>
            </a:r>
            <a:r>
              <a:rPr lang="en-US" sz="2400" dirty="0">
                <a:solidFill>
                  <a:schemeClr val="accent6"/>
                </a:solidFill>
              </a:rPr>
              <a:t>, R</a:t>
            </a:r>
            <a:r>
              <a:rPr lang="en-US" sz="2400" dirty="0" smtClean="0">
                <a:solidFill>
                  <a:schemeClr val="accent6"/>
                </a:solidFill>
              </a:rPr>
              <a:t>.  </a:t>
            </a:r>
            <a:r>
              <a:rPr lang="en-US" sz="2400" dirty="0">
                <a:solidFill>
                  <a:schemeClr val="accent6"/>
                </a:solidFill>
              </a:rPr>
              <a:t>(1984). Choice, similarity, and the context theory of classification. </a:t>
            </a:r>
            <a:r>
              <a:rPr lang="en-US" sz="2400" i="1" dirty="0">
                <a:solidFill>
                  <a:schemeClr val="accent6"/>
                </a:solidFill>
              </a:rPr>
              <a:t>J</a:t>
            </a:r>
            <a:r>
              <a:rPr lang="en-US" sz="2400" i="1" dirty="0" smtClean="0">
                <a:solidFill>
                  <a:schemeClr val="accent6"/>
                </a:solidFill>
              </a:rPr>
              <a:t>EP:LMC, </a:t>
            </a:r>
            <a:r>
              <a:rPr lang="en-US" sz="2400" i="1" dirty="0">
                <a:solidFill>
                  <a:schemeClr val="accent6"/>
                </a:solidFill>
              </a:rPr>
              <a:t>10(</a:t>
            </a:r>
            <a:r>
              <a:rPr lang="en-US" sz="2400" dirty="0">
                <a:solidFill>
                  <a:schemeClr val="accent6"/>
                </a:solidFill>
              </a:rPr>
              <a:t>1), 104</a:t>
            </a:r>
            <a:r>
              <a:rPr lang="en-US" sz="2400" dirty="0" smtClean="0">
                <a:solidFill>
                  <a:schemeClr val="accent6"/>
                </a:solidFill>
              </a:rPr>
              <a:t>.</a:t>
            </a:r>
          </a:p>
          <a:p>
            <a:pPr marL="350838" indent="-350838"/>
            <a:r>
              <a:rPr lang="en-US" sz="2400" dirty="0" smtClean="0">
                <a:solidFill>
                  <a:schemeClr val="accent6"/>
                </a:solidFill>
              </a:rPr>
              <a:t>Ward</a:t>
            </a:r>
            <a:r>
              <a:rPr lang="en-US" sz="2400" dirty="0">
                <a:solidFill>
                  <a:schemeClr val="accent6"/>
                </a:solidFill>
              </a:rPr>
              <a:t>, T</a:t>
            </a:r>
            <a:r>
              <a:rPr lang="en-US" sz="2400" dirty="0" smtClean="0">
                <a:solidFill>
                  <a:schemeClr val="accent6"/>
                </a:solidFill>
              </a:rPr>
              <a:t>. </a:t>
            </a:r>
            <a:r>
              <a:rPr lang="en-US" sz="2400" dirty="0">
                <a:solidFill>
                  <a:schemeClr val="accent6"/>
                </a:solidFill>
              </a:rPr>
              <a:t>(1994). Structured imagination: The role of category structure in exemplar generation. </a:t>
            </a:r>
            <a:r>
              <a:rPr lang="en-US" sz="2400" i="1" dirty="0">
                <a:solidFill>
                  <a:schemeClr val="accent6"/>
                </a:solidFill>
              </a:rPr>
              <a:t>Cognitive Psychology</a:t>
            </a:r>
            <a:r>
              <a:rPr lang="en-US" sz="2400" dirty="0">
                <a:solidFill>
                  <a:schemeClr val="accent6"/>
                </a:solidFill>
              </a:rPr>
              <a:t>, </a:t>
            </a:r>
            <a:r>
              <a:rPr lang="en-US" sz="2400" i="1" dirty="0">
                <a:solidFill>
                  <a:schemeClr val="accent6"/>
                </a:solidFill>
              </a:rPr>
              <a:t>27</a:t>
            </a:r>
            <a:r>
              <a:rPr lang="en-US" sz="2400" dirty="0">
                <a:solidFill>
                  <a:schemeClr val="accent6"/>
                </a:solidFill>
              </a:rPr>
              <a:t>(1), 1–40</a:t>
            </a:r>
            <a:r>
              <a:rPr lang="en-US" sz="2400" dirty="0" smtClean="0">
                <a:solidFill>
                  <a:schemeClr val="accent6"/>
                </a:solidFill>
              </a:rPr>
              <a:t>.</a:t>
            </a:r>
          </a:p>
          <a:p>
            <a:pPr marL="350838" indent="-350838"/>
            <a:r>
              <a:rPr lang="en-US" sz="2400" dirty="0" smtClean="0">
                <a:solidFill>
                  <a:schemeClr val="accent6"/>
                </a:solidFill>
              </a:rPr>
              <a:t>Ward</a:t>
            </a:r>
            <a:r>
              <a:rPr lang="en-US" sz="2400" dirty="0">
                <a:solidFill>
                  <a:schemeClr val="accent6"/>
                </a:solidFill>
              </a:rPr>
              <a:t>, T</a:t>
            </a:r>
            <a:r>
              <a:rPr lang="en-US" sz="2400" dirty="0" smtClean="0">
                <a:solidFill>
                  <a:schemeClr val="accent6"/>
                </a:solidFill>
              </a:rPr>
              <a:t>. </a:t>
            </a:r>
            <a:r>
              <a:rPr lang="en-US" sz="2400" dirty="0">
                <a:solidFill>
                  <a:schemeClr val="accent6"/>
                </a:solidFill>
              </a:rPr>
              <a:t>(1995). </a:t>
            </a:r>
            <a:r>
              <a:rPr lang="en-US" sz="2400" dirty="0" smtClean="0">
                <a:solidFill>
                  <a:schemeClr val="accent6"/>
                </a:solidFill>
              </a:rPr>
              <a:t>What’s </a:t>
            </a:r>
            <a:r>
              <a:rPr lang="en-US" sz="2400" dirty="0">
                <a:solidFill>
                  <a:schemeClr val="accent6"/>
                </a:solidFill>
              </a:rPr>
              <a:t>old about new ideas</a:t>
            </a:r>
            <a:r>
              <a:rPr lang="en-US" sz="2400" dirty="0" smtClean="0">
                <a:solidFill>
                  <a:schemeClr val="accent6"/>
                </a:solidFill>
              </a:rPr>
              <a:t>. In </a:t>
            </a:r>
            <a:r>
              <a:rPr lang="en-US" sz="2400" i="1" dirty="0">
                <a:solidFill>
                  <a:schemeClr val="accent6"/>
                </a:solidFill>
              </a:rPr>
              <a:t>The creative cognition </a:t>
            </a:r>
            <a:r>
              <a:rPr lang="en-US" sz="2400" i="1" dirty="0" smtClean="0">
                <a:solidFill>
                  <a:schemeClr val="accent6"/>
                </a:solidFill>
              </a:rPr>
              <a:t>approach</a:t>
            </a:r>
            <a:r>
              <a:rPr lang="en-US" sz="2400" dirty="0" smtClean="0">
                <a:solidFill>
                  <a:schemeClr val="accent6"/>
                </a:solidFill>
              </a:rPr>
              <a:t> (pp. 157–178).</a:t>
            </a:r>
            <a:endParaRPr lang="en-US" sz="24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3489354" y="5086290"/>
            <a:ext cx="14641454" cy="12839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Behavioral Experiment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Questions: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Does contrast with a previously learned category influence generation? Is distributional emulation the only factor?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Participants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(</a:t>
            </a:r>
            <a:r>
              <a:rPr lang="en-US" sz="3600" dirty="0" err="1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MTurk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; N=122) learned about an experimenter-defined category (‘Alpha’) composed of squares varying in size and color.</a:t>
            </a:r>
            <a:endParaRPr lang="en-US" sz="4400" b="1" dirty="0">
              <a:solidFill>
                <a:schemeClr val="accent6"/>
              </a:solidFill>
              <a:latin typeface="Raleway SemiBold" charset="0"/>
              <a:ea typeface="Raleway SemiBold" charset="0"/>
              <a:cs typeface="Raleway SemiBol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606" y="21265330"/>
            <a:ext cx="16376248" cy="606283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13336954" y="12589038"/>
            <a:ext cx="14641454" cy="4604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Two conditions (Between-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s) differed only in category location. </a:t>
            </a:r>
          </a:p>
          <a:p>
            <a:pPr>
              <a:spcAft>
                <a:spcPts val="600"/>
              </a:spcAft>
            </a:pP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Condition differences cannot be explained </a:t>
            </a:r>
            <a:r>
              <a:rPr lang="en-US" sz="3600" i="1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by </a:t>
            </a:r>
            <a:r>
              <a:rPr lang="en-US" sz="3600" i="1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sharing distributional info.</a:t>
            </a:r>
            <a:endParaRPr lang="en-US" sz="3600" i="1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After training,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Ps generated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four examples of a new ‘Beta’ category.</a:t>
            </a:r>
          </a:p>
          <a:p>
            <a:pPr>
              <a:spcAft>
                <a:spcPts val="600"/>
              </a:spcAft>
            </a:pPr>
            <a:r>
              <a:rPr lang="en-US" sz="3600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Generation </a:t>
            </a: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using </a:t>
            </a:r>
            <a:r>
              <a:rPr lang="en-US" sz="3600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sliding-scale interface </a:t>
            </a: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(as in Jern </a:t>
            </a:r>
            <a:r>
              <a:rPr lang="en-US" sz="3600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&amp; Kemp, 2013</a:t>
            </a: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If category contrast is a factor, the </a:t>
            </a:r>
            <a:r>
              <a:rPr lang="en-US" sz="3600" b="1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unoccupied</a:t>
            </a: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3600" b="1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space</a:t>
            </a: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is important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All Ps should generate items distant from the Alphas.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Middle Ps should create categories spanning the entire Y-axis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013" y="5140308"/>
            <a:ext cx="836484" cy="83648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6454102" y="651563"/>
            <a:ext cx="8302752" cy="3127729"/>
            <a:chOff x="35899344" y="873680"/>
            <a:chExt cx="8302752" cy="312772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3564" y="873680"/>
              <a:ext cx="3958532" cy="31277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899344" y="1698880"/>
              <a:ext cx="417614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4500" dirty="0" smtClean="0">
                  <a:latin typeface="Raleway" charset="0"/>
                  <a:ea typeface="Raleway" charset="0"/>
                  <a:cs typeface="Raleway" charset="0"/>
                </a:rPr>
                <a:t>Austerweil Lab</a:t>
              </a:r>
            </a:p>
            <a:p>
              <a:pPr algn="r"/>
              <a:r>
                <a:rPr lang="en-US" sz="4500" dirty="0" smtClean="0">
                  <a:latin typeface="Raleway" charset="0"/>
                  <a:ea typeface="Raleway" charset="0"/>
                  <a:cs typeface="Raleway" charset="0"/>
                </a:rPr>
                <a:t>UW-Madison</a:t>
              </a:r>
              <a:endParaRPr lang="en-US" sz="4500" dirty="0"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498" y="11704321"/>
            <a:ext cx="14942536" cy="4432108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3932757" y="8101434"/>
            <a:ext cx="13775495" cy="4864290"/>
            <a:chOff x="14213089" y="8554445"/>
            <a:chExt cx="13375597" cy="4723081"/>
          </a:xfrm>
        </p:grpSpPr>
        <p:grpSp>
          <p:nvGrpSpPr>
            <p:cNvPr id="68" name="Group 67"/>
            <p:cNvGrpSpPr/>
            <p:nvPr/>
          </p:nvGrpSpPr>
          <p:grpSpPr>
            <a:xfrm>
              <a:off x="14213089" y="9039313"/>
              <a:ext cx="3755791" cy="3755792"/>
              <a:chOff x="428324" y="916426"/>
              <a:chExt cx="3243413" cy="3243414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428324" y="916426"/>
                <a:ext cx="3243413" cy="3243414"/>
                <a:chOff x="428324" y="915670"/>
                <a:chExt cx="3243413" cy="3243414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428324" y="915670"/>
                  <a:ext cx="3243413" cy="3243414"/>
                  <a:chOff x="716216" y="1929305"/>
                  <a:chExt cx="2531322" cy="2531323"/>
                </a:xfrm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716216" y="1929305"/>
                    <a:ext cx="2531322" cy="253132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60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829695" y="3181321"/>
                    <a:ext cx="2286337" cy="4692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Use the sliders to create a Beta Category example.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</p:grpSp>
            <p:sp>
              <p:nvSpPr>
                <p:cNvPr id="86" name="Rectangle 85"/>
                <p:cNvSpPr/>
                <p:nvPr/>
              </p:nvSpPr>
              <p:spPr>
                <a:xfrm>
                  <a:off x="1522425" y="3356378"/>
                  <a:ext cx="1055210" cy="53122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DONE</a:t>
                  </a:r>
                  <a:endParaRPr lang="en-US" sz="2400" dirty="0">
                    <a:solidFill>
                      <a:schemeClr val="tx1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</p:txBody>
            </p:sp>
          </p:grpSp>
          <p:sp>
            <p:nvSpPr>
              <p:cNvPr id="71" name="Rectangle 70"/>
              <p:cNvSpPr/>
              <p:nvPr/>
            </p:nvSpPr>
            <p:spPr>
              <a:xfrm>
                <a:off x="2570213" y="1318337"/>
                <a:ext cx="900112" cy="900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473233" y="1326909"/>
                <a:ext cx="2116167" cy="957972"/>
                <a:chOff x="4194103" y="5439002"/>
                <a:chExt cx="1873128" cy="847949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194103" y="5439002"/>
                  <a:ext cx="1764518" cy="387978"/>
                  <a:chOff x="4194103" y="5439002"/>
                  <a:chExt cx="1764518" cy="387978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4551808" y="5439002"/>
                    <a:ext cx="991979" cy="123372"/>
                    <a:chOff x="4551808" y="5439002"/>
                    <a:chExt cx="991979" cy="123372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>
                      <a:off x="4551808" y="5500688"/>
                      <a:ext cx="991979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diamond"/>
                      <a:tailEnd type="diamon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5268685" y="5439002"/>
                      <a:ext cx="123372" cy="12337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p:txBody>
                </p:sp>
              </p:grp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4194103" y="5526178"/>
                    <a:ext cx="824553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Smaller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229274" y="5526178"/>
                    <a:ext cx="729347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Bigger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4253922" y="5898973"/>
                  <a:ext cx="1813309" cy="387978"/>
                  <a:chOff x="4237091" y="5439002"/>
                  <a:chExt cx="1813309" cy="387978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4543425" y="5439002"/>
                    <a:ext cx="1009324" cy="123372"/>
                    <a:chOff x="4543425" y="5439002"/>
                    <a:chExt cx="1009324" cy="123372"/>
                  </a:xfrm>
                </p:grpSpPr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4543425" y="5500688"/>
                      <a:ext cx="100932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diamond"/>
                      <a:tailEnd type="diamon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5160620" y="5439002"/>
                      <a:ext cx="123372" cy="12337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p:txBody>
                </p:sp>
              </p:grp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237091" y="5526178"/>
                    <a:ext cx="731758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Darker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280078" y="5526178"/>
                    <a:ext cx="770322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Lighter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</p:grpSp>
          </p:grp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7433" y="8554445"/>
              <a:ext cx="9221253" cy="4723081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18370379" y="17169745"/>
            <a:ext cx="9640982" cy="1481780"/>
            <a:chOff x="18772979" y="17236248"/>
            <a:chExt cx="9205429" cy="1365472"/>
          </a:xfrm>
        </p:grpSpPr>
        <p:sp>
          <p:nvSpPr>
            <p:cNvPr id="96" name="Rectangle 95"/>
            <p:cNvSpPr/>
            <p:nvPr/>
          </p:nvSpPr>
          <p:spPr>
            <a:xfrm>
              <a:off x="18935807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055425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1175043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2294661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3414279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4533897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5653515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6773133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2979" y="17236248"/>
              <a:ext cx="9205429" cy="1365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4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772979" y="17236248"/>
            <a:ext cx="9205429" cy="1365472"/>
            <a:chOff x="18772979" y="17236248"/>
            <a:chExt cx="9205429" cy="1365472"/>
          </a:xfrm>
        </p:grpSpPr>
        <p:sp>
          <p:nvSpPr>
            <p:cNvPr id="5" name="Rectangle 4"/>
            <p:cNvSpPr/>
            <p:nvPr/>
          </p:nvSpPr>
          <p:spPr>
            <a:xfrm>
              <a:off x="18935807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055425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175043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294661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414279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533897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653515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773133" y="17399153"/>
              <a:ext cx="1042347" cy="1037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2979" y="17236248"/>
              <a:ext cx="9205429" cy="1365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193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1">
      <a:dk1>
        <a:srgbClr val="282728"/>
      </a:dk1>
      <a:lt1>
        <a:srgbClr val="FFFFFF"/>
      </a:lt1>
      <a:dk2>
        <a:srgbClr val="494949"/>
      </a:dk2>
      <a:lt2>
        <a:srgbClr val="FFFFFF"/>
      </a:lt2>
      <a:accent1>
        <a:srgbClr val="C5050C"/>
      </a:accent1>
      <a:accent2>
        <a:srgbClr val="9B0000"/>
      </a:accent2>
      <a:accent3>
        <a:srgbClr val="ADADAD"/>
      </a:accent3>
      <a:accent4>
        <a:srgbClr val="FFC000"/>
      </a:accent4>
      <a:accent5>
        <a:srgbClr val="0479A8"/>
      </a:accent5>
      <a:accent6>
        <a:srgbClr val="282728"/>
      </a:accent6>
      <a:hlink>
        <a:srgbClr val="0479A8"/>
      </a:hlink>
      <a:folHlink>
        <a:srgbClr val="044A7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</TotalTime>
  <Words>971</Words>
  <Application>Microsoft Macintosh PowerPoint</Application>
  <PresentationFormat>Custom</PresentationFormat>
  <Paragraphs>87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Cambria Math</vt:lpstr>
      <vt:lpstr>Mangal</vt:lpstr>
      <vt:lpstr>Raleway</vt:lpstr>
      <vt:lpstr>Raleway SemiBold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Conaway</dc:creator>
  <cp:lastModifiedBy>Joe Austerweil</cp:lastModifiedBy>
  <cp:revision>95</cp:revision>
  <dcterms:created xsi:type="dcterms:W3CDTF">2017-06-20T15:47:22Z</dcterms:created>
  <dcterms:modified xsi:type="dcterms:W3CDTF">2017-07-09T21:07:36Z</dcterms:modified>
</cp:coreProperties>
</file>