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3" r:id="rId4"/>
    <p:sldId id="274" r:id="rId5"/>
    <p:sldId id="261" r:id="rId6"/>
    <p:sldId id="282" r:id="rId7"/>
    <p:sldId id="257" r:id="rId8"/>
    <p:sldId id="270" r:id="rId9"/>
    <p:sldId id="271" r:id="rId10"/>
    <p:sldId id="272" r:id="rId11"/>
    <p:sldId id="258" r:id="rId12"/>
    <p:sldId id="287" r:id="rId13"/>
    <p:sldId id="288" r:id="rId14"/>
    <p:sldId id="259" r:id="rId15"/>
    <p:sldId id="263" r:id="rId16"/>
    <p:sldId id="280" r:id="rId17"/>
    <p:sldId id="262" r:id="rId18"/>
    <p:sldId id="279" r:id="rId19"/>
    <p:sldId id="281" r:id="rId20"/>
    <p:sldId id="275" r:id="rId21"/>
    <p:sldId id="276" r:id="rId22"/>
    <p:sldId id="277" r:id="rId23"/>
    <p:sldId id="278" r:id="rId24"/>
    <p:sldId id="283" r:id="rId25"/>
    <p:sldId id="285" r:id="rId26"/>
    <p:sldId id="284" r:id="rId27"/>
    <p:sldId id="267" r:id="rId28"/>
    <p:sldId id="268" r:id="rId29"/>
    <p:sldId id="269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20000samples(50Iterations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50000samples(50iterations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20000samples(50Iterations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50000samples(50iterations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20000samples(50Iterations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50000samples(50iterations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ston\Downloads\Final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ston\Downloads\Final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ston\Downloads\Final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Info Gain For 20,000</a:t>
            </a:r>
            <a:r>
              <a:rPr lang="en-US" baseline="0"/>
              <a:t> Entry Data Set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'50IterationsFinal'!$E$1</c:f>
              <c:strCache>
                <c:ptCount val="1"/>
                <c:pt idx="0">
                  <c:v>InformationGain (50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'50IterationsFinal'!$E$2:$E$5</c:f>
              <c:numCache>
                <c:formatCode>General</c:formatCode>
                <c:ptCount val="4"/>
                <c:pt idx="0">
                  <c:v>0.87307018000000003</c:v>
                </c:pt>
                <c:pt idx="1">
                  <c:v>0.88433367299999999</c:v>
                </c:pt>
                <c:pt idx="2">
                  <c:v>0.89409005699999999</c:v>
                </c:pt>
                <c:pt idx="3">
                  <c:v>0.89572910100000003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'50IterationsFinal'!$F$1</c:f>
              <c:strCache>
                <c:ptCount val="1"/>
                <c:pt idx="0">
                  <c:v>InformationGain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'50IterationsFinal'!$F$2:$F$5</c:f>
              <c:numCache>
                <c:formatCode>General</c:formatCode>
                <c:ptCount val="4"/>
                <c:pt idx="0">
                  <c:v>0.87537364243718396</c:v>
                </c:pt>
                <c:pt idx="1">
                  <c:v>0.89075752042463097</c:v>
                </c:pt>
                <c:pt idx="2">
                  <c:v>0.894101903796645</c:v>
                </c:pt>
                <c:pt idx="3">
                  <c:v>0.896460210267774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1810024"/>
        <c:axId val="341810416"/>
      </c:lineChart>
      <c:catAx>
        <c:axId val="341810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Medoids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810416"/>
        <c:crosses val="autoZero"/>
        <c:auto val="1"/>
        <c:lblAlgn val="ctr"/>
        <c:lblOffset val="100"/>
        <c:noMultiLvlLbl val="0"/>
      </c:catAx>
      <c:valAx>
        <c:axId val="34181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Information</a:t>
                </a:r>
                <a:r>
                  <a:rPr lang="en-US" baseline="0"/>
                  <a:t> Gain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810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Info Gain</a:t>
            </a:r>
            <a:r>
              <a:rPr lang="en-US" baseline="0"/>
              <a:t> For 50,000 Entry Data Set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'50000samples.data_results2and4'!$E$1</c:f>
              <c:strCache>
                <c:ptCount val="1"/>
                <c:pt idx="0">
                  <c:v>InformationGain (50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'50000samples.data_results2and4'!$E$2:$E$5</c:f>
              <c:numCache>
                <c:formatCode>General</c:formatCode>
                <c:ptCount val="4"/>
                <c:pt idx="0">
                  <c:v>0.87815228789697897</c:v>
                </c:pt>
                <c:pt idx="1">
                  <c:v>0.89203999818281599</c:v>
                </c:pt>
                <c:pt idx="2">
                  <c:v>0.89593829948388404</c:v>
                </c:pt>
                <c:pt idx="3">
                  <c:v>0.89654486448273396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'50000samples.data_results2and4'!$F$7</c:f>
              <c:strCache>
                <c:ptCount val="1"/>
                <c:pt idx="0">
                  <c:v>InformationGain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'50000samples.data_results2and4'!$F$8:$F$11</c:f>
              <c:numCache>
                <c:formatCode>General</c:formatCode>
                <c:ptCount val="4"/>
                <c:pt idx="0">
                  <c:v>0.87817362172731495</c:v>
                </c:pt>
                <c:pt idx="1">
                  <c:v>0.89012000924453805</c:v>
                </c:pt>
                <c:pt idx="2">
                  <c:v>0.89038921586809205</c:v>
                </c:pt>
                <c:pt idx="3">
                  <c:v>0.89227248840352602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1811200"/>
        <c:axId val="341811592"/>
      </c:lineChart>
      <c:catAx>
        <c:axId val="341811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Medoids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811592"/>
        <c:crosses val="autoZero"/>
        <c:auto val="1"/>
        <c:lblAlgn val="ctr"/>
        <c:lblOffset val="100"/>
        <c:noMultiLvlLbl val="0"/>
      </c:catAx>
      <c:valAx>
        <c:axId val="341811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Information</a:t>
                </a:r>
                <a:r>
                  <a:rPr lang="en-US" baseline="0"/>
                  <a:t> Gain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81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 Measure for 20,000 Entry Data Set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'50IterationsFinal'!$B$1</c:f>
              <c:strCache>
                <c:ptCount val="1"/>
                <c:pt idx="0">
                  <c:v>WSS (50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'50IterationsFinal'!$B$2:$B$5</c:f>
              <c:numCache>
                <c:formatCode>0.00E+00</c:formatCode>
                <c:ptCount val="4"/>
                <c:pt idx="0">
                  <c:v>15200000000</c:v>
                </c:pt>
                <c:pt idx="1">
                  <c:v>14600000000</c:v>
                </c:pt>
                <c:pt idx="2">
                  <c:v>10500000000</c:v>
                </c:pt>
                <c:pt idx="3">
                  <c:v>5410000000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'50IterationsFinal'!$E$22</c:f>
              <c:strCache>
                <c:ptCount val="1"/>
                <c:pt idx="0">
                  <c:v>WSS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'50IterationsFinal'!$E$23:$E$26</c:f>
              <c:numCache>
                <c:formatCode>0.00E+00</c:formatCode>
                <c:ptCount val="4"/>
                <c:pt idx="0">
                  <c:v>35600025532.740402</c:v>
                </c:pt>
                <c:pt idx="1">
                  <c:v>31103685516.738899</c:v>
                </c:pt>
                <c:pt idx="2">
                  <c:v>24766701482.908901</c:v>
                </c:pt>
                <c:pt idx="3">
                  <c:v>20786832223.3367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2705496"/>
        <c:axId val="342705888"/>
      </c:lineChart>
      <c:catAx>
        <c:axId val="342705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Medoids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705888"/>
        <c:crosses val="autoZero"/>
        <c:auto val="1"/>
        <c:lblAlgn val="ctr"/>
        <c:lblOffset val="100"/>
        <c:noMultiLvlLbl val="0"/>
      </c:catAx>
      <c:valAx>
        <c:axId val="34270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705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</a:t>
            </a:r>
            <a:r>
              <a:rPr lang="en-US" baseline="0"/>
              <a:t> Measure For 50,000 Entry Data Set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'50000samples.data_results2and4'!$E$7</c:f>
              <c:strCache>
                <c:ptCount val="1"/>
                <c:pt idx="0">
                  <c:v>WSS (100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'50000samples.data_results2and4'!$E$8:$E$11</c:f>
              <c:numCache>
                <c:formatCode>0.00E+00</c:formatCode>
                <c:ptCount val="4"/>
                <c:pt idx="0">
                  <c:v>42037749960.222298</c:v>
                </c:pt>
                <c:pt idx="1">
                  <c:v>33329461188.334499</c:v>
                </c:pt>
                <c:pt idx="2">
                  <c:v>26350664890.6008</c:v>
                </c:pt>
                <c:pt idx="3">
                  <c:v>32115554941.7038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'50000samples.data_results2and4'!$B$1</c:f>
              <c:strCache>
                <c:ptCount val="1"/>
                <c:pt idx="0">
                  <c:v>WSS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'50000samples.data_results2and4'!$B$2:$B$5</c:f>
              <c:numCache>
                <c:formatCode>0.00E+00</c:formatCode>
                <c:ptCount val="4"/>
                <c:pt idx="0">
                  <c:v>46415688876.040298</c:v>
                </c:pt>
                <c:pt idx="1">
                  <c:v>27167085636.0639</c:v>
                </c:pt>
                <c:pt idx="2">
                  <c:v>24985737686.7967</c:v>
                </c:pt>
                <c:pt idx="3">
                  <c:v>24152677281.533199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2706672"/>
        <c:axId val="342707064"/>
      </c:lineChart>
      <c:catAx>
        <c:axId val="342706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Medoids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707064"/>
        <c:crosses val="autoZero"/>
        <c:auto val="1"/>
        <c:lblAlgn val="ctr"/>
        <c:lblOffset val="100"/>
        <c:noMultiLvlLbl val="0"/>
      </c:catAx>
      <c:valAx>
        <c:axId val="34270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70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BSS Measure</a:t>
            </a:r>
            <a:r>
              <a:rPr lang="en-US" baseline="0"/>
              <a:t> for 20,000 Entry Data Set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'50IterationsFinal'!$F$22</c:f>
              <c:strCache>
                <c:ptCount val="1"/>
                <c:pt idx="0">
                  <c:v>BSS (100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'50IterationsFinal'!$F$23:$F$26</c:f>
              <c:numCache>
                <c:formatCode>0.00E+00</c:formatCode>
                <c:ptCount val="4"/>
                <c:pt idx="0">
                  <c:v>4.8064195770481302E+22</c:v>
                </c:pt>
                <c:pt idx="1">
                  <c:v>9.5677092308601694E+21</c:v>
                </c:pt>
                <c:pt idx="2">
                  <c:v>2.2442445418398299E+21</c:v>
                </c:pt>
                <c:pt idx="3">
                  <c:v>4.8238262709198101E+20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'50IterationsFinal'!$C$1</c:f>
              <c:strCache>
                <c:ptCount val="1"/>
                <c:pt idx="0">
                  <c:v>BSS (50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'50IterationsFinal'!$C$2:$C$5</c:f>
              <c:numCache>
                <c:formatCode>0.00E+00</c:formatCode>
                <c:ptCount val="4"/>
                <c:pt idx="0">
                  <c:v>1.09E+21</c:v>
                </c:pt>
                <c:pt idx="1">
                  <c:v>2.24E+20</c:v>
                </c:pt>
                <c:pt idx="2">
                  <c:v>7.67E+19</c:v>
                </c:pt>
                <c:pt idx="3">
                  <c:v>7.17E+18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2707848"/>
        <c:axId val="342708240"/>
      </c:lineChart>
      <c:catAx>
        <c:axId val="342707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Medoids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708240"/>
        <c:crosses val="autoZero"/>
        <c:auto val="1"/>
        <c:lblAlgn val="ctr"/>
        <c:lblOffset val="100"/>
        <c:noMultiLvlLbl val="0"/>
      </c:catAx>
      <c:valAx>
        <c:axId val="34270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707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BSS</a:t>
            </a:r>
            <a:r>
              <a:rPr lang="en-US" baseline="0"/>
              <a:t> Measure For 50,000 Entry Data Set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'50000samples.data_results2and4'!$G$7</c:f>
              <c:strCache>
                <c:ptCount val="1"/>
                <c:pt idx="0">
                  <c:v>BSS (100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'50000samples.data_results2and4'!$G$8:$G$11</c:f>
              <c:numCache>
                <c:formatCode>0.00E+00</c:formatCode>
                <c:ptCount val="4"/>
                <c:pt idx="0">
                  <c:v>1.04143096046339E+21</c:v>
                </c:pt>
                <c:pt idx="1">
                  <c:v>8.1312967835777101E+21</c:v>
                </c:pt>
                <c:pt idx="2">
                  <c:v>2.20522778164853E+21</c:v>
                </c:pt>
                <c:pt idx="3">
                  <c:v>2.5874497336144799E+20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'50000samples.data_results2and4'!$C$1</c:f>
              <c:strCache>
                <c:ptCount val="1"/>
                <c:pt idx="0">
                  <c:v>BSS (50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'50000samples.data_results2and4'!$C$2:$C$5</c:f>
              <c:numCache>
                <c:formatCode>0.00E+00</c:formatCode>
                <c:ptCount val="4"/>
                <c:pt idx="0">
                  <c:v>3.4323741148330898E+22</c:v>
                </c:pt>
                <c:pt idx="1">
                  <c:v>6.4932146539926997E+21</c:v>
                </c:pt>
                <c:pt idx="2">
                  <c:v>2.79464081579284E+21</c:v>
                </c:pt>
                <c:pt idx="3">
                  <c:v>2.5793503370406701E+20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2709024"/>
        <c:axId val="342926976"/>
      </c:lineChart>
      <c:catAx>
        <c:axId val="342709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Medoids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926976"/>
        <c:crosses val="autoZero"/>
        <c:auto val="1"/>
        <c:lblAlgn val="ctr"/>
        <c:lblOffset val="100"/>
        <c:noMultiLvlLbl val="0"/>
      </c:catAx>
      <c:valAx>
        <c:axId val="34292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70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Information Gain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516796991706889"/>
          <c:y val="0.14016968412519004"/>
          <c:w val="0.83483203008293116"/>
          <c:h val="0.49459043608228093"/>
        </c:manualLayout>
      </c:layout>
      <c:lineChart>
        <c:grouping val="standard"/>
        <c:varyColors val="0"/>
        <c:ser>
          <c:idx val="0"/>
          <c:order val="0"/>
          <c:tx>
            <c:v>20kEuc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[FinalProject.xlsx]ClusterAnalysis!$B$4:$E$4</c:f>
              <c:numCache>
                <c:formatCode>General</c:formatCode>
                <c:ptCount val="4"/>
                <c:pt idx="0">
                  <c:v>0.99944061769568704</c:v>
                </c:pt>
                <c:pt idx="1">
                  <c:v>0.99960998654701005</c:v>
                </c:pt>
                <c:pt idx="2">
                  <c:v>0.99960998654701005</c:v>
                </c:pt>
                <c:pt idx="3">
                  <c:v>0.99960998654701005</c:v>
                </c:pt>
              </c:numCache>
            </c:numRef>
          </c:val>
          <c:smooth val="0"/>
        </c:ser>
        <c:ser>
          <c:idx val="1"/>
          <c:order val="1"/>
          <c:tx>
            <c:v>20kMan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[FinalProject.xlsx]ClusterAnalysis!$B$17:$E$17</c:f>
              <c:numCache>
                <c:formatCode>General</c:formatCode>
                <c:ptCount val="4"/>
                <c:pt idx="0">
                  <c:v>0.99944061769568704</c:v>
                </c:pt>
                <c:pt idx="1">
                  <c:v>0.99960998654701005</c:v>
                </c:pt>
                <c:pt idx="2">
                  <c:v>0.99960998654701005</c:v>
                </c:pt>
                <c:pt idx="3">
                  <c:v>0.99962377886039799</c:v>
                </c:pt>
              </c:numCache>
            </c:numRef>
          </c:val>
          <c:smooth val="0"/>
        </c:ser>
        <c:ser>
          <c:idx val="2"/>
          <c:order val="2"/>
          <c:tx>
            <c:v>50kEuc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[FinalProject.xlsx]ClusterAnalysis!$B$30:$E$30</c:f>
              <c:numCache>
                <c:formatCode>General</c:formatCode>
                <c:ptCount val="4"/>
                <c:pt idx="0">
                  <c:v>0.99839900884038002</c:v>
                </c:pt>
                <c:pt idx="1">
                  <c:v>0.99931588312791897</c:v>
                </c:pt>
                <c:pt idx="2">
                  <c:v>0.99931588312791897</c:v>
                </c:pt>
                <c:pt idx="3">
                  <c:v>0.99931605590630501</c:v>
                </c:pt>
              </c:numCache>
            </c:numRef>
          </c:val>
          <c:smooth val="0"/>
        </c:ser>
        <c:ser>
          <c:idx val="3"/>
          <c:order val="3"/>
          <c:tx>
            <c:v>50kMan</c:v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[FinalProject.xlsx]ClusterAnalysis!$B$43:$E$43</c:f>
              <c:numCache>
                <c:formatCode>General</c:formatCode>
                <c:ptCount val="4"/>
                <c:pt idx="0">
                  <c:v>0.99813984725594096</c:v>
                </c:pt>
                <c:pt idx="1">
                  <c:v>0.99931588312791897</c:v>
                </c:pt>
                <c:pt idx="2">
                  <c:v>0.99931595211516999</c:v>
                </c:pt>
                <c:pt idx="3">
                  <c:v>0.99931725850028597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2927760"/>
        <c:axId val="342928152"/>
      </c:lineChart>
      <c:catAx>
        <c:axId val="34292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Values of Epsilon</a:t>
                </a:r>
              </a:p>
            </c:rich>
          </c:tx>
          <c:layout>
            <c:manualLayout>
              <c:xMode val="edge"/>
              <c:yMode val="edge"/>
              <c:x val="0.4686043152575281"/>
              <c:y val="0.563110819962820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928152"/>
        <c:crosses val="autoZero"/>
        <c:auto val="1"/>
        <c:lblAlgn val="ctr"/>
        <c:lblOffset val="100"/>
        <c:noMultiLvlLbl val="0"/>
      </c:catAx>
      <c:valAx>
        <c:axId val="342928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Information Gain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9277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20kEuc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[FinalProject.xlsx]ClusterAnalysis!$B$16:$E$16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[FinalProject.xlsx]ClusterAnalysis!$B$13:$E$13</c:f>
              <c:numCache>
                <c:formatCode>0.00E+00</c:formatCode>
                <c:ptCount val="4"/>
                <c:pt idx="0">
                  <c:v>0.14343923583884796</c:v>
                </c:pt>
                <c:pt idx="1">
                  <c:v>3.9993568529192419E-2</c:v>
                </c:pt>
                <c:pt idx="2">
                  <c:v>3.0621426626069193E-2</c:v>
                </c:pt>
                <c:pt idx="3">
                  <c:v>1.6381581352165643E-2</c:v>
                </c:pt>
              </c:numCache>
            </c:numRef>
          </c:val>
          <c:smooth val="0"/>
        </c:ser>
        <c:ser>
          <c:idx val="1"/>
          <c:order val="1"/>
          <c:tx>
            <c:v>20kMan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[FinalProject.xlsx]ClusterAnalysis!$B$16:$E$16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[FinalProject.xlsx]ClusterAnalysis!$B$27:$E$27</c:f>
              <c:numCache>
                <c:formatCode>0.00E+00</c:formatCode>
                <c:ptCount val="4"/>
                <c:pt idx="0">
                  <c:v>0.15494096073854552</c:v>
                </c:pt>
                <c:pt idx="1">
                  <c:v>4.6094285549563352E-2</c:v>
                </c:pt>
                <c:pt idx="2">
                  <c:v>3.5625048704850379E-2</c:v>
                </c:pt>
                <c:pt idx="3">
                  <c:v>1.2665244688597997E-2</c:v>
                </c:pt>
              </c:numCache>
            </c:numRef>
          </c:val>
          <c:smooth val="0"/>
        </c:ser>
        <c:ser>
          <c:idx val="2"/>
          <c:order val="2"/>
          <c:tx>
            <c:v>50kEuc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[FinalProject.xlsx]ClusterAnalysis!$B$16:$E$16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[FinalProject.xlsx]ClusterAnalysis!$B$41:$E$41</c:f>
              <c:numCache>
                <c:formatCode>0.00E+00</c:formatCode>
                <c:ptCount val="4"/>
                <c:pt idx="0" formatCode="General">
                  <c:v>0.13267004460595908</c:v>
                </c:pt>
                <c:pt idx="1">
                  <c:v>4.1340492511866785E-2</c:v>
                </c:pt>
                <c:pt idx="2">
                  <c:v>3.5294992343485175E-2</c:v>
                </c:pt>
                <c:pt idx="3">
                  <c:v>2.2197536724895127E-2</c:v>
                </c:pt>
              </c:numCache>
            </c:numRef>
          </c:val>
          <c:smooth val="0"/>
        </c:ser>
        <c:ser>
          <c:idx val="3"/>
          <c:order val="3"/>
          <c:tx>
            <c:v>50kMan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[FinalProject.xlsx]ClusterAnalysis!$B$16:$E$16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[FinalProject.xlsx]ClusterAnalysis!$B$55:$E$55</c:f>
              <c:numCache>
                <c:formatCode>0.00E+00</c:formatCode>
                <c:ptCount val="4"/>
                <c:pt idx="0" formatCode="General">
                  <c:v>0.14796849388659689</c:v>
                </c:pt>
                <c:pt idx="1">
                  <c:v>5.0220173790781225E-2</c:v>
                </c:pt>
                <c:pt idx="2">
                  <c:v>4.2276179708485392E-2</c:v>
                </c:pt>
                <c:pt idx="3" formatCode="General">
                  <c:v>2.0980099442213955E-2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2929328"/>
        <c:axId val="342929720"/>
      </c:lineChart>
      <c:catAx>
        <c:axId val="342929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929720"/>
        <c:crosses val="autoZero"/>
        <c:auto val="1"/>
        <c:lblAlgn val="ctr"/>
        <c:lblOffset val="100"/>
        <c:noMultiLvlLbl val="0"/>
      </c:catAx>
      <c:valAx>
        <c:axId val="342929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Core-Distance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92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20kEuc</c:v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[FinalProject.xlsx]ClusterAnalysis!$B$13:$E$13</c:f>
              <c:numCache>
                <c:formatCode>General</c:formatCode>
                <c:ptCount val="4"/>
                <c:pt idx="0">
                  <c:v>252</c:v>
                </c:pt>
                <c:pt idx="1">
                  <c:v>190</c:v>
                </c:pt>
                <c:pt idx="2">
                  <c:v>191</c:v>
                </c:pt>
                <c:pt idx="3">
                  <c:v>189</c:v>
                </c:pt>
              </c:numCache>
            </c:numRef>
          </c:val>
          <c:smooth val="0"/>
        </c:ser>
        <c:ser>
          <c:idx val="1"/>
          <c:order val="1"/>
          <c:tx>
            <c:v>20kMan</c:v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[FinalProject.xlsx]ClusterAnalysis!$B$26:$E$26</c:f>
              <c:numCache>
                <c:formatCode>General</c:formatCode>
                <c:ptCount val="4"/>
                <c:pt idx="0">
                  <c:v>179</c:v>
                </c:pt>
                <c:pt idx="1">
                  <c:v>151</c:v>
                </c:pt>
                <c:pt idx="2">
                  <c:v>154</c:v>
                </c:pt>
                <c:pt idx="3">
                  <c:v>153</c:v>
                </c:pt>
              </c:numCache>
            </c:numRef>
          </c:val>
          <c:smooth val="0"/>
        </c:ser>
        <c:ser>
          <c:idx val="2"/>
          <c:order val="2"/>
          <c:tx>
            <c:v>50kEuc</c:v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[FinalProject.xlsx]ClusterAnalysis!$B$39:$E$39</c:f>
              <c:numCache>
                <c:formatCode>General</c:formatCode>
                <c:ptCount val="4"/>
                <c:pt idx="0">
                  <c:v>1544</c:v>
                </c:pt>
                <c:pt idx="1">
                  <c:v>1221</c:v>
                </c:pt>
                <c:pt idx="2">
                  <c:v>1231</c:v>
                </c:pt>
                <c:pt idx="3">
                  <c:v>1221</c:v>
                </c:pt>
              </c:numCache>
            </c:numRef>
          </c:val>
          <c:smooth val="0"/>
        </c:ser>
        <c:ser>
          <c:idx val="3"/>
          <c:order val="3"/>
          <c:tx>
            <c:v>50kMan</c:v>
          </c:tx>
          <c:spPr>
            <a:ln w="19050" cap="rnd" cmpd="sng" algn="ctr">
              <a:solidFill>
                <a:schemeClr val="accent4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[FinalProject.xlsx]ClusterAnalysis!$B$52:$E$52</c:f>
              <c:numCache>
                <c:formatCode>General</c:formatCode>
                <c:ptCount val="4"/>
                <c:pt idx="0">
                  <c:v>1279</c:v>
                </c:pt>
                <c:pt idx="1">
                  <c:v>987</c:v>
                </c:pt>
                <c:pt idx="2">
                  <c:v>983</c:v>
                </c:pt>
                <c:pt idx="3">
                  <c:v>976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30504"/>
        <c:axId val="342303056"/>
      </c:lineChart>
      <c:catAx>
        <c:axId val="342930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303056"/>
        <c:crosses val="autoZero"/>
        <c:auto val="1"/>
        <c:lblAlgn val="ctr"/>
        <c:lblOffset val="100"/>
        <c:noMultiLvlLbl val="0"/>
      </c:catAx>
      <c:valAx>
        <c:axId val="34230305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42930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r>
              <a:rPr lang="en-US" dirty="0" smtClean="0"/>
              <a:t>, Spencer Hanson, Auston Schendzielos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PAM does not do large data sets well</a:t>
            </a:r>
          </a:p>
          <a:p>
            <a:r>
              <a:rPr lang="en-US" dirty="0" smtClean="0"/>
              <a:t>O(k(n – k)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49" y="2603500"/>
            <a:ext cx="6228435" cy="32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proximity matrix</a:t>
            </a:r>
          </a:p>
          <a:p>
            <a:r>
              <a:rPr lang="en-US" dirty="0"/>
              <a:t>Let each data point be a cluster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Merge the two closest clusters</a:t>
            </a:r>
          </a:p>
          <a:p>
            <a:pPr lvl="1"/>
            <a:r>
              <a:rPr lang="en-US" dirty="0"/>
              <a:t>Update the proximity matrix </a:t>
            </a:r>
          </a:p>
          <a:p>
            <a:r>
              <a:rPr lang="en-US" dirty="0"/>
              <a:t>Until only a single cluster </a:t>
            </a:r>
            <a:r>
              <a:rPr lang="en-US" dirty="0" smtClean="0"/>
              <a:t>remains</a:t>
            </a:r>
          </a:p>
          <a:p>
            <a:endParaRPr lang="en-US" dirty="0"/>
          </a:p>
          <a:p>
            <a:r>
              <a:rPr lang="en-US" dirty="0" smtClean="0"/>
              <a:t>(Or when you reach the desired number of clusters)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5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Other Similar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the average distance of all points in the cluster to all points in another cluster</a:t>
            </a:r>
          </a:p>
          <a:p>
            <a:r>
              <a:rPr lang="en-US" dirty="0"/>
              <a:t>Less susceptible to noise and </a:t>
            </a:r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Get more accurate readings for better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4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answer to </a:t>
            </a:r>
            <a:r>
              <a:rPr lang="en-US" dirty="0" err="1" smtClean="0"/>
              <a:t>Dbscan’s</a:t>
            </a:r>
            <a:r>
              <a:rPr lang="en-US" dirty="0" smtClean="0"/>
              <a:t> weakness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to DBSCAN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sensitive to differing densities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handle differing densities based off of reachability-distance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O(n*log(n))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for outlier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handle non-globular 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 </a:t>
            </a:r>
            <a:r>
              <a:rPr lang="en-US" i="1" dirty="0" smtClean="0"/>
              <a:t>epsilon</a:t>
            </a:r>
            <a:r>
              <a:rPr lang="en-US" dirty="0" smtClean="0"/>
              <a:t> and </a:t>
            </a:r>
            <a:r>
              <a:rPr lang="en-US" i="1" dirty="0" err="1" smtClean="0"/>
              <a:t>MinPoints</a:t>
            </a:r>
            <a:r>
              <a:rPr lang="en-US" dirty="0"/>
              <a:t> </a:t>
            </a:r>
            <a:r>
              <a:rPr lang="en-US" dirty="0" smtClean="0"/>
              <a:t>are arbitrary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Run-time complexity depends highly on </a:t>
            </a:r>
            <a:r>
              <a:rPr lang="en-US" i="1" dirty="0" smtClean="0"/>
              <a:t>epsilon</a:t>
            </a:r>
            <a:r>
              <a:rPr lang="en-US" dirty="0" smtClean="0"/>
              <a:t> and </a:t>
            </a:r>
            <a:r>
              <a:rPr lang="en-US" i="1" dirty="0" err="1" smtClean="0"/>
              <a:t>MinPoints</a:t>
            </a:r>
            <a:r>
              <a:rPr lang="en-US" dirty="0" smtClean="0"/>
              <a:t>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54" y="2843203"/>
            <a:ext cx="9178211" cy="8967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54" y="4269090"/>
            <a:ext cx="8808050" cy="66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9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2537564"/>
            <a:ext cx="5245407" cy="321732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68" y="3048001"/>
            <a:ext cx="5510727" cy="2130196"/>
          </a:xfrm>
        </p:spPr>
      </p:pic>
    </p:spTree>
    <p:extLst>
      <p:ext uri="{BB962C8B-B14F-4D97-AF65-F5344CB8AC3E}">
        <p14:creationId xmlns:p14="http://schemas.microsoft.com/office/powerpoint/2010/main" val="30234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33" y="2468979"/>
            <a:ext cx="5641853" cy="3913286"/>
          </a:xfrm>
        </p:spPr>
      </p:pic>
    </p:spTree>
    <p:extLst>
      <p:ext uri="{BB962C8B-B14F-4D97-AF65-F5344CB8AC3E}">
        <p14:creationId xmlns:p14="http://schemas.microsoft.com/office/powerpoint/2010/main" val="106656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three clustering algorithms on the data set</a:t>
            </a:r>
          </a:p>
          <a:p>
            <a:r>
              <a:rPr lang="en-US" dirty="0" smtClean="0"/>
              <a:t>Observe and compare difference in output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876238"/>
              </p:ext>
            </p:extLst>
          </p:nvPr>
        </p:nvGraphicFramePr>
        <p:xfrm>
          <a:off x="529904" y="3217997"/>
          <a:ext cx="5248326" cy="134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318"/>
                <a:gridCol w="1806745"/>
                <a:gridCol w="889890"/>
                <a:gridCol w="903373"/>
              </a:tblGrid>
              <a:tr h="28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Num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Medoids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InformationGain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0.87307018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1.52E+10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1.09E+21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1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0.884333673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1.46E+10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2.24E+20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1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0.894090057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7.67E+19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1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0.895729101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5.41E+09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7.17E+18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82275"/>
              </p:ext>
            </p:extLst>
          </p:nvPr>
        </p:nvGraphicFramePr>
        <p:xfrm>
          <a:off x="6184225" y="3234853"/>
          <a:ext cx="5284686" cy="1298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9737"/>
                <a:gridCol w="1819262"/>
                <a:gridCol w="896055"/>
                <a:gridCol w="909632"/>
              </a:tblGrid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Num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Medoids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InformationGain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 =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0.875373642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3.56E+10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4.81E+22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0.89075752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3.11E+10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9.57E+21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0.894101904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2.48E+10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2.24E+21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 = 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0.89646021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2.08E+10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4.82E+20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8213" y="25972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20,000 Entries: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03523" y="2597284"/>
            <a:ext cx="187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50,000 Entries: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389202"/>
              </p:ext>
            </p:extLst>
          </p:nvPr>
        </p:nvGraphicFramePr>
        <p:xfrm>
          <a:off x="1074421" y="2847340"/>
          <a:ext cx="4411979" cy="276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166759054"/>
              </p:ext>
            </p:extLst>
          </p:nvPr>
        </p:nvGraphicFramePr>
        <p:xfrm>
          <a:off x="6471920" y="28295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1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564643"/>
              </p:ext>
            </p:extLst>
          </p:nvPr>
        </p:nvGraphicFramePr>
        <p:xfrm>
          <a:off x="789940" y="2806700"/>
          <a:ext cx="4676140" cy="2801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71909140"/>
              </p:ext>
            </p:extLst>
          </p:nvPr>
        </p:nvGraphicFramePr>
        <p:xfrm>
          <a:off x="6421120" y="2809240"/>
          <a:ext cx="468376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68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66766956"/>
              </p:ext>
            </p:extLst>
          </p:nvPr>
        </p:nvGraphicFramePr>
        <p:xfrm>
          <a:off x="843280" y="2748280"/>
          <a:ext cx="4643120" cy="283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06261177"/>
              </p:ext>
            </p:extLst>
          </p:nvPr>
        </p:nvGraphicFramePr>
        <p:xfrm>
          <a:off x="6461760" y="2702560"/>
          <a:ext cx="490728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19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323624"/>
              </p:ext>
            </p:extLst>
          </p:nvPr>
        </p:nvGraphicFramePr>
        <p:xfrm>
          <a:off x="2364260" y="2594918"/>
          <a:ext cx="6874862" cy="3952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6488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Analysis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048260"/>
              </p:ext>
            </p:extLst>
          </p:nvPr>
        </p:nvGraphicFramePr>
        <p:xfrm>
          <a:off x="1938401" y="2400751"/>
          <a:ext cx="7491413" cy="421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8876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Analysis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30561"/>
              </p:ext>
            </p:extLst>
          </p:nvPr>
        </p:nvGraphicFramePr>
        <p:xfrm>
          <a:off x="2307367" y="2344952"/>
          <a:ext cx="7181850" cy="40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15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Head-to-Head Comparisons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Group Average	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CLARA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Group Average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way to store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a way to go through the data faster, parallelism?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Experiment with </a:t>
            </a:r>
            <a:r>
              <a:rPr lang="en-US" dirty="0" err="1" smtClean="0"/>
              <a:t>MinPoints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140,707 instances of words that are followed during an observation time of 7 days</a:t>
            </a:r>
          </a:p>
          <a:p>
            <a:r>
              <a:rPr lang="en-US" dirty="0" smtClean="0"/>
              <a:t>77 total attributes</a:t>
            </a:r>
          </a:p>
          <a:p>
            <a:r>
              <a:rPr lang="en-US" dirty="0" smtClean="0"/>
              <a:t>Buzz</a:t>
            </a:r>
          </a:p>
          <a:p>
            <a:r>
              <a:rPr lang="en-US" dirty="0" smtClean="0"/>
              <a:t>No missing values</a:t>
            </a:r>
          </a:p>
          <a:p>
            <a:r>
              <a:rPr lang="en-US" dirty="0" smtClean="0"/>
              <a:t>19% instances created buzz, 81% did not create buzz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suitable data set</a:t>
            </a:r>
          </a:p>
          <a:p>
            <a:pPr lvl="1"/>
            <a:r>
              <a:rPr lang="en-US" dirty="0" smtClean="0"/>
              <a:t>Preprocess more</a:t>
            </a:r>
          </a:p>
          <a:p>
            <a:pPr lvl="1"/>
            <a:r>
              <a:rPr lang="en-US" dirty="0" smtClean="0"/>
              <a:t>Make smaller datasets with better than random selection</a:t>
            </a:r>
          </a:p>
          <a:p>
            <a:r>
              <a:rPr lang="en-US" dirty="0" smtClean="0"/>
              <a:t>Different sigma values</a:t>
            </a:r>
          </a:p>
          <a:p>
            <a:r>
              <a:rPr lang="en-US" dirty="0" smtClean="0"/>
              <a:t>Do Prediction analysis on test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5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4954" y="782053"/>
            <a:ext cx="2793158" cy="485274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54954" y="1267328"/>
            <a:ext cx="2793158" cy="47575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Created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Attention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Burstiness</a:t>
            </a:r>
            <a:r>
              <a:rPr lang="en-US" dirty="0" smtClean="0"/>
              <a:t>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Atomic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Attention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Contribution Sparseness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Discussion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Discussion Length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536789"/>
              </p:ext>
            </p:extLst>
          </p:nvPr>
        </p:nvGraphicFramePr>
        <p:xfrm>
          <a:off x="5461685" y="1447800"/>
          <a:ext cx="5509530" cy="353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6"/>
                <a:gridCol w="1101906"/>
                <a:gridCol w="1101906"/>
                <a:gridCol w="1101906"/>
                <a:gridCol w="1101906"/>
              </a:tblGrid>
              <a:tr h="442012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r>
                        <a:rPr lang="en-US" dirty="0" smtClean="0"/>
                        <a:t>NCD_0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509.768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r>
                        <a:rPr lang="en-US" dirty="0" smtClean="0"/>
                        <a:t>NCD_1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155.135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471.615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NCD_2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165.459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495.287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NCD_3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176.811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528.350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NCD_4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186.929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560.329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NCD_5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216.197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632.107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r>
                        <a:rPr lang="en-US" dirty="0" smtClean="0"/>
                        <a:t>NCD_6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243.856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707.354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6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Median value of attribute over the 7 days</a:t>
            </a:r>
          </a:p>
          <a:p>
            <a:r>
              <a:rPr lang="en-US" dirty="0" smtClean="0"/>
              <a:t>Still too big</a:t>
            </a:r>
          </a:p>
          <a:p>
            <a:pPr lvl="1"/>
            <a:r>
              <a:rPr lang="en-US" dirty="0" smtClean="0"/>
              <a:t>Used a random selector to make smaller datasets from the original</a:t>
            </a:r>
          </a:p>
          <a:p>
            <a:pPr lvl="2"/>
            <a:r>
              <a:rPr lang="en-US" dirty="0" smtClean="0"/>
              <a:t>Samples sizes of 20,000, 50,000, and 5,000 were used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6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260046"/>
          </a:xfrm>
        </p:spPr>
        <p:txBody>
          <a:bodyPr/>
          <a:lstStyle/>
          <a:p>
            <a:r>
              <a:rPr lang="en-US" dirty="0" smtClean="0"/>
              <a:t>Initial data set is way too big</a:t>
            </a:r>
          </a:p>
          <a:p>
            <a:pPr lvl="1"/>
            <a:r>
              <a:rPr lang="en-US" dirty="0" smtClean="0"/>
              <a:t>Originally used for Classification</a:t>
            </a:r>
          </a:p>
          <a:p>
            <a:r>
              <a:rPr lang="en-US" dirty="0" smtClean="0"/>
              <a:t>Poor Parent Entropy even for smaller sets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450" r="24162"/>
          <a:stretch/>
        </p:blipFill>
        <p:spPr>
          <a:xfrm>
            <a:off x="1154954" y="3863546"/>
            <a:ext cx="2306595" cy="2751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283" r="24664"/>
          <a:stretch/>
        </p:blipFill>
        <p:spPr>
          <a:xfrm>
            <a:off x="3566984" y="3861450"/>
            <a:ext cx="2248930" cy="275563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86612"/>
              </p:ext>
            </p:extLst>
          </p:nvPr>
        </p:nvGraphicFramePr>
        <p:xfrm>
          <a:off x="6236042" y="3092163"/>
          <a:ext cx="5398530" cy="148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510"/>
                <a:gridCol w="1799510"/>
                <a:gridCol w="1799510"/>
              </a:tblGrid>
              <a:tr h="3702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</a:t>
                      </a:r>
                      <a:endParaRPr lang="en-US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Buzz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2.488%</a:t>
                      </a:r>
                      <a:endParaRPr lang="en-US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NonBuzz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97.512%</a:t>
                      </a:r>
                      <a:endParaRPr lang="en-US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Parent Entropy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0.164947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0.168026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84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Around  </a:t>
            </a:r>
            <a:r>
              <a:rPr lang="en-US" dirty="0" err="1" smtClean="0"/>
              <a:t>Medoids</a:t>
            </a:r>
            <a:r>
              <a:rPr lang="en-US" dirty="0" smtClean="0"/>
              <a:t> (PAM)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5548" y="1760706"/>
            <a:ext cx="33560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medoids</a:t>
            </a:r>
            <a:r>
              <a:rPr lang="en-US" dirty="0" smtClean="0"/>
              <a:t> instead of centroids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effective on small data sets, but scales poorly with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Handles outliers and noise better than K-Means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Use real object to represent the cluster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Select </a:t>
            </a:r>
            <a:r>
              <a:rPr lang="en-US" altLang="ko-KR" sz="2400" b="1" i="1" dirty="0">
                <a:ea typeface="굴림" pitchFamily="34" charset="-127"/>
              </a:rPr>
              <a:t>k</a:t>
            </a:r>
            <a:r>
              <a:rPr lang="en-US" altLang="ko-KR" sz="2400" dirty="0">
                <a:ea typeface="굴림" pitchFamily="34" charset="-127"/>
              </a:rPr>
              <a:t> representative objects arbitrarily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For each pair of non-selected object </a:t>
            </a:r>
            <a:r>
              <a:rPr lang="en-US" altLang="ko-KR" sz="2400" b="1" i="1" dirty="0">
                <a:ea typeface="굴림" pitchFamily="34" charset="-127"/>
              </a:rPr>
              <a:t>h</a:t>
            </a:r>
            <a:r>
              <a:rPr lang="en-US" altLang="ko-KR" sz="2400" dirty="0">
                <a:ea typeface="굴림" pitchFamily="34" charset="-127"/>
              </a:rPr>
              <a:t> and selected object </a:t>
            </a:r>
            <a:r>
              <a:rPr lang="en-US" altLang="ko-KR" sz="2400" b="1" i="1" dirty="0" err="1">
                <a:ea typeface="굴림" pitchFamily="34" charset="-127"/>
              </a:rPr>
              <a:t>i</a:t>
            </a:r>
            <a:r>
              <a:rPr lang="en-US" altLang="ko-KR" sz="2400" dirty="0">
                <a:ea typeface="굴림" pitchFamily="34" charset="-127"/>
              </a:rPr>
              <a:t>, calculate the total swapping cost </a:t>
            </a:r>
            <a:r>
              <a:rPr lang="en-US" altLang="ko-KR" sz="2400" b="1" i="1" dirty="0" err="1">
                <a:ea typeface="굴림" pitchFamily="34" charset="-127"/>
              </a:rPr>
              <a:t>TC</a:t>
            </a:r>
            <a:r>
              <a:rPr lang="en-US" altLang="ko-KR" sz="2400" b="1" i="1" baseline="-25000" dirty="0" err="1">
                <a:ea typeface="굴림" pitchFamily="34" charset="-127"/>
              </a:rPr>
              <a:t>ih</a:t>
            </a:r>
            <a:endParaRPr lang="en-US" altLang="ko-KR" sz="2400" dirty="0">
              <a:ea typeface="굴림" pitchFamily="34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For each pair of </a:t>
            </a:r>
            <a:r>
              <a:rPr lang="en-US" altLang="ko-KR" sz="2400" b="1" i="1" dirty="0" err="1">
                <a:ea typeface="굴림" pitchFamily="34" charset="-127"/>
              </a:rPr>
              <a:t>i</a:t>
            </a:r>
            <a:r>
              <a:rPr lang="en-US" altLang="ko-KR" sz="2400" dirty="0">
                <a:ea typeface="굴림" pitchFamily="34" charset="-127"/>
              </a:rPr>
              <a:t> and </a:t>
            </a:r>
            <a:r>
              <a:rPr lang="en-US" altLang="ko-KR" sz="2400" b="1" i="1" dirty="0">
                <a:ea typeface="굴림" pitchFamily="34" charset="-127"/>
              </a:rPr>
              <a:t>h</a:t>
            </a:r>
            <a:r>
              <a:rPr lang="en-US" altLang="ko-KR" sz="2400" dirty="0">
                <a:ea typeface="굴림" pitchFamily="34" charset="-127"/>
              </a:rPr>
              <a:t>,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>
                <a:ea typeface="굴림" pitchFamily="34" charset="-127"/>
              </a:rPr>
              <a:t>If </a:t>
            </a:r>
            <a:r>
              <a:rPr lang="en-US" altLang="ko-KR" i="1" dirty="0" err="1">
                <a:ea typeface="굴림" pitchFamily="34" charset="-127"/>
              </a:rPr>
              <a:t>TC</a:t>
            </a:r>
            <a:r>
              <a:rPr lang="en-US" altLang="ko-KR" i="1" baseline="-25000" dirty="0" err="1">
                <a:ea typeface="굴림" pitchFamily="34" charset="-127"/>
              </a:rPr>
              <a:t>ih</a:t>
            </a:r>
            <a:r>
              <a:rPr lang="en-US" altLang="ko-KR" dirty="0">
                <a:ea typeface="굴림" pitchFamily="34" charset="-127"/>
              </a:rPr>
              <a:t> &lt; 0, </a:t>
            </a:r>
            <a:r>
              <a:rPr lang="en-US" altLang="ko-KR" b="1" i="1" dirty="0" err="1">
                <a:ea typeface="굴림" pitchFamily="34" charset="-127"/>
              </a:rPr>
              <a:t>i</a:t>
            </a:r>
            <a:r>
              <a:rPr lang="en-US" altLang="ko-KR" dirty="0">
                <a:ea typeface="굴림" pitchFamily="34" charset="-127"/>
              </a:rPr>
              <a:t> is replaced by </a:t>
            </a:r>
            <a:r>
              <a:rPr lang="en-US" altLang="ko-KR" b="1" i="1" dirty="0">
                <a:ea typeface="굴림" pitchFamily="34" charset="-127"/>
              </a:rPr>
              <a:t>h</a:t>
            </a:r>
            <a:endParaRPr lang="en-US" altLang="ko-KR" dirty="0">
              <a:ea typeface="굴림" pitchFamily="34" charset="-127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ko-KR" dirty="0">
                <a:ea typeface="굴림" pitchFamily="34" charset="-127"/>
              </a:rPr>
              <a:t>Then assign each non-selected object to the most similar representative object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repeat steps 2-3 until there is no change</a:t>
            </a:r>
          </a:p>
        </p:txBody>
      </p:sp>
    </p:spTree>
    <p:extLst>
      <p:ext uri="{BB962C8B-B14F-4D97-AF65-F5344CB8AC3E}">
        <p14:creationId xmlns:p14="http://schemas.microsoft.com/office/powerpoint/2010/main" val="13769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Total Cost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j2) – d(j,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h) = d (j,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0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h) = d(j, j2)</a:t>
            </a:r>
          </a:p>
          <a:p>
            <a:endParaRPr lang="en-US" dirty="0"/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7249367" y="2603500"/>
            <a:ext cx="2667000" cy="2647950"/>
            <a:chOff x="3168" y="720"/>
            <a:chExt cx="1680" cy="1668"/>
          </a:xfrm>
        </p:grpSpPr>
        <p:grpSp>
          <p:nvGrpSpPr>
            <p:cNvPr id="64" name="Group 4"/>
            <p:cNvGrpSpPr>
              <a:grpSpLocks/>
            </p:cNvGrpSpPr>
            <p:nvPr/>
          </p:nvGrpSpPr>
          <p:grpSpPr bwMode="auto">
            <a:xfrm>
              <a:off x="3168" y="720"/>
              <a:ext cx="1680" cy="1488"/>
              <a:chOff x="3168" y="720"/>
              <a:chExt cx="1680" cy="1488"/>
            </a:xfrm>
          </p:grpSpPr>
          <p:graphicFrame>
            <p:nvGraphicFramePr>
              <p:cNvPr id="66" name="Object 5"/>
              <p:cNvGraphicFramePr>
                <a:graphicFrameLocks noChangeAspect="1"/>
              </p:cNvGraphicFramePr>
              <p:nvPr/>
            </p:nvGraphicFramePr>
            <p:xfrm>
              <a:off x="3168" y="720"/>
              <a:ext cx="1680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" name="Worksheet" r:id="rId3" imgW="2200656" imgH="2076907" progId="Excel.Sheet.8">
                      <p:embed/>
                    </p:oleObj>
                  </mc:Choice>
                  <mc:Fallback>
                    <p:oleObj name="Worksheet" r:id="rId3" imgW="2200656" imgH="2076907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720"/>
                            <a:ext cx="1680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" name="Text Box 6"/>
              <p:cNvSpPr txBox="1">
                <a:spLocks noChangeArrowheads="1"/>
              </p:cNvSpPr>
              <p:nvPr/>
            </p:nvSpPr>
            <p:spPr bwMode="auto">
              <a:xfrm>
                <a:off x="3928" y="8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j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3576" y="956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Text Box 8"/>
              <p:cNvSpPr txBox="1">
                <a:spLocks noChangeArrowheads="1"/>
              </p:cNvSpPr>
              <p:nvPr/>
            </p:nvSpPr>
            <p:spPr bwMode="auto">
              <a:xfrm>
                <a:off x="4157" y="1542"/>
                <a:ext cx="2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i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4136" y="1432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h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3607" y="956"/>
                <a:ext cx="1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t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Oval 11"/>
              <p:cNvSpPr>
                <a:spLocks noChangeArrowheads="1"/>
              </p:cNvSpPr>
              <p:nvPr/>
            </p:nvSpPr>
            <p:spPr bwMode="auto">
              <a:xfrm>
                <a:off x="3528" y="837"/>
                <a:ext cx="520" cy="7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Oval 12"/>
              <p:cNvSpPr>
                <a:spLocks noChangeArrowheads="1"/>
              </p:cNvSpPr>
              <p:nvPr/>
            </p:nvSpPr>
            <p:spPr bwMode="auto">
              <a:xfrm>
                <a:off x="4088" y="1268"/>
                <a:ext cx="520" cy="5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</p:grpSp>
        <p:graphicFrame>
          <p:nvGraphicFramePr>
            <p:cNvPr id="65" name="Object 13"/>
            <p:cNvGraphicFramePr>
              <a:graphicFrameLocks noChangeAspect="1"/>
            </p:cNvGraphicFramePr>
            <p:nvPr/>
          </p:nvGraphicFramePr>
          <p:xfrm>
            <a:off x="3216" y="2160"/>
            <a:ext cx="69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Document" r:id="rId5" imgW="1143000" imgH="387096" progId="Word.Document.8">
                    <p:embed/>
                  </p:oleObj>
                </mc:Choice>
                <mc:Fallback>
                  <p:oleObj name="Document" r:id="rId5" imgW="1143000" imgH="38709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60"/>
                          <a:ext cx="69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436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329</TotalTime>
  <Words>709</Words>
  <Application>Microsoft Office PowerPoint</Application>
  <PresentationFormat>Widescreen</PresentationFormat>
  <Paragraphs>234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굴림</vt:lpstr>
      <vt:lpstr>Arial</vt:lpstr>
      <vt:lpstr>Calibri</vt:lpstr>
      <vt:lpstr>Century Gothic</vt:lpstr>
      <vt:lpstr>Tahoma</vt:lpstr>
      <vt:lpstr>Times New Roman</vt:lpstr>
      <vt:lpstr>Wingdings 3</vt:lpstr>
      <vt:lpstr>Ion Boardroom</vt:lpstr>
      <vt:lpstr>Worksheet</vt:lpstr>
      <vt:lpstr>Document</vt:lpstr>
      <vt:lpstr>Social Media Clustering</vt:lpstr>
      <vt:lpstr>Objectives</vt:lpstr>
      <vt:lpstr>Summary of Data</vt:lpstr>
      <vt:lpstr>Attributes</vt:lpstr>
      <vt:lpstr>Preprocessing</vt:lpstr>
      <vt:lpstr>Problems with Datasets</vt:lpstr>
      <vt:lpstr>Partition Around  Medoids (PAM)</vt:lpstr>
      <vt:lpstr>PowerPoint Presentation</vt:lpstr>
      <vt:lpstr>Calculating Total Cost</vt:lpstr>
      <vt:lpstr>Time Complexity</vt:lpstr>
      <vt:lpstr>Group Average</vt:lpstr>
      <vt:lpstr>Algorithm</vt:lpstr>
      <vt:lpstr>Differences From Other Similar Algorithms</vt:lpstr>
      <vt:lpstr>OPTICS</vt:lpstr>
      <vt:lpstr>Comparisons to DBSCAN</vt:lpstr>
      <vt:lpstr>Definitions</vt:lpstr>
      <vt:lpstr>Algorithm</vt:lpstr>
      <vt:lpstr>Visualization</vt:lpstr>
      <vt:lpstr>Results</vt:lpstr>
      <vt:lpstr>PAM</vt:lpstr>
      <vt:lpstr>Information Gain</vt:lpstr>
      <vt:lpstr>WSS</vt:lpstr>
      <vt:lpstr>BSS</vt:lpstr>
      <vt:lpstr>OPTICS</vt:lpstr>
      <vt:lpstr>Density Analysis</vt:lpstr>
      <vt:lpstr>Time Analysis</vt:lpstr>
      <vt:lpstr>Final Analysis</vt:lpstr>
      <vt:lpstr>Head-to-Head Comparisons</vt:lpstr>
      <vt:lpstr>Future Work</vt:lpstr>
      <vt:lpstr>Future Work</vt:lpstr>
    </vt:vector>
  </TitlesOfParts>
  <Company>CSB/SJU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ClusterFucking</dc:title>
  <dc:creator>Schendzielos, Auston O</dc:creator>
  <cp:lastModifiedBy>Zach</cp:lastModifiedBy>
  <cp:revision>33</cp:revision>
  <dcterms:created xsi:type="dcterms:W3CDTF">2014-04-30T23:39:38Z</dcterms:created>
  <dcterms:modified xsi:type="dcterms:W3CDTF">2014-05-07T13:29:09Z</dcterms:modified>
</cp:coreProperties>
</file>