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3" r:id="rId4"/>
    <p:sldId id="274" r:id="rId5"/>
    <p:sldId id="261" r:id="rId6"/>
    <p:sldId id="257" r:id="rId7"/>
    <p:sldId id="270" r:id="rId8"/>
    <p:sldId id="271" r:id="rId9"/>
    <p:sldId id="272" r:id="rId10"/>
    <p:sldId id="258" r:id="rId11"/>
    <p:sldId id="259" r:id="rId12"/>
    <p:sldId id="275" r:id="rId13"/>
    <p:sldId id="276" r:id="rId14"/>
    <p:sldId id="277" r:id="rId15"/>
    <p:sldId id="278" r:id="rId16"/>
    <p:sldId id="262" r:id="rId17"/>
    <p:sldId id="266" r:id="rId18"/>
    <p:sldId id="263" r:id="rId19"/>
    <p:sldId id="264" r:id="rId20"/>
    <p:sldId id="265" r:id="rId21"/>
    <p:sldId id="267" r:id="rId22"/>
    <p:sldId id="26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-2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20000samples(50Iterations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50000samples(50iterations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20000samples(50Iterations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50000samples(50iterations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20000samples(50Iterations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50000samples(50iterations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Info Gain For 20,000</a:t>
            </a:r>
            <a:r>
              <a:rPr lang="en-US" baseline="0"/>
              <a:t> Entry Data Set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'50IterationsFinal'!$E$1</c:f>
              <c:strCache>
                <c:ptCount val="1"/>
                <c:pt idx="0">
                  <c:v>InformationGain (50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'50IterationsFinal'!$E$2:$E$5</c:f>
              <c:numCache>
                <c:formatCode>General</c:formatCode>
                <c:ptCount val="4"/>
                <c:pt idx="0">
                  <c:v>0.87307018000000003</c:v>
                </c:pt>
                <c:pt idx="1">
                  <c:v>0.88433367299999999</c:v>
                </c:pt>
                <c:pt idx="2">
                  <c:v>0.89409005699999999</c:v>
                </c:pt>
                <c:pt idx="3">
                  <c:v>0.89572910100000003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'50IterationsFinal'!$F$1</c:f>
              <c:strCache>
                <c:ptCount val="1"/>
                <c:pt idx="0">
                  <c:v>InformationGain (100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'50IterationsFinal'!$F$2:$F$5</c:f>
              <c:numCache>
                <c:formatCode>General</c:formatCode>
                <c:ptCount val="4"/>
                <c:pt idx="0">
                  <c:v>0.87537364243718396</c:v>
                </c:pt>
                <c:pt idx="1">
                  <c:v>0.89075752042463097</c:v>
                </c:pt>
                <c:pt idx="2">
                  <c:v>0.894101903796645</c:v>
                </c:pt>
                <c:pt idx="3">
                  <c:v>0.896460210267774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972096"/>
        <c:axId val="91043712"/>
      </c:lineChart>
      <c:catAx>
        <c:axId val="89972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Medoids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43712"/>
        <c:crosses val="autoZero"/>
        <c:auto val="1"/>
        <c:lblAlgn val="ctr"/>
        <c:lblOffset val="100"/>
        <c:noMultiLvlLbl val="0"/>
      </c:catAx>
      <c:valAx>
        <c:axId val="9104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Information</a:t>
                </a:r>
                <a:r>
                  <a:rPr lang="en-US" baseline="0"/>
                  <a:t> Gain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7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Info Gain</a:t>
            </a:r>
            <a:r>
              <a:rPr lang="en-US" baseline="0"/>
              <a:t> For 50,000 Entry Data Set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'50000samples.data_results2and4'!$E$1</c:f>
              <c:strCache>
                <c:ptCount val="1"/>
                <c:pt idx="0">
                  <c:v>InformationGain (50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'50000samples.data_results2and4'!$E$2:$E$5</c:f>
              <c:numCache>
                <c:formatCode>General</c:formatCode>
                <c:ptCount val="4"/>
                <c:pt idx="0">
                  <c:v>0.87815228789697897</c:v>
                </c:pt>
                <c:pt idx="1">
                  <c:v>0.89203999818281599</c:v>
                </c:pt>
                <c:pt idx="2">
                  <c:v>0.89593829948388404</c:v>
                </c:pt>
                <c:pt idx="3">
                  <c:v>0.89654486448273396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'50000samples.data_results2and4'!$F$7</c:f>
              <c:strCache>
                <c:ptCount val="1"/>
                <c:pt idx="0">
                  <c:v>InformationGain (100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'50000samples.data_results2and4'!$F$8:$F$11</c:f>
              <c:numCache>
                <c:formatCode>General</c:formatCode>
                <c:ptCount val="4"/>
                <c:pt idx="0">
                  <c:v>0.87817362172731495</c:v>
                </c:pt>
                <c:pt idx="1">
                  <c:v>0.89012000924453805</c:v>
                </c:pt>
                <c:pt idx="2">
                  <c:v>0.89038921586809205</c:v>
                </c:pt>
                <c:pt idx="3">
                  <c:v>0.89227248840352602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458560"/>
        <c:axId val="87461248"/>
      </c:lineChart>
      <c:catAx>
        <c:axId val="87458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Medoids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61248"/>
        <c:crosses val="autoZero"/>
        <c:auto val="1"/>
        <c:lblAlgn val="ctr"/>
        <c:lblOffset val="100"/>
        <c:noMultiLvlLbl val="0"/>
      </c:catAx>
      <c:valAx>
        <c:axId val="8746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Information</a:t>
                </a:r>
                <a:r>
                  <a:rPr lang="en-US" baseline="0"/>
                  <a:t> Gain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58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WSS Measure for 20,000 Entry Data Set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'50IterationsFinal'!$B$1</c:f>
              <c:strCache>
                <c:ptCount val="1"/>
                <c:pt idx="0">
                  <c:v>WSS (50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'50IterationsFinal'!$B$2:$B$5</c:f>
              <c:numCache>
                <c:formatCode>0.00E+00</c:formatCode>
                <c:ptCount val="4"/>
                <c:pt idx="0">
                  <c:v>15200000000</c:v>
                </c:pt>
                <c:pt idx="1">
                  <c:v>14600000000</c:v>
                </c:pt>
                <c:pt idx="2">
                  <c:v>10500000000</c:v>
                </c:pt>
                <c:pt idx="3">
                  <c:v>5410000000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'50IterationsFinal'!$E$22</c:f>
              <c:strCache>
                <c:ptCount val="1"/>
                <c:pt idx="0">
                  <c:v>WSS (100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'50IterationsFinal'!$E$23:$E$26</c:f>
              <c:numCache>
                <c:formatCode>0.00E+00</c:formatCode>
                <c:ptCount val="4"/>
                <c:pt idx="0">
                  <c:v>35600025532.740402</c:v>
                </c:pt>
                <c:pt idx="1">
                  <c:v>31103685516.738899</c:v>
                </c:pt>
                <c:pt idx="2">
                  <c:v>24766701482.908901</c:v>
                </c:pt>
                <c:pt idx="3">
                  <c:v>20786832223.3367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471616"/>
        <c:axId val="87485440"/>
      </c:lineChart>
      <c:catAx>
        <c:axId val="87471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Medoids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85440"/>
        <c:crosses val="autoZero"/>
        <c:auto val="1"/>
        <c:lblAlgn val="ctr"/>
        <c:lblOffset val="100"/>
        <c:noMultiLvlLbl val="0"/>
      </c:catAx>
      <c:valAx>
        <c:axId val="8748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7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WSS</a:t>
            </a:r>
            <a:r>
              <a:rPr lang="en-US" baseline="0"/>
              <a:t> Measure For 50,000 Entry Data Set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'50000samples.data_results2and4'!$E$7</c:f>
              <c:strCache>
                <c:ptCount val="1"/>
                <c:pt idx="0">
                  <c:v>WSS (100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'50000samples.data_results2and4'!$E$8:$E$11</c:f>
              <c:numCache>
                <c:formatCode>0.00E+00</c:formatCode>
                <c:ptCount val="4"/>
                <c:pt idx="0">
                  <c:v>42037749960.222298</c:v>
                </c:pt>
                <c:pt idx="1">
                  <c:v>33329461188.334499</c:v>
                </c:pt>
                <c:pt idx="2">
                  <c:v>26350664890.6008</c:v>
                </c:pt>
                <c:pt idx="3">
                  <c:v>32115554941.7038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'50000samples.data_results2and4'!$B$1</c:f>
              <c:strCache>
                <c:ptCount val="1"/>
                <c:pt idx="0">
                  <c:v>WSS (100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'50000samples.data_results2and4'!$B$2:$B$5</c:f>
              <c:numCache>
                <c:formatCode>0.00E+00</c:formatCode>
                <c:ptCount val="4"/>
                <c:pt idx="0">
                  <c:v>46415688876.040298</c:v>
                </c:pt>
                <c:pt idx="1">
                  <c:v>27167085636.0639</c:v>
                </c:pt>
                <c:pt idx="2">
                  <c:v>24985737686.7967</c:v>
                </c:pt>
                <c:pt idx="3">
                  <c:v>24152677281.533199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78336"/>
        <c:axId val="112741760"/>
      </c:lineChart>
      <c:catAx>
        <c:axId val="100078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Medoids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741760"/>
        <c:crosses val="autoZero"/>
        <c:auto val="1"/>
        <c:lblAlgn val="ctr"/>
        <c:lblOffset val="100"/>
        <c:noMultiLvlLbl val="0"/>
      </c:catAx>
      <c:valAx>
        <c:axId val="11274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7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BSS Measure</a:t>
            </a:r>
            <a:r>
              <a:rPr lang="en-US" baseline="0"/>
              <a:t> for 20,000 Entry Data Set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'50IterationsFinal'!$F$22</c:f>
              <c:strCache>
                <c:ptCount val="1"/>
                <c:pt idx="0">
                  <c:v>BSS (100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'50IterationsFinal'!$F$23:$F$26</c:f>
              <c:numCache>
                <c:formatCode>0.00E+00</c:formatCode>
                <c:ptCount val="4"/>
                <c:pt idx="0">
                  <c:v>4.8064195770481302E+22</c:v>
                </c:pt>
                <c:pt idx="1">
                  <c:v>9.5677092308601694E+21</c:v>
                </c:pt>
                <c:pt idx="2">
                  <c:v>2.2442445418398299E+21</c:v>
                </c:pt>
                <c:pt idx="3">
                  <c:v>4.8238262709198101E+20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'50IterationsFinal'!$C$1</c:f>
              <c:strCache>
                <c:ptCount val="1"/>
                <c:pt idx="0">
                  <c:v>BSS (50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'50IterationsFinal'!$C$2:$C$5</c:f>
              <c:numCache>
                <c:formatCode>0.00E+00</c:formatCode>
                <c:ptCount val="4"/>
                <c:pt idx="0">
                  <c:v>1.09E+21</c:v>
                </c:pt>
                <c:pt idx="1">
                  <c:v>2.24E+20</c:v>
                </c:pt>
                <c:pt idx="2">
                  <c:v>7.67E+19</c:v>
                </c:pt>
                <c:pt idx="3">
                  <c:v>7.17E+18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609920"/>
        <c:axId val="69973888"/>
      </c:lineChart>
      <c:catAx>
        <c:axId val="6860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Medoids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73888"/>
        <c:crosses val="autoZero"/>
        <c:auto val="1"/>
        <c:lblAlgn val="ctr"/>
        <c:lblOffset val="100"/>
        <c:noMultiLvlLbl val="0"/>
      </c:catAx>
      <c:valAx>
        <c:axId val="6997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60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BSS</a:t>
            </a:r>
            <a:r>
              <a:rPr lang="en-US" baseline="0"/>
              <a:t> Measure For 50,000 Entry Data Set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'50000samples.data_results2and4'!$G$7</c:f>
              <c:strCache>
                <c:ptCount val="1"/>
                <c:pt idx="0">
                  <c:v>BSS (100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'50000samples.data_results2and4'!$G$8:$G$11</c:f>
              <c:numCache>
                <c:formatCode>0.00E+00</c:formatCode>
                <c:ptCount val="4"/>
                <c:pt idx="0">
                  <c:v>1.04143096046339E+21</c:v>
                </c:pt>
                <c:pt idx="1">
                  <c:v>8.1312967835777101E+21</c:v>
                </c:pt>
                <c:pt idx="2">
                  <c:v>2.20522778164853E+21</c:v>
                </c:pt>
                <c:pt idx="3">
                  <c:v>2.5874497336144799E+20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'50000samples.data_results2and4'!$C$1</c:f>
              <c:strCache>
                <c:ptCount val="1"/>
                <c:pt idx="0">
                  <c:v>BSS (50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'50000samples.data_results2and4'!$C$2:$C$5</c:f>
              <c:numCache>
                <c:formatCode>0.00E+00</c:formatCode>
                <c:ptCount val="4"/>
                <c:pt idx="0">
                  <c:v>3.4323741148330898E+22</c:v>
                </c:pt>
                <c:pt idx="1">
                  <c:v>6.4932146539926997E+21</c:v>
                </c:pt>
                <c:pt idx="2">
                  <c:v>2.79464081579284E+21</c:v>
                </c:pt>
                <c:pt idx="3">
                  <c:v>2.5793503370406701E+20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056000"/>
        <c:axId val="89057920"/>
      </c:lineChart>
      <c:catAx>
        <c:axId val="89056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Medoids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057920"/>
        <c:crosses val="autoZero"/>
        <c:auto val="1"/>
        <c:lblAlgn val="ctr"/>
        <c:lblOffset val="100"/>
        <c:noMultiLvlLbl val="0"/>
      </c:catAx>
      <c:valAx>
        <c:axId val="8905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05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Media </a:t>
            </a:r>
            <a:r>
              <a:rPr lang="en-US" dirty="0" err="1" smtClean="0"/>
              <a:t>ClusterFucking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</a:t>
            </a:r>
            <a:r>
              <a:rPr lang="en-US" dirty="0" err="1" smtClean="0"/>
              <a:t>Brueske</a:t>
            </a:r>
            <a:r>
              <a:rPr lang="en-US" dirty="0" smtClean="0"/>
              <a:t>, Spencer Hanson, Auston Schendzielos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 </a:t>
            </a:r>
            <a:r>
              <a:rPr lang="en-US" dirty="0" err="1" smtClean="0"/>
              <a:t>Brueske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Auston Schendzielos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(PAM)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876238"/>
              </p:ext>
            </p:extLst>
          </p:nvPr>
        </p:nvGraphicFramePr>
        <p:xfrm>
          <a:off x="529904" y="3217997"/>
          <a:ext cx="5248326" cy="1344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8318"/>
                <a:gridCol w="1806745"/>
                <a:gridCol w="889890"/>
                <a:gridCol w="903373"/>
              </a:tblGrid>
              <a:tr h="28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Num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Medoids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InformationGain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0.87307018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1.52E+10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1.09E+21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1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0.884333673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1.46E+10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2.24E+20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1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0.894090057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1.05E+10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7.67E+19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1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0.895729101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5.41E+09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7.17E+18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82275"/>
              </p:ext>
            </p:extLst>
          </p:nvPr>
        </p:nvGraphicFramePr>
        <p:xfrm>
          <a:off x="6184225" y="3234853"/>
          <a:ext cx="5284686" cy="1298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9737"/>
                <a:gridCol w="1819262"/>
                <a:gridCol w="896055"/>
                <a:gridCol w="909632"/>
              </a:tblGrid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Num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Medoids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InformationGain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 =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0.875373642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3.56E+10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4.81E+22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0.89075752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3.11E+10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9.57E+21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0.894101904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2.48E+10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2.24E+21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 = 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0.89646021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2.08E+10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4.82E+20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8213" y="259728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20,000 Entries: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03523" y="2597284"/>
            <a:ext cx="187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50,000 Entries: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389202"/>
              </p:ext>
            </p:extLst>
          </p:nvPr>
        </p:nvGraphicFramePr>
        <p:xfrm>
          <a:off x="1074421" y="2847340"/>
          <a:ext cx="4411979" cy="276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166759054"/>
              </p:ext>
            </p:extLst>
          </p:nvPr>
        </p:nvGraphicFramePr>
        <p:xfrm>
          <a:off x="6471920" y="28295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1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564643"/>
              </p:ext>
            </p:extLst>
          </p:nvPr>
        </p:nvGraphicFramePr>
        <p:xfrm>
          <a:off x="789940" y="2806700"/>
          <a:ext cx="4676140" cy="2801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71909140"/>
              </p:ext>
            </p:extLst>
          </p:nvPr>
        </p:nvGraphicFramePr>
        <p:xfrm>
          <a:off x="6421120" y="2809240"/>
          <a:ext cx="468376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68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66766956"/>
              </p:ext>
            </p:extLst>
          </p:nvPr>
        </p:nvGraphicFramePr>
        <p:xfrm>
          <a:off x="843280" y="2748280"/>
          <a:ext cx="4643120" cy="2839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06261177"/>
              </p:ext>
            </p:extLst>
          </p:nvPr>
        </p:nvGraphicFramePr>
        <p:xfrm>
          <a:off x="6461760" y="2702560"/>
          <a:ext cx="490728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19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by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7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three clustering algorithms on the data set</a:t>
            </a:r>
          </a:p>
          <a:p>
            <a:r>
              <a:rPr lang="en-US" dirty="0" smtClean="0"/>
              <a:t>Observe and compare difference in output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Assessment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0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Group Average	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CLARA</a:t>
            </a:r>
          </a:p>
          <a:p>
            <a:r>
              <a:rPr lang="en-US" dirty="0" smtClean="0"/>
              <a:t>More suitable data set</a:t>
            </a:r>
          </a:p>
          <a:p>
            <a:r>
              <a:rPr lang="en-US" dirty="0" smtClean="0"/>
              <a:t>Different sigma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140,707 instances of words that are followed during an observation time of 7 days</a:t>
            </a:r>
          </a:p>
          <a:p>
            <a:r>
              <a:rPr lang="en-US" dirty="0" smtClean="0"/>
              <a:t>77 total attributes</a:t>
            </a:r>
          </a:p>
          <a:p>
            <a:r>
              <a:rPr lang="en-US" dirty="0" smtClean="0"/>
              <a:t>Buzz</a:t>
            </a:r>
          </a:p>
          <a:p>
            <a:r>
              <a:rPr lang="en-US" dirty="0" smtClean="0"/>
              <a:t>No missing values</a:t>
            </a:r>
          </a:p>
          <a:p>
            <a:r>
              <a:rPr lang="en-US" dirty="0" smtClean="0"/>
              <a:t>19% instances created buzz, 81% did not create buzz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4954" y="782053"/>
            <a:ext cx="2793158" cy="485274"/>
          </a:xfrm>
        </p:spPr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154954" y="1267328"/>
            <a:ext cx="2793158" cy="47575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Created Discussions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Author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Attention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Burstiness</a:t>
            </a:r>
            <a:r>
              <a:rPr lang="en-US" dirty="0" smtClean="0"/>
              <a:t>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Atomic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Attention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Contribution Sparseness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Author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Authors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Discussion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Discussion Length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Averaged out the 77</a:t>
            </a:r>
          </a:p>
          <a:p>
            <a:pPr lvl="1"/>
            <a:r>
              <a:rPr lang="en-US" dirty="0" smtClean="0"/>
              <a:t>Left with 11 attributes per entry</a:t>
            </a:r>
          </a:p>
        </p:txBody>
      </p:sp>
    </p:spTree>
    <p:extLst>
      <p:ext uri="{BB962C8B-B14F-4D97-AF65-F5344CB8AC3E}">
        <p14:creationId xmlns:p14="http://schemas.microsoft.com/office/powerpoint/2010/main" val="31006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Around  </a:t>
            </a:r>
            <a:r>
              <a:rPr lang="en-US" dirty="0" err="1" smtClean="0"/>
              <a:t>Medoids</a:t>
            </a:r>
            <a:r>
              <a:rPr lang="en-US" dirty="0" smtClean="0"/>
              <a:t> (PAM)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5548" y="1760706"/>
            <a:ext cx="33560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Involves finding representative objects, called </a:t>
            </a:r>
            <a:r>
              <a:rPr lang="en-US" dirty="0" err="1" smtClean="0"/>
              <a:t>medoids</a:t>
            </a:r>
            <a:r>
              <a:rPr lang="en-US" dirty="0" smtClean="0"/>
              <a:t>, in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effective on small data sets, but scales poorly with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Handles outliers and noise better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Use real object to represent the cluster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Select </a:t>
            </a:r>
            <a:r>
              <a:rPr lang="en-US" altLang="ko-KR" sz="2400" b="1" i="1" dirty="0">
                <a:ea typeface="굴림" pitchFamily="34" charset="-127"/>
              </a:rPr>
              <a:t>k</a:t>
            </a:r>
            <a:r>
              <a:rPr lang="en-US" altLang="ko-KR" sz="2400" dirty="0">
                <a:ea typeface="굴림" pitchFamily="34" charset="-127"/>
              </a:rPr>
              <a:t> representative objects arbitrarily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For each pair of non-selected object </a:t>
            </a:r>
            <a:r>
              <a:rPr lang="en-US" altLang="ko-KR" sz="2400" b="1" i="1" dirty="0">
                <a:ea typeface="굴림" pitchFamily="34" charset="-127"/>
              </a:rPr>
              <a:t>h</a:t>
            </a:r>
            <a:r>
              <a:rPr lang="en-US" altLang="ko-KR" sz="2400" dirty="0">
                <a:ea typeface="굴림" pitchFamily="34" charset="-127"/>
              </a:rPr>
              <a:t> and selected object </a:t>
            </a:r>
            <a:r>
              <a:rPr lang="en-US" altLang="ko-KR" sz="2400" b="1" i="1" dirty="0" err="1">
                <a:ea typeface="굴림" pitchFamily="34" charset="-127"/>
              </a:rPr>
              <a:t>i</a:t>
            </a:r>
            <a:r>
              <a:rPr lang="en-US" altLang="ko-KR" sz="2400" dirty="0">
                <a:ea typeface="굴림" pitchFamily="34" charset="-127"/>
              </a:rPr>
              <a:t>, calculate the total swapping cost </a:t>
            </a:r>
            <a:r>
              <a:rPr lang="en-US" altLang="ko-KR" sz="2400" b="1" i="1" dirty="0" err="1">
                <a:ea typeface="굴림" pitchFamily="34" charset="-127"/>
              </a:rPr>
              <a:t>TC</a:t>
            </a:r>
            <a:r>
              <a:rPr lang="en-US" altLang="ko-KR" sz="2400" b="1" i="1" baseline="-25000" dirty="0" err="1">
                <a:ea typeface="굴림" pitchFamily="34" charset="-127"/>
              </a:rPr>
              <a:t>ih</a:t>
            </a:r>
            <a:endParaRPr lang="en-US" altLang="ko-KR" sz="2400" dirty="0">
              <a:ea typeface="굴림" pitchFamily="34" charset="-127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For each pair of </a:t>
            </a:r>
            <a:r>
              <a:rPr lang="en-US" altLang="ko-KR" sz="2400" b="1" i="1" dirty="0" err="1">
                <a:ea typeface="굴림" pitchFamily="34" charset="-127"/>
              </a:rPr>
              <a:t>i</a:t>
            </a:r>
            <a:r>
              <a:rPr lang="en-US" altLang="ko-KR" sz="2400" dirty="0">
                <a:ea typeface="굴림" pitchFamily="34" charset="-127"/>
              </a:rPr>
              <a:t> and </a:t>
            </a:r>
            <a:r>
              <a:rPr lang="en-US" altLang="ko-KR" sz="2400" b="1" i="1" dirty="0">
                <a:ea typeface="굴림" pitchFamily="34" charset="-127"/>
              </a:rPr>
              <a:t>h</a:t>
            </a:r>
            <a:r>
              <a:rPr lang="en-US" altLang="ko-KR" sz="2400" dirty="0">
                <a:ea typeface="굴림" pitchFamily="34" charset="-127"/>
              </a:rPr>
              <a:t>, 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>
                <a:ea typeface="굴림" pitchFamily="34" charset="-127"/>
              </a:rPr>
              <a:t>If </a:t>
            </a:r>
            <a:r>
              <a:rPr lang="en-US" altLang="ko-KR" i="1" dirty="0" err="1">
                <a:ea typeface="굴림" pitchFamily="34" charset="-127"/>
              </a:rPr>
              <a:t>TC</a:t>
            </a:r>
            <a:r>
              <a:rPr lang="en-US" altLang="ko-KR" i="1" baseline="-25000" dirty="0" err="1">
                <a:ea typeface="굴림" pitchFamily="34" charset="-127"/>
              </a:rPr>
              <a:t>ih</a:t>
            </a:r>
            <a:r>
              <a:rPr lang="en-US" altLang="ko-KR" dirty="0">
                <a:ea typeface="굴림" pitchFamily="34" charset="-127"/>
              </a:rPr>
              <a:t> &lt; 0, </a:t>
            </a:r>
            <a:r>
              <a:rPr lang="en-US" altLang="ko-KR" b="1" i="1" dirty="0" err="1">
                <a:ea typeface="굴림" pitchFamily="34" charset="-127"/>
              </a:rPr>
              <a:t>i</a:t>
            </a:r>
            <a:r>
              <a:rPr lang="en-US" altLang="ko-KR" dirty="0">
                <a:ea typeface="굴림" pitchFamily="34" charset="-127"/>
              </a:rPr>
              <a:t> is replaced by </a:t>
            </a:r>
            <a:r>
              <a:rPr lang="en-US" altLang="ko-KR" b="1" i="1" dirty="0">
                <a:ea typeface="굴림" pitchFamily="34" charset="-127"/>
              </a:rPr>
              <a:t>h</a:t>
            </a:r>
            <a:endParaRPr lang="en-US" altLang="ko-KR" dirty="0">
              <a:ea typeface="굴림" pitchFamily="34" charset="-127"/>
            </a:endParaRPr>
          </a:p>
          <a:p>
            <a:pPr lvl="2">
              <a:lnSpc>
                <a:spcPct val="120000"/>
              </a:lnSpc>
              <a:defRPr/>
            </a:pPr>
            <a:r>
              <a:rPr lang="en-US" altLang="ko-KR" dirty="0">
                <a:ea typeface="굴림" pitchFamily="34" charset="-127"/>
              </a:rPr>
              <a:t>Then assign each non-selected object to the most similar representative object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repeat steps 2-3 until there is no change</a:t>
            </a:r>
          </a:p>
        </p:txBody>
      </p:sp>
    </p:spTree>
    <p:extLst>
      <p:ext uri="{BB962C8B-B14F-4D97-AF65-F5344CB8AC3E}">
        <p14:creationId xmlns:p14="http://schemas.microsoft.com/office/powerpoint/2010/main" val="13769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Total Cost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d(j, j2) – d(j, 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d(j, h) = d (j, 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0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d(j, h) = d(j, j2)</a:t>
            </a:r>
          </a:p>
          <a:p>
            <a:endParaRPr lang="en-US" dirty="0"/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7249367" y="2603500"/>
            <a:ext cx="2667000" cy="2647950"/>
            <a:chOff x="3168" y="720"/>
            <a:chExt cx="1680" cy="1668"/>
          </a:xfrm>
        </p:grpSpPr>
        <p:grpSp>
          <p:nvGrpSpPr>
            <p:cNvPr id="64" name="Group 4"/>
            <p:cNvGrpSpPr>
              <a:grpSpLocks/>
            </p:cNvGrpSpPr>
            <p:nvPr/>
          </p:nvGrpSpPr>
          <p:grpSpPr bwMode="auto">
            <a:xfrm>
              <a:off x="3168" y="720"/>
              <a:ext cx="1680" cy="1488"/>
              <a:chOff x="3168" y="720"/>
              <a:chExt cx="1680" cy="1488"/>
            </a:xfrm>
          </p:grpSpPr>
          <p:graphicFrame>
            <p:nvGraphicFramePr>
              <p:cNvPr id="66" name="Object 5"/>
              <p:cNvGraphicFramePr>
                <a:graphicFrameLocks noChangeAspect="1"/>
              </p:cNvGraphicFramePr>
              <p:nvPr/>
            </p:nvGraphicFramePr>
            <p:xfrm>
              <a:off x="3168" y="720"/>
              <a:ext cx="1680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6" name="Worksheet" r:id="rId3" imgW="2200656" imgH="2076907" progId="Excel.Sheet.8">
                      <p:embed/>
                    </p:oleObj>
                  </mc:Choice>
                  <mc:Fallback>
                    <p:oleObj name="Worksheet" r:id="rId3" imgW="2200656" imgH="2076907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720"/>
                            <a:ext cx="1680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" name="Text Box 6"/>
              <p:cNvSpPr txBox="1">
                <a:spLocks noChangeArrowheads="1"/>
              </p:cNvSpPr>
              <p:nvPr/>
            </p:nvSpPr>
            <p:spPr bwMode="auto">
              <a:xfrm>
                <a:off x="3928" y="884"/>
                <a:ext cx="2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j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Text Box 7"/>
              <p:cNvSpPr txBox="1">
                <a:spLocks noChangeArrowheads="1"/>
              </p:cNvSpPr>
              <p:nvPr/>
            </p:nvSpPr>
            <p:spPr bwMode="auto">
              <a:xfrm>
                <a:off x="3576" y="956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Text Box 8"/>
              <p:cNvSpPr txBox="1">
                <a:spLocks noChangeArrowheads="1"/>
              </p:cNvSpPr>
              <p:nvPr/>
            </p:nvSpPr>
            <p:spPr bwMode="auto">
              <a:xfrm>
                <a:off x="4157" y="1542"/>
                <a:ext cx="2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i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Text Box 9"/>
              <p:cNvSpPr txBox="1">
                <a:spLocks noChangeArrowheads="1"/>
              </p:cNvSpPr>
              <p:nvPr/>
            </p:nvSpPr>
            <p:spPr bwMode="auto">
              <a:xfrm>
                <a:off x="4136" y="1432"/>
                <a:ext cx="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h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Text Box 10"/>
              <p:cNvSpPr txBox="1">
                <a:spLocks noChangeArrowheads="1"/>
              </p:cNvSpPr>
              <p:nvPr/>
            </p:nvSpPr>
            <p:spPr bwMode="auto">
              <a:xfrm>
                <a:off x="3607" y="956"/>
                <a:ext cx="1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t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Oval 11"/>
              <p:cNvSpPr>
                <a:spLocks noChangeArrowheads="1"/>
              </p:cNvSpPr>
              <p:nvPr/>
            </p:nvSpPr>
            <p:spPr bwMode="auto">
              <a:xfrm>
                <a:off x="3528" y="837"/>
                <a:ext cx="520" cy="7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Oval 12"/>
              <p:cNvSpPr>
                <a:spLocks noChangeArrowheads="1"/>
              </p:cNvSpPr>
              <p:nvPr/>
            </p:nvSpPr>
            <p:spPr bwMode="auto">
              <a:xfrm>
                <a:off x="4088" y="1268"/>
                <a:ext cx="520" cy="5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</p:grpSp>
        <p:graphicFrame>
          <p:nvGraphicFramePr>
            <p:cNvPr id="65" name="Object 13"/>
            <p:cNvGraphicFramePr>
              <a:graphicFrameLocks noChangeAspect="1"/>
            </p:cNvGraphicFramePr>
            <p:nvPr/>
          </p:nvGraphicFramePr>
          <p:xfrm>
            <a:off x="3216" y="2160"/>
            <a:ext cx="69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Document" r:id="rId5" imgW="1143000" imgH="387096" progId="Word.Document.8">
                    <p:embed/>
                  </p:oleObj>
                </mc:Choice>
                <mc:Fallback>
                  <p:oleObj name="Document" r:id="rId5" imgW="1143000" imgH="387096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160"/>
                          <a:ext cx="696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436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PAM does not do large data sets well</a:t>
            </a:r>
          </a:p>
          <a:p>
            <a:r>
              <a:rPr lang="en-US" dirty="0" smtClean="0"/>
              <a:t>O(k(n – k)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49" y="2603500"/>
            <a:ext cx="6228435" cy="321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192</TotalTime>
  <Words>438</Words>
  <Application>Microsoft Office PowerPoint</Application>
  <PresentationFormat>Custom</PresentationFormat>
  <Paragraphs>136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Ion Boardroom</vt:lpstr>
      <vt:lpstr>Worksheet</vt:lpstr>
      <vt:lpstr>Document</vt:lpstr>
      <vt:lpstr>Social Media ClusterFucking</vt:lpstr>
      <vt:lpstr>Objectives</vt:lpstr>
      <vt:lpstr>Summary of Data</vt:lpstr>
      <vt:lpstr>Attributes</vt:lpstr>
      <vt:lpstr>Preprocessing</vt:lpstr>
      <vt:lpstr>Partition Around  Medoids (PAM)</vt:lpstr>
      <vt:lpstr>PowerPoint Presentation</vt:lpstr>
      <vt:lpstr>Calculating Total Cost</vt:lpstr>
      <vt:lpstr>Time Complexity</vt:lpstr>
      <vt:lpstr>Group Average</vt:lpstr>
      <vt:lpstr>OPTICS</vt:lpstr>
      <vt:lpstr>Results (PAM)</vt:lpstr>
      <vt:lpstr>Information Gain</vt:lpstr>
      <vt:lpstr>WSS</vt:lpstr>
      <vt:lpstr>BSS</vt:lpstr>
      <vt:lpstr>Algorithm</vt:lpstr>
      <vt:lpstr>Visual Stuff</vt:lpstr>
      <vt:lpstr>Complexity Analysis</vt:lpstr>
      <vt:lpstr>Entropy by Cluster</vt:lpstr>
      <vt:lpstr>Prediction Assessment </vt:lpstr>
      <vt:lpstr>Final Analysis</vt:lpstr>
      <vt:lpstr>PowerPoint Presentation</vt:lpstr>
      <vt:lpstr>Future Work</vt:lpstr>
    </vt:vector>
  </TitlesOfParts>
  <Company>CSB/SJU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ClusterFucking</dc:title>
  <dc:creator>Schendzielos, Auston O</dc:creator>
  <cp:lastModifiedBy>Spencer</cp:lastModifiedBy>
  <cp:revision>15</cp:revision>
  <dcterms:created xsi:type="dcterms:W3CDTF">2014-04-30T23:39:38Z</dcterms:created>
  <dcterms:modified xsi:type="dcterms:W3CDTF">2014-05-07T02:00:21Z</dcterms:modified>
</cp:coreProperties>
</file>