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82" r:id="rId7"/>
    <p:sldId id="257" r:id="rId8"/>
    <p:sldId id="270" r:id="rId9"/>
    <p:sldId id="271" r:id="rId10"/>
    <p:sldId id="272" r:id="rId11"/>
    <p:sldId id="258" r:id="rId12"/>
    <p:sldId id="287" r:id="rId13"/>
    <p:sldId id="288" r:id="rId14"/>
    <p:sldId id="259" r:id="rId15"/>
    <p:sldId id="263" r:id="rId16"/>
    <p:sldId id="280" r:id="rId17"/>
    <p:sldId id="262" r:id="rId18"/>
    <p:sldId id="279" r:id="rId19"/>
    <p:sldId id="281" r:id="rId20"/>
    <p:sldId id="275" r:id="rId21"/>
    <p:sldId id="276" r:id="rId22"/>
    <p:sldId id="277" r:id="rId23"/>
    <p:sldId id="278" r:id="rId24"/>
    <p:sldId id="283" r:id="rId25"/>
    <p:sldId id="285" r:id="rId26"/>
    <p:sldId id="284" r:id="rId27"/>
    <p:sldId id="267" r:id="rId28"/>
    <p:sldId id="269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uston\Downloads\FinalProjec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uston\Downloads\FinalProjec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uston\Downloads\Final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 For 20,000</a:t>
            </a:r>
            <a:r>
              <a:rPr lang="en-US" baseline="0"/>
              <a:t>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'50IterationsFinal'!$E$2:$E$5</c:f>
              <c:numCache>
                <c:formatCode>General</c:formatCode>
                <c:ptCount val="4"/>
                <c:pt idx="0">
                  <c:v>0.87307018000000003</c:v>
                </c:pt>
                <c:pt idx="1">
                  <c:v>0.88433367299999999</c:v>
                </c:pt>
                <c:pt idx="2">
                  <c:v>0.89409005699999999</c:v>
                </c:pt>
                <c:pt idx="3">
                  <c:v>0.89572910100000003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'50IterationsFinal'!$F$1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'50IterationsFinal'!$F$2:$F$5</c:f>
              <c:numCache>
                <c:formatCode>General</c:formatCode>
                <c:ptCount val="4"/>
                <c:pt idx="0">
                  <c:v>0.87537364243718396</c:v>
                </c:pt>
                <c:pt idx="1">
                  <c:v>0.89075752042463097</c:v>
                </c:pt>
                <c:pt idx="2">
                  <c:v>0.894101903796645</c:v>
                </c:pt>
                <c:pt idx="3">
                  <c:v>0.896460210267774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67712"/>
        <c:axId val="99269632"/>
      </c:lineChart>
      <c:catAx>
        <c:axId val="99267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9632"/>
        <c:crosses val="autoZero"/>
        <c:auto val="1"/>
        <c:lblAlgn val="ctr"/>
        <c:lblOffset val="100"/>
        <c:noMultiLvlLbl val="0"/>
      </c:catAx>
      <c:valAx>
        <c:axId val="992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</a:t>
            </a:r>
            <a:r>
              <a:rPr lang="en-US" baseline="0"/>
              <a:t>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'50000samples.data_results2and4'!$E$2:$E$5</c:f>
              <c:numCache>
                <c:formatCode>General</c:formatCode>
                <c:ptCount val="4"/>
                <c:pt idx="0">
                  <c:v>0.87815228789697897</c:v>
                </c:pt>
                <c:pt idx="1">
                  <c:v>0.89203999818281599</c:v>
                </c:pt>
                <c:pt idx="2">
                  <c:v>0.89593829948388404</c:v>
                </c:pt>
                <c:pt idx="3">
                  <c:v>0.89654486448273396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'50000samples.data_results2and4'!$F$7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'50000samples.data_results2and4'!$F$8:$F$11</c:f>
              <c:numCache>
                <c:formatCode>General</c:formatCode>
                <c:ptCount val="4"/>
                <c:pt idx="0">
                  <c:v>0.87817362172731495</c:v>
                </c:pt>
                <c:pt idx="1">
                  <c:v>0.89012000924453805</c:v>
                </c:pt>
                <c:pt idx="2">
                  <c:v>0.89038921586809205</c:v>
                </c:pt>
                <c:pt idx="3">
                  <c:v>0.89227248840352602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162816"/>
        <c:axId val="102164736"/>
      </c:lineChart>
      <c:catAx>
        <c:axId val="10216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64736"/>
        <c:crosses val="autoZero"/>
        <c:auto val="1"/>
        <c:lblAlgn val="ctr"/>
        <c:lblOffset val="100"/>
        <c:noMultiLvlLbl val="0"/>
      </c:catAx>
      <c:valAx>
        <c:axId val="10216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6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 Measure for 20,000 Entry Data 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'50IterationsFinal'!$B$1</c:f>
              <c:strCache>
                <c:ptCount val="1"/>
                <c:pt idx="0">
                  <c:v>WSS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'50IterationsFinal'!$B$2:$B$5</c:f>
              <c:numCache>
                <c:formatCode>0.00E+00</c:formatCode>
                <c:ptCount val="4"/>
                <c:pt idx="0">
                  <c:v>15200000000</c:v>
                </c:pt>
                <c:pt idx="1">
                  <c:v>14600000000</c:v>
                </c:pt>
                <c:pt idx="2">
                  <c:v>10500000000</c:v>
                </c:pt>
                <c:pt idx="3">
                  <c:v>5410000000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'50IterationsFinal'!$E$22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'50IterationsFinal'!$E$23:$E$26</c:f>
              <c:numCache>
                <c:formatCode>0.00E+00</c:formatCode>
                <c:ptCount val="4"/>
                <c:pt idx="0">
                  <c:v>35600025532.740402</c:v>
                </c:pt>
                <c:pt idx="1">
                  <c:v>31103685516.738899</c:v>
                </c:pt>
                <c:pt idx="2">
                  <c:v>24766701482.908901</c:v>
                </c:pt>
                <c:pt idx="3">
                  <c:v>20786832223.3367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224256"/>
        <c:axId val="102226176"/>
      </c:lineChart>
      <c:catAx>
        <c:axId val="10222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6176"/>
        <c:crosses val="autoZero"/>
        <c:auto val="1"/>
        <c:lblAlgn val="ctr"/>
        <c:lblOffset val="100"/>
        <c:noMultiLvlLbl val="0"/>
      </c:catAx>
      <c:valAx>
        <c:axId val="1022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'50000samples.data_results2and4'!$E$7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'50000samples.data_results2and4'!$E$8:$E$11</c:f>
              <c:numCache>
                <c:formatCode>0.00E+00</c:formatCode>
                <c:ptCount val="4"/>
                <c:pt idx="0">
                  <c:v>42037749960.222298</c:v>
                </c:pt>
                <c:pt idx="1">
                  <c:v>33329461188.334499</c:v>
                </c:pt>
                <c:pt idx="2">
                  <c:v>26350664890.6008</c:v>
                </c:pt>
                <c:pt idx="3">
                  <c:v>32115554941.7038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'50000samples.data_results2and4'!$B$1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'50000samples.data_results2and4'!$B$2:$B$5</c:f>
              <c:numCache>
                <c:formatCode>0.00E+00</c:formatCode>
                <c:ptCount val="4"/>
                <c:pt idx="0">
                  <c:v>46415688876.040298</c:v>
                </c:pt>
                <c:pt idx="1">
                  <c:v>27167085636.0639</c:v>
                </c:pt>
                <c:pt idx="2">
                  <c:v>24985737686.7967</c:v>
                </c:pt>
                <c:pt idx="3">
                  <c:v>24152677281.533199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239616"/>
        <c:axId val="102258176"/>
      </c:lineChart>
      <c:catAx>
        <c:axId val="10223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58176"/>
        <c:crosses val="autoZero"/>
        <c:auto val="1"/>
        <c:lblAlgn val="ctr"/>
        <c:lblOffset val="100"/>
        <c:noMultiLvlLbl val="0"/>
      </c:catAx>
      <c:valAx>
        <c:axId val="10225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3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 Measure</a:t>
            </a:r>
            <a:r>
              <a:rPr lang="en-US" baseline="0"/>
              <a:t> for 20,000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'50IterationsFinal'!$F$22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'50IterationsFinal'!$F$23:$F$26</c:f>
              <c:numCache>
                <c:formatCode>0.00E+00</c:formatCode>
                <c:ptCount val="4"/>
                <c:pt idx="0">
                  <c:v>4.8064195770481302E+22</c:v>
                </c:pt>
                <c:pt idx="1">
                  <c:v>9.5677092308601694E+21</c:v>
                </c:pt>
                <c:pt idx="2">
                  <c:v>2.2442445418398299E+21</c:v>
                </c:pt>
                <c:pt idx="3">
                  <c:v>4.8238262709198101E+20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'50IterationsFinal'!$C$2:$C$5</c:f>
              <c:numCache>
                <c:formatCode>0.00E+00</c:formatCode>
                <c:ptCount val="4"/>
                <c:pt idx="0">
                  <c:v>1.09E+21</c:v>
                </c:pt>
                <c:pt idx="1">
                  <c:v>2.24E+20</c:v>
                </c:pt>
                <c:pt idx="2">
                  <c:v>7.67E+19</c:v>
                </c:pt>
                <c:pt idx="3">
                  <c:v>7.17E+18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276480"/>
        <c:axId val="107550208"/>
      </c:lineChart>
      <c:catAx>
        <c:axId val="10227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0208"/>
        <c:crosses val="autoZero"/>
        <c:auto val="1"/>
        <c:lblAlgn val="ctr"/>
        <c:lblOffset val="100"/>
        <c:noMultiLvlLbl val="0"/>
      </c:catAx>
      <c:valAx>
        <c:axId val="10755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7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'50000samples.data_results2and4'!$G$7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'50000samples.data_results2and4'!$G$8:$G$11</c:f>
              <c:numCache>
                <c:formatCode>0.00E+00</c:formatCode>
                <c:ptCount val="4"/>
                <c:pt idx="0">
                  <c:v>1.04143096046339E+21</c:v>
                </c:pt>
                <c:pt idx="1">
                  <c:v>8.1312967835777101E+21</c:v>
                </c:pt>
                <c:pt idx="2">
                  <c:v>2.20522778164853E+21</c:v>
                </c:pt>
                <c:pt idx="3">
                  <c:v>2.5874497336144799E+20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'50000samples.data_results2and4'!$C$2:$C$5</c:f>
              <c:numCache>
                <c:formatCode>0.00E+00</c:formatCode>
                <c:ptCount val="4"/>
                <c:pt idx="0">
                  <c:v>3.4323741148330898E+22</c:v>
                </c:pt>
                <c:pt idx="1">
                  <c:v>6.4932146539926997E+21</c:v>
                </c:pt>
                <c:pt idx="2">
                  <c:v>2.79464081579284E+21</c:v>
                </c:pt>
                <c:pt idx="3">
                  <c:v>2.5793503370406701E+20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88224"/>
        <c:axId val="107606784"/>
      </c:lineChart>
      <c:catAx>
        <c:axId val="10758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6784"/>
        <c:crosses val="autoZero"/>
        <c:auto val="1"/>
        <c:lblAlgn val="ctr"/>
        <c:lblOffset val="100"/>
        <c:noMultiLvlLbl val="0"/>
      </c:catAx>
      <c:valAx>
        <c:axId val="10760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8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Information Gain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516796991706889"/>
          <c:y val="0.14016968412519004"/>
          <c:w val="0.83483203008293116"/>
          <c:h val="0.49459043608228093"/>
        </c:manualLayout>
      </c:layout>
      <c:lineChart>
        <c:grouping val="standard"/>
        <c:varyColors val="0"/>
        <c:ser>
          <c:idx val="0"/>
          <c:order val="0"/>
          <c:tx>
            <c:v>20kEuc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[FinalProject.xlsx]ClusterAnalysis!$B$4:$E$4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0.99960998654701005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[FinalProject.xlsx]ClusterAnalysis!$B$17:$E$17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0.99962377886039799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[FinalProject.xlsx]ClusterAnalysis!$B$30:$E$30</c:f>
              <c:numCache>
                <c:formatCode>General</c:formatCode>
                <c:ptCount val="4"/>
                <c:pt idx="0">
                  <c:v>0.99839900884038002</c:v>
                </c:pt>
                <c:pt idx="1">
                  <c:v>0.99931588312791897</c:v>
                </c:pt>
                <c:pt idx="2">
                  <c:v>0.99931588312791897</c:v>
                </c:pt>
                <c:pt idx="3">
                  <c:v>0.99931605590630501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[FinalProject.xlsx]ClusterAnalysis!$B$43:$E$43</c:f>
              <c:numCache>
                <c:formatCode>General</c:formatCode>
                <c:ptCount val="4"/>
                <c:pt idx="0">
                  <c:v>0.99813984725594096</c:v>
                </c:pt>
                <c:pt idx="1">
                  <c:v>0.99931588312791897</c:v>
                </c:pt>
                <c:pt idx="2">
                  <c:v>0.99931595211516999</c:v>
                </c:pt>
                <c:pt idx="3">
                  <c:v>0.99931725850028597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63744"/>
        <c:axId val="107665664"/>
      </c:lineChart>
      <c:catAx>
        <c:axId val="107663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Values of Epsilon</a:t>
                </a:r>
              </a:p>
            </c:rich>
          </c:tx>
          <c:layout>
            <c:manualLayout>
              <c:xMode val="edge"/>
              <c:yMode val="edge"/>
              <c:x val="0.4686043152575281"/>
              <c:y val="0.563110819962820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65664"/>
        <c:crosses val="autoZero"/>
        <c:auto val="1"/>
        <c:lblAlgn val="ctr"/>
        <c:lblOffset val="100"/>
        <c:noMultiLvlLbl val="0"/>
      </c:catAx>
      <c:valAx>
        <c:axId val="1076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63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0.00E+00</c:formatCode>
                <c:ptCount val="4"/>
                <c:pt idx="0">
                  <c:v>0.14343923583884796</c:v>
                </c:pt>
                <c:pt idx="1">
                  <c:v>3.9993568529192419E-2</c:v>
                </c:pt>
                <c:pt idx="2">
                  <c:v>3.0621426626069193E-2</c:v>
                </c:pt>
                <c:pt idx="3">
                  <c:v>1.6381581352165643E-2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[FinalProject.xlsx]ClusterAnalysis!$B$27:$E$27</c:f>
              <c:numCache>
                <c:formatCode>0.00E+00</c:formatCode>
                <c:ptCount val="4"/>
                <c:pt idx="0">
                  <c:v>0.15494096073854552</c:v>
                </c:pt>
                <c:pt idx="1">
                  <c:v>4.6094285549563352E-2</c:v>
                </c:pt>
                <c:pt idx="2">
                  <c:v>3.5625048704850379E-2</c:v>
                </c:pt>
                <c:pt idx="3">
                  <c:v>1.2665244688597997E-2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[FinalProject.xlsx]ClusterAnalysis!$B$41:$E$41</c:f>
              <c:numCache>
                <c:formatCode>0.00E+00</c:formatCode>
                <c:ptCount val="4"/>
                <c:pt idx="0" formatCode="General">
                  <c:v>0.13267004460595908</c:v>
                </c:pt>
                <c:pt idx="1">
                  <c:v>4.1340492511866785E-2</c:v>
                </c:pt>
                <c:pt idx="2">
                  <c:v>3.5294992343485175E-2</c:v>
                </c:pt>
                <c:pt idx="3">
                  <c:v>2.2197536724895127E-2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[FinalProject.xlsx]ClusterAnalysis!$B$55:$E$55</c:f>
              <c:numCache>
                <c:formatCode>0.00E+00</c:formatCode>
                <c:ptCount val="4"/>
                <c:pt idx="0" formatCode="General">
                  <c:v>0.14796849388659689</c:v>
                </c:pt>
                <c:pt idx="1">
                  <c:v>5.0220173790781225E-2</c:v>
                </c:pt>
                <c:pt idx="2">
                  <c:v>4.2276179708485392E-2</c:v>
                </c:pt>
                <c:pt idx="3" formatCode="General">
                  <c:v>2.0980099442213955E-2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24160"/>
        <c:axId val="107730432"/>
      </c:lineChart>
      <c:catAx>
        <c:axId val="10772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30432"/>
        <c:crosses val="autoZero"/>
        <c:auto val="1"/>
        <c:lblAlgn val="ctr"/>
        <c:lblOffset val="100"/>
        <c:noMultiLvlLbl val="0"/>
      </c:catAx>
      <c:valAx>
        <c:axId val="10773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Core-Distance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2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General</c:formatCode>
                <c:ptCount val="4"/>
                <c:pt idx="0">
                  <c:v>252</c:v>
                </c:pt>
                <c:pt idx="1">
                  <c:v>190</c:v>
                </c:pt>
                <c:pt idx="2">
                  <c:v>191</c:v>
                </c:pt>
                <c:pt idx="3">
                  <c:v>189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[FinalProject.xlsx]ClusterAnalysis!$B$26:$E$26</c:f>
              <c:numCache>
                <c:formatCode>General</c:formatCode>
                <c:ptCount val="4"/>
                <c:pt idx="0">
                  <c:v>179</c:v>
                </c:pt>
                <c:pt idx="1">
                  <c:v>151</c:v>
                </c:pt>
                <c:pt idx="2">
                  <c:v>154</c:v>
                </c:pt>
                <c:pt idx="3">
                  <c:v>153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[FinalProject.xlsx]ClusterAnalysis!$B$39:$E$39</c:f>
              <c:numCache>
                <c:formatCode>General</c:formatCode>
                <c:ptCount val="4"/>
                <c:pt idx="0">
                  <c:v>1544</c:v>
                </c:pt>
                <c:pt idx="1">
                  <c:v>1221</c:v>
                </c:pt>
                <c:pt idx="2">
                  <c:v>1231</c:v>
                </c:pt>
                <c:pt idx="3">
                  <c:v>1221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[FinalProject.xlsx]ClusterAnalysis!$B$52:$E$52</c:f>
              <c:numCache>
                <c:formatCode>General</c:formatCode>
                <c:ptCount val="4"/>
                <c:pt idx="0">
                  <c:v>1279</c:v>
                </c:pt>
                <c:pt idx="1">
                  <c:v>987</c:v>
                </c:pt>
                <c:pt idx="2">
                  <c:v>983</c:v>
                </c:pt>
                <c:pt idx="3">
                  <c:v>976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038400"/>
        <c:axId val="108048768"/>
      </c:lineChart>
      <c:catAx>
        <c:axId val="10803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48768"/>
        <c:crosses val="autoZero"/>
        <c:auto val="1"/>
        <c:lblAlgn val="ctr"/>
        <c:lblOffset val="100"/>
        <c:noMultiLvlLbl val="0"/>
      </c:catAx>
      <c:valAx>
        <c:axId val="1080487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0803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proximity matrix</a:t>
            </a:r>
          </a:p>
          <a:p>
            <a:r>
              <a:rPr lang="en-US" dirty="0"/>
              <a:t>Let each data point be a cluster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Merge the two closest clusters</a:t>
            </a:r>
          </a:p>
          <a:p>
            <a:pPr lvl="1"/>
            <a:r>
              <a:rPr lang="en-US" dirty="0"/>
              <a:t>Update the proximity matrix </a:t>
            </a:r>
          </a:p>
          <a:p>
            <a:r>
              <a:rPr lang="en-US" dirty="0"/>
              <a:t>Until only a single cluster </a:t>
            </a:r>
            <a:r>
              <a:rPr lang="en-US" dirty="0" smtClean="0"/>
              <a:t>remains</a:t>
            </a:r>
          </a:p>
          <a:p>
            <a:endParaRPr lang="en-US" dirty="0"/>
          </a:p>
          <a:p>
            <a:r>
              <a:rPr lang="en-US" dirty="0" smtClean="0"/>
              <a:t>(Or when you reach the desired number of clusters)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Other Similar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the average distance of all points in the cluster to all points in another cluster</a:t>
            </a:r>
          </a:p>
          <a:p>
            <a:r>
              <a:rPr lang="en-US" dirty="0"/>
              <a:t>Less susceptible to noise and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Get more accurate readings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 to </a:t>
            </a:r>
            <a:r>
              <a:rPr lang="en-US" dirty="0" err="1" smtClean="0"/>
              <a:t>Dbscan’s</a:t>
            </a:r>
            <a:r>
              <a:rPr lang="en-US" dirty="0" smtClean="0"/>
              <a:t> weakness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sensitive to differing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differing densities based off of reachability-distance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O(n*log(n))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for 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non-globular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/>
              <a:t> </a:t>
            </a:r>
            <a:r>
              <a:rPr lang="en-US" dirty="0" smtClean="0"/>
              <a:t>are arbitrary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Run-time complexity depends highly on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 smtClean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2843203"/>
            <a:ext cx="9178211" cy="8967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4269090"/>
            <a:ext cx="8808050" cy="6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537564"/>
            <a:ext cx="5245407" cy="32173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8" y="3048001"/>
            <a:ext cx="5510727" cy="2130196"/>
          </a:xfrm>
        </p:spPr>
      </p:pic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33" y="2468979"/>
            <a:ext cx="5641853" cy="3913286"/>
          </a:xfrm>
        </p:spPr>
      </p:pic>
    </p:spTree>
    <p:extLst>
      <p:ext uri="{BB962C8B-B14F-4D97-AF65-F5344CB8AC3E}">
        <p14:creationId xmlns:p14="http://schemas.microsoft.com/office/powerpoint/2010/main" val="106656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PAM, OPTICS, Group Average</a:t>
            </a:r>
            <a:endParaRPr lang="en-US" dirty="0" smtClean="0"/>
          </a:p>
          <a:p>
            <a:r>
              <a:rPr lang="en-US" dirty="0" smtClean="0"/>
              <a:t>Observe and compare difference in output</a:t>
            </a:r>
          </a:p>
          <a:p>
            <a:pPr lvl="1"/>
            <a:r>
              <a:rPr lang="en-US" dirty="0" smtClean="0"/>
              <a:t>Info gain, average core distance, WSS, BSS,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76238"/>
              </p:ext>
            </p:extLst>
          </p:nvPr>
        </p:nvGraphicFramePr>
        <p:xfrm>
          <a:off x="529904" y="3217997"/>
          <a:ext cx="5248326" cy="134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318"/>
                <a:gridCol w="1806745"/>
                <a:gridCol w="889890"/>
                <a:gridCol w="903373"/>
              </a:tblGrid>
              <a:tr h="28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InformationGain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0.87307018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1.09E+21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0.884333673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0.894090057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7.67E+19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0.895729101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7.17E+18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2275"/>
              </p:ext>
            </p:extLst>
          </p:nvPr>
        </p:nvGraphicFramePr>
        <p:xfrm>
          <a:off x="6184225" y="3234853"/>
          <a:ext cx="5284686" cy="129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737"/>
                <a:gridCol w="1819262"/>
                <a:gridCol w="896055"/>
                <a:gridCol w="909632"/>
              </a:tblGrid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0.875373642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4.81E+22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0.89075752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9.57E+21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0.894101904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0.89646021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4.82E+20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213" y="25972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20,000 Entries: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3523" y="2597284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50,000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202"/>
              </p:ext>
            </p:extLst>
          </p:nvPr>
        </p:nvGraphicFramePr>
        <p:xfrm>
          <a:off x="1074421" y="2847340"/>
          <a:ext cx="4411979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66759054"/>
              </p:ext>
            </p:extLst>
          </p:nvPr>
        </p:nvGraphicFramePr>
        <p:xfrm>
          <a:off x="6471920" y="2829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64643"/>
              </p:ext>
            </p:extLst>
          </p:nvPr>
        </p:nvGraphicFramePr>
        <p:xfrm>
          <a:off x="789940" y="2806700"/>
          <a:ext cx="4676140" cy="28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909140"/>
              </p:ext>
            </p:extLst>
          </p:nvPr>
        </p:nvGraphicFramePr>
        <p:xfrm>
          <a:off x="6421120" y="2809240"/>
          <a:ext cx="46837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66766956"/>
              </p:ext>
            </p:extLst>
          </p:nvPr>
        </p:nvGraphicFramePr>
        <p:xfrm>
          <a:off x="843280" y="2748280"/>
          <a:ext cx="4643120" cy="283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6261177"/>
              </p:ext>
            </p:extLst>
          </p:nvPr>
        </p:nvGraphicFramePr>
        <p:xfrm>
          <a:off x="6461760" y="2702560"/>
          <a:ext cx="490728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323624"/>
              </p:ext>
            </p:extLst>
          </p:nvPr>
        </p:nvGraphicFramePr>
        <p:xfrm>
          <a:off x="2364260" y="2594918"/>
          <a:ext cx="6874862" cy="395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48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48260"/>
              </p:ext>
            </p:extLst>
          </p:nvPr>
        </p:nvGraphicFramePr>
        <p:xfrm>
          <a:off x="1938401" y="2400751"/>
          <a:ext cx="7491413" cy="421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87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0561"/>
              </p:ext>
            </p:extLst>
          </p:nvPr>
        </p:nvGraphicFramePr>
        <p:xfrm>
          <a:off x="2307367" y="2344952"/>
          <a:ext cx="718185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way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 way to go through the data faster, parallelism?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 with </a:t>
            </a:r>
            <a:r>
              <a:rPr lang="en-US" dirty="0" err="1" smtClean="0"/>
              <a:t>MinPoints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suitable data set</a:t>
            </a:r>
          </a:p>
          <a:p>
            <a:pPr lvl="1"/>
            <a:r>
              <a:rPr lang="en-US" dirty="0" smtClean="0"/>
              <a:t>Preprocess more</a:t>
            </a:r>
          </a:p>
          <a:p>
            <a:pPr lvl="1"/>
            <a:r>
              <a:rPr lang="en-US" dirty="0" smtClean="0"/>
              <a:t>Make smaller datasets with better than random selection</a:t>
            </a:r>
          </a:p>
          <a:p>
            <a:r>
              <a:rPr lang="en-US" dirty="0" smtClean="0"/>
              <a:t>Different sigma values</a:t>
            </a:r>
          </a:p>
          <a:p>
            <a:r>
              <a:rPr lang="en-US" dirty="0" smtClean="0"/>
              <a:t>Do Prediction analysis on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36789"/>
              </p:ext>
            </p:extLst>
          </p:nvPr>
        </p:nvGraphicFramePr>
        <p:xfrm>
          <a:off x="5461685" y="1447800"/>
          <a:ext cx="5509530" cy="35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6"/>
                <a:gridCol w="1101906"/>
                <a:gridCol w="1101906"/>
                <a:gridCol w="1101906"/>
                <a:gridCol w="1101906"/>
              </a:tblGrid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509.768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471.615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495.287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528.350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560.329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632.107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707.354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78229" y="77821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Created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value of attribute over the 7 days</a:t>
            </a:r>
          </a:p>
          <a:p>
            <a:r>
              <a:rPr lang="en-US" dirty="0" smtClean="0"/>
              <a:t>Still too big</a:t>
            </a:r>
          </a:p>
          <a:p>
            <a:pPr lvl="1"/>
            <a:r>
              <a:rPr lang="en-US" dirty="0" smtClean="0"/>
              <a:t>Used a random selector to make smaller datasets from the original</a:t>
            </a:r>
          </a:p>
          <a:p>
            <a:pPr lvl="2"/>
            <a:r>
              <a:rPr lang="en-US" dirty="0" smtClean="0"/>
              <a:t>Samples sizes of 20,000, 50,000, and 5,000 were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60046"/>
          </a:xfrm>
        </p:spPr>
        <p:txBody>
          <a:bodyPr/>
          <a:lstStyle/>
          <a:p>
            <a:r>
              <a:rPr lang="en-US" dirty="0" smtClean="0"/>
              <a:t>Initial data set is way too big</a:t>
            </a:r>
          </a:p>
          <a:p>
            <a:pPr lvl="1"/>
            <a:r>
              <a:rPr lang="en-US" dirty="0" smtClean="0"/>
              <a:t>Originally used for Classification</a:t>
            </a:r>
          </a:p>
          <a:p>
            <a:r>
              <a:rPr lang="en-US" dirty="0" smtClean="0"/>
              <a:t>Poor Parent Entropy even for smaller 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50" r="24162"/>
          <a:stretch/>
        </p:blipFill>
        <p:spPr>
          <a:xfrm>
            <a:off x="1154954" y="3863546"/>
            <a:ext cx="2306595" cy="2751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283" r="24664"/>
          <a:stretch/>
        </p:blipFill>
        <p:spPr>
          <a:xfrm>
            <a:off x="3566984" y="3861450"/>
            <a:ext cx="2248930" cy="27556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6612"/>
              </p:ext>
            </p:extLst>
          </p:nvPr>
        </p:nvGraphicFramePr>
        <p:xfrm>
          <a:off x="6236042" y="3092163"/>
          <a:ext cx="5398530" cy="148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10"/>
                <a:gridCol w="1799510"/>
                <a:gridCol w="1799510"/>
              </a:tblGrid>
              <a:tr h="3702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2.488%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NonBuzz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97.512%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Parent Entropy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0.164947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0.168026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medoids</a:t>
            </a:r>
            <a:r>
              <a:rPr lang="en-US" dirty="0" smtClean="0"/>
              <a:t> instead of centroids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 than K-Means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344</TotalTime>
  <Words>725</Words>
  <Application>Microsoft Office PowerPoint</Application>
  <PresentationFormat>Custom</PresentationFormat>
  <Paragraphs>232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Ion Boardroom</vt:lpstr>
      <vt:lpstr>Worksheet</vt:lpstr>
      <vt:lpstr>Document</vt:lpstr>
      <vt:lpstr>Social Media Clustering</vt:lpstr>
      <vt:lpstr>Objectives</vt:lpstr>
      <vt:lpstr>Summary of Data</vt:lpstr>
      <vt:lpstr>Attributes</vt:lpstr>
      <vt:lpstr>Preprocessing</vt:lpstr>
      <vt:lpstr>Problems with Datasets</vt:lpstr>
      <vt:lpstr>Partition Around  Medoids (PAM)</vt:lpstr>
      <vt:lpstr>PowerPoint Presentation</vt:lpstr>
      <vt:lpstr>Calculating Total Cost</vt:lpstr>
      <vt:lpstr>Time Complexity</vt:lpstr>
      <vt:lpstr>Group Average</vt:lpstr>
      <vt:lpstr>Algorithm</vt:lpstr>
      <vt:lpstr>Differences From Other Similar Algorithms</vt:lpstr>
      <vt:lpstr>OPTICS</vt:lpstr>
      <vt:lpstr>Comparisons to DBSCAN</vt:lpstr>
      <vt:lpstr>Definitions</vt:lpstr>
      <vt:lpstr>Algorithm</vt:lpstr>
      <vt:lpstr>Visualization</vt:lpstr>
      <vt:lpstr>Results</vt:lpstr>
      <vt:lpstr>PAM</vt:lpstr>
      <vt:lpstr>Information Gain</vt:lpstr>
      <vt:lpstr>WSS</vt:lpstr>
      <vt:lpstr>BSS</vt:lpstr>
      <vt:lpstr>OPTICS</vt:lpstr>
      <vt:lpstr>Density Analysis</vt:lpstr>
      <vt:lpstr>Time Analysis</vt:lpstr>
      <vt:lpstr>Final Analysis</vt:lpstr>
      <vt:lpstr>Future Work</vt:lpstr>
      <vt:lpstr>Future Work</vt:lpstr>
    </vt:vector>
  </TitlesOfParts>
  <Company>CSB/SJU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Spencer</cp:lastModifiedBy>
  <cp:revision>34</cp:revision>
  <dcterms:created xsi:type="dcterms:W3CDTF">2014-04-30T23:39:38Z</dcterms:created>
  <dcterms:modified xsi:type="dcterms:W3CDTF">2014-05-07T17:59:23Z</dcterms:modified>
</cp:coreProperties>
</file>