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61" r:id="rId4"/>
    <p:sldId id="257" r:id="rId5"/>
    <p:sldId id="270" r:id="rId6"/>
    <p:sldId id="271" r:id="rId7"/>
    <p:sldId id="272" r:id="rId8"/>
    <p:sldId id="258" r:id="rId9"/>
    <p:sldId id="259" r:id="rId10"/>
    <p:sldId id="262" r:id="rId11"/>
    <p:sldId id="266" r:id="rId12"/>
    <p:sldId id="263" r:id="rId13"/>
    <p:sldId id="264" r:id="rId14"/>
    <p:sldId id="265" r:id="rId15"/>
    <p:sldId id="267" r:id="rId16"/>
    <p:sldId id="268" r:id="rId17"/>
    <p:sldId id="269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4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e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5/4/2014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5/4/2014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5/4/2014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5/4/2014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5/4/2014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5/4/2014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5/4/2014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5/4/2014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5/4/2014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5/4/2014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5/4/2014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5/4/2014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5/4/2014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5/4/2014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5/4/2014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5/4/2014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5/4/2014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5/4/2014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Social Media </a:t>
            </a:r>
            <a:r>
              <a:rPr lang="en-US" dirty="0" err="1" smtClean="0"/>
              <a:t>ClusterFucking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Zach </a:t>
            </a:r>
            <a:r>
              <a:rPr lang="en-US" dirty="0" err="1" smtClean="0"/>
              <a:t>Brueske</a:t>
            </a:r>
            <a:r>
              <a:rPr lang="en-US" dirty="0" smtClean="0"/>
              <a:t>, Spencer Hanson, Auston Schendzielos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6186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4773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Stuff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469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Complexity Analysis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DBSCAN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OPTICS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4806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Entropy by Cluster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0773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Prediction Assessment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3057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Analysis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8025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PAM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Entropy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Group Average	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OPTICS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6244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803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079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00694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Partition Around  </a:t>
            </a:r>
            <a:r>
              <a:rPr lang="en-US" dirty="0" err="1" smtClean="0"/>
              <a:t>Medoids</a:t>
            </a:r>
            <a:r>
              <a:rPr lang="en-US" dirty="0" smtClean="0"/>
              <a:t> (PAM)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945548" y="1760706"/>
            <a:ext cx="335604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Involves finding representative objects, called </a:t>
            </a:r>
            <a:r>
              <a:rPr lang="en-US" dirty="0" err="1" smtClean="0"/>
              <a:t>medoids</a:t>
            </a:r>
            <a:r>
              <a:rPr lang="en-US" dirty="0" smtClean="0"/>
              <a:t>, in clusters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Very effective on small data sets, but scales poorly with large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Handles outliers and noise better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370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0" y="889844"/>
            <a:ext cx="6096000" cy="507831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ko-KR" sz="2400" dirty="0">
                <a:ea typeface="굴림" pitchFamily="34" charset="-127"/>
              </a:rPr>
              <a:t>Use real object to represent the cluster</a:t>
            </a:r>
          </a:p>
          <a:p>
            <a:pPr lvl="1">
              <a:lnSpc>
                <a:spcPct val="120000"/>
              </a:lnSpc>
              <a:defRPr/>
            </a:pPr>
            <a:r>
              <a:rPr lang="en-US" altLang="ko-KR" sz="2400" dirty="0">
                <a:ea typeface="굴림" pitchFamily="34" charset="-127"/>
              </a:rPr>
              <a:t>Select </a:t>
            </a:r>
            <a:r>
              <a:rPr lang="en-US" altLang="ko-KR" sz="2400" b="1" i="1" dirty="0">
                <a:ea typeface="굴림" pitchFamily="34" charset="-127"/>
              </a:rPr>
              <a:t>k</a:t>
            </a:r>
            <a:r>
              <a:rPr lang="en-US" altLang="ko-KR" sz="2400" dirty="0">
                <a:ea typeface="굴림" pitchFamily="34" charset="-127"/>
              </a:rPr>
              <a:t> representative objects arbitrarily</a:t>
            </a:r>
          </a:p>
          <a:p>
            <a:pPr lvl="1">
              <a:lnSpc>
                <a:spcPct val="120000"/>
              </a:lnSpc>
              <a:defRPr/>
            </a:pPr>
            <a:r>
              <a:rPr lang="en-US" altLang="ko-KR" sz="2400" dirty="0">
                <a:ea typeface="굴림" pitchFamily="34" charset="-127"/>
              </a:rPr>
              <a:t>For each pair of non-selected object </a:t>
            </a:r>
            <a:r>
              <a:rPr lang="en-US" altLang="ko-KR" sz="2400" b="1" i="1" dirty="0">
                <a:ea typeface="굴림" pitchFamily="34" charset="-127"/>
              </a:rPr>
              <a:t>h</a:t>
            </a:r>
            <a:r>
              <a:rPr lang="en-US" altLang="ko-KR" sz="2400" dirty="0">
                <a:ea typeface="굴림" pitchFamily="34" charset="-127"/>
              </a:rPr>
              <a:t> and selected object </a:t>
            </a:r>
            <a:r>
              <a:rPr lang="en-US" altLang="ko-KR" sz="2400" b="1" i="1" dirty="0" err="1">
                <a:ea typeface="굴림" pitchFamily="34" charset="-127"/>
              </a:rPr>
              <a:t>i</a:t>
            </a:r>
            <a:r>
              <a:rPr lang="en-US" altLang="ko-KR" sz="2400" dirty="0">
                <a:ea typeface="굴림" pitchFamily="34" charset="-127"/>
              </a:rPr>
              <a:t>, calculate the total swapping cost </a:t>
            </a:r>
            <a:r>
              <a:rPr lang="en-US" altLang="ko-KR" sz="2400" b="1" i="1" dirty="0" err="1">
                <a:ea typeface="굴림" pitchFamily="34" charset="-127"/>
              </a:rPr>
              <a:t>TC</a:t>
            </a:r>
            <a:r>
              <a:rPr lang="en-US" altLang="ko-KR" sz="2400" b="1" i="1" baseline="-25000" dirty="0" err="1">
                <a:ea typeface="굴림" pitchFamily="34" charset="-127"/>
              </a:rPr>
              <a:t>ih</a:t>
            </a:r>
            <a:endParaRPr lang="en-US" altLang="ko-KR" sz="2400" dirty="0">
              <a:ea typeface="굴림" pitchFamily="34" charset="-127"/>
            </a:endParaRPr>
          </a:p>
          <a:p>
            <a:pPr lvl="1">
              <a:lnSpc>
                <a:spcPct val="120000"/>
              </a:lnSpc>
              <a:defRPr/>
            </a:pPr>
            <a:r>
              <a:rPr lang="en-US" altLang="ko-KR" sz="2400" dirty="0">
                <a:ea typeface="굴림" pitchFamily="34" charset="-127"/>
              </a:rPr>
              <a:t>For each pair of </a:t>
            </a:r>
            <a:r>
              <a:rPr lang="en-US" altLang="ko-KR" sz="2400" b="1" i="1" dirty="0" err="1">
                <a:ea typeface="굴림" pitchFamily="34" charset="-127"/>
              </a:rPr>
              <a:t>i</a:t>
            </a:r>
            <a:r>
              <a:rPr lang="en-US" altLang="ko-KR" sz="2400" dirty="0">
                <a:ea typeface="굴림" pitchFamily="34" charset="-127"/>
              </a:rPr>
              <a:t> and </a:t>
            </a:r>
            <a:r>
              <a:rPr lang="en-US" altLang="ko-KR" sz="2400" b="1" i="1" dirty="0">
                <a:ea typeface="굴림" pitchFamily="34" charset="-127"/>
              </a:rPr>
              <a:t>h</a:t>
            </a:r>
            <a:r>
              <a:rPr lang="en-US" altLang="ko-KR" sz="2400" dirty="0">
                <a:ea typeface="굴림" pitchFamily="34" charset="-127"/>
              </a:rPr>
              <a:t>, </a:t>
            </a:r>
          </a:p>
          <a:p>
            <a:pPr lvl="2">
              <a:lnSpc>
                <a:spcPct val="120000"/>
              </a:lnSpc>
              <a:defRPr/>
            </a:pPr>
            <a:r>
              <a:rPr lang="en-US" altLang="ko-KR" dirty="0">
                <a:ea typeface="굴림" pitchFamily="34" charset="-127"/>
              </a:rPr>
              <a:t>If </a:t>
            </a:r>
            <a:r>
              <a:rPr lang="en-US" altLang="ko-KR" i="1" dirty="0" err="1">
                <a:ea typeface="굴림" pitchFamily="34" charset="-127"/>
              </a:rPr>
              <a:t>TC</a:t>
            </a:r>
            <a:r>
              <a:rPr lang="en-US" altLang="ko-KR" i="1" baseline="-25000" dirty="0" err="1">
                <a:ea typeface="굴림" pitchFamily="34" charset="-127"/>
              </a:rPr>
              <a:t>ih</a:t>
            </a:r>
            <a:r>
              <a:rPr lang="en-US" altLang="ko-KR" dirty="0">
                <a:ea typeface="굴림" pitchFamily="34" charset="-127"/>
              </a:rPr>
              <a:t> &lt; 0, </a:t>
            </a:r>
            <a:r>
              <a:rPr lang="en-US" altLang="ko-KR" b="1" i="1" dirty="0" err="1">
                <a:ea typeface="굴림" pitchFamily="34" charset="-127"/>
              </a:rPr>
              <a:t>i</a:t>
            </a:r>
            <a:r>
              <a:rPr lang="en-US" altLang="ko-KR" dirty="0">
                <a:ea typeface="굴림" pitchFamily="34" charset="-127"/>
              </a:rPr>
              <a:t> is replaced by </a:t>
            </a:r>
            <a:r>
              <a:rPr lang="en-US" altLang="ko-KR" b="1" i="1" dirty="0">
                <a:ea typeface="굴림" pitchFamily="34" charset="-127"/>
              </a:rPr>
              <a:t>h</a:t>
            </a:r>
            <a:endParaRPr lang="en-US" altLang="ko-KR" dirty="0">
              <a:ea typeface="굴림" pitchFamily="34" charset="-127"/>
            </a:endParaRPr>
          </a:p>
          <a:p>
            <a:pPr lvl="2">
              <a:lnSpc>
                <a:spcPct val="120000"/>
              </a:lnSpc>
              <a:defRPr/>
            </a:pPr>
            <a:r>
              <a:rPr lang="en-US" altLang="ko-KR" dirty="0">
                <a:ea typeface="굴림" pitchFamily="34" charset="-127"/>
              </a:rPr>
              <a:t>Then assign each non-selected object to the most similar representative object</a:t>
            </a:r>
          </a:p>
          <a:p>
            <a:pPr lvl="1">
              <a:lnSpc>
                <a:spcPct val="120000"/>
              </a:lnSpc>
              <a:defRPr/>
            </a:pPr>
            <a:r>
              <a:rPr lang="en-US" altLang="ko-KR" sz="2400" dirty="0">
                <a:ea typeface="굴림" pitchFamily="34" charset="-127"/>
              </a:rPr>
              <a:t>repeat steps 2-3 until there is no change</a:t>
            </a:r>
          </a:p>
        </p:txBody>
      </p:sp>
    </p:spTree>
    <p:extLst>
      <p:ext uri="{BB962C8B-B14F-4D97-AF65-F5344CB8AC3E}">
        <p14:creationId xmlns:p14="http://schemas.microsoft.com/office/powerpoint/2010/main" val="1376934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Calculating Total Cost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 smtClean="0"/>
              <a:t>C</a:t>
            </a:r>
            <a:r>
              <a:rPr lang="en-US" sz="2400" baseline="-25000" dirty="0" err="1" smtClean="0"/>
              <a:t>jih</a:t>
            </a:r>
            <a:r>
              <a:rPr lang="en-US" sz="2400" dirty="0" smtClean="0"/>
              <a:t> = d(j, j2) – d(j, </a:t>
            </a:r>
            <a:r>
              <a:rPr lang="en-US" sz="2400" dirty="0" err="1" smtClean="0"/>
              <a:t>i</a:t>
            </a:r>
            <a:r>
              <a:rPr lang="en-US" sz="2400" dirty="0" smtClean="0"/>
              <a:t>)</a:t>
            </a:r>
          </a:p>
          <a:p>
            <a:r>
              <a:rPr lang="en-US" sz="2400" dirty="0" err="1" smtClean="0"/>
              <a:t>C</a:t>
            </a:r>
            <a:r>
              <a:rPr lang="en-US" sz="2400" baseline="-25000" dirty="0" err="1" smtClean="0"/>
              <a:t>jih</a:t>
            </a:r>
            <a:r>
              <a:rPr lang="en-US" sz="2400" dirty="0" smtClean="0"/>
              <a:t> = d(j, h) = d (j, </a:t>
            </a:r>
            <a:r>
              <a:rPr lang="en-US" sz="2400" dirty="0" err="1" smtClean="0"/>
              <a:t>i</a:t>
            </a:r>
            <a:r>
              <a:rPr lang="en-US" sz="2400" dirty="0" smtClean="0"/>
              <a:t>)</a:t>
            </a:r>
          </a:p>
          <a:p>
            <a:r>
              <a:rPr lang="en-US" sz="2400" dirty="0" err="1" smtClean="0"/>
              <a:t>C</a:t>
            </a:r>
            <a:r>
              <a:rPr lang="en-US" sz="2400" baseline="-25000" dirty="0" err="1" smtClean="0"/>
              <a:t>jih</a:t>
            </a:r>
            <a:r>
              <a:rPr lang="en-US" sz="2400" dirty="0" smtClean="0"/>
              <a:t> = 0</a:t>
            </a:r>
          </a:p>
          <a:p>
            <a:r>
              <a:rPr lang="en-US" sz="2400" dirty="0" err="1" smtClean="0"/>
              <a:t>C</a:t>
            </a:r>
            <a:r>
              <a:rPr lang="en-US" sz="2400" baseline="-25000" dirty="0" err="1" smtClean="0"/>
              <a:t>jih</a:t>
            </a:r>
            <a:r>
              <a:rPr lang="en-US" sz="2400" dirty="0" smtClean="0"/>
              <a:t> = d(j, h) = d(j, j2)</a:t>
            </a:r>
          </a:p>
          <a:p>
            <a:endParaRPr lang="en-US" dirty="0"/>
          </a:p>
        </p:txBody>
      </p:sp>
      <p:grpSp>
        <p:nvGrpSpPr>
          <p:cNvPr id="63" name="Group 3"/>
          <p:cNvGrpSpPr>
            <a:grpSpLocks/>
          </p:cNvGrpSpPr>
          <p:nvPr/>
        </p:nvGrpSpPr>
        <p:grpSpPr bwMode="auto">
          <a:xfrm>
            <a:off x="7249367" y="2603500"/>
            <a:ext cx="2667000" cy="2647950"/>
            <a:chOff x="3168" y="720"/>
            <a:chExt cx="1680" cy="1668"/>
          </a:xfrm>
        </p:grpSpPr>
        <p:grpSp>
          <p:nvGrpSpPr>
            <p:cNvPr id="64" name="Group 4"/>
            <p:cNvGrpSpPr>
              <a:grpSpLocks/>
            </p:cNvGrpSpPr>
            <p:nvPr/>
          </p:nvGrpSpPr>
          <p:grpSpPr bwMode="auto">
            <a:xfrm>
              <a:off x="3168" y="720"/>
              <a:ext cx="1680" cy="1488"/>
              <a:chOff x="3168" y="720"/>
              <a:chExt cx="1680" cy="1488"/>
            </a:xfrm>
          </p:grpSpPr>
          <p:graphicFrame>
            <p:nvGraphicFramePr>
              <p:cNvPr id="66" name="Object 5"/>
              <p:cNvGraphicFramePr>
                <a:graphicFrameLocks noChangeAspect="1"/>
              </p:cNvGraphicFramePr>
              <p:nvPr/>
            </p:nvGraphicFramePr>
            <p:xfrm>
              <a:off x="3168" y="720"/>
              <a:ext cx="1680" cy="14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46" name="Worksheet" r:id="rId3" imgW="2200656" imgH="2076907" progId="Excel.Sheet.8">
                      <p:embed/>
                    </p:oleObj>
                  </mc:Choice>
                  <mc:Fallback>
                    <p:oleObj name="Worksheet" r:id="rId3" imgW="2200656" imgH="2076907" progId="Excel.Sheet.8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68" y="720"/>
                            <a:ext cx="1680" cy="148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7" name="Text Box 6"/>
              <p:cNvSpPr txBox="1">
                <a:spLocks noChangeArrowheads="1"/>
              </p:cNvSpPr>
              <p:nvPr/>
            </p:nvSpPr>
            <p:spPr bwMode="auto">
              <a:xfrm>
                <a:off x="3928" y="884"/>
                <a:ext cx="23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just">
                  <a:spcBef>
                    <a:spcPct val="50000"/>
                  </a:spcBef>
                </a:pPr>
                <a:r>
                  <a:rPr lang="en-US" b="1" i="1">
                    <a:latin typeface="Times New Roman" panose="02020603050405020304" pitchFamily="18" charset="0"/>
                  </a:rPr>
                  <a:t>j</a:t>
                </a:r>
                <a:endParaRPr 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8" name="Text Box 7"/>
              <p:cNvSpPr txBox="1">
                <a:spLocks noChangeArrowheads="1"/>
              </p:cNvSpPr>
              <p:nvPr/>
            </p:nvSpPr>
            <p:spPr bwMode="auto">
              <a:xfrm>
                <a:off x="3576" y="956"/>
                <a:ext cx="23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endParaRPr 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9" name="Text Box 8"/>
              <p:cNvSpPr txBox="1">
                <a:spLocks noChangeArrowheads="1"/>
              </p:cNvSpPr>
              <p:nvPr/>
            </p:nvSpPr>
            <p:spPr bwMode="auto">
              <a:xfrm>
                <a:off x="4157" y="1542"/>
                <a:ext cx="29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b="1" i="1">
                    <a:latin typeface="Times New Roman" panose="02020603050405020304" pitchFamily="18" charset="0"/>
                  </a:rPr>
                  <a:t>i</a:t>
                </a:r>
                <a:endParaRPr 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0" name="Text Box 9"/>
              <p:cNvSpPr txBox="1">
                <a:spLocks noChangeArrowheads="1"/>
              </p:cNvSpPr>
              <p:nvPr/>
            </p:nvSpPr>
            <p:spPr bwMode="auto">
              <a:xfrm>
                <a:off x="4136" y="1432"/>
                <a:ext cx="23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b="1" i="1">
                    <a:latin typeface="Times New Roman" panose="02020603050405020304" pitchFamily="18" charset="0"/>
                  </a:rPr>
                  <a:t>h</a:t>
                </a:r>
                <a:endParaRPr 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1" name="Text Box 10"/>
              <p:cNvSpPr txBox="1">
                <a:spLocks noChangeArrowheads="1"/>
              </p:cNvSpPr>
              <p:nvPr/>
            </p:nvSpPr>
            <p:spPr bwMode="auto">
              <a:xfrm>
                <a:off x="3607" y="956"/>
                <a:ext cx="16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b="1" i="1">
                    <a:latin typeface="Times New Roman" panose="02020603050405020304" pitchFamily="18" charset="0"/>
                  </a:rPr>
                  <a:t>t</a:t>
                </a:r>
                <a:endParaRPr 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2" name="Oval 11"/>
              <p:cNvSpPr>
                <a:spLocks noChangeArrowheads="1"/>
              </p:cNvSpPr>
              <p:nvPr/>
            </p:nvSpPr>
            <p:spPr bwMode="auto">
              <a:xfrm>
                <a:off x="3528" y="837"/>
                <a:ext cx="520" cy="78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prstDash val="dash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73" name="Oval 12"/>
              <p:cNvSpPr>
                <a:spLocks noChangeArrowheads="1"/>
              </p:cNvSpPr>
              <p:nvPr/>
            </p:nvSpPr>
            <p:spPr bwMode="auto">
              <a:xfrm>
                <a:off x="4088" y="1268"/>
                <a:ext cx="520" cy="54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prstDash val="dash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endParaRPr lang="en-US"/>
              </a:p>
            </p:txBody>
          </p:sp>
        </p:grpSp>
        <p:graphicFrame>
          <p:nvGraphicFramePr>
            <p:cNvPr id="65" name="Object 13"/>
            <p:cNvGraphicFramePr>
              <a:graphicFrameLocks noChangeAspect="1"/>
            </p:cNvGraphicFramePr>
            <p:nvPr/>
          </p:nvGraphicFramePr>
          <p:xfrm>
            <a:off x="3216" y="2160"/>
            <a:ext cx="696" cy="2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7" name="Document" r:id="rId5" imgW="1143000" imgH="387096" progId="Word.Document.8">
                    <p:embed/>
                  </p:oleObj>
                </mc:Choice>
                <mc:Fallback>
                  <p:oleObj name="Document" r:id="rId5" imgW="1143000" imgH="387096" progId="Word.Documen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16" y="2160"/>
                          <a:ext cx="696" cy="2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543615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Complexity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PAM does not do large data sets well</a:t>
            </a:r>
          </a:p>
          <a:p>
            <a:r>
              <a:rPr lang="en-US" dirty="0" smtClean="0"/>
              <a:t>O(k(n – k)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3049" y="2603500"/>
            <a:ext cx="6228435" cy="3219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575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Average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Zach </a:t>
            </a:r>
            <a:r>
              <a:rPr lang="en-US" dirty="0" err="1" smtClean="0"/>
              <a:t>Brueske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694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OPTICS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Auston Schendzielos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642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87</TotalTime>
  <Words>200</Words>
  <Application>Microsoft Office PowerPoint</Application>
  <PresentationFormat>Widescreen</PresentationFormat>
  <Paragraphs>47</Paragraphs>
  <Slides>17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굴림</vt:lpstr>
      <vt:lpstr>Arial</vt:lpstr>
      <vt:lpstr>Century Gothic</vt:lpstr>
      <vt:lpstr>Tahoma</vt:lpstr>
      <vt:lpstr>Times New Roman</vt:lpstr>
      <vt:lpstr>Wingdings 3</vt:lpstr>
      <vt:lpstr>Ion Boardroom</vt:lpstr>
      <vt:lpstr>Document</vt:lpstr>
      <vt:lpstr>Worksheet</vt:lpstr>
      <vt:lpstr>Social Media ClusterFucking</vt:lpstr>
      <vt:lpstr>Objectives</vt:lpstr>
      <vt:lpstr>Preprocessing</vt:lpstr>
      <vt:lpstr>Partition Around  Medoids (PAM)</vt:lpstr>
      <vt:lpstr>PowerPoint Presentation</vt:lpstr>
      <vt:lpstr>Calculating Total Cost</vt:lpstr>
      <vt:lpstr>Time Complexity</vt:lpstr>
      <vt:lpstr>Group Average</vt:lpstr>
      <vt:lpstr>OPTICS</vt:lpstr>
      <vt:lpstr>Algorithm</vt:lpstr>
      <vt:lpstr>Visual Stuff</vt:lpstr>
      <vt:lpstr>Complexity Analysis</vt:lpstr>
      <vt:lpstr>Entropy by Cluster</vt:lpstr>
      <vt:lpstr>Prediction Assessment </vt:lpstr>
      <vt:lpstr>Final Analysis</vt:lpstr>
      <vt:lpstr>PowerPoint Presentation</vt:lpstr>
      <vt:lpstr>Future Work</vt:lpstr>
    </vt:vector>
  </TitlesOfParts>
  <Company>CSB/SJU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 Media ClusterFucking</dc:title>
  <dc:creator>Schendzielos, Auston O</dc:creator>
  <cp:lastModifiedBy>Spancer</cp:lastModifiedBy>
  <cp:revision>9</cp:revision>
  <dcterms:created xsi:type="dcterms:W3CDTF">2014-04-30T23:39:38Z</dcterms:created>
  <dcterms:modified xsi:type="dcterms:W3CDTF">2014-05-05T01:20:33Z</dcterms:modified>
</cp:coreProperties>
</file>