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70" r:id="rId6"/>
    <p:sldId id="271" r:id="rId7"/>
    <p:sldId id="258" r:id="rId8"/>
    <p:sldId id="259" r:id="rId9"/>
    <p:sldId id="262" r:id="rId10"/>
    <p:sldId id="266" r:id="rId11"/>
    <p:sldId id="263" r:id="rId12"/>
    <p:sldId id="264" r:id="rId13"/>
    <p:sldId id="265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-68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w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Excel_97-2003_Worksheet3.xls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image" Target="../media/image5.emf"/><Relationship Id="rId5" Type="http://schemas.openxmlformats.org/officeDocument/2006/relationships/oleObject" Target="../embeddings/Microsoft_Word_97_-_2003_Document1.doc"/><Relationship Id="rId15" Type="http://schemas.openxmlformats.org/officeDocument/2006/relationships/image" Target="../media/image7.wmf"/><Relationship Id="rId10" Type="http://schemas.openxmlformats.org/officeDocument/2006/relationships/oleObject" Target="../embeddings/Microsoft_Word_97_-_2003_Document2.doc"/><Relationship Id="rId19" Type="http://schemas.openxmlformats.org/officeDocument/2006/relationships/oleObject" Target="../embeddings/Microsoft_Word_97_-_2003_Document4.doc"/><Relationship Id="rId4" Type="http://schemas.openxmlformats.org/officeDocument/2006/relationships/image" Target="../media/image2.emf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Media </a:t>
            </a:r>
            <a:r>
              <a:rPr lang="en-US" dirty="0" err="1" smtClean="0"/>
              <a:t>ClusterFucking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</a:t>
            </a:r>
            <a:r>
              <a:rPr lang="en-US" dirty="0" err="1" smtClean="0"/>
              <a:t>Brueske</a:t>
            </a:r>
            <a:r>
              <a:rPr lang="en-US" dirty="0" smtClean="0"/>
              <a:t>, Spencer Hanson, Auston Schendzielos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1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by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7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Assessment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05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02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Group Average	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24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9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</a:t>
            </a:r>
            <a:r>
              <a:rPr lang="en-US" dirty="0" smtClean="0"/>
              <a:t>Around </a:t>
            </a:r>
            <a:r>
              <a:rPr lang="en-US" dirty="0" smtClean="0"/>
              <a:t> </a:t>
            </a:r>
            <a:r>
              <a:rPr lang="en-US" dirty="0" err="1" smtClean="0"/>
              <a:t>Medoids</a:t>
            </a:r>
            <a:r>
              <a:rPr lang="en-US" dirty="0" smtClean="0"/>
              <a:t> (PAM)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5548" y="1760706"/>
            <a:ext cx="33560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Involves finding representative objects, called </a:t>
            </a:r>
            <a:r>
              <a:rPr lang="en-US" dirty="0" err="1" smtClean="0"/>
              <a:t>medoids</a:t>
            </a:r>
            <a:r>
              <a:rPr lang="en-US" dirty="0" smtClean="0"/>
              <a:t>, in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effective on small data sets, but scales poorly with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Handles outliers and noise better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7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Use real object to represent the cluster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Select </a:t>
            </a:r>
            <a:r>
              <a:rPr lang="en-US" altLang="ko-KR" sz="2400" b="1" i="1" dirty="0">
                <a:ea typeface="굴림" pitchFamily="34" charset="-127"/>
              </a:rPr>
              <a:t>k</a:t>
            </a:r>
            <a:r>
              <a:rPr lang="en-US" altLang="ko-KR" sz="2400" dirty="0">
                <a:ea typeface="굴림" pitchFamily="34" charset="-127"/>
              </a:rPr>
              <a:t> representative objects arbitrarily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For each pair of non-selected object </a:t>
            </a:r>
            <a:r>
              <a:rPr lang="en-US" altLang="ko-KR" sz="2400" b="1" i="1" dirty="0">
                <a:ea typeface="굴림" pitchFamily="34" charset="-127"/>
              </a:rPr>
              <a:t>h</a:t>
            </a:r>
            <a:r>
              <a:rPr lang="en-US" altLang="ko-KR" sz="2400" dirty="0">
                <a:ea typeface="굴림" pitchFamily="34" charset="-127"/>
              </a:rPr>
              <a:t> and selected object </a:t>
            </a:r>
            <a:r>
              <a:rPr lang="en-US" altLang="ko-KR" sz="2400" b="1" i="1" dirty="0" err="1">
                <a:ea typeface="굴림" pitchFamily="34" charset="-127"/>
              </a:rPr>
              <a:t>i</a:t>
            </a:r>
            <a:r>
              <a:rPr lang="en-US" altLang="ko-KR" sz="2400" dirty="0">
                <a:ea typeface="굴림" pitchFamily="34" charset="-127"/>
              </a:rPr>
              <a:t>, calculate the total swapping cost </a:t>
            </a:r>
            <a:r>
              <a:rPr lang="en-US" altLang="ko-KR" sz="2400" b="1" i="1" dirty="0" err="1">
                <a:ea typeface="굴림" pitchFamily="34" charset="-127"/>
              </a:rPr>
              <a:t>TC</a:t>
            </a:r>
            <a:r>
              <a:rPr lang="en-US" altLang="ko-KR" sz="2400" b="1" i="1" baseline="-25000" dirty="0" err="1">
                <a:ea typeface="굴림" pitchFamily="34" charset="-127"/>
              </a:rPr>
              <a:t>ih</a:t>
            </a:r>
            <a:endParaRPr lang="en-US" altLang="ko-KR" sz="2400" dirty="0">
              <a:ea typeface="굴림" pitchFamily="34" charset="-127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For each pair of </a:t>
            </a:r>
            <a:r>
              <a:rPr lang="en-US" altLang="ko-KR" sz="2400" b="1" i="1" dirty="0" err="1">
                <a:ea typeface="굴림" pitchFamily="34" charset="-127"/>
              </a:rPr>
              <a:t>i</a:t>
            </a:r>
            <a:r>
              <a:rPr lang="en-US" altLang="ko-KR" sz="2400" dirty="0">
                <a:ea typeface="굴림" pitchFamily="34" charset="-127"/>
              </a:rPr>
              <a:t> and </a:t>
            </a:r>
            <a:r>
              <a:rPr lang="en-US" altLang="ko-KR" sz="2400" b="1" i="1" dirty="0">
                <a:ea typeface="굴림" pitchFamily="34" charset="-127"/>
              </a:rPr>
              <a:t>h</a:t>
            </a:r>
            <a:r>
              <a:rPr lang="en-US" altLang="ko-KR" sz="2400" dirty="0">
                <a:ea typeface="굴림" pitchFamily="34" charset="-127"/>
              </a:rPr>
              <a:t>, 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>
                <a:ea typeface="굴림" pitchFamily="34" charset="-127"/>
              </a:rPr>
              <a:t>If </a:t>
            </a:r>
            <a:r>
              <a:rPr lang="en-US" altLang="ko-KR" i="1" dirty="0" err="1">
                <a:ea typeface="굴림" pitchFamily="34" charset="-127"/>
              </a:rPr>
              <a:t>TC</a:t>
            </a:r>
            <a:r>
              <a:rPr lang="en-US" altLang="ko-KR" i="1" baseline="-25000" dirty="0" err="1">
                <a:ea typeface="굴림" pitchFamily="34" charset="-127"/>
              </a:rPr>
              <a:t>ih</a:t>
            </a:r>
            <a:r>
              <a:rPr lang="en-US" altLang="ko-KR" dirty="0">
                <a:ea typeface="굴림" pitchFamily="34" charset="-127"/>
              </a:rPr>
              <a:t> &lt; 0, </a:t>
            </a:r>
            <a:r>
              <a:rPr lang="en-US" altLang="ko-KR" b="1" i="1" dirty="0" err="1">
                <a:ea typeface="굴림" pitchFamily="34" charset="-127"/>
              </a:rPr>
              <a:t>i</a:t>
            </a:r>
            <a:r>
              <a:rPr lang="en-US" altLang="ko-KR" dirty="0">
                <a:ea typeface="굴림" pitchFamily="34" charset="-127"/>
              </a:rPr>
              <a:t> is replaced by </a:t>
            </a:r>
            <a:r>
              <a:rPr lang="en-US" altLang="ko-KR" b="1" i="1" dirty="0">
                <a:ea typeface="굴림" pitchFamily="34" charset="-127"/>
              </a:rPr>
              <a:t>h</a:t>
            </a:r>
            <a:endParaRPr lang="en-US" altLang="ko-KR" dirty="0">
              <a:ea typeface="굴림" pitchFamily="34" charset="-127"/>
            </a:endParaRPr>
          </a:p>
          <a:p>
            <a:pPr lvl="2">
              <a:lnSpc>
                <a:spcPct val="120000"/>
              </a:lnSpc>
              <a:defRPr/>
            </a:pPr>
            <a:r>
              <a:rPr lang="en-US" altLang="ko-KR" dirty="0">
                <a:ea typeface="굴림" pitchFamily="34" charset="-127"/>
              </a:rPr>
              <a:t>Then assign each non-selected object to the most similar representative object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repeat steps 2-3 until there is no change</a:t>
            </a:r>
            <a:endParaRPr lang="en-US" altLang="ko-KR" sz="2400" dirty="0"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93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1404938" y="805656"/>
            <a:ext cx="2514600" cy="3051177"/>
            <a:chOff x="861" y="707"/>
            <a:chExt cx="1584" cy="1922"/>
          </a:xfrm>
        </p:grpSpPr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861" y="707"/>
              <a:ext cx="1584" cy="1488"/>
              <a:chOff x="861" y="707"/>
              <a:chExt cx="1584" cy="1488"/>
            </a:xfrm>
          </p:grpSpPr>
          <p:graphicFrame>
            <p:nvGraphicFramePr>
              <p:cNvPr id="19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5152645"/>
                  </p:ext>
                </p:extLst>
              </p:nvPr>
            </p:nvGraphicFramePr>
            <p:xfrm>
              <a:off x="861" y="707"/>
              <a:ext cx="1584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name="Worksheet" r:id="rId3" imgW="2200656" imgH="2076907" progId="Excel.Sheet.8">
                      <p:embed/>
                    </p:oleObj>
                  </mc:Choice>
                  <mc:Fallback>
                    <p:oleObj name="Worksheet" r:id="rId3" imgW="2200656" imgH="2076907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1" y="707"/>
                            <a:ext cx="1584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1257" y="990"/>
                <a:ext cx="22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t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1653" y="1451"/>
                <a:ext cx="2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i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Text Box 19"/>
              <p:cNvSpPr txBox="1">
                <a:spLocks noChangeArrowheads="1"/>
              </p:cNvSpPr>
              <p:nvPr/>
            </p:nvSpPr>
            <p:spPr bwMode="auto">
              <a:xfrm>
                <a:off x="1946" y="1451"/>
                <a:ext cx="22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h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1946" y="1220"/>
                <a:ext cx="22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j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1934" y="1358"/>
                <a:ext cx="0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 flipH="1">
                <a:off x="1806" y="1315"/>
                <a:ext cx="85" cy="1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auto">
              <a:xfrm>
                <a:off x="1164" y="890"/>
                <a:ext cx="513" cy="76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auto">
              <a:xfrm>
                <a:off x="1677" y="1230"/>
                <a:ext cx="514" cy="6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</p:grpSp>
        <p:graphicFrame>
          <p:nvGraphicFramePr>
            <p:cNvPr id="18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0008318"/>
                </p:ext>
              </p:extLst>
            </p:nvPr>
          </p:nvGraphicFramePr>
          <p:xfrm>
            <a:off x="969" y="2208"/>
            <a:ext cx="1426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Document" r:id="rId5" imgW="2327195" imgH="699428" progId="Word.Document.8">
                    <p:embed/>
                  </p:oleObj>
                </mc:Choice>
                <mc:Fallback>
                  <p:oleObj name="Document" r:id="rId5" imgW="2327195" imgH="699428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9" y="2208"/>
                          <a:ext cx="1426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6563678" y="758826"/>
            <a:ext cx="2590800" cy="2655887"/>
            <a:chOff x="816" y="2496"/>
            <a:chExt cx="1632" cy="1673"/>
          </a:xfrm>
        </p:grpSpPr>
        <p:grpSp>
          <p:nvGrpSpPr>
            <p:cNvPr id="29" name="Group 27"/>
            <p:cNvGrpSpPr>
              <a:grpSpLocks/>
            </p:cNvGrpSpPr>
            <p:nvPr/>
          </p:nvGrpSpPr>
          <p:grpSpPr bwMode="auto">
            <a:xfrm>
              <a:off x="864" y="2496"/>
              <a:ext cx="1584" cy="1488"/>
              <a:chOff x="864" y="2496"/>
              <a:chExt cx="1584" cy="1488"/>
            </a:xfrm>
          </p:grpSpPr>
          <p:graphicFrame>
            <p:nvGraphicFramePr>
              <p:cNvPr id="31" name="Object 28"/>
              <p:cNvGraphicFramePr>
                <a:graphicFrameLocks noChangeAspect="1"/>
              </p:cNvGraphicFramePr>
              <p:nvPr/>
            </p:nvGraphicFramePr>
            <p:xfrm>
              <a:off x="864" y="2496"/>
              <a:ext cx="1584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" name="Worksheet" r:id="rId7" imgW="2200656" imgH="2076907" progId="Excel.Sheet.8">
                      <p:embed/>
                    </p:oleObj>
                  </mc:Choice>
                  <mc:Fallback>
                    <p:oleObj name="Worksheet" r:id="rId7" imgW="2200656" imgH="2076907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2496"/>
                            <a:ext cx="1584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1249" y="2751"/>
                <a:ext cx="1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h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Text Box 30"/>
              <p:cNvSpPr txBox="1">
                <a:spLocks noChangeArrowheads="1"/>
              </p:cNvSpPr>
              <p:nvPr/>
            </p:nvSpPr>
            <p:spPr bwMode="auto">
              <a:xfrm>
                <a:off x="1548" y="3142"/>
                <a:ext cx="1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i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1764" y="3219"/>
                <a:ext cx="17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t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" name="Text Box 32"/>
              <p:cNvSpPr txBox="1">
                <a:spLocks noChangeArrowheads="1"/>
              </p:cNvSpPr>
              <p:nvPr/>
            </p:nvSpPr>
            <p:spPr bwMode="auto">
              <a:xfrm>
                <a:off x="1677" y="2879"/>
                <a:ext cx="1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j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1463" y="2879"/>
                <a:ext cx="172" cy="2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 flipH="1">
                <a:off x="1592" y="3134"/>
                <a:ext cx="85" cy="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auto">
              <a:xfrm>
                <a:off x="1206" y="2709"/>
                <a:ext cx="600" cy="7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auto">
              <a:xfrm>
                <a:off x="1763" y="3091"/>
                <a:ext cx="428" cy="5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</p:grpSp>
        <p:graphicFrame>
          <p:nvGraphicFramePr>
            <p:cNvPr id="30" name="Object 37"/>
            <p:cNvGraphicFramePr>
              <a:graphicFrameLocks noChangeAspect="1"/>
            </p:cNvGraphicFramePr>
            <p:nvPr/>
          </p:nvGraphicFramePr>
          <p:xfrm>
            <a:off x="816" y="3940"/>
            <a:ext cx="141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Document" r:id="rId10" imgW="2341077" imgH="382108" progId="Word.Document.8">
                    <p:embed/>
                  </p:oleObj>
                </mc:Choice>
                <mc:Fallback>
                  <p:oleObj name="Document" r:id="rId10" imgW="2341077" imgH="382108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940"/>
                          <a:ext cx="141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3"/>
          <p:cNvGrpSpPr>
            <a:grpSpLocks/>
          </p:cNvGrpSpPr>
          <p:nvPr/>
        </p:nvGrpSpPr>
        <p:grpSpPr bwMode="auto">
          <a:xfrm>
            <a:off x="1328738" y="3967163"/>
            <a:ext cx="2667000" cy="2647950"/>
            <a:chOff x="3168" y="720"/>
            <a:chExt cx="1680" cy="1668"/>
          </a:xfrm>
        </p:grpSpPr>
        <p:grpSp>
          <p:nvGrpSpPr>
            <p:cNvPr id="41" name="Group 4"/>
            <p:cNvGrpSpPr>
              <a:grpSpLocks/>
            </p:cNvGrpSpPr>
            <p:nvPr/>
          </p:nvGrpSpPr>
          <p:grpSpPr bwMode="auto">
            <a:xfrm>
              <a:off x="3168" y="720"/>
              <a:ext cx="1680" cy="1488"/>
              <a:chOff x="3168" y="720"/>
              <a:chExt cx="1680" cy="1488"/>
            </a:xfrm>
          </p:grpSpPr>
          <p:graphicFrame>
            <p:nvGraphicFramePr>
              <p:cNvPr id="43" name="Object 5"/>
              <p:cNvGraphicFramePr>
                <a:graphicFrameLocks noChangeAspect="1"/>
              </p:cNvGraphicFramePr>
              <p:nvPr/>
            </p:nvGraphicFramePr>
            <p:xfrm>
              <a:off x="3168" y="720"/>
              <a:ext cx="1680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0" name="Worksheet" r:id="rId12" imgW="2200656" imgH="2076907" progId="Excel.Sheet.8">
                      <p:embed/>
                    </p:oleObj>
                  </mc:Choice>
                  <mc:Fallback>
                    <p:oleObj name="Worksheet" r:id="rId12" imgW="2200656" imgH="2076907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720"/>
                            <a:ext cx="1680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" name="Text Box 6"/>
              <p:cNvSpPr txBox="1">
                <a:spLocks noChangeArrowheads="1"/>
              </p:cNvSpPr>
              <p:nvPr/>
            </p:nvSpPr>
            <p:spPr bwMode="auto">
              <a:xfrm>
                <a:off x="3928" y="884"/>
                <a:ext cx="2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j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Text Box 7"/>
              <p:cNvSpPr txBox="1">
                <a:spLocks noChangeArrowheads="1"/>
              </p:cNvSpPr>
              <p:nvPr/>
            </p:nvSpPr>
            <p:spPr bwMode="auto">
              <a:xfrm>
                <a:off x="3576" y="956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4157" y="1542"/>
                <a:ext cx="2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i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Text Box 9"/>
              <p:cNvSpPr txBox="1">
                <a:spLocks noChangeArrowheads="1"/>
              </p:cNvSpPr>
              <p:nvPr/>
            </p:nvSpPr>
            <p:spPr bwMode="auto">
              <a:xfrm>
                <a:off x="4136" y="1432"/>
                <a:ext cx="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h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Text Box 10"/>
              <p:cNvSpPr txBox="1">
                <a:spLocks noChangeArrowheads="1"/>
              </p:cNvSpPr>
              <p:nvPr/>
            </p:nvSpPr>
            <p:spPr bwMode="auto">
              <a:xfrm>
                <a:off x="3607" y="956"/>
                <a:ext cx="1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t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Oval 11"/>
              <p:cNvSpPr>
                <a:spLocks noChangeArrowheads="1"/>
              </p:cNvSpPr>
              <p:nvPr/>
            </p:nvSpPr>
            <p:spPr bwMode="auto">
              <a:xfrm>
                <a:off x="3528" y="837"/>
                <a:ext cx="520" cy="7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" name="Oval 12"/>
              <p:cNvSpPr>
                <a:spLocks noChangeArrowheads="1"/>
              </p:cNvSpPr>
              <p:nvPr/>
            </p:nvSpPr>
            <p:spPr bwMode="auto">
              <a:xfrm>
                <a:off x="4088" y="1268"/>
                <a:ext cx="520" cy="5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</p:grpSp>
        <p:graphicFrame>
          <p:nvGraphicFramePr>
            <p:cNvPr id="42" name="Object 13"/>
            <p:cNvGraphicFramePr>
              <a:graphicFrameLocks noChangeAspect="1"/>
            </p:cNvGraphicFramePr>
            <p:nvPr/>
          </p:nvGraphicFramePr>
          <p:xfrm>
            <a:off x="3216" y="2160"/>
            <a:ext cx="69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Document" r:id="rId14" imgW="1143000" imgH="387096" progId="Word.Document.8">
                    <p:embed/>
                  </p:oleObj>
                </mc:Choice>
                <mc:Fallback>
                  <p:oleObj name="Document" r:id="rId14" imgW="1143000" imgH="387096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160"/>
                          <a:ext cx="696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Group 38"/>
          <p:cNvGrpSpPr>
            <a:grpSpLocks/>
          </p:cNvGrpSpPr>
          <p:nvPr/>
        </p:nvGrpSpPr>
        <p:grpSpPr bwMode="auto">
          <a:xfrm>
            <a:off x="6376483" y="3933825"/>
            <a:ext cx="3048000" cy="2693988"/>
            <a:chOff x="3119" y="2496"/>
            <a:chExt cx="1777" cy="1697"/>
          </a:xfrm>
        </p:grpSpPr>
        <p:grpSp>
          <p:nvGrpSpPr>
            <p:cNvPr id="52" name="Group 39"/>
            <p:cNvGrpSpPr>
              <a:grpSpLocks/>
            </p:cNvGrpSpPr>
            <p:nvPr/>
          </p:nvGrpSpPr>
          <p:grpSpPr bwMode="auto">
            <a:xfrm>
              <a:off x="3168" y="2496"/>
              <a:ext cx="1728" cy="1488"/>
              <a:chOff x="3168" y="2496"/>
              <a:chExt cx="1728" cy="1488"/>
            </a:xfrm>
          </p:grpSpPr>
          <p:graphicFrame>
            <p:nvGraphicFramePr>
              <p:cNvPr id="54" name="Object 40"/>
              <p:cNvGraphicFramePr>
                <a:graphicFrameLocks noChangeAspect="1"/>
              </p:cNvGraphicFramePr>
              <p:nvPr/>
            </p:nvGraphicFramePr>
            <p:xfrm>
              <a:off x="3168" y="2496"/>
              <a:ext cx="1728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2" name="Worksheet" r:id="rId16" imgW="2200656" imgH="2076907" progId="Excel.Sheet.8">
                      <p:embed/>
                    </p:oleObj>
                  </mc:Choice>
                  <mc:Fallback>
                    <p:oleObj name="Worksheet" r:id="rId16" imgW="2200656" imgH="2076907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2496"/>
                            <a:ext cx="1728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" name="Text Box 41"/>
              <p:cNvSpPr txBox="1">
                <a:spLocks noChangeArrowheads="1"/>
              </p:cNvSpPr>
              <p:nvPr/>
            </p:nvSpPr>
            <p:spPr bwMode="auto">
              <a:xfrm>
                <a:off x="4178" y="3433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t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" name="Text Box 42"/>
              <p:cNvSpPr txBox="1">
                <a:spLocks noChangeArrowheads="1"/>
              </p:cNvSpPr>
              <p:nvPr/>
            </p:nvSpPr>
            <p:spPr bwMode="auto">
              <a:xfrm>
                <a:off x="3773" y="3066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i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" name="Text Box 43"/>
              <p:cNvSpPr txBox="1">
                <a:spLocks noChangeArrowheads="1"/>
              </p:cNvSpPr>
              <p:nvPr/>
            </p:nvSpPr>
            <p:spPr bwMode="auto">
              <a:xfrm>
                <a:off x="4150" y="3212"/>
                <a:ext cx="1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h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" name="Text Box 44"/>
              <p:cNvSpPr txBox="1">
                <a:spLocks noChangeArrowheads="1"/>
              </p:cNvSpPr>
              <p:nvPr/>
            </p:nvSpPr>
            <p:spPr bwMode="auto">
              <a:xfrm>
                <a:off x="4504" y="3212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j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" name="Line 45"/>
              <p:cNvSpPr>
                <a:spLocks noChangeShapeType="1"/>
              </p:cNvSpPr>
              <p:nvPr/>
            </p:nvSpPr>
            <p:spPr bwMode="auto">
              <a:xfrm>
                <a:off x="4378" y="3311"/>
                <a:ext cx="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46"/>
              <p:cNvSpPr>
                <a:spLocks noChangeShapeType="1"/>
              </p:cNvSpPr>
              <p:nvPr/>
            </p:nvSpPr>
            <p:spPr bwMode="auto">
              <a:xfrm>
                <a:off x="3946" y="3189"/>
                <a:ext cx="518" cy="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Oval 47"/>
              <p:cNvSpPr>
                <a:spLocks noChangeArrowheads="1"/>
              </p:cNvSpPr>
              <p:nvPr/>
            </p:nvSpPr>
            <p:spPr bwMode="auto">
              <a:xfrm>
                <a:off x="3470" y="2659"/>
                <a:ext cx="648" cy="8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Oval 48"/>
              <p:cNvSpPr>
                <a:spLocks noChangeArrowheads="1"/>
              </p:cNvSpPr>
              <p:nvPr/>
            </p:nvSpPr>
            <p:spPr bwMode="auto">
              <a:xfrm>
                <a:off x="4118" y="3066"/>
                <a:ext cx="562" cy="5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</p:grpSp>
        <p:graphicFrame>
          <p:nvGraphicFramePr>
            <p:cNvPr id="53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9709873"/>
                </p:ext>
              </p:extLst>
            </p:nvPr>
          </p:nvGraphicFramePr>
          <p:xfrm>
            <a:off x="3119" y="3933"/>
            <a:ext cx="166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Document" r:id="rId19" imgW="2694072" imgH="419641" progId="Word.Document.8">
                    <p:embed/>
                  </p:oleObj>
                </mc:Choice>
                <mc:Fallback>
                  <p:oleObj name="Document" r:id="rId19" imgW="2694072" imgH="419641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9" y="3933"/>
                          <a:ext cx="166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436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 </a:t>
            </a:r>
            <a:r>
              <a:rPr lang="en-US" dirty="0" err="1" smtClean="0"/>
              <a:t>Brueske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Auston Schendzielos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7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157</Words>
  <Application>Microsoft Office PowerPoint</Application>
  <PresentationFormat>Custom</PresentationFormat>
  <Paragraphs>51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Ion Boardroom</vt:lpstr>
      <vt:lpstr>Document</vt:lpstr>
      <vt:lpstr>Worksheet</vt:lpstr>
      <vt:lpstr>Microsoft Word 97 - 2003 Document</vt:lpstr>
      <vt:lpstr>Microsoft Excel 97-2003 Worksheet</vt:lpstr>
      <vt:lpstr>Social Media ClusterFucking</vt:lpstr>
      <vt:lpstr>Objectives</vt:lpstr>
      <vt:lpstr>Preprocessing</vt:lpstr>
      <vt:lpstr>Partition Around  Medoids (PAM)</vt:lpstr>
      <vt:lpstr>PowerPoint Presentation</vt:lpstr>
      <vt:lpstr>PowerPoint Presentation</vt:lpstr>
      <vt:lpstr>Group Average</vt:lpstr>
      <vt:lpstr>OPTICS</vt:lpstr>
      <vt:lpstr>Algorithm</vt:lpstr>
      <vt:lpstr>Visual Stuff</vt:lpstr>
      <vt:lpstr>Complexity Analysis</vt:lpstr>
      <vt:lpstr>Entropy by Cluster</vt:lpstr>
      <vt:lpstr>Prediction Assessment </vt:lpstr>
      <vt:lpstr>Final Analysis</vt:lpstr>
      <vt:lpstr>PowerPoint Presentation</vt:lpstr>
      <vt:lpstr>Future Work</vt:lpstr>
    </vt:vector>
  </TitlesOfParts>
  <Company>CSB/SJU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ClusterFucking</dc:title>
  <dc:creator>Schendzielos, Auston O</dc:creator>
  <cp:lastModifiedBy>Spencer</cp:lastModifiedBy>
  <cp:revision>6</cp:revision>
  <dcterms:created xsi:type="dcterms:W3CDTF">2014-04-30T23:39:38Z</dcterms:created>
  <dcterms:modified xsi:type="dcterms:W3CDTF">2014-05-04T23:13:30Z</dcterms:modified>
</cp:coreProperties>
</file>