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95" r:id="rId4"/>
    <p:sldId id="296" r:id="rId5"/>
    <p:sldId id="294" r:id="rId6"/>
    <p:sldId id="257" r:id="rId7"/>
    <p:sldId id="292" r:id="rId8"/>
    <p:sldId id="293" r:id="rId9"/>
    <p:sldId id="297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06EB0"/>
    <a:srgbClr val="E2E2E2"/>
    <a:srgbClr val="85C7EF"/>
    <a:srgbClr val="FFC000"/>
    <a:srgbClr val="EBF2FA"/>
    <a:srgbClr val="B1CCEA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11C4-1F1B-4A63-A909-FE9324C0C7DF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4DAE9-535F-49C7-8DC1-4CCB533A9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0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4DAE9-535F-49C7-8DC1-4CCB533A92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0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4DAE9-535F-49C7-8DC1-4CCB533A92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52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6B87-D2B0-4BEE-9896-E0F6FFF1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4AF8B-79C8-4965-B8D1-3EBE423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B21EE-F106-4DD3-8732-8FB7CEF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EA6B6-6B86-4BC0-B278-AB9E964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1DC9E-1503-4C56-9EB8-E4665280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6CA7-4ED6-4C1A-8E84-CA811D0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F2027D-0024-4511-8AD1-A73BB2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E05EB-0859-4211-BF3D-44A863D6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68994-F665-4CBF-BD10-203E3B4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AE0BE-9168-4295-A4F0-251636EF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7760E-B8A5-4571-BB98-438E7410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61FE-5633-43B9-8901-BD4D0F8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33623-E996-4D85-8894-B9E63C6A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F9EA-9A49-4441-9FFE-BD27C5A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5FAC6-F4B3-4CDD-9C91-635DE850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15110-E8C1-44A7-8BDC-E7F4049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6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61E4E-BD83-4C23-9056-6E5A03E1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24CD3-BE3D-4BD4-AA7D-1B6270E6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6F10-D9A3-4A6E-AD02-7E9AECCF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BC564-F73E-47BD-B7EE-22B63101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19408-0E0B-437E-9214-C8F4FDF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8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0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1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4949-BBDB-4D06-B96A-C100DD5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1333-528D-4CC9-9EA2-16BAE9FA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8956-67DE-4A06-87C5-7554C8B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B7D3-18D1-4AAB-8C36-FC17649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FE82-2E08-4827-9A10-7CDCCE4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96E6-1D81-43B6-8931-91DB762D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5A7E5-8F10-477F-BAA5-6DB67E7E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54351-EBD4-4427-9CA4-95B4102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E21E5-5AFF-4E4E-BE98-9B5A523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5CD0D-C9F6-45E6-A48B-DB0B7262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5EF25-ED32-4C4C-9011-B7001518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ABDDE-66AC-44CF-952A-28A7C3BA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A1D0E-68B9-44E4-82B4-1743C9E0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9D3ED-E694-49B1-98C3-F40197FD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3105-AA3A-48AB-85EF-E34D4613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8A64-3CC4-4D80-AA93-286B90B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262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9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619A-2527-4DB8-8F90-6DD15A5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FC4AB-3F48-470C-9278-96B5493A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E28DF-B99E-4D07-9D5A-73B1821F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AFC41-E0C9-48C3-9B50-49FD028D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761BD-2EA6-4C42-B90A-3F00F4E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A38C2-AB28-4F9F-93F3-1581A4B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C6589-0B68-4726-958E-F5CD9785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49E3-F7CE-434D-9F82-0C49C32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6F17-C1C4-4C58-B4ED-9907426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96C2F-689C-4DAD-833F-5A32B100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39D65-0DF1-48F8-BB18-5D97C9B2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18D5B-F9F1-45A6-8EB8-9EF8F045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1126A-3DF4-4EB0-B93C-B0F949A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BE8B8-5AFA-445A-8872-235D4B3D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4A5F0-7E54-415A-B273-39D34067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D670A-481D-4647-8674-FA59EEA0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97F4-DBFA-4A34-A4E1-97C823F559E9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C26C-C8FD-4E39-9442-D7B2C029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82D7-1857-4967-B5B0-547D0942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9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514881" y="1736096"/>
            <a:ext cx="8646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替</a:t>
            </a:r>
            <a:r>
              <a:rPr lang="en-US" altLang="zh-TW" sz="80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HTML</a:t>
            </a:r>
            <a:r>
              <a:rPr lang="zh-TW" altLang="en-US" sz="80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標籤命名</a:t>
            </a:r>
            <a:endParaRPr lang="en-US" altLang="zh-CN" sz="800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字魂105号-简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35BED1-73D2-4B15-95C1-CB85385683FF}"/>
              </a:ext>
            </a:extLst>
          </p:cNvPr>
          <p:cNvSpPr txBox="1"/>
          <p:nvPr/>
        </p:nvSpPr>
        <p:spPr>
          <a:xfrm>
            <a:off x="588772" y="807154"/>
            <a:ext cx="3600000" cy="732848"/>
          </a:xfrm>
          <a:prstGeom prst="rect">
            <a:avLst/>
          </a:prstGeom>
          <a:solidFill>
            <a:srgbClr val="EBF2FA"/>
          </a:solidFill>
          <a:ln w="28575" cmpd="dbl">
            <a:noFill/>
          </a:ln>
        </p:spPr>
        <p:txBody>
          <a:bodyPr wrap="square" lIns="288000" tIns="180000" rIns="288000" bIns="180000" rtlCol="0" anchor="ctr" anchorCtr="0">
            <a:spAutoFit/>
          </a:bodyPr>
          <a:lstStyle/>
          <a:p>
            <a:pPr algn="dist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字魂105号-简雅黑" panose="00000500000000000000" pitchFamily="2" charset="-122"/>
              </a:rPr>
              <a:t>基礎程式課程</a:t>
            </a:r>
            <a:endParaRPr lang="zh-CN" altLang="en-US" sz="2400">
              <a:latin typeface="微軟正黑體" panose="020B0604030504040204" pitchFamily="34" charset="-120"/>
              <a:ea typeface="微軟正黑體" panose="020B0604030504040204" pitchFamily="34" charset="-120"/>
              <a:cs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66B777-7B5F-46DB-5364-B7E3382C1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125040"/>
            <a:ext cx="10440000" cy="66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762B5D-730D-734D-A8BF-8FD833F51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125040"/>
            <a:ext cx="10440000" cy="66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5C17C7-2344-1FBF-18A2-463E1926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7" y="195308"/>
            <a:ext cx="11346286" cy="6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50B6A3D5-A6F5-2068-C1F1-43C93670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850885-51DD-98EC-882C-2A593B45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" r="4747" b="7894"/>
          <a:stretch/>
        </p:blipFill>
        <p:spPr>
          <a:xfrm>
            <a:off x="292486" y="1327662"/>
            <a:ext cx="9712800" cy="5221746"/>
          </a:xfrm>
          <a:prstGeom prst="rect">
            <a:avLst/>
          </a:prstGeom>
        </p:spPr>
      </p:pic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00B26114-B859-4538-B6B9-DB85B6CC6BFD}"/>
              </a:ext>
            </a:extLst>
          </p:cNvPr>
          <p:cNvSpPr/>
          <p:nvPr/>
        </p:nvSpPr>
        <p:spPr>
          <a:xfrm>
            <a:off x="9419852" y="2496846"/>
            <a:ext cx="2515805" cy="932154"/>
          </a:xfrm>
          <a:prstGeom prst="borderCallout1">
            <a:avLst>
              <a:gd name="adj1" fmla="val 51464"/>
              <a:gd name="adj2" fmla="val -449"/>
              <a:gd name="adj3" fmla="val 104925"/>
              <a:gd name="adj4" fmla="val -11967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有設定「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」的標題二</a:t>
            </a:r>
          </a:p>
        </p:txBody>
      </p:sp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D7EAFA53-42B2-4F96-902C-05C602CE1996}"/>
              </a:ext>
            </a:extLst>
          </p:cNvPr>
          <p:cNvSpPr/>
          <p:nvPr/>
        </p:nvSpPr>
        <p:spPr>
          <a:xfrm>
            <a:off x="9369157" y="4374644"/>
            <a:ext cx="2566500" cy="932154"/>
          </a:xfrm>
          <a:prstGeom prst="borderCallout1">
            <a:avLst>
              <a:gd name="adj1" fmla="val 51464"/>
              <a:gd name="adj2" fmla="val -449"/>
              <a:gd name="adj3" fmla="val -2981"/>
              <a:gd name="adj4" fmla="val -11513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沒有設定「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名稱」的標題二</a:t>
            </a:r>
          </a:p>
        </p:txBody>
      </p:sp>
    </p:spTree>
    <p:extLst>
      <p:ext uri="{BB962C8B-B14F-4D97-AF65-F5344CB8AC3E}">
        <p14:creationId xmlns:p14="http://schemas.microsoft.com/office/powerpoint/2010/main" val="300998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50B6A3D5-A6F5-2068-C1F1-43C93670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（類別）名稱</a:t>
            </a:r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6783B1-8CAE-4D66-A604-C4FD14865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6390" r="5448" b="8085"/>
          <a:stretch/>
        </p:blipFill>
        <p:spPr>
          <a:xfrm>
            <a:off x="292485" y="1331650"/>
            <a:ext cx="9712646" cy="5220000"/>
          </a:xfrm>
          <a:prstGeom prst="rect">
            <a:avLst/>
          </a:prstGeom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53F5C150-9D64-4788-81E0-D9A135F0B01C}"/>
              </a:ext>
            </a:extLst>
          </p:cNvPr>
          <p:cNvSpPr/>
          <p:nvPr/>
        </p:nvSpPr>
        <p:spPr>
          <a:xfrm>
            <a:off x="9032656" y="2887464"/>
            <a:ext cx="2902999" cy="932154"/>
          </a:xfrm>
          <a:prstGeom prst="borderCallout1">
            <a:avLst>
              <a:gd name="adj1" fmla="val 51464"/>
              <a:gd name="adj2" fmla="val -449"/>
              <a:gd name="adj3" fmla="val 154093"/>
              <a:gd name="adj4" fmla="val -7311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沒有設定「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名稱」的標題二</a:t>
            </a: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F9940C21-CB5B-423D-BDD3-270DC837D48E}"/>
              </a:ext>
            </a:extLst>
          </p:cNvPr>
          <p:cNvSpPr/>
          <p:nvPr/>
        </p:nvSpPr>
        <p:spPr>
          <a:xfrm>
            <a:off x="9032657" y="4840721"/>
            <a:ext cx="2902999" cy="932154"/>
          </a:xfrm>
          <a:prstGeom prst="borderCallout1">
            <a:avLst>
              <a:gd name="adj1" fmla="val 51464"/>
              <a:gd name="adj2" fmla="val -449"/>
              <a:gd name="adj3" fmla="val 35153"/>
              <a:gd name="adj4" fmla="val -737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有設定「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」的標題二</a:t>
            </a:r>
          </a:p>
        </p:txBody>
      </p:sp>
    </p:spTree>
    <p:extLst>
      <p:ext uri="{BB962C8B-B14F-4D97-AF65-F5344CB8AC3E}">
        <p14:creationId xmlns:p14="http://schemas.microsoft.com/office/powerpoint/2010/main" val="28863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0A25948-90B3-C2DE-682B-5694B4855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7" b="8582"/>
          <a:stretch/>
        </p:blipFill>
        <p:spPr>
          <a:xfrm>
            <a:off x="292485" y="2050742"/>
            <a:ext cx="8549671" cy="4546433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50B6A3D5-A6F5-2068-C1F1-43C93670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後代標籤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53F5C150-9D64-4788-81E0-D9A135F0B01C}"/>
              </a:ext>
            </a:extLst>
          </p:cNvPr>
          <p:cNvSpPr/>
          <p:nvPr/>
        </p:nvSpPr>
        <p:spPr>
          <a:xfrm>
            <a:off x="1748665" y="1251751"/>
            <a:ext cx="3521990" cy="583066"/>
          </a:xfrm>
          <a:prstGeom prst="borderCallout1">
            <a:avLst>
              <a:gd name="adj1" fmla="val 101709"/>
              <a:gd name="adj2" fmla="val 49711"/>
              <a:gd name="adj3" fmla="val 332033"/>
              <a:gd name="adj4" fmla="val 100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一對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&lt;div&gt;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標籤包覆了許多標籤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F9940C21-CB5B-423D-BDD3-270DC837D48E}"/>
              </a:ext>
            </a:extLst>
          </p:cNvPr>
          <p:cNvSpPr/>
          <p:nvPr/>
        </p:nvSpPr>
        <p:spPr>
          <a:xfrm>
            <a:off x="9032656" y="3764133"/>
            <a:ext cx="2902999" cy="1085125"/>
          </a:xfrm>
          <a:prstGeom prst="borderCallout1">
            <a:avLst>
              <a:gd name="adj1" fmla="val 51464"/>
              <a:gd name="adj2" fmla="val -449"/>
              <a:gd name="adj3" fmla="val 52886"/>
              <a:gd name="adj4" fmla="val -13975"/>
            </a:avLst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</a:t>
            </a:r>
            <a:r>
              <a:rPr lang="en-US" altLang="zh-TW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&lt;div&gt;</a:t>
            </a:r>
            <a:r>
              <a:rPr lang="zh-TW" altLang="en-US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包起來的這些標籤為</a:t>
            </a:r>
            <a:r>
              <a:rPr lang="en-US" altLang="zh-TW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&lt;div&gt;</a:t>
            </a:r>
            <a:r>
              <a:rPr lang="zh-TW" altLang="en-US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的後代，又可稱為「後代標籤」</a:t>
            </a:r>
            <a:endParaRPr lang="zh-TW" altLang="en-US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42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2D6382B4-6B80-CBF0-A32C-D45E470E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57896"/>
              </p:ext>
            </p:extLst>
          </p:nvPr>
        </p:nvGraphicFramePr>
        <p:xfrm>
          <a:off x="781877" y="2064483"/>
          <a:ext cx="922411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653361935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596575286"/>
                    </a:ext>
                  </a:extLst>
                </a:gridCol>
                <a:gridCol w="2600110">
                  <a:extLst>
                    <a:ext uri="{9D8B030D-6E8A-4147-A177-3AD203B41FA5}">
                      <a16:colId xmlns:a16="http://schemas.microsoft.com/office/drawing/2014/main" val="291321383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</a:t>
                      </a:r>
                    </a:p>
                  </a:txBody>
                  <a:tcPr anchor="ctr">
                    <a:solidFill>
                      <a:srgbClr val="306E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</a:t>
                      </a:r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306E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CSS</a:t>
                      </a:r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306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7950"/>
                  </a:ext>
                </a:extLst>
              </a:tr>
              <a:tr h="50400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0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</a:t>
                      </a:r>
                    </a:p>
                  </a:txBody>
                  <a:tcPr anchor="ctr">
                    <a:solidFill>
                      <a:srgbClr val="548F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&lt;div&gt;  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&lt;/div&gt;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div {  }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39048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&lt;h1&gt;  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 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&lt;/h1&gt;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h1 {  }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429635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&lt;p&gt;  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 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&lt;/p&gt;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 {  }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92815"/>
                  </a:ext>
                </a:extLst>
              </a:tr>
              <a:tr h="86400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有名字的標籤</a:t>
                      </a:r>
                    </a:p>
                  </a:txBody>
                  <a:tcPr anchor="ctr">
                    <a:solidFill>
                      <a:srgbClr val="548F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&lt;div 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class=</a:t>
                      </a:r>
                      <a:r>
                        <a:rPr lang="en-US" altLang="zh-TW" sz="1800" b="0" kern="120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container</a:t>
                      </a:r>
                      <a:r>
                        <a:rPr lang="en-US" altLang="zh-TW" sz="1800" b="0" kern="120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&lt;/div&gt;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div</a:t>
                      </a:r>
                      <a:r>
                        <a:rPr lang="en-US" altLang="zh-TW" b="1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container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{ 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zh-TW" b="1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container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{  }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32378"/>
                  </a:ext>
                </a:extLst>
              </a:tr>
              <a:tr h="864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&lt;h2 </a:t>
                      </a:r>
                      <a:r>
                        <a:rPr lang="en-US" altLang="zh-TW" sz="1800" b="0" kern="120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id="TT"</a:t>
                      </a:r>
                      <a:r>
                        <a:rPr lang="en-US" altLang="zh-TW" sz="1800" b="0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</a:t>
                      </a:r>
                      <a:r>
                        <a:rPr lang="en-US" altLang="zh-TW" sz="1800" b="0" kern="120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</a:t>
                      </a:r>
                      <a:r>
                        <a:rPr lang="zh-TW" altLang="en-US" sz="1800" b="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內容  </a:t>
                      </a:r>
                      <a:r>
                        <a:rPr lang="en-US" altLang="zh-TW" sz="1800" b="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&lt;/h2&gt;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h2</a:t>
                      </a:r>
                      <a:r>
                        <a:rPr lang="en-US" altLang="zh-TW" b="1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TT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zh-TW" b="1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TT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  }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821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後代</a:t>
                      </a:r>
                    </a:p>
                  </a:txBody>
                  <a:tcPr anchor="ctr">
                    <a:solidFill>
                      <a:srgbClr val="548F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&lt;div </a:t>
                      </a:r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class=</a:t>
                      </a:r>
                      <a:r>
                        <a:rPr lang="en-US" altLang="zh-TW" sz="1800" b="0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box</a:t>
                      </a:r>
                      <a:r>
                        <a:rPr lang="en-US" altLang="zh-TW" sz="1800" b="0" kern="12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  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&lt;p&gt;</a:t>
                      </a:r>
                      <a:r>
                        <a:rPr lang="zh-TW" altLang="en-US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&lt;/p&gt;  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&lt;/div&gt;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.box  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</a:t>
                      </a:r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{  }</a:t>
                      </a:r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407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CA8E9514-4CB6-D21C-9826-4FD78E16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寫法：要對「誰」做設定</a:t>
            </a:r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46FB6E37-7281-F924-972C-17E3D6FCBFC8}"/>
              </a:ext>
            </a:extLst>
          </p:cNvPr>
          <p:cNvSpPr txBox="1">
            <a:spLocks/>
          </p:cNvSpPr>
          <p:nvPr/>
        </p:nvSpPr>
        <p:spPr>
          <a:xfrm>
            <a:off x="568170" y="1237677"/>
            <a:ext cx="10138299" cy="7481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zh-TW" altLang="en-US" sz="54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對象 </a:t>
            </a:r>
            <a:r>
              <a:rPr lang="en-US" altLang="zh-TW" sz="54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{ </a:t>
            </a:r>
            <a:r>
              <a:rPr lang="zh-TW" altLang="en-US" sz="5400" kern="1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屬性：值；</a:t>
            </a:r>
            <a:r>
              <a:rPr lang="en-US" altLang="zh-TW" sz="5400" kern="1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  <a:endParaRPr lang="zh-TW" altLang="zh-TW" sz="5400" kern="1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13A7CDF-8F44-6669-D11E-59C494DF74F8}"/>
              </a:ext>
            </a:extLst>
          </p:cNvPr>
          <p:cNvGrpSpPr/>
          <p:nvPr/>
        </p:nvGrpSpPr>
        <p:grpSpPr>
          <a:xfrm>
            <a:off x="10178479" y="4255656"/>
            <a:ext cx="900000" cy="661450"/>
            <a:chOff x="10917380" y="4255656"/>
            <a:chExt cx="900000" cy="661450"/>
          </a:xfrm>
        </p:grpSpPr>
        <p:sp>
          <p:nvSpPr>
            <p:cNvPr id="8" name="圖說文字: 直線 7">
              <a:extLst>
                <a:ext uri="{FF2B5EF4-FFF2-40B4-BE49-F238E27FC236}">
                  <a16:creationId xmlns:a16="http://schemas.microsoft.com/office/drawing/2014/main" id="{520EDA51-A8EC-261C-4D95-DC71C38867E0}"/>
                </a:ext>
              </a:extLst>
            </p:cNvPr>
            <p:cNvSpPr/>
            <p:nvPr/>
          </p:nvSpPr>
          <p:spPr>
            <a:xfrm>
              <a:off x="10917380" y="4255656"/>
              <a:ext cx="900000" cy="288000"/>
            </a:xfrm>
            <a:prstGeom prst="borderCallout1">
              <a:avLst>
                <a:gd name="adj1" fmla="val 52103"/>
                <a:gd name="adj2" fmla="val 903"/>
                <a:gd name="adj3" fmla="val 53490"/>
                <a:gd name="adj4" fmla="val -90673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詳稱</a:t>
              </a:r>
            </a:p>
          </p:txBody>
        </p:sp>
        <p:sp>
          <p:nvSpPr>
            <p:cNvPr id="9" name="圖說文字: 直線 8">
              <a:extLst>
                <a:ext uri="{FF2B5EF4-FFF2-40B4-BE49-F238E27FC236}">
                  <a16:creationId xmlns:a16="http://schemas.microsoft.com/office/drawing/2014/main" id="{906EE623-EB97-6189-74F4-CD701A815DF7}"/>
                </a:ext>
              </a:extLst>
            </p:cNvPr>
            <p:cNvSpPr/>
            <p:nvPr/>
          </p:nvSpPr>
          <p:spPr>
            <a:xfrm>
              <a:off x="10917380" y="4629106"/>
              <a:ext cx="900000" cy="288000"/>
            </a:xfrm>
            <a:prstGeom prst="borderCallout1">
              <a:avLst>
                <a:gd name="adj1" fmla="val 52103"/>
                <a:gd name="adj2" fmla="val 903"/>
                <a:gd name="adj3" fmla="val 56055"/>
                <a:gd name="adj4" fmla="val -89646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簡稱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3445C88-6093-8660-BB17-826F509576CF}"/>
              </a:ext>
            </a:extLst>
          </p:cNvPr>
          <p:cNvGrpSpPr/>
          <p:nvPr/>
        </p:nvGrpSpPr>
        <p:grpSpPr>
          <a:xfrm>
            <a:off x="10178479" y="5104152"/>
            <a:ext cx="900000" cy="661450"/>
            <a:chOff x="10917380" y="4255656"/>
            <a:chExt cx="900000" cy="661450"/>
          </a:xfrm>
        </p:grpSpPr>
        <p:sp>
          <p:nvSpPr>
            <p:cNvPr id="11" name="圖說文字: 直線 10">
              <a:extLst>
                <a:ext uri="{FF2B5EF4-FFF2-40B4-BE49-F238E27FC236}">
                  <a16:creationId xmlns:a16="http://schemas.microsoft.com/office/drawing/2014/main" id="{B9657327-C78F-D5E9-22C1-5AE7DEA48F9D}"/>
                </a:ext>
              </a:extLst>
            </p:cNvPr>
            <p:cNvSpPr/>
            <p:nvPr/>
          </p:nvSpPr>
          <p:spPr>
            <a:xfrm>
              <a:off x="10917380" y="4255656"/>
              <a:ext cx="900000" cy="288000"/>
            </a:xfrm>
            <a:prstGeom prst="borderCallout1">
              <a:avLst>
                <a:gd name="adj1" fmla="val 52103"/>
                <a:gd name="adj2" fmla="val 903"/>
                <a:gd name="adj3" fmla="val 53490"/>
                <a:gd name="adj4" fmla="val -90673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詳稱</a:t>
              </a:r>
            </a:p>
          </p:txBody>
        </p:sp>
        <p:sp>
          <p:nvSpPr>
            <p:cNvPr id="12" name="圖說文字: 直線 11">
              <a:extLst>
                <a:ext uri="{FF2B5EF4-FFF2-40B4-BE49-F238E27FC236}">
                  <a16:creationId xmlns:a16="http://schemas.microsoft.com/office/drawing/2014/main" id="{2F991787-B6C8-1EB6-6968-17BF10F1D2DE}"/>
                </a:ext>
              </a:extLst>
            </p:cNvPr>
            <p:cNvSpPr/>
            <p:nvPr/>
          </p:nvSpPr>
          <p:spPr>
            <a:xfrm>
              <a:off x="10917380" y="4629106"/>
              <a:ext cx="900000" cy="288000"/>
            </a:xfrm>
            <a:prstGeom prst="borderCallout1">
              <a:avLst>
                <a:gd name="adj1" fmla="val 52103"/>
                <a:gd name="adj2" fmla="val 903"/>
                <a:gd name="adj3" fmla="val 56055"/>
                <a:gd name="adj4" fmla="val -89646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11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B15A5-D3CE-581E-1A4D-7C2BB4A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125"/>
          </a:xfrm>
          <a:solidFill>
            <a:srgbClr val="306EB0"/>
          </a:solidFill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endParaRPr lang="zh-TW" altLang="en-US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41F5DAF-04AC-7635-AD6A-0409C6DFF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"/>
          <a:stretch/>
        </p:blipFill>
        <p:spPr>
          <a:xfrm>
            <a:off x="533192" y="1316955"/>
            <a:ext cx="10155523" cy="486072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74765C-F624-C8A1-F38D-9C43DAD67E34}"/>
              </a:ext>
            </a:extLst>
          </p:cNvPr>
          <p:cNvSpPr txBox="1"/>
          <p:nvPr/>
        </p:nvSpPr>
        <p:spPr>
          <a:xfrm>
            <a:off x="4386101" y="311729"/>
            <a:ext cx="720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 Object Model</a:t>
            </a:r>
            <a:r>
              <a:rPr lang="zh-TW" altLang="en-US" sz="24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（文件物件模型）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87788E-4D1D-AD87-9F5E-CBD09E1CF23A}"/>
              </a:ext>
            </a:extLst>
          </p:cNvPr>
          <p:cNvSpPr txBox="1"/>
          <p:nvPr/>
        </p:nvSpPr>
        <p:spPr>
          <a:xfrm>
            <a:off x="6096000" y="1223677"/>
            <a:ext cx="4825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網頁標籤結構圖</a:t>
            </a:r>
          </a:p>
        </p:txBody>
      </p:sp>
    </p:spTree>
    <p:extLst>
      <p:ext uri="{BB962C8B-B14F-4D97-AF65-F5344CB8AC3E}">
        <p14:creationId xmlns:p14="http://schemas.microsoft.com/office/powerpoint/2010/main" val="42798469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233</Words>
  <Application>Microsoft Office PowerPoint</Application>
  <PresentationFormat>寬螢幕</PresentationFormat>
  <Paragraphs>42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微软雅黑</vt:lpstr>
      <vt:lpstr>宋体</vt:lpstr>
      <vt:lpstr>字魂105号-简雅黑</vt:lpstr>
      <vt:lpstr>微軟正黑體</vt:lpstr>
      <vt:lpstr>新細明體</vt:lpstr>
      <vt:lpstr>Arial</vt:lpstr>
      <vt:lpstr>Calibri</vt:lpstr>
      <vt:lpstr>Times New Roman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  ID名稱</vt:lpstr>
      <vt:lpstr>  Class（類別）名稱</vt:lpstr>
      <vt:lpstr>  後代標籤</vt:lpstr>
      <vt:lpstr>  CSS寫法：要對「誰」做設定</vt:lpstr>
      <vt:lpstr>  HTML的DOM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蓝色抽象曲线</dc:title>
  <dc:creator>第一PPT</dc:creator>
  <cp:keywords>www.1ppt.com</cp:keywords>
  <dc:description>www.1ppt.com</dc:description>
  <cp:lastModifiedBy>user</cp:lastModifiedBy>
  <cp:revision>151</cp:revision>
  <dcterms:created xsi:type="dcterms:W3CDTF">2021-01-27T06:24:05Z</dcterms:created>
  <dcterms:modified xsi:type="dcterms:W3CDTF">2024-09-10T07:30:02Z</dcterms:modified>
</cp:coreProperties>
</file>