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821" r:id="rId2"/>
    <p:sldId id="832" r:id="rId3"/>
    <p:sldId id="833" r:id="rId4"/>
    <p:sldId id="834" r:id="rId5"/>
    <p:sldId id="835" r:id="rId6"/>
    <p:sldId id="836" r:id="rId7"/>
    <p:sldId id="837" r:id="rId8"/>
    <p:sldId id="843" r:id="rId9"/>
    <p:sldId id="841" r:id="rId10"/>
    <p:sldId id="842" r:id="rId11"/>
    <p:sldId id="838" r:id="rId12"/>
    <p:sldId id="844" r:id="rId13"/>
    <p:sldId id="845" r:id="rId14"/>
    <p:sldId id="820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ianFu" initials="T" lastIdx="1" clrIdx="0">
    <p:extLst>
      <p:ext uri="{19B8F6BF-5375-455C-9EA6-DF929625EA0E}">
        <p15:presenceInfo xmlns:p15="http://schemas.microsoft.com/office/powerpoint/2012/main" userId="TianFu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0000"/>
    <a:srgbClr val="99CC00"/>
    <a:srgbClr val="B8E08C"/>
    <a:srgbClr val="FFFFFF"/>
    <a:srgbClr val="FF6565"/>
    <a:srgbClr val="009BD2"/>
    <a:srgbClr val="BFBFBF"/>
    <a:srgbClr val="000000"/>
    <a:srgbClr val="C89800"/>
    <a:srgbClr val="00CC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48" autoAdjust="0"/>
    <p:restoredTop sz="91973" autoAdjust="0"/>
  </p:normalViewPr>
  <p:slideViewPr>
    <p:cSldViewPr snapToGrid="0">
      <p:cViewPr varScale="1">
        <p:scale>
          <a:sx n="117" d="100"/>
          <a:sy n="117" d="100"/>
        </p:scale>
        <p:origin x="11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931F69-E84A-4056-B0B0-3E766E88084F}" type="datetimeFigureOut">
              <a:rPr lang="zh-TW" altLang="en-US" smtClean="0"/>
              <a:t>2023/12/26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7D5F49-FF8A-45D5-994C-BD5F7843F8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1768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0488" y="746125"/>
            <a:ext cx="6616700" cy="3722688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altLang="zh-TW"/>
              <a:t>2020/5/6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1391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635596"/>
            <a:ext cx="10363200" cy="2350478"/>
          </a:xfrm>
        </p:spPr>
        <p:txBody>
          <a:bodyPr/>
          <a:lstStyle>
            <a:lvl1pPr algn="ctr">
              <a:defRPr sz="5800">
                <a:solidFill>
                  <a:srgbClr val="6600CC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altLang="zh-TW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609980"/>
            <a:ext cx="8534400" cy="2411413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>
                <a:solidFill>
                  <a:srgbClr val="292929"/>
                </a:solidFill>
              </a:defRPr>
            </a:lvl1pPr>
          </a:lstStyle>
          <a:p>
            <a:r>
              <a:rPr lang="zh-TW" altLang="en-US"/>
              <a:t>按一下以編輯母片副標題樣式</a:t>
            </a:r>
            <a:endParaRPr lang="en-US" altLang="zh-TW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2020/5/6</a:t>
            </a:r>
            <a:endParaRPr lang="zh-TW" alt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4165600" y="6453193"/>
            <a:ext cx="3860800" cy="268287"/>
          </a:xfrm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CE036CB1-5950-409A-BF4D-F587253C7E3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131" name="Rectangle 11"/>
          <p:cNvSpPr>
            <a:spLocks noChangeArrowheads="1"/>
          </p:cNvSpPr>
          <p:nvPr/>
        </p:nvSpPr>
        <p:spPr bwMode="auto">
          <a:xfrm>
            <a:off x="4166406" y="1963672"/>
            <a:ext cx="3839633" cy="217487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 sz="1800"/>
          </a:p>
        </p:txBody>
      </p:sp>
      <p:sp>
        <p:nvSpPr>
          <p:cNvPr id="5132" name="Rectangle 12"/>
          <p:cNvSpPr>
            <a:spLocks noChangeArrowheads="1"/>
          </p:cNvSpPr>
          <p:nvPr/>
        </p:nvSpPr>
        <p:spPr bwMode="auto">
          <a:xfrm>
            <a:off x="324655" y="1965254"/>
            <a:ext cx="3841751" cy="2159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 sz="1800"/>
          </a:p>
        </p:txBody>
      </p:sp>
      <p:sp>
        <p:nvSpPr>
          <p:cNvPr id="5133" name="Rectangle 13"/>
          <p:cNvSpPr>
            <a:spLocks noChangeArrowheads="1"/>
          </p:cNvSpPr>
          <p:nvPr/>
        </p:nvSpPr>
        <p:spPr bwMode="auto">
          <a:xfrm>
            <a:off x="8006039" y="1965254"/>
            <a:ext cx="3839633" cy="215900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 sz="1800"/>
          </a:p>
        </p:txBody>
      </p:sp>
      <p:sp>
        <p:nvSpPr>
          <p:cNvPr id="5134" name="Rectangle 14"/>
          <p:cNvSpPr>
            <a:spLocks noChangeArrowheads="1"/>
          </p:cNvSpPr>
          <p:nvPr/>
        </p:nvSpPr>
        <p:spPr bwMode="auto">
          <a:xfrm rot="-5068141">
            <a:off x="11597230" y="1499252"/>
            <a:ext cx="496887" cy="287867"/>
          </a:xfrm>
          <a:prstGeom prst="rect">
            <a:avLst/>
          </a:prstGeom>
          <a:solidFill>
            <a:srgbClr val="6699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 sz="1800"/>
          </a:p>
        </p:txBody>
      </p:sp>
    </p:spTree>
    <p:extLst>
      <p:ext uri="{BB962C8B-B14F-4D97-AF65-F5344CB8AC3E}">
        <p14:creationId xmlns:p14="http://schemas.microsoft.com/office/powerpoint/2010/main" val="3476103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2020/5/6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036CB1-5950-409A-BF4D-F587253C7E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5820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2020/5/6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036CB1-5950-409A-BF4D-F587253C7E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62639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128593"/>
            <a:ext cx="2743200" cy="6002337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128593"/>
            <a:ext cx="8026400" cy="6002337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2020/5/6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036CB1-5950-409A-BF4D-F587253C7E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37876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標題，文字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128593"/>
            <a:ext cx="10972800" cy="11398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609600" y="1600205"/>
            <a:ext cx="5384800" cy="453072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6197600" y="1600205"/>
            <a:ext cx="5384800" cy="218916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6197600" y="3941763"/>
            <a:ext cx="5384800" cy="218916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>
          <a:xfrm>
            <a:off x="609600" y="6453188"/>
            <a:ext cx="2844800" cy="252412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2020/5/6</a:t>
            </a:r>
            <a:endParaRPr lang="zh-TW" altLang="en-US"/>
          </a:p>
        </p:txBody>
      </p:sp>
      <p:sp>
        <p:nvSpPr>
          <p:cNvPr id="7" name="頁尾版面配置區 6"/>
          <p:cNvSpPr>
            <a:spLocks noGrp="1"/>
          </p:cNvSpPr>
          <p:nvPr>
            <p:ph type="ftr" sz="quarter" idx="11"/>
          </p:nvPr>
        </p:nvSpPr>
        <p:spPr>
          <a:xfrm>
            <a:off x="4165600" y="6453188"/>
            <a:ext cx="3860800" cy="252412"/>
          </a:xfrm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84E8A534-51D5-4967-9180-E93D4C209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68341" y="6476996"/>
            <a:ext cx="2844800" cy="252412"/>
          </a:xfrm>
        </p:spPr>
        <p:txBody>
          <a:bodyPr/>
          <a:lstStyle>
            <a:lvl1pPr>
              <a:defRPr/>
            </a:lvl1pPr>
          </a:lstStyle>
          <a:p>
            <a:fld id="{CE036CB1-5950-409A-BF4D-F587253C7E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9579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1600205"/>
            <a:ext cx="10972800" cy="453072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2020/5/6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CE036CB1-5950-409A-BF4D-F587253C7E3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3135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221089"/>
            <a:ext cx="10363200" cy="1362075"/>
          </a:xfrm>
        </p:spPr>
        <p:txBody>
          <a:bodyPr anchor="t"/>
          <a:lstStyle>
            <a:lvl1pPr algn="l">
              <a:defRPr sz="48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2020/5/6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036CB1-5950-409A-BF4D-F587253C7E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5749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2020/5/6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036CB1-5950-409A-BF4D-F587253C7E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9055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5"/>
            <a:ext cx="53848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5"/>
            <a:ext cx="53848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2020/5/6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036CB1-5950-409A-BF4D-F587253C7E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9342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2020/5/6</a:t>
            </a:r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036CB1-5950-409A-BF4D-F587253C7E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9841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2020/5/6</a:t>
            </a:r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036CB1-5950-409A-BF4D-F587253C7E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2445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2020/5/6</a:t>
            </a:r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036CB1-5950-409A-BF4D-F587253C7E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9290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5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2020/5/6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036CB1-5950-409A-BF4D-F587253C7E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8714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17613" y="128593"/>
            <a:ext cx="11556773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7612" y="1600205"/>
            <a:ext cx="11556774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altLang="zh-TW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24655" y="6453188"/>
            <a:ext cx="2844800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200"/>
            </a:lvl1pPr>
          </a:lstStyle>
          <a:p>
            <a:r>
              <a:rPr lang="en-US" altLang="zh-TW"/>
              <a:t>2020/5/6</a:t>
            </a:r>
            <a:endParaRPr lang="zh-TW" alt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453188"/>
            <a:ext cx="3860800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200"/>
            </a:lvl1pPr>
          </a:lstStyle>
          <a:p>
            <a:endParaRPr lang="zh-TW" alt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168341" y="6476996"/>
            <a:ext cx="2844800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200"/>
            </a:lvl1pPr>
          </a:lstStyle>
          <a:p>
            <a:fld id="{CE036CB1-5950-409A-BF4D-F587253C7E3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4107" name="Rectangle 11"/>
          <p:cNvSpPr>
            <a:spLocks noChangeArrowheads="1"/>
          </p:cNvSpPr>
          <p:nvPr/>
        </p:nvSpPr>
        <p:spPr bwMode="auto">
          <a:xfrm>
            <a:off x="11203402" y="1399382"/>
            <a:ext cx="670984" cy="115893"/>
          </a:xfrm>
          <a:prstGeom prst="rect">
            <a:avLst/>
          </a:prstGeom>
          <a:solidFill>
            <a:srgbClr val="6699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 sz="1800"/>
          </a:p>
        </p:txBody>
      </p:sp>
      <p:sp>
        <p:nvSpPr>
          <p:cNvPr id="4108" name="Rectangle 12"/>
          <p:cNvSpPr>
            <a:spLocks noChangeArrowheads="1"/>
          </p:cNvSpPr>
          <p:nvPr/>
        </p:nvSpPr>
        <p:spPr bwMode="auto">
          <a:xfrm rot="-5400000">
            <a:off x="-1441713" y="1366046"/>
            <a:ext cx="2881313" cy="95251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 sz="1800"/>
          </a:p>
        </p:txBody>
      </p:sp>
      <p:sp>
        <p:nvSpPr>
          <p:cNvPr id="4109" name="Rectangle 13"/>
          <p:cNvSpPr>
            <a:spLocks noChangeArrowheads="1"/>
          </p:cNvSpPr>
          <p:nvPr/>
        </p:nvSpPr>
        <p:spPr bwMode="auto">
          <a:xfrm>
            <a:off x="317613" y="1296983"/>
            <a:ext cx="11556774" cy="115893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 sz="1800"/>
          </a:p>
        </p:txBody>
      </p:sp>
    </p:spTree>
    <p:extLst>
      <p:ext uri="{BB962C8B-B14F-4D97-AF65-F5344CB8AC3E}">
        <p14:creationId xmlns:p14="http://schemas.microsoft.com/office/powerpoint/2010/main" val="4171564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 ftr="0" dt="0"/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itchFamily="18" charset="0"/>
          <a:ea typeface="新細明體" charset="-12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itchFamily="18" charset="0"/>
          <a:ea typeface="新細明體" charset="-12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itchFamily="18" charset="0"/>
          <a:ea typeface="新細明體" charset="-12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itchFamily="18" charset="0"/>
          <a:ea typeface="新細明體" charset="-120"/>
        </a:defRPr>
      </a:lvl5pPr>
      <a:lvl6pPr marL="457189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itchFamily="18" charset="0"/>
          <a:ea typeface="新細明體" charset="-120"/>
        </a:defRPr>
      </a:lvl6pPr>
      <a:lvl7pPr marL="914377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itchFamily="18" charset="0"/>
          <a:ea typeface="新細明體" charset="-120"/>
        </a:defRPr>
      </a:lvl7pPr>
      <a:lvl8pPr marL="1371566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itchFamily="18" charset="0"/>
          <a:ea typeface="新細明體" charset="-120"/>
        </a:defRPr>
      </a:lvl8pPr>
      <a:lvl9pPr marL="1828754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itchFamily="18" charset="0"/>
          <a:ea typeface="新細明體" charset="-120"/>
        </a:defRPr>
      </a:lvl9pPr>
    </p:titleStyle>
    <p:bodyStyle>
      <a:lvl1pPr marL="342891" indent="-342891" algn="l" rtl="0" eaLnBrk="1" fontAlgn="base" hangingPunct="1">
        <a:spcBef>
          <a:spcPct val="20000"/>
        </a:spcBef>
        <a:spcAft>
          <a:spcPct val="0"/>
        </a:spcAft>
        <a:buClr>
          <a:srgbClr val="669900"/>
        </a:buClr>
        <a:buFont typeface="Wingdings" pitchFamily="2" charset="2"/>
        <a:buChar char="p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rtl="0" eaLnBrk="1" fontAlgn="base" hangingPunct="1">
        <a:spcBef>
          <a:spcPct val="20000"/>
        </a:spcBef>
        <a:spcAft>
          <a:spcPct val="0"/>
        </a:spcAft>
        <a:buClr>
          <a:srgbClr val="669900"/>
        </a:buClr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2pPr>
      <a:lvl3pPr marL="1142971" indent="-228594" algn="l" rtl="0" eaLnBrk="1" fontAlgn="base" hangingPunct="1">
        <a:spcBef>
          <a:spcPct val="20000"/>
        </a:spcBef>
        <a:spcAft>
          <a:spcPct val="0"/>
        </a:spcAft>
        <a:buClr>
          <a:srgbClr val="669900"/>
        </a:buClr>
        <a:buFont typeface="Wingdings" pitchFamily="2" charset="2"/>
        <a:buChar char="p"/>
        <a:defRPr kumimoji="1" sz="2000">
          <a:solidFill>
            <a:schemeClr val="tx1"/>
          </a:solidFill>
          <a:latin typeface="+mn-lt"/>
          <a:ea typeface="+mn-ea"/>
        </a:defRPr>
      </a:lvl3pPr>
      <a:lvl4pPr marL="1600160" indent="-228594" algn="l" rtl="0" eaLnBrk="1" fontAlgn="base" hangingPunct="1">
        <a:spcBef>
          <a:spcPct val="20000"/>
        </a:spcBef>
        <a:spcAft>
          <a:spcPct val="0"/>
        </a:spcAft>
        <a:buClr>
          <a:srgbClr val="669900"/>
        </a:buClr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4pPr>
      <a:lvl5pPr marL="2057349" indent="-228594" algn="l" rtl="0" eaLnBrk="1" fontAlgn="base" hangingPunct="1">
        <a:spcBef>
          <a:spcPct val="20000"/>
        </a:spcBef>
        <a:spcAft>
          <a:spcPct val="0"/>
        </a:spcAft>
        <a:buClr>
          <a:srgbClr val="669900"/>
        </a:buClr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5pPr>
      <a:lvl6pPr marL="2514537" indent="-228594" algn="l" rtl="0" eaLnBrk="1" fontAlgn="base" hangingPunct="1">
        <a:spcBef>
          <a:spcPct val="20000"/>
        </a:spcBef>
        <a:spcAft>
          <a:spcPct val="0"/>
        </a:spcAft>
        <a:buClr>
          <a:srgbClr val="669900"/>
        </a:buClr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6pPr>
      <a:lvl7pPr marL="2971726" indent="-228594" algn="l" rtl="0" eaLnBrk="1" fontAlgn="base" hangingPunct="1">
        <a:spcBef>
          <a:spcPct val="20000"/>
        </a:spcBef>
        <a:spcAft>
          <a:spcPct val="0"/>
        </a:spcAft>
        <a:buClr>
          <a:srgbClr val="669900"/>
        </a:buClr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7pPr>
      <a:lvl8pPr marL="3428914" indent="-228594" algn="l" rtl="0" eaLnBrk="1" fontAlgn="base" hangingPunct="1">
        <a:spcBef>
          <a:spcPct val="20000"/>
        </a:spcBef>
        <a:spcAft>
          <a:spcPct val="0"/>
        </a:spcAft>
        <a:buClr>
          <a:srgbClr val="669900"/>
        </a:buClr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8pPr>
      <a:lvl9pPr marL="3886103" indent="-228594" algn="l" rtl="0" eaLnBrk="1" fontAlgn="base" hangingPunct="1">
        <a:spcBef>
          <a:spcPct val="20000"/>
        </a:spcBef>
        <a:spcAft>
          <a:spcPct val="0"/>
        </a:spcAft>
        <a:buClr>
          <a:srgbClr val="669900"/>
        </a:buClr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reversiblebenchmarks.github.io/definitions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" y="734528"/>
            <a:ext cx="12192000" cy="1237189"/>
          </a:xfrm>
        </p:spPr>
        <p:txBody>
          <a:bodyPr/>
          <a:lstStyle/>
          <a:p>
            <a:r>
              <a:rPr lang="en-US" altLang="zh-TW" sz="4400" dirty="0"/>
              <a:t>ESOP minimization for reversible quantum circuit Synthesis</a:t>
            </a:r>
            <a:endParaRPr lang="zh-TW" altLang="zh-TW" sz="44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515580" y="6122977"/>
            <a:ext cx="7160840" cy="526751"/>
          </a:xfrm>
        </p:spPr>
        <p:txBody>
          <a:bodyPr/>
          <a:lstStyle/>
          <a:p>
            <a:r>
              <a:rPr lang="en-US" altLang="zh-TW" sz="2400" dirty="0" err="1">
                <a:solidFill>
                  <a:srgbClr val="FF0000"/>
                </a:solidFill>
                <a:latin typeface="Comic Sans MS" pitchFamily="66" charset="0"/>
              </a:rPr>
              <a:t>A</a:t>
            </a:r>
            <a:r>
              <a:rPr lang="en-US" altLang="zh-TW" sz="2400" dirty="0" err="1">
                <a:solidFill>
                  <a:srgbClr val="000099"/>
                </a:solidFill>
                <a:latin typeface="Comic Sans MS" pitchFamily="66" charset="0"/>
              </a:rPr>
              <a:t>L</a:t>
            </a:r>
            <a:r>
              <a:rPr lang="en-US" altLang="zh-TW" sz="2400" dirty="0" err="1">
                <a:solidFill>
                  <a:schemeClr val="hlink"/>
                </a:solidFill>
                <a:latin typeface="Comic Sans MS" pitchFamily="66" charset="0"/>
              </a:rPr>
              <a:t>C</a:t>
            </a:r>
            <a:r>
              <a:rPr lang="en-US" altLang="zh-TW" sz="2400" dirty="0" err="1">
                <a:solidFill>
                  <a:schemeClr val="accent1"/>
                </a:solidFill>
                <a:latin typeface="Comic Sans MS" pitchFamily="66" charset="0"/>
              </a:rPr>
              <a:t>om</a:t>
            </a:r>
            <a:r>
              <a:rPr lang="en-US" altLang="zh-TW" sz="2400" dirty="0">
                <a:latin typeface="Comic Sans MS" pitchFamily="66" charset="0"/>
              </a:rPr>
              <a:t> </a:t>
            </a:r>
            <a:r>
              <a:rPr lang="en-US" altLang="zh-TW" sz="2400" dirty="0">
                <a:solidFill>
                  <a:srgbClr val="9966FF"/>
                </a:solidFill>
                <a:latin typeface="Comic Sans MS" pitchFamily="66" charset="0"/>
              </a:rPr>
              <a:t>Lab</a:t>
            </a:r>
            <a:endParaRPr lang="zh-TW" altLang="en-US" sz="2400" dirty="0"/>
          </a:p>
        </p:txBody>
      </p:sp>
      <p:pic>
        <p:nvPicPr>
          <p:cNvPr id="6" name="Picture 4" descr="alcom-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1230" y="5800055"/>
            <a:ext cx="869950" cy="936625"/>
          </a:xfrm>
          <a:prstGeom prst="rect">
            <a:avLst/>
          </a:prstGeom>
          <a:noFill/>
        </p:spPr>
      </p:pic>
      <p:pic>
        <p:nvPicPr>
          <p:cNvPr id="7" name="Picture 5" descr="ntulogo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076682" y="5816475"/>
            <a:ext cx="954088" cy="954088"/>
          </a:xfrm>
          <a:prstGeom prst="rect">
            <a:avLst/>
          </a:prstGeom>
          <a:noFill/>
        </p:spPr>
      </p:pic>
      <p:sp>
        <p:nvSpPr>
          <p:cNvPr id="10" name="副標題 2">
            <a:extLst>
              <a:ext uri="{FF2B5EF4-FFF2-40B4-BE49-F238E27FC236}">
                <a16:creationId xmlns:a16="http://schemas.microsoft.com/office/drawing/2014/main" id="{1FC8733E-1A04-4A0D-8713-D6E9A03298A9}"/>
              </a:ext>
            </a:extLst>
          </p:cNvPr>
          <p:cNvSpPr txBox="1">
            <a:spLocks/>
          </p:cNvSpPr>
          <p:nvPr/>
        </p:nvSpPr>
        <p:spPr bwMode="auto">
          <a:xfrm>
            <a:off x="2515580" y="2526891"/>
            <a:ext cx="7160840" cy="3667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itchFamily="2" charset="2"/>
              <a:buNone/>
              <a:defRPr kumimoji="1" sz="3000">
                <a:solidFill>
                  <a:srgbClr val="292929"/>
                </a:solidFill>
                <a:latin typeface="+mn-lt"/>
                <a:ea typeface="+mn-ea"/>
                <a:cs typeface="+mn-cs"/>
              </a:defRPr>
            </a:lvl1pPr>
            <a:lvl2pPr marL="742932" indent="-28574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2971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160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349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TW" sz="3200" kern="0" dirty="0"/>
              <a:t>Group 8</a:t>
            </a:r>
          </a:p>
          <a:p>
            <a:endParaRPr lang="en-US" altLang="zh-TW" sz="2000" kern="0" dirty="0"/>
          </a:p>
          <a:p>
            <a:r>
              <a:rPr lang="en-US" altLang="zh-TW" sz="2400" kern="0" dirty="0"/>
              <a:t>Presenter: </a:t>
            </a:r>
          </a:p>
          <a:p>
            <a:r>
              <a:rPr lang="en-US" altLang="zh-TW" sz="24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B10901003 </a:t>
            </a:r>
            <a:r>
              <a:rPr lang="zh-TW" altLang="en-US" sz="24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李博翰</a:t>
            </a:r>
            <a:endParaRPr lang="zh-TW" altLang="zh-TW" sz="24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en-US" altLang="zh-TW" sz="24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B10901184 </a:t>
            </a:r>
            <a:r>
              <a:rPr lang="zh-TW" altLang="zh-TW" sz="24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錡亭勳</a:t>
            </a:r>
            <a:endParaRPr lang="en-US" altLang="zh-TW" sz="2400" kern="0" dirty="0"/>
          </a:p>
          <a:p>
            <a:endParaRPr lang="en-US" altLang="zh-TW" sz="2400" kern="0" dirty="0"/>
          </a:p>
          <a:p>
            <a:r>
              <a:rPr lang="en-US" altLang="zh-TW" sz="2400" b="0" i="0" u="none" strike="noStrike" dirty="0">
                <a:solidFill>
                  <a:srgbClr val="292929"/>
                </a:solidFill>
                <a:effectLst/>
                <a:latin typeface="Verdana" panose="020B0604030504040204" pitchFamily="34" charset="0"/>
              </a:rPr>
              <a:t>Instructor</a:t>
            </a:r>
            <a:r>
              <a:rPr lang="en-US" altLang="zh-TW" sz="2400" kern="0" dirty="0"/>
              <a:t>: </a:t>
            </a:r>
            <a:r>
              <a:rPr lang="en-US" altLang="zh-TW" sz="2400" kern="0" dirty="0" err="1"/>
              <a:t>Jie</a:t>
            </a:r>
            <a:r>
              <a:rPr lang="en-US" altLang="zh-TW" sz="2400" kern="0" dirty="0"/>
              <a:t>-Hong Roland Jiang</a:t>
            </a:r>
            <a:endParaRPr lang="zh-TW" altLang="en-US" sz="2400" kern="0" dirty="0"/>
          </a:p>
        </p:txBody>
      </p:sp>
    </p:spTree>
    <p:extLst>
      <p:ext uri="{BB962C8B-B14F-4D97-AF65-F5344CB8AC3E}">
        <p14:creationId xmlns:p14="http://schemas.microsoft.com/office/powerpoint/2010/main" val="12989458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68C726-C81C-8D7A-2FAA-78B6D7E13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Gröbner</a:t>
            </a:r>
            <a:r>
              <a:rPr lang="en-US" altLang="zh-TW" dirty="0"/>
              <a:t> Basis</a:t>
            </a:r>
            <a:r>
              <a:rPr lang="zh-TW" altLang="en-US" dirty="0"/>
              <a:t> </a:t>
            </a:r>
            <a:r>
              <a:rPr lang="en-US" altLang="zh-TW" dirty="0"/>
              <a:t>Example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4C8C229-B8F7-1E5E-8E0E-CB624E8B8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36CB1-5950-409A-BF4D-F587253C7E33}" type="slidenum">
              <a:rPr lang="zh-TW" altLang="en-US" smtClean="0"/>
              <a:pPr/>
              <a:t>10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內容版面配置區 9">
                <a:extLst>
                  <a:ext uri="{FF2B5EF4-FFF2-40B4-BE49-F238E27FC236}">
                    <a16:creationId xmlns:a16="http://schemas.microsoft.com/office/drawing/2014/main" id="{F194CA01-574F-E602-D9E3-21DDD28839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TW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altLang="zh-TW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p>
                    </m:sSubSup>
                  </m:oMath>
                </a14:m>
                <a:r>
                  <a:rPr lang="en-US" altLang="zh-TW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bSup>
                  </m:oMath>
                </a14:m>
                <a:r>
                  <a:rPr lang="en-US" altLang="zh-TW" dirty="0"/>
                  <a:t>,</a:t>
                </a:r>
                <a:r>
                  <a:rPr lang="en-US" altLang="zh-TW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altLang="zh-TW" dirty="0"/>
              </a:p>
              <a:p>
                <a:pPr marL="0" indent="0">
                  <a:buNone/>
                </a:pPr>
                <a:r>
                  <a:rPr lang="en-US" altLang="zh-TW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𝐿𝑇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sSubSup>
                      <m:sSubSup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p>
                    </m:sSubSup>
                  </m:oMath>
                </a14:m>
                <a:r>
                  <a:rPr lang="en-US" altLang="zh-TW" dirty="0"/>
                  <a:t>,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𝐿𝑇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TW" dirty="0"/>
              </a:p>
              <a:p>
                <a:pPr marL="0" indent="0">
                  <a:buNone/>
                </a:pPr>
                <a:r>
                  <a:rPr lang="en-US" altLang="zh-TW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altLang="zh-TW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</m:t>
                            </m:r>
                          </m:sup>
                        </m:sSubSup>
                        <m:sSub>
                          <m:sSub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</m:t>
                            </m:r>
                          </m:sup>
                        </m:sSubSup>
                      </m:den>
                    </m:f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</m:t>
                            </m:r>
                          </m:sup>
                        </m:sSubSup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</m:t>
                            </m:r>
                          </m:sup>
                        </m:sSubSup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bSup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altLang="zh-TW" dirty="0"/>
              </a:p>
              <a:p>
                <a:pPr marL="0" indent="0">
                  <a:buNone/>
                </a:pPr>
                <a:r>
                  <a:rPr lang="en-US" altLang="zh-TW" dirty="0"/>
                  <a:t>for dividing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bSup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TW" dirty="0"/>
                  <a:t>with </a:t>
                </a:r>
                <a14:m>
                  <m:oMath xmlns:m="http://schemas.openxmlformats.org/officeDocument/2006/math">
                    <m:r>
                      <a:rPr lang="en-US" altLang="zh-TW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p>
                    </m:sSubSup>
                  </m:oMath>
                </a14:m>
                <a:r>
                  <a:rPr lang="en-US" altLang="zh-TW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bSup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look if leading terms of any of divisors divides leading term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f</m:t>
                        </m:r>
                        <m:r>
                          <a:rPr lang="en-US" altLang="zh-TW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g</m:t>
                        </m:r>
                      </m:e>
                    </m:d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or not.</a:t>
                </a:r>
              </a:p>
              <a:p>
                <a:pPr marL="0" indent="0">
                  <a:buNone/>
                </a:pPr>
                <a:r>
                  <a:rPr lang="en-US" altLang="zh-TW" dirty="0"/>
                  <a:t>Observe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bSup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)−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TW" dirty="0"/>
                  <a:t>, and none of them can divide it. Add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TW" dirty="0"/>
                  <a:t> to the set </a:t>
                </a:r>
                <a14:m>
                  <m:oMath xmlns:m="http://schemas.openxmlformats.org/officeDocument/2006/math">
                    <m:r>
                      <a:rPr lang="en-US" altLang="zh-TW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p>
                    </m:sSubSup>
                  </m:oMath>
                </a14:m>
                <a:r>
                  <a:rPr lang="en-US" altLang="zh-TW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bSup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.</a:t>
                </a:r>
              </a:p>
              <a:p>
                <a:pPr marL="0" indent="0">
                  <a:buNone/>
                </a:pPr>
                <a:endParaRPr lang="zh-TW" altLang="en-US" dirty="0"/>
              </a:p>
            </p:txBody>
          </p:sp>
        </mc:Choice>
        <mc:Fallback xmlns="">
          <p:sp>
            <p:nvSpPr>
              <p:cNvPr id="10" name="內容版面配置區 9">
                <a:extLst>
                  <a:ext uri="{FF2B5EF4-FFF2-40B4-BE49-F238E27FC236}">
                    <a16:creationId xmlns:a16="http://schemas.microsoft.com/office/drawing/2014/main" id="{F194CA01-574F-E602-D9E3-21DDD28839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346" r="-44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89956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742DF7-2C33-42CC-82EB-99044916F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Gröbner</a:t>
            </a:r>
            <a:r>
              <a:rPr lang="en-US" altLang="zh-TW" dirty="0"/>
              <a:t> Basis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782A1FA-39DC-45AD-90A1-D57291736EC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599" y="1600205"/>
                <a:ext cx="11264787" cy="4530725"/>
              </a:xfrm>
            </p:spPr>
            <p:txBody>
              <a:bodyPr/>
              <a:lstStyle/>
              <a:p>
                <a:r>
                  <a:rPr lang="en-US" altLang="zh-TW" sz="2000" dirty="0"/>
                  <a:t>Given a target ESOP with n variables, we can transform it to a polynomial f and construct an ideal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, …, </m:t>
                    </m:r>
                    <m:sSubSup>
                      <m:sSubSup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TW" sz="2000" dirty="0"/>
                  <a:t> and find its </a:t>
                </a:r>
                <a:r>
                  <a:rPr lang="en-US" altLang="zh-TW" sz="2000" dirty="0" err="1"/>
                  <a:t>Gröbner</a:t>
                </a:r>
                <a:r>
                  <a:rPr lang="en-US" altLang="zh-TW" sz="2000" dirty="0"/>
                  <a:t> Basis that minimizes the polynomial expressions.</a:t>
                </a:r>
              </a:p>
              <a:p>
                <a:r>
                  <a:rPr lang="en-US" altLang="zh-TW" sz="2000" dirty="0"/>
                  <a:t>We can iteratively reduce the terms of the polynomial by noticing the following facts in F_2:</a:t>
                </a:r>
              </a:p>
              <a:p>
                <a:pPr lvl="1"/>
                <a:r>
                  <a:rPr lang="en-US" altLang="zh-TW" sz="1600" dirty="0" err="1"/>
                  <a:t>x^n</a:t>
                </a:r>
                <a:r>
                  <a:rPr lang="en-US" altLang="zh-TW" sz="1600" dirty="0"/>
                  <a:t> = x</a:t>
                </a:r>
              </a:p>
              <a:p>
                <a:pPr lvl="1"/>
                <a:r>
                  <a:rPr lang="en-US" altLang="zh-TW" sz="1600" dirty="0"/>
                  <a:t>n*x = 0 for n even, x for n odd</a:t>
                </a:r>
              </a:p>
              <a:p>
                <a:pPr lvl="1"/>
                <a:r>
                  <a:rPr lang="en-US" altLang="zh-TW" sz="1600" dirty="0"/>
                  <a:t>Speedup the calculation of </a:t>
                </a:r>
                <a:r>
                  <a:rPr lang="en-US" altLang="zh-TW" sz="1600" dirty="0" err="1"/>
                  <a:t>Gröbner</a:t>
                </a:r>
                <a:r>
                  <a:rPr lang="en-US" altLang="zh-TW" sz="1600" dirty="0"/>
                  <a:t> Basis.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782A1FA-39DC-45AD-90A1-D57291736E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599" y="1600205"/>
                <a:ext cx="11264787" cy="4530725"/>
              </a:xfrm>
              <a:blipFill>
                <a:blip r:embed="rId2"/>
                <a:stretch>
                  <a:fillRect l="-450" t="-840" r="-67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29E033F-7142-4EA6-8477-5957D1D29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36CB1-5950-409A-BF4D-F587253C7E33}" type="slidenum">
              <a:rPr lang="zh-TW" altLang="en-US" smtClean="0"/>
              <a:pPr/>
              <a:t>11</a:t>
            </a:fld>
            <a:endParaRPr lang="zh-TW" altLang="en-US"/>
          </a:p>
        </p:txBody>
      </p:sp>
      <p:sp>
        <p:nvSpPr>
          <p:cNvPr id="6" name="AutoShape 2" descr="Truth table and quantum circuit of Toffoli gate. | Download Scientific  Diagram">
            <a:extLst>
              <a:ext uri="{FF2B5EF4-FFF2-40B4-BE49-F238E27FC236}">
                <a16:creationId xmlns:a16="http://schemas.microsoft.com/office/drawing/2014/main" id="{CE0CCEF8-3425-7603-4E17-0181F28AD99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37000" y="2482850"/>
            <a:ext cx="4318000" cy="189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3D8C7147-9131-17E8-5640-8B15054CB25D}"/>
              </a:ext>
            </a:extLst>
          </p:cNvPr>
          <p:cNvSpPr txBox="1"/>
          <p:nvPr/>
        </p:nvSpPr>
        <p:spPr>
          <a:xfrm>
            <a:off x="6095999" y="919183"/>
            <a:ext cx="425148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TW" sz="1050" dirty="0" err="1"/>
              <a:t>Gröbner</a:t>
            </a:r>
            <a:r>
              <a:rPr kumimoji="1" lang="en" altLang="zh-TW" sz="1050" dirty="0"/>
              <a:t> Bases for Boolean Function Minimization, N. </a:t>
            </a:r>
            <a:r>
              <a:rPr kumimoji="1" lang="en" altLang="zh-TW" sz="1050" dirty="0" err="1"/>
              <a:t>Faross</a:t>
            </a:r>
            <a:endParaRPr kumimoji="1" lang="zh-TW" altLang="en-US" sz="1050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F127AA30-2CE9-7BBB-63DD-AA380AEDDBE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" t="27770" r="-119" b="42851"/>
          <a:stretch/>
        </p:blipFill>
        <p:spPr>
          <a:xfrm>
            <a:off x="1381012" y="4629873"/>
            <a:ext cx="9721959" cy="1501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3428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742DF7-2C33-42CC-82EB-99044916F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Experimental Result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782A1FA-39DC-45AD-90A1-D57291736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600205"/>
            <a:ext cx="11264787" cy="4530725"/>
          </a:xfrm>
        </p:spPr>
        <p:txBody>
          <a:bodyPr/>
          <a:lstStyle/>
          <a:p>
            <a:r>
              <a:rPr lang="en-US" altLang="zh-TW" sz="1600" dirty="0"/>
              <a:t>Use </a:t>
            </a:r>
            <a:r>
              <a:rPr lang="en-US" altLang="zh-TW" sz="1600" dirty="0" err="1"/>
              <a:t>RevLib</a:t>
            </a:r>
            <a:r>
              <a:rPr lang="en-US" altLang="zh-TW" sz="1600" dirty="0"/>
              <a:t> Benchmark circuit and Quantum Cost from Reversible Logic Synthesis Benchmark Page.</a:t>
            </a:r>
          </a:p>
          <a:p>
            <a:endParaRPr lang="en-US" altLang="zh-TW" sz="16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29E033F-7142-4EA6-8477-5957D1D29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36CB1-5950-409A-BF4D-F587253C7E33}" type="slidenum">
              <a:rPr lang="zh-TW" altLang="en-US" smtClean="0"/>
              <a:pPr/>
              <a:t>12</a:t>
            </a:fld>
            <a:endParaRPr lang="zh-TW" altLang="en-US"/>
          </a:p>
        </p:txBody>
      </p:sp>
      <p:sp>
        <p:nvSpPr>
          <p:cNvPr id="6" name="AutoShape 2" descr="Truth table and quantum circuit of Toffoli gate. | Download Scientific  Diagram">
            <a:extLst>
              <a:ext uri="{FF2B5EF4-FFF2-40B4-BE49-F238E27FC236}">
                <a16:creationId xmlns:a16="http://schemas.microsoft.com/office/drawing/2014/main" id="{CE0CCEF8-3425-7603-4E17-0181F28AD99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37000" y="2482850"/>
            <a:ext cx="4318000" cy="189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3D8C7147-9131-17E8-5640-8B15054CB25D}"/>
              </a:ext>
            </a:extLst>
          </p:cNvPr>
          <p:cNvSpPr txBox="1"/>
          <p:nvPr/>
        </p:nvSpPr>
        <p:spPr>
          <a:xfrm>
            <a:off x="6095999" y="919183"/>
            <a:ext cx="534152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TW" sz="1050" dirty="0">
                <a:hlinkClick r:id="rId2"/>
              </a:rPr>
              <a:t>https://reversiblebenchmarks.github.io/definitions.html</a:t>
            </a:r>
            <a:endParaRPr kumimoji="1" lang="en" altLang="zh-TW" sz="1050" dirty="0"/>
          </a:p>
          <a:p>
            <a:r>
              <a:rPr kumimoji="1" lang="en" altLang="zh-TW" sz="1050" dirty="0"/>
              <a:t>Special thanks to b10901076 Brian Chen for offering the circuit to ESOP tool</a:t>
            </a:r>
            <a:endParaRPr kumimoji="1" lang="zh-TW" altLang="en-US" sz="1050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9633155"/>
              </p:ext>
            </p:extLst>
          </p:nvPr>
        </p:nvGraphicFramePr>
        <p:xfrm>
          <a:off x="727013" y="2314576"/>
          <a:ext cx="7693086" cy="358140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12821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21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21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21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21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8218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969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circuit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inputs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outputs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init_cost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cost_org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min_cost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69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4mod7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38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71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64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69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3_17_13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44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36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69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f2_232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279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160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92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69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wim_266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229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336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31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69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cm83a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166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103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8743950" y="2838450"/>
            <a:ext cx="326919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002060"/>
                </a:solidFill>
              </a:rPr>
              <a:t>init_cost</a:t>
            </a:r>
            <a:r>
              <a:rPr lang="en-US" dirty="0"/>
              <a:t>: cost of the initial reversible circuit</a:t>
            </a:r>
          </a:p>
          <a:p>
            <a:endParaRPr lang="en-US" dirty="0"/>
          </a:p>
          <a:p>
            <a:r>
              <a:rPr lang="en-US" b="1" dirty="0" err="1">
                <a:solidFill>
                  <a:srgbClr val="002060"/>
                </a:solidFill>
              </a:rPr>
              <a:t>cost_org</a:t>
            </a:r>
            <a:r>
              <a:rPr lang="en-US" dirty="0"/>
              <a:t>: total cost of the original functions without minimization</a:t>
            </a:r>
          </a:p>
          <a:p>
            <a:endParaRPr lang="en-US" dirty="0"/>
          </a:p>
          <a:p>
            <a:r>
              <a:rPr lang="en-US" b="1" dirty="0" err="1">
                <a:solidFill>
                  <a:srgbClr val="002060"/>
                </a:solidFill>
              </a:rPr>
              <a:t>min_cost</a:t>
            </a:r>
            <a:r>
              <a:rPr lang="en-US" dirty="0"/>
              <a:t>: total cost after minimization</a:t>
            </a:r>
          </a:p>
        </p:txBody>
      </p:sp>
    </p:spTree>
    <p:extLst>
      <p:ext uri="{BB962C8B-B14F-4D97-AF65-F5344CB8AC3E}">
        <p14:creationId xmlns:p14="http://schemas.microsoft.com/office/powerpoint/2010/main" val="709050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742DF7-2C33-42CC-82EB-99044916F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Future Work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782A1FA-39DC-45AD-90A1-D57291736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600205"/>
            <a:ext cx="11264787" cy="4530725"/>
          </a:xfrm>
        </p:spPr>
        <p:txBody>
          <a:bodyPr/>
          <a:lstStyle/>
          <a:p>
            <a:r>
              <a:rPr lang="en-US" altLang="zh-TW" sz="1600" dirty="0"/>
              <a:t>Apply factorization and other techniques for multilevel ESOP minimization.</a:t>
            </a:r>
          </a:p>
          <a:p>
            <a:r>
              <a:rPr lang="en-US" altLang="zh-TW" sz="1600" dirty="0"/>
              <a:t>Use </a:t>
            </a:r>
            <a:r>
              <a:rPr lang="en-US" altLang="zh-TW" sz="1600"/>
              <a:t>expansion methods to </a:t>
            </a:r>
            <a:r>
              <a:rPr lang="en-US" altLang="zh-TW" sz="1600" dirty="0"/>
              <a:t>first reduce the variable size for better calculation.</a:t>
            </a:r>
          </a:p>
          <a:p>
            <a:r>
              <a:rPr lang="en-US" altLang="zh-TW" sz="1600" dirty="0"/>
              <a:t>Optimize runtime.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29E033F-7142-4EA6-8477-5957D1D29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36CB1-5950-409A-BF4D-F587253C7E33}" type="slidenum">
              <a:rPr lang="zh-TW" altLang="en-US" smtClean="0"/>
              <a:pPr/>
              <a:t>13</a:t>
            </a:fld>
            <a:endParaRPr lang="zh-TW" altLang="en-US"/>
          </a:p>
        </p:txBody>
      </p:sp>
      <p:sp>
        <p:nvSpPr>
          <p:cNvPr id="6" name="AutoShape 2" descr="Truth table and quantum circuit of Toffoli gate. | Download Scientific  Diagram">
            <a:extLst>
              <a:ext uri="{FF2B5EF4-FFF2-40B4-BE49-F238E27FC236}">
                <a16:creationId xmlns:a16="http://schemas.microsoft.com/office/drawing/2014/main" id="{CE0CCEF8-3425-7603-4E17-0181F28AD99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37000" y="2482850"/>
            <a:ext cx="4318000" cy="189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81328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6F05FF-5A98-453A-BA69-58E889B13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Thanks for Listening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25B80BC-6206-41DD-9BED-F950E32DA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36CB1-5950-409A-BF4D-F587253C7E33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6647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2788B3-D411-4312-A586-5017C4F9D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800" dirty="0"/>
              <a:t>ESOP minimization for reversible quantum circuit Synthesis</a:t>
            </a:r>
            <a:br>
              <a:rPr lang="en-US" altLang="zh-TW" sz="4800" dirty="0"/>
            </a:b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8E9B6A0-E548-4411-A897-7C266EE4D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36CB1-5950-409A-BF4D-F587253C7E33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9960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742DF7-2C33-42CC-82EB-99044916F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Reversible Quantum Circuit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782A1FA-39DC-45AD-90A1-D57291736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600205"/>
            <a:ext cx="11264787" cy="4530725"/>
          </a:xfrm>
        </p:spPr>
        <p:txBody>
          <a:bodyPr/>
          <a:lstStyle/>
          <a:p>
            <a:r>
              <a:rPr lang="en-US" altLang="zh-TW" sz="2400" dirty="0"/>
              <a:t>Consists of Toffoli, </a:t>
            </a:r>
            <a:r>
              <a:rPr lang="en-US" altLang="zh-TW" sz="2400" dirty="0" err="1"/>
              <a:t>FredKin</a:t>
            </a:r>
            <a:r>
              <a:rPr lang="en-US" altLang="zh-TW" sz="2400" dirty="0"/>
              <a:t>, SWAP, CNOT, and X gates.</a:t>
            </a:r>
          </a:p>
          <a:p>
            <a:endParaRPr lang="en-US" altLang="zh-TW" sz="2400" dirty="0"/>
          </a:p>
          <a:p>
            <a:r>
              <a:rPr lang="en-US" altLang="zh-TW" sz="2400" dirty="0"/>
              <a:t>Many synthesis method:</a:t>
            </a:r>
          </a:p>
          <a:p>
            <a:pPr lvl="1"/>
            <a:r>
              <a:rPr lang="en-US" altLang="zh-TW" sz="1800" dirty="0"/>
              <a:t>Transformation-based synthesis</a:t>
            </a:r>
          </a:p>
          <a:p>
            <a:pPr lvl="1"/>
            <a:r>
              <a:rPr lang="en-US" altLang="zh-TW" sz="1800" dirty="0"/>
              <a:t>BDD-based synthesis</a:t>
            </a:r>
          </a:p>
          <a:p>
            <a:pPr lvl="1"/>
            <a:r>
              <a:rPr lang="en-US" altLang="zh-TW" sz="1800" dirty="0"/>
              <a:t>ESOP synthesis</a:t>
            </a:r>
          </a:p>
          <a:p>
            <a:pPr lvl="1"/>
            <a:r>
              <a:rPr lang="en-US" altLang="zh-TW" sz="1800" dirty="0"/>
              <a:t>And many</a:t>
            </a:r>
          </a:p>
          <a:p>
            <a:r>
              <a:rPr lang="en-US" altLang="zh-TW" sz="2200" dirty="0"/>
              <a:t>Focus on ESOP minimization</a:t>
            </a:r>
            <a:endParaRPr lang="zh-TW" altLang="en-US" sz="22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29E033F-7142-4EA6-8477-5957D1D29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36CB1-5950-409A-BF4D-F587253C7E33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5766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742DF7-2C33-42CC-82EB-99044916F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Reversible Quantum Circuit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782A1FA-39DC-45AD-90A1-D57291736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600205"/>
            <a:ext cx="11264787" cy="4530725"/>
          </a:xfrm>
        </p:spPr>
        <p:txBody>
          <a:bodyPr/>
          <a:lstStyle/>
          <a:p>
            <a:r>
              <a:rPr lang="en-US" altLang="zh-TW" sz="2400" dirty="0"/>
              <a:t>Reversible Quantum Circuit can be viewed as combination of </a:t>
            </a:r>
          </a:p>
          <a:p>
            <a:pPr marL="0" indent="0">
              <a:buNone/>
            </a:pPr>
            <a:r>
              <a:rPr lang="en-US" altLang="zh-TW" sz="2400" dirty="0"/>
              <a:t>n-control Not gates.</a:t>
            </a:r>
          </a:p>
          <a:p>
            <a:r>
              <a:rPr lang="en-US" altLang="zh-TW" sz="2400" dirty="0"/>
              <a:t>Can be represented as ESOP (XOR SOP) form</a:t>
            </a:r>
          </a:p>
          <a:p>
            <a:pPr lvl="1"/>
            <a:r>
              <a:rPr lang="en-US" altLang="zh-TW" sz="2000" dirty="0"/>
              <a:t>E.g. c’ = c </a:t>
            </a:r>
            <a:r>
              <a:rPr lang="en-US" altLang="zh-TW" sz="2000" dirty="0" err="1"/>
              <a:t>xor</a:t>
            </a:r>
            <a:r>
              <a:rPr lang="en-US" altLang="zh-TW" sz="2000" dirty="0"/>
              <a:t> (a*b)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29E033F-7142-4EA6-8477-5957D1D29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36CB1-5950-409A-BF4D-F587253C7E33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6" name="AutoShape 2" descr="Truth table and quantum circuit of Toffoli gate. | Download Scientific  Diagram">
            <a:extLst>
              <a:ext uri="{FF2B5EF4-FFF2-40B4-BE49-F238E27FC236}">
                <a16:creationId xmlns:a16="http://schemas.microsoft.com/office/drawing/2014/main" id="{CE0CCEF8-3425-7603-4E17-0181F28AD99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37000" y="2482850"/>
            <a:ext cx="4318000" cy="189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FB5AFA94-E363-D0D0-B3B9-32472F42CE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" y="3532743"/>
            <a:ext cx="4665536" cy="2030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6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742DF7-2C33-42CC-82EB-99044916F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Reversible Quantum Circuit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782A1FA-39DC-45AD-90A1-D57291736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600205"/>
            <a:ext cx="11264787" cy="4530725"/>
          </a:xfrm>
        </p:spPr>
        <p:txBody>
          <a:bodyPr/>
          <a:lstStyle/>
          <a:p>
            <a:r>
              <a:rPr lang="en-US" altLang="zh-TW" sz="2000" dirty="0"/>
              <a:t>We focus on the synthesis tasks when the functions are operated on ancilla.</a:t>
            </a:r>
          </a:p>
          <a:p>
            <a:r>
              <a:rPr lang="en-US" altLang="zh-TW" sz="2000" dirty="0"/>
              <a:t>Can be directly constructed from ESOP form.</a:t>
            </a:r>
          </a:p>
          <a:p>
            <a:r>
              <a:rPr lang="en-US" altLang="zh-TW" sz="2000" dirty="0"/>
              <a:t>Assuming only positive control gates.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29E033F-7142-4EA6-8477-5957D1D29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36CB1-5950-409A-BF4D-F587253C7E33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6" name="AutoShape 2" descr="Truth table and quantum circuit of Toffoli gate. | Download Scientific  Diagram">
            <a:extLst>
              <a:ext uri="{FF2B5EF4-FFF2-40B4-BE49-F238E27FC236}">
                <a16:creationId xmlns:a16="http://schemas.microsoft.com/office/drawing/2014/main" id="{CE0CCEF8-3425-7603-4E17-0181F28AD99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37000" y="2482850"/>
            <a:ext cx="4318000" cy="189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1E0A9BA6-2434-E299-3759-1B4AC7B0A9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" y="3764470"/>
            <a:ext cx="4310081" cy="225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649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742DF7-2C33-42CC-82EB-99044916F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ESOP Boolean Formulas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782A1FA-39DC-45AD-90A1-D57291736EC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599" y="1600205"/>
                <a:ext cx="11264787" cy="4530725"/>
              </a:xfrm>
            </p:spPr>
            <p:txBody>
              <a:bodyPr/>
              <a:lstStyle/>
              <a:p>
                <a:r>
                  <a:rPr lang="en-US" altLang="zh-TW" sz="2000" dirty="0"/>
                  <a:t>Set F_2 = {0,1}, with multiplication = AND, addition = XOR, we can view a polynomial f=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TW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nary>
                          <m:naryPr>
                            <m:chr m:val="∏"/>
                            <m:supHide m:val="on"/>
                            <m:ctrlPr>
                              <a:rPr lang="en-US" altLang="zh-TW" sz="20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altLang="zh-TW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TW" sz="2000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nary>
                      </m:e>
                    </m:nary>
                  </m:oMath>
                </a14:m>
                <a:r>
                  <a:rPr lang="en-US" altLang="zh-TW" sz="20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TW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TW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TW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en-US" altLang="zh-TW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TW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</m:t>
                    </m:r>
                    <m:sSub>
                      <m:sSubPr>
                        <m:ctrlPr>
                          <a:rPr lang="en-US" altLang="zh-TW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altLang="zh-TW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TW" sz="2000" dirty="0"/>
                  <a:t> as a Boolean formula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⊕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TW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⋀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US" altLang="zh-TW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zh-TW" sz="2000" dirty="0"/>
                  <a:t> and we can also convert a ESOP form into a polynomial.</a:t>
                </a:r>
              </a:p>
              <a:p>
                <a14:m>
                  <m:oMath xmlns:m="http://schemas.openxmlformats.org/officeDocument/2006/math">
                    <m:r>
                      <a:rPr lang="en-US" altLang="zh-TW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⊕1=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+1, 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¬</m:t>
                    </m:r>
                    <m:d>
                      <m:d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¬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∧¬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=1+(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+1)(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+1)</m:t>
                    </m:r>
                  </m:oMath>
                </a14:m>
                <a:endParaRPr lang="en-US" altLang="zh-TW" sz="2000" dirty="0"/>
              </a:p>
              <a:p>
                <a:r>
                  <a:rPr lang="en-US" altLang="zh-TW" sz="2000" dirty="0"/>
                  <a:t>Algebraic encoding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782A1FA-39DC-45AD-90A1-D57291736E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599" y="1600205"/>
                <a:ext cx="11264787" cy="4530725"/>
              </a:xfrm>
              <a:blipFill>
                <a:blip r:embed="rId2"/>
                <a:stretch>
                  <a:fillRect l="-450" t="-3922" r="-33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29E033F-7142-4EA6-8477-5957D1D29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36CB1-5950-409A-BF4D-F587253C7E33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6" name="AutoShape 2" descr="Truth table and quantum circuit of Toffoli gate. | Download Scientific  Diagram">
            <a:extLst>
              <a:ext uri="{FF2B5EF4-FFF2-40B4-BE49-F238E27FC236}">
                <a16:creationId xmlns:a16="http://schemas.microsoft.com/office/drawing/2014/main" id="{CE0CCEF8-3425-7603-4E17-0181F28AD99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37000" y="2482850"/>
            <a:ext cx="4318000" cy="189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24873174-2DC8-F769-1DB9-C84A7DDB10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272" y="3831433"/>
            <a:ext cx="10447124" cy="1087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357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742DF7-2C33-42CC-82EB-99044916F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Gröbner</a:t>
            </a:r>
            <a:r>
              <a:rPr lang="en-US" altLang="zh-TW" dirty="0"/>
              <a:t> Basis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782A1FA-39DC-45AD-90A1-D57291736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600205"/>
            <a:ext cx="11264787" cy="4530725"/>
          </a:xfrm>
        </p:spPr>
        <p:txBody>
          <a:bodyPr/>
          <a:lstStyle/>
          <a:p>
            <a:r>
              <a:rPr lang="en-US" altLang="zh-TW" sz="2000" dirty="0"/>
              <a:t>A </a:t>
            </a:r>
            <a:r>
              <a:rPr lang="en-US" altLang="zh-TW" sz="2000" dirty="0" err="1"/>
              <a:t>Gröbner</a:t>
            </a:r>
            <a:r>
              <a:rPr lang="en-US" altLang="zh-TW" sz="2000" dirty="0"/>
              <a:t> Basis (in our application) can be view as follows:</a:t>
            </a:r>
            <a:br>
              <a:rPr lang="en-US" altLang="zh-TW" sz="2000" dirty="0"/>
            </a:br>
            <a:r>
              <a:rPr lang="en-US" altLang="zh-TW" sz="2000" dirty="0"/>
              <a:t>given a set of polynomials I, the </a:t>
            </a:r>
            <a:r>
              <a:rPr lang="en-US" altLang="zh-TW" sz="2000" dirty="0" err="1"/>
              <a:t>Gröbner</a:t>
            </a:r>
            <a:r>
              <a:rPr lang="en-US" altLang="zh-TW" sz="2000" dirty="0"/>
              <a:t> Basis of I consists of sets of polynomials that have the same solution as I.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29E033F-7142-4EA6-8477-5957D1D29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36CB1-5950-409A-BF4D-F587253C7E33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6" name="AutoShape 2" descr="Truth table and quantum circuit of Toffoli gate. | Download Scientific  Diagram">
            <a:extLst>
              <a:ext uri="{FF2B5EF4-FFF2-40B4-BE49-F238E27FC236}">
                <a16:creationId xmlns:a16="http://schemas.microsoft.com/office/drawing/2014/main" id="{CE0CCEF8-3425-7603-4E17-0181F28AD99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37000" y="2482850"/>
            <a:ext cx="4318000" cy="189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A13BE263-2945-0B4B-2FEE-89FEFCD692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835" y="2534421"/>
            <a:ext cx="6706506" cy="4258265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3D8C7147-9131-17E8-5640-8B15054CB25D}"/>
              </a:ext>
            </a:extLst>
          </p:cNvPr>
          <p:cNvSpPr txBox="1"/>
          <p:nvPr/>
        </p:nvSpPr>
        <p:spPr>
          <a:xfrm>
            <a:off x="6095999" y="919183"/>
            <a:ext cx="552426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TW" sz="1050" dirty="0"/>
              <a:t>https://</a:t>
            </a:r>
            <a:r>
              <a:rPr kumimoji="1" lang="en" altLang="zh-TW" sz="1050" dirty="0" err="1"/>
              <a:t>www.dtubbenhauer.com</a:t>
            </a:r>
            <a:r>
              <a:rPr kumimoji="1" lang="en" altLang="zh-TW" sz="1050" dirty="0"/>
              <a:t>/slides/my-favorite-theorems/26-groebner.pdf</a:t>
            </a:r>
            <a:endParaRPr kumimoji="1" lang="zh-TW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659820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742DF7-2C33-42CC-82EB-99044916F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Buchberger’s</a:t>
            </a:r>
            <a:r>
              <a:rPr lang="en-US" altLang="zh-TW" dirty="0"/>
              <a:t> algorithm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29E033F-7142-4EA6-8477-5957D1D29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36CB1-5950-409A-BF4D-F587253C7E33}" type="slidenum">
              <a:rPr lang="zh-TW" altLang="en-US" smtClean="0"/>
              <a:pPr/>
              <a:t>8</a:t>
            </a:fld>
            <a:endParaRPr lang="zh-TW" altLang="en-US"/>
          </a:p>
        </p:txBody>
      </p:sp>
      <p:sp>
        <p:nvSpPr>
          <p:cNvPr id="6" name="AutoShape 2" descr="Truth table and quantum circuit of Toffoli gate. | Download Scientific  Diagram">
            <a:extLst>
              <a:ext uri="{FF2B5EF4-FFF2-40B4-BE49-F238E27FC236}">
                <a16:creationId xmlns:a16="http://schemas.microsoft.com/office/drawing/2014/main" id="{CE0CCEF8-3425-7603-4E17-0181F28AD99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37000" y="2482850"/>
            <a:ext cx="4318000" cy="189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3D8C7147-9131-17E8-5640-8B15054CB25D}"/>
              </a:ext>
            </a:extLst>
          </p:cNvPr>
          <p:cNvSpPr txBox="1"/>
          <p:nvPr/>
        </p:nvSpPr>
        <p:spPr>
          <a:xfrm>
            <a:off x="6095999" y="919183"/>
            <a:ext cx="552426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TW" sz="1050" dirty="0"/>
              <a:t>https://</a:t>
            </a:r>
            <a:r>
              <a:rPr kumimoji="1" lang="en" altLang="zh-TW" sz="1050" dirty="0" err="1"/>
              <a:t>www.dtubbenhauer.com</a:t>
            </a:r>
            <a:r>
              <a:rPr kumimoji="1" lang="en" altLang="zh-TW" sz="1050" dirty="0"/>
              <a:t>/slides/my-favorite-theorems/26-groebner.pdf</a:t>
            </a:r>
            <a:endParaRPr kumimoji="1" lang="zh-TW" altLang="en-US" sz="105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A42C344-4BA8-B8FF-B036-8A70CC9889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53"/>
          <a:stretch/>
        </p:blipFill>
        <p:spPr>
          <a:xfrm>
            <a:off x="6092343" y="1774371"/>
            <a:ext cx="6099658" cy="4511630"/>
          </a:xfrm>
          <a:prstGeom prst="rect">
            <a:avLst/>
          </a:prstGeom>
        </p:spPr>
      </p:pic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8411E6DE-3E4C-4043-CDFA-0B1AC9F506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1850" r="1679"/>
          <a:stretch/>
        </p:blipFill>
        <p:spPr>
          <a:xfrm>
            <a:off x="317613" y="1693890"/>
            <a:ext cx="6145905" cy="4592112"/>
          </a:xfrm>
        </p:spPr>
      </p:pic>
    </p:spTree>
    <p:extLst>
      <p:ext uri="{BB962C8B-B14F-4D97-AF65-F5344CB8AC3E}">
        <p14:creationId xmlns:p14="http://schemas.microsoft.com/office/powerpoint/2010/main" val="1104173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68C726-C81C-8D7A-2FAA-78B6D7E13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Gröbner</a:t>
            </a:r>
            <a:r>
              <a:rPr lang="en-US" altLang="zh-TW" dirty="0"/>
              <a:t> Basis</a:t>
            </a:r>
            <a:r>
              <a:rPr lang="zh-TW" altLang="en-US" dirty="0"/>
              <a:t> </a:t>
            </a:r>
            <a:r>
              <a:rPr lang="en-US" altLang="zh-TW" dirty="0"/>
              <a:t>Example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4C8C229-B8F7-1E5E-8E0E-CB624E8B8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36CB1-5950-409A-BF4D-F587253C7E33}" type="slidenum">
              <a:rPr lang="zh-TW" altLang="en-US" smtClean="0"/>
              <a:pPr/>
              <a:t>9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內容版面配置區 9">
                <a:extLst>
                  <a:ext uri="{FF2B5EF4-FFF2-40B4-BE49-F238E27FC236}">
                    <a16:creationId xmlns:a16="http://schemas.microsoft.com/office/drawing/2014/main" id="{F194CA01-574F-E602-D9E3-21DDD28839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Let </a:t>
                </a:r>
                <a14:m>
                  <m:oMath xmlns:m="http://schemas.openxmlformats.org/officeDocument/2006/math">
                    <m:r>
                      <a:rPr lang="en-US" altLang="zh-TW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TW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altLang="zh-TW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p>
                    </m:sSubSup>
                  </m:oMath>
                </a14:m>
                <a:r>
                  <a:rPr lang="en-US" altLang="zh-TW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g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bSup>
                  </m:oMath>
                </a14:m>
                <a:r>
                  <a:rPr lang="en-US" altLang="zh-TW" dirty="0"/>
                  <a:t>,and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altLang="zh-TW" dirty="0"/>
              </a:p>
              <a:p>
                <a:pPr marL="0" indent="0">
                  <a:buNone/>
                </a:pPr>
                <a:r>
                  <a:rPr lang="en-US" altLang="zh-TW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𝐿𝑇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sSubSup>
                      <m:sSubSup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p>
                    </m:sSubSup>
                  </m:oMath>
                </a14:m>
                <a:r>
                  <a:rPr lang="en-US" altLang="zh-TW" dirty="0"/>
                  <a:t>,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𝐿𝑇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bSup>
                  </m:oMath>
                </a14:m>
                <a:endParaRPr lang="en-US" altLang="zh-TW" dirty="0"/>
              </a:p>
              <a:p>
                <a:pPr marL="0" indent="0">
                  <a:buNone/>
                </a:pPr>
                <a:r>
                  <a:rPr lang="en-US" altLang="zh-TW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f</m:t>
                        </m:r>
                        <m:r>
                          <a:rPr lang="en-US" altLang="zh-TW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g</m:t>
                        </m:r>
                      </m:e>
                    </m:d>
                    <m:r>
                      <a:rPr lang="en-US" altLang="zh-TW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</m:t>
                            </m:r>
                          </m:sup>
                        </m:sSubSup>
                      </m:den>
                    </m:f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</m:t>
                            </m:r>
                          </m:sup>
                        </m:sSubSup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p>
                        </m:sSubSup>
                      </m:den>
                    </m:f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p>
                        </m:sSubSup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altLang="zh-TW" dirty="0"/>
              </a:p>
              <a:p>
                <a:pPr marL="0" indent="0">
                  <a:buNone/>
                </a:pPr>
                <a:r>
                  <a:rPr lang="en-US" altLang="zh-TW" dirty="0"/>
                  <a:t>for dividing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with </a:t>
                </a:r>
                <a14:m>
                  <m:oMath xmlns:m="http://schemas.openxmlformats.org/officeDocument/2006/math">
                    <m:r>
                      <a:rPr lang="en-US" altLang="zh-TW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p>
                    </m:sSubSup>
                  </m:oMath>
                </a14:m>
                <a:r>
                  <a:rPr lang="en-US" altLang="zh-TW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bSup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look if leading terms of any of divisors divides leading term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f</m:t>
                        </m:r>
                        <m:r>
                          <a:rPr lang="en-US" altLang="zh-TW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g</m:t>
                        </m:r>
                      </m:e>
                    </m:d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or not.</a:t>
                </a:r>
              </a:p>
              <a:p>
                <a:pPr marL="0" indent="0">
                  <a:buNone/>
                </a:pPr>
                <a:r>
                  <a:rPr lang="en-US" altLang="zh-TW" dirty="0"/>
                  <a:t>We can observe none, so add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TW" dirty="0"/>
                  <a:t> to the set </a:t>
                </a:r>
                <a14:m>
                  <m:oMath xmlns:m="http://schemas.openxmlformats.org/officeDocument/2006/math">
                    <m:r>
                      <a:rPr lang="en-US" altLang="zh-TW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p>
                    </m:sSubSup>
                  </m:oMath>
                </a14:m>
                <a:r>
                  <a:rPr lang="en-US" altLang="zh-TW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bSup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.</a:t>
                </a:r>
              </a:p>
              <a:p>
                <a:pPr marL="0" indent="0">
                  <a:buNone/>
                </a:pPr>
                <a:endParaRPr lang="zh-TW" altLang="en-US" dirty="0"/>
              </a:p>
            </p:txBody>
          </p:sp>
        </mc:Choice>
        <mc:Fallback xmlns="">
          <p:sp>
            <p:nvSpPr>
              <p:cNvPr id="10" name="內容版面配置區 9">
                <a:extLst>
                  <a:ext uri="{FF2B5EF4-FFF2-40B4-BE49-F238E27FC236}">
                    <a16:creationId xmlns:a16="http://schemas.microsoft.com/office/drawing/2014/main" id="{F194CA01-574F-E602-D9E3-21DDD28839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346" r="-2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4056125"/>
      </p:ext>
    </p:extLst>
  </p:cSld>
  <p:clrMapOvr>
    <a:masterClrMapping/>
  </p:clrMapOvr>
</p:sld>
</file>

<file path=ppt/theme/theme1.xml><?xml version="1.0" encoding="utf-8"?>
<a:theme xmlns:a="http://schemas.openxmlformats.org/drawingml/2006/main" name="ALCOM">
  <a:themeElements>
    <a:clrScheme name="Level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Level">
      <a:majorFont>
        <a:latin typeface="Garamond"/>
        <a:ea typeface="新細明體"/>
        <a:cs typeface=""/>
      </a:majorFont>
      <a:minorFont>
        <a:latin typeface="Verdana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10107</TotalTime>
  <Words>795</Words>
  <Application>Microsoft Macintosh PowerPoint</Application>
  <PresentationFormat>寬螢幕</PresentationFormat>
  <Paragraphs>120</Paragraphs>
  <Slides>14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1" baseType="lpstr">
      <vt:lpstr>Calibri</vt:lpstr>
      <vt:lpstr>Cambria Math</vt:lpstr>
      <vt:lpstr>Comic Sans MS</vt:lpstr>
      <vt:lpstr>Garamond</vt:lpstr>
      <vt:lpstr>Verdana</vt:lpstr>
      <vt:lpstr>Wingdings</vt:lpstr>
      <vt:lpstr>ALCOM</vt:lpstr>
      <vt:lpstr>ESOP minimization for reversible quantum circuit Synthesis</vt:lpstr>
      <vt:lpstr>ESOP minimization for reversible quantum circuit Synthesis </vt:lpstr>
      <vt:lpstr>Reversible Quantum Circuit</vt:lpstr>
      <vt:lpstr>Reversible Quantum Circuit</vt:lpstr>
      <vt:lpstr>Reversible Quantum Circuit</vt:lpstr>
      <vt:lpstr>ESOP Boolean Formulas</vt:lpstr>
      <vt:lpstr>Gröbner Basis</vt:lpstr>
      <vt:lpstr>Buchberger’s algorithm</vt:lpstr>
      <vt:lpstr>Gröbner Basis Example</vt:lpstr>
      <vt:lpstr>Gröbner Basis Example</vt:lpstr>
      <vt:lpstr>Gröbner Basis</vt:lpstr>
      <vt:lpstr>Experimental Result</vt:lpstr>
      <vt:lpstr>Future Work</vt:lpstr>
      <vt:lpstr>Thanks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TianFu</dc:creator>
  <cp:lastModifiedBy>ck1070148 錡亭勳</cp:lastModifiedBy>
  <cp:revision>440</cp:revision>
  <dcterms:created xsi:type="dcterms:W3CDTF">2022-07-18T07:32:20Z</dcterms:created>
  <dcterms:modified xsi:type="dcterms:W3CDTF">2023-12-26T07:43:23Z</dcterms:modified>
</cp:coreProperties>
</file>