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821" r:id="rId2"/>
    <p:sldId id="832" r:id="rId3"/>
    <p:sldId id="833" r:id="rId4"/>
    <p:sldId id="834" r:id="rId5"/>
    <p:sldId id="835" r:id="rId6"/>
    <p:sldId id="836" r:id="rId7"/>
    <p:sldId id="837" r:id="rId8"/>
    <p:sldId id="843" r:id="rId9"/>
    <p:sldId id="841" r:id="rId10"/>
    <p:sldId id="842" r:id="rId11"/>
    <p:sldId id="838" r:id="rId12"/>
    <p:sldId id="844" r:id="rId13"/>
    <p:sldId id="845" r:id="rId14"/>
    <p:sldId id="82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Fu" initials="T" lastIdx="1" clrIdx="0">
    <p:extLst>
      <p:ext uri="{19B8F6BF-5375-455C-9EA6-DF929625EA0E}">
        <p15:presenceInfo xmlns:p15="http://schemas.microsoft.com/office/powerpoint/2012/main" userId="TianF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0000"/>
    <a:srgbClr val="99CC00"/>
    <a:srgbClr val="B8E08C"/>
    <a:srgbClr val="FFFFFF"/>
    <a:srgbClr val="FF6565"/>
    <a:srgbClr val="009BD2"/>
    <a:srgbClr val="BFBFBF"/>
    <a:srgbClr val="C89800"/>
    <a:srgbClr val="00C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91973" autoAdjust="0"/>
  </p:normalViewPr>
  <p:slideViewPr>
    <p:cSldViewPr snapToGrid="0">
      <p:cViewPr>
        <p:scale>
          <a:sx n="139" d="100"/>
          <a:sy n="139" d="100"/>
        </p:scale>
        <p:origin x="328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31F69-E84A-4056-B0B0-3E766E88084F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D5F49-FF8A-45D5-994C-BD5F7843F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7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16700" cy="37226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/>
              <a:t>2020/5/6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39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D5F49-FF8A-45D5-994C-BD5F7843F86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99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35596"/>
            <a:ext cx="10363200" cy="2350478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09980"/>
            <a:ext cx="8534400" cy="24114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453193"/>
            <a:ext cx="3860800" cy="268287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166406" y="1963672"/>
            <a:ext cx="3839633" cy="2174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24655" y="1965254"/>
            <a:ext cx="3841751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8006039" y="1965254"/>
            <a:ext cx="3839633" cy="2159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 rot="-5068141">
            <a:off x="11597230" y="1499252"/>
            <a:ext cx="496887" cy="287867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47610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82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263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128593"/>
            <a:ext cx="2743200" cy="60023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28593"/>
            <a:ext cx="8026400" cy="60023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78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28593"/>
            <a:ext cx="109728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600205"/>
            <a:ext cx="5384800" cy="21891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252412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4E8A534-51D5-4967-9180-E93D4C20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8341" y="6476996"/>
            <a:ext cx="2844800" cy="252412"/>
          </a:xfrm>
        </p:spPr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7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CE036CB1-5950-409A-BF4D-F587253C7E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1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221089"/>
            <a:ext cx="103632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7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05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4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8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44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29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71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13" y="128593"/>
            <a:ext cx="1155677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612" y="1600205"/>
            <a:ext cx="1155677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4655" y="6453188"/>
            <a:ext cx="2844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en-US" altLang="zh-TW"/>
              <a:t>2020/5/6</a:t>
            </a:r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8"/>
            <a:ext cx="3860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68341" y="6476996"/>
            <a:ext cx="2844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1203402" y="1399382"/>
            <a:ext cx="670984" cy="115893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 rot="-5400000">
            <a:off x="-1441713" y="1366046"/>
            <a:ext cx="2881313" cy="95251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17613" y="1296983"/>
            <a:ext cx="11556774" cy="11589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417156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5pPr>
      <a:lvl6pPr marL="457189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6pPr>
      <a:lvl7pPr marL="91437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7pPr>
      <a:lvl8pPr marL="137156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8pPr>
      <a:lvl9pPr marL="182875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ersiblebenchmarks.github.io/defini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" y="734528"/>
            <a:ext cx="12192000" cy="1237189"/>
          </a:xfrm>
        </p:spPr>
        <p:txBody>
          <a:bodyPr/>
          <a:lstStyle/>
          <a:p>
            <a:r>
              <a:rPr lang="en-US" altLang="zh-TW" sz="4400" dirty="0"/>
              <a:t>ESOP minimization for reversible quantum circuit Synthesis</a:t>
            </a:r>
            <a:endParaRPr lang="zh-TW" altLang="zh-TW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580" y="6122977"/>
            <a:ext cx="7160840" cy="526751"/>
          </a:xfrm>
        </p:spPr>
        <p:txBody>
          <a:bodyPr/>
          <a:lstStyle/>
          <a:p>
            <a:r>
              <a:rPr lang="en-US" altLang="zh-TW" sz="2400" dirty="0" err="1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altLang="zh-TW" sz="2400" dirty="0" err="1">
                <a:solidFill>
                  <a:srgbClr val="000099"/>
                </a:solidFill>
                <a:latin typeface="Comic Sans MS" pitchFamily="66" charset="0"/>
              </a:rPr>
              <a:t>L</a:t>
            </a:r>
            <a:r>
              <a:rPr lang="en-US" altLang="zh-TW" sz="2400" dirty="0" err="1">
                <a:solidFill>
                  <a:schemeClr val="hlink"/>
                </a:solidFill>
                <a:latin typeface="Comic Sans MS" pitchFamily="66" charset="0"/>
              </a:rPr>
              <a:t>C</a:t>
            </a:r>
            <a:r>
              <a:rPr lang="en-US" altLang="zh-TW" sz="2400" dirty="0" err="1">
                <a:solidFill>
                  <a:schemeClr val="accent1"/>
                </a:solidFill>
                <a:latin typeface="Comic Sans MS" pitchFamily="66" charset="0"/>
              </a:rPr>
              <a:t>om</a:t>
            </a:r>
            <a:r>
              <a:rPr lang="en-US" altLang="zh-TW" sz="2400" dirty="0">
                <a:latin typeface="Comic Sans MS" pitchFamily="66" charset="0"/>
              </a:rPr>
              <a:t> </a:t>
            </a:r>
            <a:r>
              <a:rPr lang="en-US" altLang="zh-TW" sz="2400" dirty="0">
                <a:solidFill>
                  <a:srgbClr val="9966FF"/>
                </a:solidFill>
                <a:latin typeface="Comic Sans MS" pitchFamily="66" charset="0"/>
              </a:rPr>
              <a:t>Lab</a:t>
            </a:r>
            <a:endParaRPr lang="zh-TW" altLang="en-US" sz="2400" dirty="0"/>
          </a:p>
        </p:txBody>
      </p:sp>
      <p:pic>
        <p:nvPicPr>
          <p:cNvPr id="6" name="Picture 4" descr="alcom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230" y="5800055"/>
            <a:ext cx="869950" cy="936625"/>
          </a:xfrm>
          <a:prstGeom prst="rect">
            <a:avLst/>
          </a:prstGeom>
          <a:noFill/>
        </p:spPr>
      </p:pic>
      <p:pic>
        <p:nvPicPr>
          <p:cNvPr id="7" name="Picture 5" descr="ntu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76682" y="5816475"/>
            <a:ext cx="954088" cy="954088"/>
          </a:xfrm>
          <a:prstGeom prst="rect">
            <a:avLst/>
          </a:prstGeom>
          <a:noFill/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1FC8733E-1A04-4A0D-8713-D6E9A03298A9}"/>
              </a:ext>
            </a:extLst>
          </p:cNvPr>
          <p:cNvSpPr txBox="1">
            <a:spLocks/>
          </p:cNvSpPr>
          <p:nvPr/>
        </p:nvSpPr>
        <p:spPr bwMode="auto">
          <a:xfrm>
            <a:off x="2515580" y="2526891"/>
            <a:ext cx="7160840" cy="366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None/>
              <a:defRPr kumimoji="1" sz="30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3200" kern="0" dirty="0"/>
              <a:t>Group 8</a:t>
            </a:r>
          </a:p>
          <a:p>
            <a:endParaRPr lang="en-US" altLang="zh-TW" sz="2000" kern="0" dirty="0"/>
          </a:p>
          <a:p>
            <a:r>
              <a:rPr lang="en-US" altLang="zh-TW" sz="2400" kern="0" dirty="0"/>
              <a:t>Presenter: </a:t>
            </a:r>
          </a:p>
          <a:p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B10901003 </a:t>
            </a:r>
            <a:r>
              <a:rPr lang="zh-TW" altLang="en-US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李博翰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B10901184 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錡亭勳</a:t>
            </a:r>
            <a:endParaRPr lang="en-US" altLang="zh-TW" sz="2400" kern="0" dirty="0"/>
          </a:p>
          <a:p>
            <a:endParaRPr lang="en-US" altLang="zh-TW" sz="2400" kern="0" dirty="0"/>
          </a:p>
          <a:p>
            <a:r>
              <a:rPr lang="en-US" altLang="zh-TW" sz="2400" b="0" i="0" u="none" strike="noStrike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Instructor</a:t>
            </a:r>
            <a:r>
              <a:rPr lang="en-US" altLang="zh-TW" sz="2400" kern="0" dirty="0"/>
              <a:t>: </a:t>
            </a:r>
            <a:r>
              <a:rPr lang="en-US" altLang="zh-TW" sz="2400" kern="0" dirty="0" err="1"/>
              <a:t>Jie</a:t>
            </a:r>
            <a:r>
              <a:rPr lang="en-US" altLang="zh-TW" sz="2400" kern="0" dirty="0"/>
              <a:t>-Hong Roland Jiang</a:t>
            </a:r>
            <a:endParaRPr lang="zh-TW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29894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8C726-C81C-8D7A-2FAA-78B6D7E1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Gröbner</a:t>
            </a:r>
            <a:r>
              <a:rPr lang="en-US" altLang="zh-TW" dirty="0"/>
              <a:t> Basis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C8C229-B8F7-1E5E-8E0E-CB624E8B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9">
                <a:extLst>
                  <a:ext uri="{FF2B5EF4-FFF2-40B4-BE49-F238E27FC236}">
                    <a16:creationId xmlns:a16="http://schemas.microsoft.com/office/drawing/2014/main" id="{F194CA01-574F-E602-D9E3-21DDD2883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TW" dirty="0"/>
                  <a:t>,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for dividing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look if leading terms of any of divisors divides leading term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 not.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Observe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, and none of them can divide it.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 to the set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10" name="內容版面配置區 9">
                <a:extLst>
                  <a:ext uri="{FF2B5EF4-FFF2-40B4-BE49-F238E27FC236}">
                    <a16:creationId xmlns:a16="http://schemas.microsoft.com/office/drawing/2014/main" id="{F194CA01-574F-E602-D9E3-21DDD2883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346" r="-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99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Gröbner</a:t>
            </a:r>
            <a:r>
              <a:rPr lang="en-US" altLang="zh-TW" dirty="0"/>
              <a:t> Basis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82A1FA-39DC-45AD-90A1-D57291736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00205"/>
                <a:ext cx="11264787" cy="4530725"/>
              </a:xfrm>
            </p:spPr>
            <p:txBody>
              <a:bodyPr/>
              <a:lstStyle/>
              <a:p>
                <a:r>
                  <a:rPr lang="en-US" altLang="zh-TW" sz="2000" dirty="0"/>
                  <a:t>Given a target ESOP with n variables, we can transform it to a polynomial f and construct an ideal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000" dirty="0"/>
                  <a:t> and find its </a:t>
                </a:r>
                <a:r>
                  <a:rPr lang="en-US" altLang="zh-TW" sz="2000" dirty="0" err="1"/>
                  <a:t>Gröbner</a:t>
                </a:r>
                <a:r>
                  <a:rPr lang="en-US" altLang="zh-TW" sz="2000" dirty="0"/>
                  <a:t> Basis that minimizes the polynomial expressions.</a:t>
                </a:r>
              </a:p>
              <a:p>
                <a:r>
                  <a:rPr lang="en-US" altLang="zh-TW" sz="2000" dirty="0"/>
                  <a:t>We can iteratively reduce the terms of the polynomial by noticing the following facts in F_2:</a:t>
                </a:r>
              </a:p>
              <a:p>
                <a:pPr lvl="1"/>
                <a:r>
                  <a:rPr lang="en-US" altLang="zh-TW" sz="1600" dirty="0" err="1"/>
                  <a:t>x^n</a:t>
                </a:r>
                <a:r>
                  <a:rPr lang="en-US" altLang="zh-TW" sz="1600" dirty="0"/>
                  <a:t> = x</a:t>
                </a:r>
              </a:p>
              <a:p>
                <a:pPr lvl="1"/>
                <a:r>
                  <a:rPr lang="en-US" altLang="zh-TW" sz="1600" dirty="0"/>
                  <a:t>n*x = 0 for n even, x for n odd</a:t>
                </a:r>
              </a:p>
              <a:p>
                <a:pPr lvl="1"/>
                <a:r>
                  <a:rPr lang="en-US" altLang="zh-TW" sz="1600" dirty="0"/>
                  <a:t>Speedup the calculation of </a:t>
                </a:r>
                <a:r>
                  <a:rPr lang="en-US" altLang="zh-TW" sz="1600" dirty="0" err="1"/>
                  <a:t>Gröbner</a:t>
                </a:r>
                <a:r>
                  <a:rPr lang="en-US" altLang="zh-TW" sz="1600" dirty="0"/>
                  <a:t> Basis.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82A1FA-39DC-45AD-90A1-D57291736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00205"/>
                <a:ext cx="11264787" cy="4530725"/>
              </a:xfrm>
              <a:blipFill>
                <a:blip r:embed="rId2"/>
                <a:stretch>
                  <a:fillRect l="-450" t="-840" r="-6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8C7147-9131-17E8-5640-8B15054CB25D}"/>
              </a:ext>
            </a:extLst>
          </p:cNvPr>
          <p:cNvSpPr txBox="1"/>
          <p:nvPr/>
        </p:nvSpPr>
        <p:spPr>
          <a:xfrm>
            <a:off x="6095999" y="919183"/>
            <a:ext cx="42514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050" dirty="0" err="1"/>
              <a:t>Gröbner</a:t>
            </a:r>
            <a:r>
              <a:rPr kumimoji="1" lang="en" altLang="zh-TW" sz="1050" dirty="0"/>
              <a:t> Bases for Boolean Function Minimization, N. </a:t>
            </a:r>
            <a:r>
              <a:rPr kumimoji="1" lang="en" altLang="zh-TW" sz="1050" dirty="0" err="1"/>
              <a:t>Faross</a:t>
            </a:r>
            <a:endParaRPr kumimoji="1" lang="zh-TW" altLang="en-US" sz="105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127AA30-2CE9-7BBB-63DD-AA380AEDDB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27770" r="-119" b="42851"/>
          <a:stretch/>
        </p:blipFill>
        <p:spPr>
          <a:xfrm>
            <a:off x="1381012" y="4629873"/>
            <a:ext cx="9721959" cy="150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4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2A1FA-39DC-45AD-90A1-D5729173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5"/>
            <a:ext cx="11264787" cy="4530725"/>
          </a:xfrm>
        </p:spPr>
        <p:txBody>
          <a:bodyPr/>
          <a:lstStyle/>
          <a:p>
            <a:r>
              <a:rPr lang="en-US" altLang="zh-TW" sz="1600" dirty="0"/>
              <a:t>Use </a:t>
            </a:r>
            <a:r>
              <a:rPr lang="en-US" altLang="zh-TW" sz="1600" dirty="0" err="1"/>
              <a:t>RevLib</a:t>
            </a:r>
            <a:r>
              <a:rPr lang="en-US" altLang="zh-TW" sz="1600" dirty="0"/>
              <a:t> Benchmark circuit and Quantum Cost from Reversible Logic Synthesis Benchmark Page.</a:t>
            </a:r>
          </a:p>
          <a:p>
            <a:endParaRPr lang="en-US" altLang="zh-TW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8C7147-9131-17E8-5640-8B15054CB25D}"/>
              </a:ext>
            </a:extLst>
          </p:cNvPr>
          <p:cNvSpPr txBox="1"/>
          <p:nvPr/>
        </p:nvSpPr>
        <p:spPr>
          <a:xfrm>
            <a:off x="6095999" y="919183"/>
            <a:ext cx="53415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050" dirty="0">
                <a:hlinkClick r:id="rId3"/>
              </a:rPr>
              <a:t>https://reversiblebenchmarks.github.io/definitions.html</a:t>
            </a:r>
            <a:endParaRPr kumimoji="1" lang="en" altLang="zh-TW" sz="1050" dirty="0"/>
          </a:p>
          <a:p>
            <a:r>
              <a:rPr kumimoji="1" lang="en" altLang="zh-TW" sz="1050" dirty="0"/>
              <a:t>Special thanks to b10901076 Brian Chen for offering the circuit to ESOP tool</a:t>
            </a:r>
            <a:endParaRPr kumimoji="1" lang="zh-TW" altLang="en-US" sz="10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33155"/>
              </p:ext>
            </p:extLst>
          </p:nvPr>
        </p:nvGraphicFramePr>
        <p:xfrm>
          <a:off x="727013" y="2314576"/>
          <a:ext cx="7693086" cy="35814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8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circuit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inputs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outputs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init_cost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cost_org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min_cost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4mod7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3_17_13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f2_232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wim_266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cm83a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743950" y="2838450"/>
            <a:ext cx="3269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init_cost</a:t>
            </a:r>
            <a:r>
              <a:rPr lang="en-US" dirty="0"/>
              <a:t>: cost of the initial reversible circuit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002060"/>
                </a:solidFill>
              </a:rPr>
              <a:t>cost_org</a:t>
            </a:r>
            <a:r>
              <a:rPr lang="en-US" dirty="0"/>
              <a:t>: total cost of the original functions without minimization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002060"/>
                </a:solidFill>
              </a:rPr>
              <a:t>min_cost</a:t>
            </a:r>
            <a:r>
              <a:rPr lang="en-US" dirty="0"/>
              <a:t>: total cost after minimization</a:t>
            </a:r>
          </a:p>
        </p:txBody>
      </p:sp>
    </p:spTree>
    <p:extLst>
      <p:ext uri="{BB962C8B-B14F-4D97-AF65-F5344CB8AC3E}">
        <p14:creationId xmlns:p14="http://schemas.microsoft.com/office/powerpoint/2010/main" val="7090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2A1FA-39DC-45AD-90A1-D5729173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5"/>
            <a:ext cx="11264787" cy="4530725"/>
          </a:xfrm>
        </p:spPr>
        <p:txBody>
          <a:bodyPr/>
          <a:lstStyle/>
          <a:p>
            <a:r>
              <a:rPr lang="en-US" altLang="zh-TW" sz="1600" dirty="0"/>
              <a:t>Apply factorization and other techniques for multilevel ESOP minimization.</a:t>
            </a:r>
          </a:p>
          <a:p>
            <a:r>
              <a:rPr lang="en-US" altLang="zh-TW" sz="1600" dirty="0"/>
              <a:t>Use </a:t>
            </a:r>
            <a:r>
              <a:rPr lang="en-US" altLang="zh-TW" sz="1600"/>
              <a:t>expansion methods to </a:t>
            </a:r>
            <a:r>
              <a:rPr lang="en-US" altLang="zh-TW" sz="1600" dirty="0"/>
              <a:t>first reduce the variable size for better calculation.</a:t>
            </a:r>
          </a:p>
          <a:p>
            <a:r>
              <a:rPr lang="en-US" altLang="zh-TW" sz="1600" dirty="0"/>
              <a:t>Optimize runtime.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13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F05FF-5A98-453A-BA69-58E889B1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 for Listening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5B80BC-6206-41DD-9BED-F950E32D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64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788B3-D411-4312-A586-5017C4F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ESOP minimization for reversible quantum circuit Synthesis</a:t>
            </a:r>
            <a:br>
              <a:rPr lang="en-US" altLang="zh-TW" sz="4800" dirty="0"/>
            </a:b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E9B6A0-E548-4411-A897-7C266EE4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6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Reversible Quantum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2A1FA-39DC-45AD-90A1-D5729173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5"/>
            <a:ext cx="11264787" cy="4530725"/>
          </a:xfrm>
        </p:spPr>
        <p:txBody>
          <a:bodyPr/>
          <a:lstStyle/>
          <a:p>
            <a:r>
              <a:rPr lang="en-US" altLang="zh-TW" sz="2400" dirty="0"/>
              <a:t>Consists of Toffoli, </a:t>
            </a:r>
            <a:r>
              <a:rPr lang="en-US" altLang="zh-TW" sz="2400" dirty="0" err="1"/>
              <a:t>FredKin</a:t>
            </a:r>
            <a:r>
              <a:rPr lang="en-US" altLang="zh-TW" sz="2400" dirty="0"/>
              <a:t>, SWAP, CNOT, and X gates.</a:t>
            </a:r>
          </a:p>
          <a:p>
            <a:endParaRPr lang="en-US" altLang="zh-TW" sz="2400" dirty="0"/>
          </a:p>
          <a:p>
            <a:r>
              <a:rPr lang="en-US" altLang="zh-TW" sz="2400" dirty="0"/>
              <a:t>Many synthesis method:</a:t>
            </a:r>
          </a:p>
          <a:p>
            <a:pPr lvl="1"/>
            <a:r>
              <a:rPr lang="en-US" altLang="zh-TW" sz="1800" dirty="0"/>
              <a:t>Transformation-based synthesis</a:t>
            </a:r>
          </a:p>
          <a:p>
            <a:pPr lvl="1"/>
            <a:r>
              <a:rPr lang="en-US" altLang="zh-TW" sz="1800" dirty="0"/>
              <a:t>BDD-based synthesis</a:t>
            </a:r>
          </a:p>
          <a:p>
            <a:pPr lvl="1"/>
            <a:r>
              <a:rPr lang="en-US" altLang="zh-TW" sz="1800" dirty="0"/>
              <a:t>ESOP synthesis</a:t>
            </a:r>
          </a:p>
          <a:p>
            <a:pPr lvl="1"/>
            <a:r>
              <a:rPr lang="en-US" altLang="zh-TW" sz="1800" dirty="0"/>
              <a:t>And many</a:t>
            </a:r>
          </a:p>
          <a:p>
            <a:r>
              <a:rPr lang="en-US" altLang="zh-TW" sz="2200" dirty="0"/>
              <a:t>Focus on ESOP minimization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76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Reversible Quantum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2A1FA-39DC-45AD-90A1-D5729173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5"/>
            <a:ext cx="11264787" cy="4530725"/>
          </a:xfrm>
        </p:spPr>
        <p:txBody>
          <a:bodyPr/>
          <a:lstStyle/>
          <a:p>
            <a:r>
              <a:rPr lang="en-US" altLang="zh-TW" sz="2400" dirty="0"/>
              <a:t>Reversible Quantum Circuit can be viewed as combination of </a:t>
            </a:r>
          </a:p>
          <a:p>
            <a:pPr marL="0" indent="0">
              <a:buNone/>
            </a:pPr>
            <a:r>
              <a:rPr lang="en-US" altLang="zh-TW" sz="2400" dirty="0"/>
              <a:t>n-control Not gates.</a:t>
            </a:r>
          </a:p>
          <a:p>
            <a:r>
              <a:rPr lang="en-US" altLang="zh-TW" sz="2400" dirty="0"/>
              <a:t>Can be represented as ESOP (XOR SOP) form</a:t>
            </a:r>
          </a:p>
          <a:p>
            <a:pPr lvl="1"/>
            <a:r>
              <a:rPr lang="en-US" altLang="zh-TW" sz="2000" dirty="0"/>
              <a:t>E.g. c’ = c </a:t>
            </a:r>
            <a:r>
              <a:rPr lang="en-US" altLang="zh-TW" sz="2000" dirty="0" err="1"/>
              <a:t>xor</a:t>
            </a:r>
            <a:r>
              <a:rPr lang="en-US" altLang="zh-TW" sz="2000" dirty="0"/>
              <a:t> (a*b)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5AFA94-E363-D0D0-B3B9-32472F42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532743"/>
            <a:ext cx="4665536" cy="20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Reversible Quantum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2A1FA-39DC-45AD-90A1-D5729173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5"/>
            <a:ext cx="11264787" cy="4530725"/>
          </a:xfrm>
        </p:spPr>
        <p:txBody>
          <a:bodyPr/>
          <a:lstStyle/>
          <a:p>
            <a:r>
              <a:rPr lang="en-US" altLang="zh-TW" sz="2000" dirty="0"/>
              <a:t>We focus on the synthesis tasks when the functions are operated on ancilla.</a:t>
            </a:r>
          </a:p>
          <a:p>
            <a:r>
              <a:rPr lang="en-US" altLang="zh-TW" sz="2000" dirty="0"/>
              <a:t>Can be directly constructed from ESOP form.</a:t>
            </a:r>
          </a:p>
          <a:p>
            <a:r>
              <a:rPr lang="en-US" altLang="zh-TW" sz="2000" dirty="0"/>
              <a:t>Assuming only positive control gates.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0A9BA6-2434-E299-3759-1B4AC7B0A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764470"/>
            <a:ext cx="4310081" cy="2255275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0A9ACC48-AA70-A9E2-BF50-754BA2DF0252}"/>
              </a:ext>
            </a:extLst>
          </p:cNvPr>
          <p:cNvSpPr/>
          <p:nvPr/>
        </p:nvSpPr>
        <p:spPr>
          <a:xfrm>
            <a:off x="1777716" y="3933453"/>
            <a:ext cx="97059" cy="10216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C39E3B8-FF70-6701-318E-23673BF6912F}"/>
              </a:ext>
            </a:extLst>
          </p:cNvPr>
          <p:cNvSpPr/>
          <p:nvPr/>
        </p:nvSpPr>
        <p:spPr>
          <a:xfrm>
            <a:off x="2176240" y="3933452"/>
            <a:ext cx="97059" cy="10216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D98BAA4-5CB1-25BD-3AD4-37D55361787F}"/>
              </a:ext>
            </a:extLst>
          </p:cNvPr>
          <p:cNvSpPr/>
          <p:nvPr/>
        </p:nvSpPr>
        <p:spPr>
          <a:xfrm>
            <a:off x="2609566" y="3933451"/>
            <a:ext cx="97059" cy="10216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04B77E9-D860-D2C5-D7DA-83B37A56FFE3}"/>
              </a:ext>
            </a:extLst>
          </p:cNvPr>
          <p:cNvSpPr/>
          <p:nvPr/>
        </p:nvSpPr>
        <p:spPr>
          <a:xfrm>
            <a:off x="3023965" y="4272983"/>
            <a:ext cx="97059" cy="10216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E19708B-D4DA-124B-A102-0B8923B387EB}"/>
              </a:ext>
            </a:extLst>
          </p:cNvPr>
          <p:cNvSpPr/>
          <p:nvPr/>
        </p:nvSpPr>
        <p:spPr>
          <a:xfrm>
            <a:off x="1768253" y="4272983"/>
            <a:ext cx="97059" cy="10216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6540431-F916-7128-9DC0-FBAD94903725}"/>
              </a:ext>
            </a:extLst>
          </p:cNvPr>
          <p:cNvSpPr/>
          <p:nvPr/>
        </p:nvSpPr>
        <p:spPr>
          <a:xfrm>
            <a:off x="2198465" y="4976598"/>
            <a:ext cx="97059" cy="10216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4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ESOP Boolean Formulas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82A1FA-39DC-45AD-90A1-D57291736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00205"/>
                <a:ext cx="11264787" cy="4530725"/>
              </a:xfrm>
            </p:spPr>
            <p:txBody>
              <a:bodyPr/>
              <a:lstStyle/>
              <a:p>
                <a:r>
                  <a:rPr lang="en-US" altLang="zh-TW" sz="2000" dirty="0"/>
                  <a:t>Set F_2 = {0,1}, with multiplication = AND, addition = XOR, we can view a polynomial f=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000" dirty="0"/>
                  <a:t> as a Boolean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000" dirty="0"/>
                  <a:t> and we can also convert a ESOP form into a polynomial.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⊕1=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¬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/>
                  <a:t>Algebraic encoding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82A1FA-39DC-45AD-90A1-D57291736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00205"/>
                <a:ext cx="11264787" cy="4530725"/>
              </a:xfrm>
              <a:blipFill>
                <a:blip r:embed="rId2"/>
                <a:stretch>
                  <a:fillRect l="-450" t="-3922" r="-3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4873174-2DC8-F769-1DB9-C84A7DDB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2" y="3831433"/>
            <a:ext cx="10447124" cy="10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5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Gröbner</a:t>
            </a:r>
            <a:r>
              <a:rPr lang="en-US" altLang="zh-TW" dirty="0"/>
              <a:t> Basis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2A1FA-39DC-45AD-90A1-D5729173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5"/>
            <a:ext cx="11264787" cy="4530725"/>
          </a:xfrm>
        </p:spPr>
        <p:txBody>
          <a:bodyPr/>
          <a:lstStyle/>
          <a:p>
            <a:r>
              <a:rPr lang="en-US" altLang="zh-TW" sz="2000" dirty="0"/>
              <a:t>A </a:t>
            </a:r>
            <a:r>
              <a:rPr lang="en-US" altLang="zh-TW" sz="2000" dirty="0" err="1"/>
              <a:t>Gröbner</a:t>
            </a:r>
            <a:r>
              <a:rPr lang="en-US" altLang="zh-TW" sz="2000" dirty="0"/>
              <a:t> Basis (in our application) can be view as follows:</a:t>
            </a:r>
            <a:br>
              <a:rPr lang="en-US" altLang="zh-TW" sz="2000" dirty="0"/>
            </a:br>
            <a:r>
              <a:rPr lang="en-US" altLang="zh-TW" sz="2000" dirty="0"/>
              <a:t>given a set of polynomials I, the </a:t>
            </a:r>
            <a:r>
              <a:rPr lang="en-US" altLang="zh-TW" sz="2000" dirty="0" err="1"/>
              <a:t>Gröbner</a:t>
            </a:r>
            <a:r>
              <a:rPr lang="en-US" altLang="zh-TW" sz="2000" dirty="0"/>
              <a:t> Basis of I consists of sets of polynomials that have the same solution as I.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3BE263-2945-0B4B-2FEE-89FEFCD6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35" y="2534421"/>
            <a:ext cx="6706506" cy="425826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D8C7147-9131-17E8-5640-8B15054CB25D}"/>
              </a:ext>
            </a:extLst>
          </p:cNvPr>
          <p:cNvSpPr txBox="1"/>
          <p:nvPr/>
        </p:nvSpPr>
        <p:spPr>
          <a:xfrm>
            <a:off x="6095999" y="919183"/>
            <a:ext cx="55242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050" dirty="0"/>
              <a:t>https://</a:t>
            </a:r>
            <a:r>
              <a:rPr kumimoji="1" lang="en" altLang="zh-TW" sz="1050" dirty="0" err="1"/>
              <a:t>www.dtubbenhauer.com</a:t>
            </a:r>
            <a:r>
              <a:rPr kumimoji="1" lang="en" altLang="zh-TW" sz="1050" dirty="0"/>
              <a:t>/slides/my-favorite-theorems/26-groebner.pdf</a:t>
            </a:r>
            <a:endParaRPr kumimoji="1"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5982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2DF7-2C33-42CC-82EB-99044916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Buchberger’s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E033F-7142-4EA6-8477-5957D1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AutoShap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CE0CCEF8-3425-7603-4E17-0181F28AD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37000" y="2482850"/>
            <a:ext cx="43180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8C7147-9131-17E8-5640-8B15054CB25D}"/>
              </a:ext>
            </a:extLst>
          </p:cNvPr>
          <p:cNvSpPr txBox="1"/>
          <p:nvPr/>
        </p:nvSpPr>
        <p:spPr>
          <a:xfrm>
            <a:off x="6095999" y="919183"/>
            <a:ext cx="55242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050" dirty="0"/>
              <a:t>https://</a:t>
            </a:r>
            <a:r>
              <a:rPr kumimoji="1" lang="en" altLang="zh-TW" sz="1050" dirty="0" err="1"/>
              <a:t>www.dtubbenhauer.com</a:t>
            </a:r>
            <a:r>
              <a:rPr kumimoji="1" lang="en" altLang="zh-TW" sz="1050" dirty="0"/>
              <a:t>/slides/my-favorite-theorems/26-groebner.pdf</a:t>
            </a:r>
            <a:endParaRPr kumimoji="1" lang="zh-TW" altLang="en-US" sz="105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42C344-4BA8-B8FF-B036-8A70CC9889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6092343" y="1774371"/>
            <a:ext cx="6099658" cy="4511630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411E6DE-3E4C-4043-CDFA-0B1AC9F50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850" r="1679"/>
          <a:stretch/>
        </p:blipFill>
        <p:spPr>
          <a:xfrm>
            <a:off x="317613" y="1693890"/>
            <a:ext cx="6145905" cy="4592112"/>
          </a:xfrm>
        </p:spPr>
      </p:pic>
    </p:spTree>
    <p:extLst>
      <p:ext uri="{BB962C8B-B14F-4D97-AF65-F5344CB8AC3E}">
        <p14:creationId xmlns:p14="http://schemas.microsoft.com/office/powerpoint/2010/main" val="110417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8C726-C81C-8D7A-2FAA-78B6D7E1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Gröbner</a:t>
            </a:r>
            <a:r>
              <a:rPr lang="en-US" altLang="zh-TW" dirty="0"/>
              <a:t> Basis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C8C229-B8F7-1E5E-8E0E-CB624E8B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9">
                <a:extLst>
                  <a:ext uri="{FF2B5EF4-FFF2-40B4-BE49-F238E27FC236}">
                    <a16:creationId xmlns:a16="http://schemas.microsoft.com/office/drawing/2014/main" id="{F194CA01-574F-E602-D9E3-21DDD2883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TW" dirty="0"/>
                  <a:t>,and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for dividing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look if leading terms of any of divisors divides leading term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 not.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We can observe none, so add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 to the set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10" name="內容版面配置區 9">
                <a:extLst>
                  <a:ext uri="{FF2B5EF4-FFF2-40B4-BE49-F238E27FC236}">
                    <a16:creationId xmlns:a16="http://schemas.microsoft.com/office/drawing/2014/main" id="{F194CA01-574F-E602-D9E3-21DDD2883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346" r="-2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056125"/>
      </p:ext>
    </p:extLst>
  </p:cSld>
  <p:clrMapOvr>
    <a:masterClrMapping/>
  </p:clrMapOvr>
</p:sld>
</file>

<file path=ppt/theme/theme1.xml><?xml version="1.0" encoding="utf-8"?>
<a:theme xmlns:a="http://schemas.openxmlformats.org/drawingml/2006/main" name="ALCOM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11413</TotalTime>
  <Words>796</Words>
  <Application>Microsoft Macintosh PowerPoint</Application>
  <PresentationFormat>寬螢幕</PresentationFormat>
  <Paragraphs>121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Comic Sans MS</vt:lpstr>
      <vt:lpstr>Garamond</vt:lpstr>
      <vt:lpstr>Verdana</vt:lpstr>
      <vt:lpstr>Wingdings</vt:lpstr>
      <vt:lpstr>ALCOM</vt:lpstr>
      <vt:lpstr>ESOP minimization for reversible quantum circuit Synthesis</vt:lpstr>
      <vt:lpstr>ESOP minimization for reversible quantum circuit Synthesis </vt:lpstr>
      <vt:lpstr>Reversible Quantum Circuit</vt:lpstr>
      <vt:lpstr>Reversible Quantum Circuit</vt:lpstr>
      <vt:lpstr>Reversible Quantum Circuit</vt:lpstr>
      <vt:lpstr>ESOP Boolean Formulas</vt:lpstr>
      <vt:lpstr>Gröbner Basis</vt:lpstr>
      <vt:lpstr>Buchberger’s algorithm</vt:lpstr>
      <vt:lpstr>Gröbner Basis Example</vt:lpstr>
      <vt:lpstr>Gröbner Basis Example</vt:lpstr>
      <vt:lpstr>Gröbner Basis</vt:lpstr>
      <vt:lpstr>Experimental Result</vt:lpstr>
      <vt:lpstr>Future Work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TianFu</dc:creator>
  <cp:lastModifiedBy>ck1070148 錡亭勳</cp:lastModifiedBy>
  <cp:revision>441</cp:revision>
  <dcterms:created xsi:type="dcterms:W3CDTF">2022-07-18T07:32:20Z</dcterms:created>
  <dcterms:modified xsi:type="dcterms:W3CDTF">2023-12-30T05:51:16Z</dcterms:modified>
</cp:coreProperties>
</file>