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4" r:id="rId2"/>
  </p:sldMasterIdLst>
  <p:notesMasterIdLst>
    <p:notesMasterId r:id="rId5"/>
  </p:notesMasterIdLst>
  <p:handoutMasterIdLst>
    <p:handoutMasterId r:id="rId6"/>
  </p:handoutMasterIdLst>
  <p:sldIdLst>
    <p:sldId id="256" r:id="rId3"/>
    <p:sldId id="689" r:id="rId4"/>
  </p:sldIdLst>
  <p:sldSz cx="9144000" cy="6858000" type="screen4x3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FFFF00"/>
    <a:srgbClr val="FF6600"/>
    <a:srgbClr val="00467A"/>
    <a:srgbClr val="92D050"/>
    <a:srgbClr val="FFFF99"/>
    <a:srgbClr val="CECD96"/>
    <a:srgbClr val="C7C587"/>
    <a:srgbClr val="D7D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1" autoAdjust="0"/>
    <p:restoredTop sz="96047" autoAdjust="0"/>
  </p:normalViewPr>
  <p:slideViewPr>
    <p:cSldViewPr snapToGrid="0">
      <p:cViewPr varScale="1">
        <p:scale>
          <a:sx n="114" d="100"/>
          <a:sy n="114" d="100"/>
        </p:scale>
        <p:origin x="13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13"/>
            <a:ext cx="3037332" cy="4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8" tIns="46883" rIns="93758" bIns="46883" numCol="1" anchor="t" anchorCtr="0" compatLnSpc="1">
            <a:prstTxWarp prst="textNoShape">
              <a:avLst/>
            </a:prstTxWarp>
          </a:bodyPr>
          <a:lstStyle>
            <a:lvl1pPr algn="l" defTabSz="93848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073" y="13"/>
            <a:ext cx="3037332" cy="4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8" tIns="46883" rIns="93758" bIns="46883" numCol="1" anchor="t" anchorCtr="0" compatLnSpc="1">
            <a:prstTxWarp prst="textNoShape">
              <a:avLst/>
            </a:prstTxWarp>
          </a:bodyPr>
          <a:lstStyle>
            <a:lvl1pPr algn="r" defTabSz="93848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8833136"/>
            <a:ext cx="3037332" cy="4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8" tIns="46883" rIns="93758" bIns="46883" numCol="1" anchor="b" anchorCtr="0" compatLnSpc="1">
            <a:prstTxWarp prst="textNoShape">
              <a:avLst/>
            </a:prstTxWarp>
          </a:bodyPr>
          <a:lstStyle>
            <a:lvl1pPr algn="l" defTabSz="93848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073" y="8833136"/>
            <a:ext cx="3037332" cy="4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8" tIns="46883" rIns="93758" bIns="46883" numCol="1" anchor="b" anchorCtr="0" compatLnSpc="1">
            <a:prstTxWarp prst="textNoShape">
              <a:avLst/>
            </a:prstTxWarp>
          </a:bodyPr>
          <a:lstStyle>
            <a:lvl1pPr algn="r" defTabSz="93848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C2BE1CA-F215-433D-8FFF-C65D864F3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13"/>
            <a:ext cx="3037332" cy="4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8" tIns="46883" rIns="93758" bIns="46883" numCol="1" anchor="t" anchorCtr="0" compatLnSpc="1">
            <a:prstTxWarp prst="textNoShape">
              <a:avLst/>
            </a:prstTxWarp>
          </a:bodyPr>
          <a:lstStyle>
            <a:lvl1pPr algn="l" defTabSz="93848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073" y="13"/>
            <a:ext cx="3037332" cy="4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8" tIns="46883" rIns="93758" bIns="46883" numCol="1" anchor="t" anchorCtr="0" compatLnSpc="1">
            <a:prstTxWarp prst="textNoShape">
              <a:avLst/>
            </a:prstTxWarp>
          </a:bodyPr>
          <a:lstStyle>
            <a:lvl1pPr algn="r" defTabSz="93848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217" y="4415791"/>
            <a:ext cx="5141976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8" tIns="46883" rIns="93758" bIns="468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8833136"/>
            <a:ext cx="3037332" cy="4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8" tIns="46883" rIns="93758" bIns="46883" numCol="1" anchor="b" anchorCtr="0" compatLnSpc="1">
            <a:prstTxWarp prst="textNoShape">
              <a:avLst/>
            </a:prstTxWarp>
          </a:bodyPr>
          <a:lstStyle>
            <a:lvl1pPr algn="l" defTabSz="93848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073" y="8833136"/>
            <a:ext cx="3037332" cy="4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8" tIns="46883" rIns="93758" bIns="46883" numCol="1" anchor="b" anchorCtr="0" compatLnSpc="1">
            <a:prstTxWarp prst="textNoShape">
              <a:avLst/>
            </a:prstTxWarp>
          </a:bodyPr>
          <a:lstStyle>
            <a:lvl1pPr algn="r" defTabSz="93848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E84F0FC-B4B3-4DF9-A849-0258DE865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5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7466"/>
            <a:fld id="{AE1387CD-E3EB-421D-A6A8-D056160B99A3}" type="slidenum">
              <a:rPr lang="en-US" smtClean="0"/>
              <a:pPr defTabSz="937466"/>
              <a:t>1</a:t>
            </a:fld>
            <a:endParaRPr lang="en-U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4FEE8-560B-4140-AA08-8148EF523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D1915-AC94-4D56-B6D3-B89F55F85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5639-BC1D-4165-99AD-EC5EA3989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2F0CE-C0A8-4F03-BD9E-6C017A9A1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24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73127-A683-49A5-9CDE-7CDDC8C8F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EE119131-77EA-4009-B5F9-07312C69C6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8C289-C52A-416C-8644-5604BB4AB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CF45B-6D86-4B88-85F5-2728AF3E7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359F-855A-4841-A4BB-C8B16152C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38601-366E-401F-96F1-5CA15198B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2DBD7-6007-4AE3-A8A4-A49E6D561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5B2C4-13AB-4C8C-B32A-372C819EE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3B6DE-9EDE-45A3-9EC9-C940C3F92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7630" y="650332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2175E705-C75D-4A11-AA68-0F44CF065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559398" y="933450"/>
            <a:ext cx="8584602" cy="110042"/>
          </a:xfrm>
          <a:prstGeom prst="rect">
            <a:avLst/>
          </a:prstGeom>
          <a:gradFill rotWithShape="1">
            <a:gsLst>
              <a:gs pos="0">
                <a:srgbClr val="1E338B"/>
              </a:gs>
              <a:gs pos="50000">
                <a:srgbClr val="1E338B">
                  <a:gamma/>
                  <a:tint val="15686"/>
                  <a:invGamma/>
                </a:srgbClr>
              </a:gs>
              <a:gs pos="100000">
                <a:srgbClr val="1E338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248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4" y="75304"/>
            <a:ext cx="978945" cy="97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8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6"/>
          <a:stretch/>
        </p:blipFill>
        <p:spPr bwMode="auto">
          <a:xfrm>
            <a:off x="7293683" y="164596"/>
            <a:ext cx="1742739" cy="67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14"/>
          <p:cNvSpPr>
            <a:spLocks noChangeArrowheads="1"/>
          </p:cNvSpPr>
          <p:nvPr/>
        </p:nvSpPr>
        <p:spPr bwMode="auto">
          <a:xfrm>
            <a:off x="0" y="51054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000" dirty="0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endParaRPr lang="en-US" sz="28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051" name="Rectangle 15"/>
          <p:cNvSpPr>
            <a:spLocks noChangeArrowheads="1"/>
          </p:cNvSpPr>
          <p:nvPr/>
        </p:nvSpPr>
        <p:spPr bwMode="auto">
          <a:xfrm>
            <a:off x="0" y="84454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j-lt"/>
              </a:rPr>
              <a:t>Austin Work Objectives</a:t>
            </a:r>
            <a:endParaRPr lang="en-US" sz="3200" b="1" dirty="0">
              <a:solidFill>
                <a:srgbClr val="000066"/>
              </a:solidFill>
              <a:latin typeface="+mj-lt"/>
            </a:endParaRPr>
          </a:p>
          <a:p>
            <a:pPr algn="ctr"/>
            <a:endParaRPr lang="en-US" sz="2000" dirty="0">
              <a:solidFill>
                <a:srgbClr val="000066"/>
              </a:solidFill>
              <a:latin typeface="+mj-lt"/>
            </a:endParaRPr>
          </a:p>
          <a:p>
            <a:pPr algn="ctr"/>
            <a:endParaRPr lang="en-US" sz="2000" dirty="0">
              <a:solidFill>
                <a:srgbClr val="000066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rgbClr val="000066"/>
                </a:solidFill>
                <a:latin typeface="+mj-lt"/>
              </a:rPr>
              <a:t>C. Denbrock</a:t>
            </a:r>
          </a:p>
          <a:p>
            <a:pPr algn="ctr"/>
            <a:r>
              <a:rPr lang="pt-BR" sz="2000" i="1" kern="0" dirty="0">
                <a:solidFill>
                  <a:srgbClr val="000066"/>
                </a:solidFill>
                <a:latin typeface="+mj-lt"/>
              </a:rPr>
              <a:t>Niowave, Inc.</a:t>
            </a:r>
          </a:p>
          <a:p>
            <a:pPr algn="ctr"/>
            <a:r>
              <a:rPr lang="pt-BR" sz="2000" i="1" kern="0" dirty="0">
                <a:solidFill>
                  <a:srgbClr val="000066"/>
                </a:solidFill>
                <a:latin typeface="+mj-lt"/>
              </a:rPr>
              <a:t>Lansing MI</a:t>
            </a:r>
          </a:p>
          <a:p>
            <a:pPr algn="ctr"/>
            <a:endParaRPr lang="pt-BR" sz="2000" i="1" kern="0" dirty="0">
              <a:solidFill>
                <a:srgbClr val="000066"/>
              </a:solidFill>
              <a:latin typeface="+mj-lt"/>
            </a:endParaRPr>
          </a:p>
          <a:p>
            <a:pPr algn="ctr"/>
            <a:r>
              <a:rPr lang="pt-BR" sz="2000" kern="0" dirty="0">
                <a:solidFill>
                  <a:srgbClr val="000066"/>
                </a:solidFill>
                <a:latin typeface="+mj-lt"/>
              </a:rPr>
              <a:t>December 16</a:t>
            </a:r>
            <a:r>
              <a:rPr lang="pt-BR" sz="2000" kern="0" baseline="30000" dirty="0">
                <a:solidFill>
                  <a:srgbClr val="000066"/>
                </a:solidFill>
                <a:latin typeface="+mj-lt"/>
              </a:rPr>
              <a:t>th</a:t>
            </a:r>
            <a:r>
              <a:rPr lang="pt-BR" sz="2000" kern="0" dirty="0">
                <a:solidFill>
                  <a:srgbClr val="000066"/>
                </a:solidFill>
                <a:latin typeface="+mj-lt"/>
              </a:rPr>
              <a:t>, 2020</a:t>
            </a:r>
          </a:p>
          <a:p>
            <a:pPr algn="ctr"/>
            <a:br>
              <a:rPr lang="pt-BR" sz="2000" kern="0" dirty="0">
                <a:solidFill>
                  <a:srgbClr val="000066"/>
                </a:solidFill>
                <a:latin typeface="+mj-lt"/>
              </a:rPr>
            </a:br>
            <a:endParaRPr lang="en-US" sz="200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20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2113" y="5360066"/>
            <a:ext cx="4743943" cy="131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86366" y="4617759"/>
            <a:ext cx="717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n-lt"/>
              </a:rPr>
              <a:t>This document contains Niowave Proprietary Data. 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+mn-lt"/>
              </a:rPr>
              <a:t>Not for release without prior written permission from Niowave.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UTA-2 Technical Design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764"/>
            <a:ext cx="8229600" cy="53281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/>
              <a:t>Data mining from binary F71 file to “The_Inventory_Plotter.py”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Convert from binary to ASCII/UTF-8</a:t>
            </a:r>
          </a:p>
          <a:p>
            <a:pPr lvl="2">
              <a:buFont typeface="+mj-lt"/>
              <a:buAutoNum type="arabicPeriod"/>
            </a:pPr>
            <a:r>
              <a:rPr lang="en-US" sz="1000"/>
              <a:t>.decode()?</a:t>
            </a:r>
            <a:endParaRPr lang="en-US" sz="10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Understand converted file to pull activity = f(time) for all isotopes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Alter “The_Inventory_Plotter.py” to pull activity = f(time) into current pandas </a:t>
            </a:r>
            <a:r>
              <a:rPr lang="en-US" sz="1400" dirty="0" err="1"/>
              <a:t>dataframe</a:t>
            </a:r>
            <a:r>
              <a:rPr lang="en-US" sz="1400" dirty="0"/>
              <a:t> infrastructure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Learn regular expressions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Learn Pandas </a:t>
            </a:r>
            <a:r>
              <a:rPr lang="en-US" sz="1000" dirty="0" err="1"/>
              <a:t>DataFrames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110679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97224</TotalTime>
  <Words>108</Words>
  <Application>Microsoft Office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2_Default Design</vt:lpstr>
      <vt:lpstr>1_Default Design</vt:lpstr>
      <vt:lpstr>PowerPoint Presentation</vt:lpstr>
      <vt:lpstr>UTA-2 Technical Design Progression</vt:lpstr>
    </vt:vector>
  </TitlesOfParts>
  <Company>NSCL - 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 Overview</dc:title>
  <dc:creator>Valeriia Starovoitova;Erik Maddock</dc:creator>
  <cp:lastModifiedBy>Chad Denbrock</cp:lastModifiedBy>
  <cp:revision>1646</cp:revision>
  <cp:lastPrinted>2020-03-25T14:29:43Z</cp:lastPrinted>
  <dcterms:created xsi:type="dcterms:W3CDTF">2006-05-23T20:30:33Z</dcterms:created>
  <dcterms:modified xsi:type="dcterms:W3CDTF">2020-12-16T13:43:36Z</dcterms:modified>
</cp:coreProperties>
</file>