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ase Moynihan"/>
  <p:cmAuthor clrIdx="1" id="1" initials="" lastIdx="2" name="andy bear"/>
  <p:cmAuthor clrIdx="2" id="2" initials="" lastIdx="1" name="Andrew Nguyen"/>
  <p:cmAuthor clrIdx="3" id="3" initials="" lastIdx="1" name="Miles McClosk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07T23:51:12.658">
    <p:pos x="6000" y="0"/>
    <p:text>Add pictures</p:text>
  </p:cm>
  <p:cm authorId="1" idx="1" dt="2018-05-09T01:35:24.431">
    <p:pos x="6000" y="100"/>
    <p:text>so remember we didn't fix this slide. the slides we submitted has this titled "Deployment Architecture"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8-05-08T01:11:07.810">
    <p:pos x="6000" y="0"/>
    <p:text>hi</p:text>
  </p:cm>
  <p:cm authorId="2" idx="1" dt="2018-05-07T17:32:32.395">
    <p:pos x="6000" y="100"/>
    <p:text>_Marked as resolved_</p:text>
  </p:cm>
  <p:cm authorId="3" idx="1" dt="2018-05-08T01:11:07.810">
    <p:pos x="6000" y="200"/>
    <p:text>_Re-opened_
How does it look?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608230eb2_1_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608230eb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608230eb2_1_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608230eb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608230eb2_1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608230eb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608230eb2_1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Google Shape;212;g3608230eb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608230eb2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Google Shape;219;g3608230eb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610844a2_4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Google Shape;226;g39610844a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[SN-001]</a:t>
            </a:r>
            <a:r>
              <a:rPr lang="en"/>
              <a:t> The system </a:t>
            </a:r>
            <a:r>
              <a:rPr b="1" lang="en"/>
              <a:t>shall </a:t>
            </a:r>
            <a:r>
              <a:rPr lang="en"/>
              <a:t>update its current position and velocity upon receipt of valid Position Velocity Messages. </a:t>
            </a:r>
            <a:endParaRPr/>
          </a:p>
          <a:p>
            <a:pPr indent="0" lvl="0" marL="0" rtl="0" algn="ctr">
              <a:lnSpc>
                <a:spcPct val="115000"/>
              </a:lnSpc>
              <a:spcBef>
                <a:spcPts val="0"/>
              </a:spcBef>
              <a:spcAft>
                <a:spcPts val="0"/>
              </a:spcAft>
              <a:buNone/>
            </a:pPr>
            <a:r>
              <a:rPr b="1" lang="en"/>
              <a:t>[SN-002]</a:t>
            </a:r>
            <a:r>
              <a:rPr lang="en"/>
              <a:t> The system </a:t>
            </a:r>
            <a:r>
              <a:rPr b="1" lang="en"/>
              <a:t>shall </a:t>
            </a:r>
            <a:r>
              <a:rPr lang="en"/>
              <a:t>cease automatic steering if 3 (adaptable) consecutive invalid messages are received within 2 seconds (adaptable). </a:t>
            </a:r>
            <a:endParaRPr/>
          </a:p>
          <a:p>
            <a:pPr indent="0" lvl="0" marL="0" rtl="0" algn="ctr">
              <a:lnSpc>
                <a:spcPct val="115000"/>
              </a:lnSpc>
              <a:spcBef>
                <a:spcPts val="0"/>
              </a:spcBef>
              <a:spcAft>
                <a:spcPts val="0"/>
              </a:spcAft>
              <a:buNone/>
            </a:pPr>
            <a:r>
              <a:rPr b="1" lang="en"/>
              <a:t>[SN-003]</a:t>
            </a:r>
            <a:r>
              <a:rPr lang="en"/>
              <a:t> The system </a:t>
            </a:r>
            <a:r>
              <a:rPr b="1" lang="en"/>
              <a:t>shall </a:t>
            </a:r>
            <a:r>
              <a:rPr lang="en"/>
              <a:t>cease automatic steering if 3 (adaptable) consecutive Position Velocity messages indicating GPS signal integrity errors are received within 2 seconds (adaptable).</a:t>
            </a:r>
            <a:endParaRPr/>
          </a:p>
          <a:p>
            <a:pPr indent="0" lvl="0" marL="0" rtl="0" algn="ctr">
              <a:lnSpc>
                <a:spcPct val="115000"/>
              </a:lnSpc>
              <a:spcBef>
                <a:spcPts val="600"/>
              </a:spcBef>
              <a:spcAft>
                <a:spcPts val="0"/>
              </a:spcAft>
              <a:buNone/>
            </a:pPr>
            <a:r>
              <a:rPr b="1" lang="en"/>
              <a:t>[SN-004]</a:t>
            </a:r>
            <a:r>
              <a:rPr lang="en"/>
              <a:t> The system </a:t>
            </a:r>
            <a:r>
              <a:rPr b="1" lang="en"/>
              <a:t>shall </a:t>
            </a:r>
            <a:r>
              <a:rPr lang="en"/>
              <a:t>generate a Navigation Display Update message indicating the vehicle’s current position after every 4</a:t>
            </a:r>
            <a:r>
              <a:rPr baseline="30000" lang="en"/>
              <a:t>th</a:t>
            </a:r>
            <a:r>
              <a:rPr lang="en"/>
              <a:t> (adaptable) valid Position Velocity Message.</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9610844a2_4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Google Shape;232;g39610844a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610844a2_4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Google Shape;238;g39610844a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t>Upon receiving a valid PVM, this process will check if it is one of every 4th such PVMs sent so far. If so, this process will send a Navigation Display Update (NDU) with the vehicle’s current position.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9610844a2_4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Google Shape;244;g39610844a2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[SN-005]</a:t>
            </a:r>
            <a:r>
              <a:rPr lang="en"/>
              <a:t> Upon receipt of a valid Routing Request Message, the system </a:t>
            </a:r>
            <a:r>
              <a:rPr b="1" lang="en"/>
              <a:t>shall </a:t>
            </a:r>
            <a:r>
              <a:rPr lang="en"/>
              <a:t>determine up to 3 (adaptable number) of routes from the vehicle’s current position to the specified destination. </a:t>
            </a:r>
            <a:endParaRPr/>
          </a:p>
          <a:p>
            <a:pPr indent="0" lvl="0" marL="0" rtl="0" algn="ctr">
              <a:lnSpc>
                <a:spcPct val="115000"/>
              </a:lnSpc>
              <a:spcBef>
                <a:spcPts val="0"/>
              </a:spcBef>
              <a:spcAft>
                <a:spcPts val="0"/>
              </a:spcAft>
              <a:buNone/>
            </a:pPr>
            <a:r>
              <a:rPr b="1" lang="en"/>
              <a:t>[SN-006]</a:t>
            </a:r>
            <a:r>
              <a:rPr lang="en"/>
              <a:t> The generated routes </a:t>
            </a:r>
            <a:r>
              <a:rPr b="1" lang="en"/>
              <a:t>shall </a:t>
            </a:r>
            <a:r>
              <a:rPr lang="en"/>
              <a:t>be sent in one or more Available Routes Messages. </a:t>
            </a:r>
            <a:endParaRPr/>
          </a:p>
          <a:p>
            <a:pPr indent="0" lvl="0" marL="0" rtl="0" algn="ctr">
              <a:lnSpc>
                <a:spcPct val="115000"/>
              </a:lnSpc>
              <a:spcBef>
                <a:spcPts val="0"/>
              </a:spcBef>
              <a:spcAft>
                <a:spcPts val="0"/>
              </a:spcAft>
              <a:buNone/>
            </a:pPr>
            <a:r>
              <a:rPr b="1" lang="en"/>
              <a:t>[SN-007]</a:t>
            </a:r>
            <a:r>
              <a:rPr lang="en"/>
              <a:t> An Available Routes message indicating that no routes are available </a:t>
            </a:r>
            <a:r>
              <a:rPr b="1" lang="en"/>
              <a:t>shall </a:t>
            </a:r>
            <a:r>
              <a:rPr lang="en"/>
              <a:t>be generated if the system is unable to determine a route to the specified destination.</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9610844a2_4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Google Shape;250;g39610844a2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t>This process will check for available routes to the destination. If at least one such route is available, this process will then send one Available Route Message (ARM) for each available route.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608230eb2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608230e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608230eb2_1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Google Shape;256;g3608230eb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608230eb2_1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Google Shape;262;g3608230eb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608230eb2_1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Google Shape;268;g3608230eb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608230eb2_1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608230eb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608230eb2_1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608230eb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608230eb2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608230e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608230eb2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608230e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608230eb2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3608230eb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60c92d006_0_3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360c92d00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608230eb2_1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Google Shape;186;g3608230eb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7525" y="1542625"/>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Navigation and Steering System</a:t>
            </a:r>
            <a:endParaRPr/>
          </a:p>
        </p:txBody>
      </p:sp>
      <p:sp>
        <p:nvSpPr>
          <p:cNvPr id="135" name="Google Shape;135;p13"/>
          <p:cNvSpPr txBox="1"/>
          <p:nvPr>
            <p:ph idx="1" type="subTitle"/>
          </p:nvPr>
        </p:nvSpPr>
        <p:spPr>
          <a:xfrm>
            <a:off x="4077225" y="3195050"/>
            <a:ext cx="4818900" cy="114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Montserrat"/>
                <a:ea typeface="Montserrat"/>
                <a:cs typeface="Montserrat"/>
                <a:sym typeface="Montserrat"/>
              </a:rPr>
              <a:t>Andy Nguyen, Miles McCloskey, Jonathan Boe,</a:t>
            </a:r>
            <a:endParaRPr b="1" sz="1400">
              <a:solidFill>
                <a:srgbClr val="FFFFFF"/>
              </a:solidFill>
              <a:latin typeface="Montserrat"/>
              <a:ea typeface="Montserrat"/>
              <a:cs typeface="Montserrat"/>
              <a:sym typeface="Montserrat"/>
            </a:endParaRPr>
          </a:p>
          <a:p>
            <a:pPr indent="0" lvl="0" marL="0">
              <a:spcBef>
                <a:spcPts val="0"/>
              </a:spcBef>
              <a:spcAft>
                <a:spcPts val="0"/>
              </a:spcAft>
              <a:buNone/>
            </a:pPr>
            <a:r>
              <a:rPr b="1" lang="en" sz="1400">
                <a:solidFill>
                  <a:srgbClr val="FFFFFF"/>
                </a:solidFill>
                <a:latin typeface="Montserrat"/>
                <a:ea typeface="Montserrat"/>
                <a:cs typeface="Montserrat"/>
                <a:sym typeface="Montserrat"/>
              </a:rPr>
              <a:t>Arshi Singh, Chase Moynihan, Tan Tran, and Austin Draper</a:t>
            </a:r>
            <a:endParaRPr b="1" sz="1400">
              <a:solidFill>
                <a:srgbClr val="FFFFFF"/>
              </a:solidFill>
              <a:latin typeface="Montserrat"/>
              <a:ea typeface="Montserrat"/>
              <a:cs typeface="Montserrat"/>
              <a:sym typeface="Montserrat"/>
            </a:endParaRPr>
          </a:p>
          <a:p>
            <a:pPr indent="0" lvl="0" marL="0">
              <a:spcBef>
                <a:spcPts val="0"/>
              </a:spcBef>
              <a:spcAft>
                <a:spcPts val="0"/>
              </a:spcAft>
              <a:buNone/>
            </a:pPr>
            <a:r>
              <a:t/>
            </a:r>
            <a:endParaRPr sz="14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Logical Architecture </a:t>
            </a:r>
            <a:endParaRPr/>
          </a:p>
        </p:txBody>
      </p:sp>
      <p:sp>
        <p:nvSpPr>
          <p:cNvPr id="195" name="Google Shape;195;p22"/>
          <p:cNvSpPr txBox="1"/>
          <p:nvPr>
            <p:ph idx="1" type="body"/>
          </p:nvPr>
        </p:nvSpPr>
        <p:spPr>
          <a:xfrm>
            <a:off x="673150" y="1583350"/>
            <a:ext cx="29148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User interface - It contains classes for each of the actors use to communicate with the system. Classes would include to GPS routes, Speed calculations, Redirecting routes due to obstacles. </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Application Layer - This case would have the main applications performed by the system. The application would send and receive requests from the users. </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Subsystems - Subsystems such as Speed Control System, Driver’s Interface, GPS Receiver, Steering Actuators, Obstacle Detection System.</a:t>
            </a:r>
            <a:endParaRPr>
              <a:solidFill>
                <a:srgbClr val="FFFFFF"/>
              </a:solidFill>
              <a:latin typeface="Montserrat"/>
              <a:ea typeface="Montserrat"/>
              <a:cs typeface="Montserrat"/>
              <a:sym typeface="Montserrat"/>
            </a:endParaRPr>
          </a:p>
        </p:txBody>
      </p:sp>
      <p:pic>
        <p:nvPicPr>
          <p:cNvPr id="196" name="Google Shape;196;p22"/>
          <p:cNvPicPr preferRelativeResize="0"/>
          <p:nvPr/>
        </p:nvPicPr>
        <p:blipFill>
          <a:blip r:embed="rId3">
            <a:alphaModFix/>
          </a:blip>
          <a:stretch>
            <a:fillRect/>
          </a:stretch>
        </p:blipFill>
        <p:spPr>
          <a:xfrm>
            <a:off x="3740350" y="1273525"/>
            <a:ext cx="4975678" cy="353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 Architecture</a:t>
            </a:r>
            <a:endParaRPr/>
          </a:p>
        </p:txBody>
      </p:sp>
      <p:sp>
        <p:nvSpPr>
          <p:cNvPr id="202" name="Google Shape;202;p23"/>
          <p:cNvSpPr txBox="1"/>
          <p:nvPr>
            <p:ph idx="1" type="body"/>
          </p:nvPr>
        </p:nvSpPr>
        <p:spPr>
          <a:xfrm>
            <a:off x="1297500" y="1116150"/>
            <a:ext cx="7038900" cy="3365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6.1	</a:t>
            </a:r>
            <a:r>
              <a:rPr b="1" lang="en" sz="1000">
                <a:solidFill>
                  <a:srgbClr val="FFFFFF"/>
                </a:solidFill>
                <a:latin typeface="Montserrat"/>
                <a:ea typeface="Montserrat"/>
                <a:cs typeface="Montserrat"/>
                <a:sym typeface="Montserrat"/>
              </a:rPr>
              <a:t>UpdatePositionAndVelocity</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6.2	</a:t>
            </a:r>
            <a:r>
              <a:rPr b="1" lang="en" sz="1000">
                <a:solidFill>
                  <a:srgbClr val="FFFFFF"/>
                </a:solidFill>
                <a:latin typeface="Montserrat"/>
                <a:ea typeface="Montserrat"/>
                <a:cs typeface="Montserrat"/>
                <a:sym typeface="Montserrat"/>
              </a:rPr>
              <a:t>CeaseAutoSteering</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6.3	</a:t>
            </a:r>
            <a:r>
              <a:rPr b="1" lang="en" sz="1000">
                <a:solidFill>
                  <a:srgbClr val="FFFFFF"/>
                </a:solidFill>
                <a:latin typeface="Montserrat"/>
                <a:ea typeface="Montserrat"/>
                <a:cs typeface="Montserrat"/>
                <a:sym typeface="Montserrat"/>
              </a:rPr>
              <a:t>MakeNDU</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6.4	</a:t>
            </a:r>
            <a:r>
              <a:rPr b="1" lang="en" sz="1000">
                <a:solidFill>
                  <a:srgbClr val="FFFFFF"/>
                </a:solidFill>
                <a:latin typeface="Montserrat"/>
                <a:ea typeface="Montserrat"/>
                <a:cs typeface="Montserrat"/>
                <a:sym typeface="Montserrat"/>
              </a:rPr>
              <a:t>DetermineRoutes</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6.5	</a:t>
            </a:r>
            <a:r>
              <a:rPr b="1" lang="en" sz="1000">
                <a:solidFill>
                  <a:srgbClr val="FFFFFF"/>
                </a:solidFill>
                <a:latin typeface="Montserrat"/>
                <a:ea typeface="Montserrat"/>
                <a:cs typeface="Montserrat"/>
                <a:sym typeface="Montserrat"/>
              </a:rPr>
              <a:t>MakeARM</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6.6	</a:t>
            </a:r>
            <a:r>
              <a:rPr b="1" lang="en" sz="1000">
                <a:solidFill>
                  <a:srgbClr val="FFFFFF"/>
                </a:solidFill>
                <a:latin typeface="Montserrat"/>
                <a:ea typeface="Montserrat"/>
                <a:cs typeface="Montserrat"/>
                <a:sym typeface="Montserrat"/>
              </a:rPr>
              <a:t>ActivateAutoSteering</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6.7	</a:t>
            </a:r>
            <a:r>
              <a:rPr b="1" lang="en" sz="1000">
                <a:solidFill>
                  <a:srgbClr val="FFFFFF"/>
                </a:solidFill>
                <a:latin typeface="Montserrat"/>
                <a:ea typeface="Montserrat"/>
                <a:cs typeface="Montserrat"/>
                <a:sym typeface="Montserrat"/>
              </a:rPr>
              <a:t>CalculateSteering</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6.8	</a:t>
            </a:r>
            <a:r>
              <a:rPr b="1" lang="en" sz="1000">
                <a:solidFill>
                  <a:srgbClr val="FFFFFF"/>
                </a:solidFill>
                <a:latin typeface="Montserrat"/>
                <a:ea typeface="Montserrat"/>
                <a:cs typeface="Montserrat"/>
                <a:sym typeface="Montserrat"/>
              </a:rPr>
              <a:t>MakeSCR</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6.9	</a:t>
            </a:r>
            <a:r>
              <a:rPr b="1" lang="en" sz="1000">
                <a:solidFill>
                  <a:srgbClr val="FFFFFF"/>
                </a:solidFill>
                <a:latin typeface="Montserrat"/>
                <a:ea typeface="Montserrat"/>
                <a:cs typeface="Montserrat"/>
                <a:sym typeface="Montserrat"/>
              </a:rPr>
              <a:t>SuspendAutoSteer</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6.10	</a:t>
            </a:r>
            <a:r>
              <a:rPr b="1" lang="en" sz="1000">
                <a:solidFill>
                  <a:srgbClr val="FFFFFF"/>
                </a:solidFill>
                <a:latin typeface="Montserrat"/>
                <a:ea typeface="Montserrat"/>
                <a:cs typeface="Montserrat"/>
                <a:sym typeface="Montserrat"/>
              </a:rPr>
              <a:t>ResumeAutoSteer</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6.11	</a:t>
            </a:r>
            <a:r>
              <a:rPr b="1" lang="en" sz="1000">
                <a:solidFill>
                  <a:srgbClr val="FFFFFF"/>
                </a:solidFill>
                <a:latin typeface="Montserrat"/>
                <a:ea typeface="Montserrat"/>
                <a:cs typeface="Montserrat"/>
                <a:sym typeface="Montserrat"/>
              </a:rPr>
              <a:t>MakeDiagnosis</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000">
                <a:solidFill>
                  <a:srgbClr val="FFFFFF"/>
                </a:solidFill>
                <a:latin typeface="Montserrat"/>
                <a:ea typeface="Montserrat"/>
                <a:cs typeface="Montserrat"/>
                <a:sym typeface="Montserrat"/>
              </a:rPr>
              <a:t>	</a:t>
            </a:r>
            <a:endParaRPr sz="10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80600" y="123325"/>
            <a:ext cx="7038900" cy="91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Arial"/>
                <a:ea typeface="Arial"/>
                <a:cs typeface="Arial"/>
                <a:sym typeface="Arial"/>
              </a:rPr>
              <a:t>            Physical Architecture</a:t>
            </a:r>
            <a:endParaRPr b="1">
              <a:solidFill>
                <a:srgbClr val="FFFFFF"/>
              </a:solidFill>
              <a:latin typeface="Arial"/>
              <a:ea typeface="Arial"/>
              <a:cs typeface="Arial"/>
              <a:sym typeface="Arial"/>
            </a:endParaRPr>
          </a:p>
          <a:p>
            <a:pPr indent="0" lvl="0" marL="0">
              <a:spcBef>
                <a:spcPts val="300"/>
              </a:spcBef>
              <a:spcAft>
                <a:spcPts val="0"/>
              </a:spcAft>
              <a:buNone/>
            </a:pPr>
            <a:r>
              <a:t/>
            </a:r>
            <a:endParaRPr/>
          </a:p>
        </p:txBody>
      </p:sp>
      <p:sp>
        <p:nvSpPr>
          <p:cNvPr id="208" name="Google Shape;208;p24"/>
          <p:cNvSpPr txBox="1"/>
          <p:nvPr>
            <p:ph idx="1" type="body"/>
          </p:nvPr>
        </p:nvSpPr>
        <p:spPr>
          <a:xfrm>
            <a:off x="282625" y="3734400"/>
            <a:ext cx="8199000" cy="14091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F3F3F3"/>
              </a:buClr>
              <a:buSzPts val="1400"/>
              <a:buFont typeface="Arial"/>
              <a:buChar char="●"/>
            </a:pPr>
            <a:r>
              <a:rPr lang="en" sz="1400">
                <a:solidFill>
                  <a:srgbClr val="F3F3F3"/>
                </a:solidFill>
                <a:latin typeface="Arial"/>
                <a:ea typeface="Arial"/>
                <a:cs typeface="Arial"/>
                <a:sym typeface="Arial"/>
              </a:rPr>
              <a:t>Uses lasers, access points, and connections to servers &amp; networks</a:t>
            </a:r>
            <a:endParaRPr sz="1400">
              <a:solidFill>
                <a:srgbClr val="F3F3F3"/>
              </a:solidFill>
              <a:latin typeface="Arial"/>
              <a:ea typeface="Arial"/>
              <a:cs typeface="Arial"/>
              <a:sym typeface="Arial"/>
            </a:endParaRPr>
          </a:p>
          <a:p>
            <a:pPr indent="-317500" lvl="0" marL="457200" rtl="0">
              <a:lnSpc>
                <a:spcPct val="100000"/>
              </a:lnSpc>
              <a:spcBef>
                <a:spcPts val="0"/>
              </a:spcBef>
              <a:spcAft>
                <a:spcPts val="0"/>
              </a:spcAft>
              <a:buClr>
                <a:srgbClr val="F3F3F3"/>
              </a:buClr>
              <a:buSzPts val="1400"/>
              <a:buFont typeface="Arial"/>
              <a:buChar char="●"/>
            </a:pPr>
            <a:r>
              <a:rPr lang="en" sz="1400">
                <a:solidFill>
                  <a:srgbClr val="F3F3F3"/>
                </a:solidFill>
                <a:latin typeface="Arial"/>
                <a:ea typeface="Arial"/>
                <a:cs typeface="Arial"/>
                <a:sym typeface="Arial"/>
              </a:rPr>
              <a:t>NSS Device transmits lasers</a:t>
            </a:r>
            <a:endParaRPr sz="1400">
              <a:solidFill>
                <a:srgbClr val="F3F3F3"/>
              </a:solidFill>
              <a:latin typeface="Arial"/>
              <a:ea typeface="Arial"/>
              <a:cs typeface="Arial"/>
              <a:sym typeface="Arial"/>
            </a:endParaRPr>
          </a:p>
          <a:p>
            <a:pPr indent="-317500" lvl="0" marL="457200" rtl="0">
              <a:lnSpc>
                <a:spcPct val="100000"/>
              </a:lnSpc>
              <a:spcBef>
                <a:spcPts val="0"/>
              </a:spcBef>
              <a:spcAft>
                <a:spcPts val="0"/>
              </a:spcAft>
              <a:buClr>
                <a:srgbClr val="F3F3F3"/>
              </a:buClr>
              <a:buSzPts val="1400"/>
              <a:buFont typeface="Arial"/>
              <a:buChar char="●"/>
            </a:pPr>
            <a:r>
              <a:rPr lang="en" sz="1400">
                <a:solidFill>
                  <a:srgbClr val="F3F3F3"/>
                </a:solidFill>
                <a:latin typeface="Arial"/>
                <a:ea typeface="Arial"/>
                <a:cs typeface="Arial"/>
                <a:sym typeface="Arial"/>
              </a:rPr>
              <a:t>Access points boost the connection of laser sensors to reach servers and networks</a:t>
            </a:r>
            <a:endParaRPr sz="1400">
              <a:solidFill>
                <a:srgbClr val="F3F3F3"/>
              </a:solidFill>
              <a:latin typeface="Arial"/>
              <a:ea typeface="Arial"/>
              <a:cs typeface="Arial"/>
              <a:sym typeface="Arial"/>
            </a:endParaRPr>
          </a:p>
          <a:p>
            <a:pPr indent="-317500" lvl="0" marL="457200" rtl="0">
              <a:lnSpc>
                <a:spcPct val="100000"/>
              </a:lnSpc>
              <a:spcBef>
                <a:spcPts val="0"/>
              </a:spcBef>
              <a:spcAft>
                <a:spcPts val="0"/>
              </a:spcAft>
              <a:buClr>
                <a:srgbClr val="F3F3F3"/>
              </a:buClr>
              <a:buSzPts val="1400"/>
              <a:buFont typeface="Arial"/>
              <a:buChar char="●"/>
            </a:pPr>
            <a:r>
              <a:rPr lang="en" sz="1400">
                <a:solidFill>
                  <a:srgbClr val="F3F3F3"/>
                </a:solidFill>
                <a:latin typeface="Arial"/>
                <a:ea typeface="Arial"/>
                <a:cs typeface="Arial"/>
                <a:sym typeface="Arial"/>
              </a:rPr>
              <a:t>Sonny servers and Navstar transmit up-to-date information like current position</a:t>
            </a:r>
            <a:endParaRPr sz="1400">
              <a:solidFill>
                <a:srgbClr val="F3F3F3"/>
              </a:solidFill>
              <a:latin typeface="Arial"/>
              <a:ea typeface="Arial"/>
              <a:cs typeface="Arial"/>
              <a:sym typeface="Arial"/>
            </a:endParaRPr>
          </a:p>
        </p:txBody>
      </p:sp>
      <p:pic>
        <p:nvPicPr>
          <p:cNvPr id="209" name="Google Shape;209;p24"/>
          <p:cNvPicPr preferRelativeResize="0"/>
          <p:nvPr/>
        </p:nvPicPr>
        <p:blipFill>
          <a:blip r:embed="rId3">
            <a:alphaModFix/>
          </a:blip>
          <a:stretch>
            <a:fillRect/>
          </a:stretch>
        </p:blipFill>
        <p:spPr>
          <a:xfrm>
            <a:off x="1542476" y="944675"/>
            <a:ext cx="5679299" cy="2530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600"/>
              </a:spcBef>
              <a:spcAft>
                <a:spcPts val="300"/>
              </a:spcAft>
              <a:buNone/>
            </a:pPr>
            <a:r>
              <a:rPr b="1" lang="en">
                <a:solidFill>
                  <a:srgbClr val="FFFFFF"/>
                </a:solidFill>
                <a:latin typeface="Arial"/>
                <a:ea typeface="Arial"/>
                <a:cs typeface="Arial"/>
                <a:sym typeface="Arial"/>
              </a:rPr>
              <a:t>Development Architecture</a:t>
            </a:r>
            <a:endParaRPr>
              <a:solidFill>
                <a:srgbClr val="FFFFFF"/>
              </a:solidFill>
            </a:endParaRPr>
          </a:p>
        </p:txBody>
      </p:sp>
      <p:sp>
        <p:nvSpPr>
          <p:cNvPr id="215" name="Google Shape;215;p25"/>
          <p:cNvSpPr txBox="1"/>
          <p:nvPr>
            <p:ph idx="1" type="body"/>
          </p:nvPr>
        </p:nvSpPr>
        <p:spPr>
          <a:xfrm>
            <a:off x="1297500" y="1567550"/>
            <a:ext cx="3504600" cy="29112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SQL</a:t>
            </a:r>
            <a:endParaRPr sz="1400">
              <a:solidFill>
                <a:srgbClr val="FFFFFF"/>
              </a:solidFill>
              <a:latin typeface="Arial"/>
              <a:ea typeface="Arial"/>
              <a:cs typeface="Arial"/>
              <a:sym typeface="Arial"/>
            </a:endParaRPr>
          </a:p>
          <a:p>
            <a:pPr indent="-317500" lvl="0" marL="457200"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Reliable connection protocol</a:t>
            </a:r>
            <a:endParaRPr sz="1400">
              <a:solidFill>
                <a:srgbClr val="FFFFFF"/>
              </a:solidFill>
              <a:latin typeface="Arial"/>
              <a:ea typeface="Arial"/>
              <a:cs typeface="Arial"/>
              <a:sym typeface="Arial"/>
            </a:endParaRPr>
          </a:p>
          <a:p>
            <a:pPr indent="-317500" lvl="0" marL="457200"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Python Data analysis library Panda</a:t>
            </a:r>
            <a:endParaRPr sz="1400">
              <a:solidFill>
                <a:srgbClr val="FFFFFF"/>
              </a:solidFill>
              <a:latin typeface="Arial"/>
              <a:ea typeface="Arial"/>
              <a:cs typeface="Arial"/>
              <a:sym typeface="Arial"/>
            </a:endParaRPr>
          </a:p>
          <a:p>
            <a:pPr indent="0" lvl="0" marL="0" rtl="0">
              <a:lnSpc>
                <a:spcPct val="100000"/>
              </a:lnSpc>
              <a:spcBef>
                <a:spcPts val="0"/>
              </a:spcBef>
              <a:spcAft>
                <a:spcPts val="0"/>
              </a:spcAft>
              <a:buNone/>
            </a:pPr>
            <a:r>
              <a:t/>
            </a:r>
            <a:endParaRPr sz="2400">
              <a:solidFill>
                <a:srgbClr val="FFFFFF"/>
              </a:solidFill>
              <a:latin typeface="Arial"/>
              <a:ea typeface="Arial"/>
              <a:cs typeface="Arial"/>
              <a:sym typeface="Arial"/>
            </a:endParaRPr>
          </a:p>
          <a:p>
            <a:pPr indent="0" lvl="0" marL="0" rtl="0">
              <a:lnSpc>
                <a:spcPct val="100000"/>
              </a:lnSpc>
              <a:spcBef>
                <a:spcPts val="0"/>
              </a:spcBef>
              <a:spcAft>
                <a:spcPts val="0"/>
              </a:spcAft>
              <a:buSzPts val="2400"/>
              <a:buNone/>
            </a:pPr>
            <a:r>
              <a:t/>
            </a:r>
            <a:endParaRPr sz="2400">
              <a:solidFill>
                <a:srgbClr val="FFFFFF"/>
              </a:solidFill>
              <a:latin typeface="Arial"/>
              <a:ea typeface="Arial"/>
              <a:cs typeface="Arial"/>
              <a:sym typeface="Arial"/>
            </a:endParaRPr>
          </a:p>
        </p:txBody>
      </p:sp>
      <p:pic>
        <p:nvPicPr>
          <p:cNvPr id="216" name="Google Shape;216;p25"/>
          <p:cNvPicPr preferRelativeResize="0"/>
          <p:nvPr/>
        </p:nvPicPr>
        <p:blipFill>
          <a:blip r:embed="rId4">
            <a:alphaModFix/>
          </a:blip>
          <a:stretch>
            <a:fillRect/>
          </a:stretch>
        </p:blipFill>
        <p:spPr>
          <a:xfrm>
            <a:off x="4954500" y="1460250"/>
            <a:ext cx="3821725" cy="166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966625" y="0"/>
            <a:ext cx="7038900" cy="914100"/>
          </a:xfrm>
          <a:prstGeom prst="rect">
            <a:avLst/>
          </a:prstGeom>
        </p:spPr>
        <p:txBody>
          <a:bodyPr anchorCtr="0" anchor="t" bIns="91425" lIns="91425" spcFirstLastPara="1" rIns="91425" wrap="square" tIns="91425">
            <a:noAutofit/>
          </a:bodyPr>
          <a:lstStyle/>
          <a:p>
            <a:pPr indent="0" lvl="0" marL="0" rtl="0">
              <a:spcBef>
                <a:spcPts val="600"/>
              </a:spcBef>
              <a:spcAft>
                <a:spcPts val="300"/>
              </a:spcAft>
              <a:buNone/>
            </a:pPr>
            <a:r>
              <a:rPr b="1" lang="en" sz="3000">
                <a:solidFill>
                  <a:srgbClr val="FFFFFF"/>
                </a:solidFill>
                <a:latin typeface="Arial"/>
                <a:ea typeface="Arial"/>
                <a:cs typeface="Arial"/>
                <a:sym typeface="Arial"/>
              </a:rPr>
              <a:t>Scenarios</a:t>
            </a:r>
            <a:endParaRPr sz="3000">
              <a:solidFill>
                <a:srgbClr val="FFFFFF"/>
              </a:solidFill>
            </a:endParaRPr>
          </a:p>
        </p:txBody>
      </p:sp>
      <p:sp>
        <p:nvSpPr>
          <p:cNvPr id="222" name="Google Shape;222;p26"/>
          <p:cNvSpPr txBox="1"/>
          <p:nvPr>
            <p:ph idx="1" type="body"/>
          </p:nvPr>
        </p:nvSpPr>
        <p:spPr>
          <a:xfrm>
            <a:off x="93750" y="1497500"/>
            <a:ext cx="4514100" cy="3509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800">
              <a:solidFill>
                <a:srgbClr val="FFFFFF"/>
              </a:solidFill>
            </a:endParaRPr>
          </a:p>
        </p:txBody>
      </p:sp>
      <p:pic>
        <p:nvPicPr>
          <p:cNvPr id="223" name="Google Shape;223;p26"/>
          <p:cNvPicPr preferRelativeResize="0"/>
          <p:nvPr/>
        </p:nvPicPr>
        <p:blipFill>
          <a:blip r:embed="rId3">
            <a:alphaModFix/>
          </a:blip>
          <a:stretch>
            <a:fillRect/>
          </a:stretch>
        </p:blipFill>
        <p:spPr>
          <a:xfrm>
            <a:off x="1965025" y="754075"/>
            <a:ext cx="4727551" cy="421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Arial"/>
                <a:ea typeface="Arial"/>
                <a:cs typeface="Arial"/>
                <a:sym typeface="Arial"/>
              </a:rPr>
              <a:t>UpdatePositionAndVelocity - USE CASE</a:t>
            </a:r>
            <a:endParaRPr b="1" sz="1400">
              <a:solidFill>
                <a:srgbClr val="FFFFFF"/>
              </a:solidFill>
              <a:latin typeface="Arial"/>
              <a:ea typeface="Arial"/>
              <a:cs typeface="Arial"/>
              <a:sym typeface="Arial"/>
            </a:endParaRPr>
          </a:p>
          <a:p>
            <a:pPr indent="0" lvl="0" marL="0">
              <a:spcBef>
                <a:spcPts val="0"/>
              </a:spcBef>
              <a:spcAft>
                <a:spcPts val="0"/>
              </a:spcAft>
              <a:buNone/>
            </a:pPr>
            <a:r>
              <a:t/>
            </a:r>
            <a:endParaRPr/>
          </a:p>
        </p:txBody>
      </p:sp>
      <p:sp>
        <p:nvSpPr>
          <p:cNvPr id="229" name="Google Shape;229;p27"/>
          <p:cNvSpPr txBox="1"/>
          <p:nvPr>
            <p:ph idx="1" type="body"/>
          </p:nvPr>
        </p:nvSpPr>
        <p:spPr>
          <a:xfrm>
            <a:off x="1297500" y="921550"/>
            <a:ext cx="7038900" cy="35571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FFFFFF"/>
                </a:solidFill>
                <a:latin typeface="Cambria"/>
                <a:ea typeface="Cambria"/>
                <a:cs typeface="Cambria"/>
                <a:sym typeface="Cambria"/>
              </a:rPr>
              <a:t>3.2.1</a:t>
            </a:r>
            <a:r>
              <a:rPr lang="en" sz="1200">
                <a:solidFill>
                  <a:srgbClr val="FFFFFF"/>
                </a:solidFill>
                <a:latin typeface="Cambria"/>
                <a:ea typeface="Cambria"/>
                <a:cs typeface="Cambria"/>
                <a:sym typeface="Cambria"/>
              </a:rPr>
              <a:t> </a:t>
            </a:r>
            <a:r>
              <a:rPr b="1" lang="en" sz="1200">
                <a:solidFill>
                  <a:srgbClr val="FFFFFF"/>
                </a:solidFill>
                <a:latin typeface="Arial"/>
                <a:ea typeface="Arial"/>
                <a:cs typeface="Arial"/>
                <a:sym typeface="Arial"/>
              </a:rPr>
              <a:t>UpdatePositionAndVelocity</a:t>
            </a:r>
            <a:endParaRPr sz="12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Use Case # 1</a:t>
            </a:r>
            <a:endParaRPr b="1"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Objective</a:t>
            </a:r>
            <a:r>
              <a:rPr lang="en" sz="1100">
                <a:solidFill>
                  <a:srgbClr val="FFFFFF"/>
                </a:solidFill>
                <a:latin typeface="Cambria"/>
                <a:ea typeface="Cambria"/>
                <a:cs typeface="Cambria"/>
                <a:sym typeface="Cambria"/>
              </a:rPr>
              <a:t>: l</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Priority</a:t>
            </a:r>
            <a:r>
              <a:rPr lang="en" sz="1100">
                <a:solidFill>
                  <a:srgbClr val="FFFFFF"/>
                </a:solidFill>
                <a:latin typeface="Cambria"/>
                <a:ea typeface="Cambria"/>
                <a:cs typeface="Cambria"/>
                <a:sym typeface="Cambria"/>
              </a:rPr>
              <a:t>: Very High</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Actor</a:t>
            </a:r>
            <a:r>
              <a:rPr lang="en" sz="1100">
                <a:solidFill>
                  <a:srgbClr val="FFFFFF"/>
                </a:solidFill>
                <a:latin typeface="Cambria"/>
                <a:ea typeface="Cambria"/>
                <a:cs typeface="Cambria"/>
                <a:sym typeface="Cambria"/>
              </a:rPr>
              <a:t>: Control </a:t>
            </a:r>
            <a:r>
              <a:rPr lang="en" sz="1100">
                <a:solidFill>
                  <a:srgbClr val="FFFFFF"/>
                </a:solidFill>
                <a:latin typeface="Cambria"/>
                <a:ea typeface="Cambria"/>
                <a:cs typeface="Cambria"/>
                <a:sym typeface="Cambria"/>
              </a:rPr>
              <a:t>Module</a:t>
            </a:r>
            <a:r>
              <a:rPr lang="en" sz="1100">
                <a:solidFill>
                  <a:srgbClr val="FFFFFF"/>
                </a:solidFill>
                <a:latin typeface="Cambria"/>
                <a:ea typeface="Cambria"/>
                <a:cs typeface="Cambria"/>
                <a:sym typeface="Cambria"/>
              </a:rPr>
              <a:t>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Basic Flow</a:t>
            </a:r>
            <a:endParaRPr b="1"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Control Module </a:t>
            </a:r>
            <a:r>
              <a:rPr lang="en" sz="1100">
                <a:solidFill>
                  <a:srgbClr val="FFFFFF"/>
                </a:solidFill>
                <a:latin typeface="Cambria"/>
                <a:ea typeface="Cambria"/>
                <a:cs typeface="Cambria"/>
                <a:sym typeface="Cambria"/>
              </a:rPr>
              <a:t>receives positional data from vehicle sensors </a:t>
            </a:r>
            <a:r>
              <a:rPr lang="en" sz="1100">
                <a:solidFill>
                  <a:srgbClr val="FFFFFF"/>
                </a:solidFill>
                <a:latin typeface="Cambria"/>
                <a:ea typeface="Cambria"/>
                <a:cs typeface="Cambria"/>
                <a:sym typeface="Cambria"/>
              </a:rPr>
              <a:t>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Alternate</a:t>
            </a: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Flow</a:t>
            </a:r>
            <a:r>
              <a:rPr lang="en" sz="1100">
                <a:solidFill>
                  <a:srgbClr val="FFFFFF"/>
                </a:solidFill>
                <a:latin typeface="Cambria"/>
                <a:ea typeface="Cambria"/>
                <a:cs typeface="Cambria"/>
                <a:sym typeface="Cambria"/>
              </a:rPr>
              <a:t>: NONE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Precondition</a:t>
            </a:r>
            <a:r>
              <a:rPr lang="en" sz="1100">
                <a:solidFill>
                  <a:srgbClr val="FFFFFF"/>
                </a:solidFill>
                <a:latin typeface="Cambria"/>
                <a:ea typeface="Cambria"/>
                <a:cs typeface="Cambria"/>
                <a:sym typeface="Cambria"/>
              </a:rPr>
              <a:t>: User must be connected to network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Postcondition</a:t>
            </a:r>
            <a:r>
              <a:rPr lang="en" sz="1100">
                <a:solidFill>
                  <a:srgbClr val="FFFFFF"/>
                </a:solidFill>
                <a:latin typeface="Cambria"/>
                <a:ea typeface="Cambria"/>
                <a:cs typeface="Cambria"/>
                <a:sym typeface="Cambria"/>
              </a:rPr>
              <a:t>: Vehicle status will be updated </a:t>
            </a:r>
            <a:endParaRPr sz="1100">
              <a:solidFill>
                <a:srgbClr val="FFFFFF"/>
              </a:solidFill>
              <a:latin typeface="Cambria"/>
              <a:ea typeface="Cambria"/>
              <a:cs typeface="Cambria"/>
              <a:sym typeface="Cambria"/>
            </a:endParaRPr>
          </a:p>
          <a:p>
            <a:pPr indent="0" lvl="0" marL="0">
              <a:spcBef>
                <a:spcPts val="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Arial"/>
                <a:ea typeface="Arial"/>
                <a:cs typeface="Arial"/>
                <a:sym typeface="Arial"/>
              </a:rPr>
              <a:t>CeaseAutoSteering - USE CASE</a:t>
            </a:r>
            <a:endParaRPr sz="1400"/>
          </a:p>
        </p:txBody>
      </p:sp>
      <p:sp>
        <p:nvSpPr>
          <p:cNvPr id="235" name="Google Shape;235;p28"/>
          <p:cNvSpPr txBox="1"/>
          <p:nvPr>
            <p:ph idx="1" type="body"/>
          </p:nvPr>
        </p:nvSpPr>
        <p:spPr>
          <a:xfrm>
            <a:off x="1297500" y="900100"/>
            <a:ext cx="7038900" cy="35787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FFFFFF"/>
                </a:solidFill>
                <a:latin typeface="Cambria"/>
                <a:ea typeface="Cambria"/>
                <a:cs typeface="Cambria"/>
                <a:sym typeface="Cambria"/>
              </a:rPr>
              <a:t>3.2.2</a:t>
            </a:r>
            <a:r>
              <a:rPr lang="en" sz="1200">
                <a:solidFill>
                  <a:srgbClr val="FFFFFF"/>
                </a:solidFill>
                <a:latin typeface="Cambria"/>
                <a:ea typeface="Cambria"/>
                <a:cs typeface="Cambria"/>
                <a:sym typeface="Cambria"/>
              </a:rPr>
              <a:t> </a:t>
            </a:r>
            <a:r>
              <a:rPr b="1" lang="en" sz="1400">
                <a:solidFill>
                  <a:srgbClr val="FFFFFF"/>
                </a:solidFill>
                <a:latin typeface="Arial"/>
                <a:ea typeface="Arial"/>
                <a:cs typeface="Arial"/>
                <a:sym typeface="Arial"/>
              </a:rPr>
              <a:t>CeaseAutoSteering</a:t>
            </a:r>
            <a:endParaRPr sz="12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Use Case # 2</a:t>
            </a:r>
            <a:endParaRPr b="1"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Objective</a:t>
            </a:r>
            <a:r>
              <a:rPr lang="en" sz="1100">
                <a:solidFill>
                  <a:srgbClr val="FFFFFF"/>
                </a:solidFill>
                <a:latin typeface="Cambria"/>
                <a:ea typeface="Cambria"/>
                <a:cs typeface="Cambria"/>
                <a:sym typeface="Cambria"/>
              </a:rPr>
              <a:t>: Cease auto steering if conditions are met</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Priority</a:t>
            </a:r>
            <a:r>
              <a:rPr lang="en" sz="1100">
                <a:solidFill>
                  <a:srgbClr val="FFFFFF"/>
                </a:solidFill>
                <a:latin typeface="Cambria"/>
                <a:ea typeface="Cambria"/>
                <a:cs typeface="Cambria"/>
                <a:sym typeface="Cambria"/>
              </a:rPr>
              <a:t>: Very High</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Actor</a:t>
            </a:r>
            <a:r>
              <a:rPr lang="en" sz="1100">
                <a:solidFill>
                  <a:srgbClr val="FFFFFF"/>
                </a:solidFill>
                <a:latin typeface="Cambria"/>
                <a:ea typeface="Cambria"/>
                <a:cs typeface="Cambria"/>
                <a:sym typeface="Cambria"/>
              </a:rPr>
              <a:t>: Control Module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Basic Flow</a:t>
            </a:r>
            <a:endParaRPr b="1"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Receives three consecutive invalid messages within 2 seconds or,</a:t>
            </a:r>
            <a:endParaRPr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Cannot avoid obstacle within 100ms or,</a:t>
            </a:r>
            <a:endParaRPr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Receives a state change message or,</a:t>
            </a:r>
            <a:endParaRPr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System detects error</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Alternate</a:t>
            </a: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Flow</a:t>
            </a:r>
            <a:r>
              <a:rPr lang="en" sz="1100">
                <a:solidFill>
                  <a:srgbClr val="FFFFFF"/>
                </a:solidFill>
                <a:latin typeface="Cambria"/>
                <a:ea typeface="Cambria"/>
                <a:cs typeface="Cambria"/>
                <a:sym typeface="Cambria"/>
              </a:rPr>
              <a:t>: NONE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Precondition</a:t>
            </a:r>
            <a:r>
              <a:rPr lang="en" sz="1100">
                <a:solidFill>
                  <a:srgbClr val="FFFFFF"/>
                </a:solidFill>
                <a:latin typeface="Cambria"/>
                <a:ea typeface="Cambria"/>
                <a:cs typeface="Cambria"/>
                <a:sym typeface="Cambria"/>
              </a:rPr>
              <a:t>: One of the basic flows mentioned above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800"/>
              </a:spcAft>
              <a:buNone/>
            </a:pPr>
            <a:r>
              <a:rPr b="1" lang="en" sz="1100">
                <a:solidFill>
                  <a:srgbClr val="FFFFFF"/>
                </a:solidFill>
                <a:latin typeface="Cambria"/>
                <a:ea typeface="Cambria"/>
                <a:cs typeface="Cambria"/>
                <a:sym typeface="Cambria"/>
              </a:rPr>
              <a:t>Postcondition</a:t>
            </a:r>
            <a:r>
              <a:rPr lang="en" sz="1100">
                <a:solidFill>
                  <a:srgbClr val="FFFFFF"/>
                </a:solidFill>
                <a:latin typeface="Cambria"/>
                <a:ea typeface="Cambria"/>
                <a:cs typeface="Cambria"/>
                <a:sym typeface="Cambria"/>
              </a:rPr>
              <a:t>: Auto steering will halt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669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Arial"/>
                <a:ea typeface="Arial"/>
                <a:cs typeface="Arial"/>
                <a:sym typeface="Arial"/>
              </a:rPr>
              <a:t>MakeNDU - USE CASE</a:t>
            </a:r>
            <a:endParaRPr b="1" sz="1400">
              <a:solidFill>
                <a:srgbClr val="FFFFFF"/>
              </a:solidFill>
              <a:latin typeface="Arial"/>
              <a:ea typeface="Arial"/>
              <a:cs typeface="Arial"/>
              <a:sym typeface="Arial"/>
            </a:endParaRPr>
          </a:p>
          <a:p>
            <a:pPr indent="0" lvl="0" marL="0">
              <a:spcBef>
                <a:spcPts val="0"/>
              </a:spcBef>
              <a:spcAft>
                <a:spcPts val="0"/>
              </a:spcAft>
              <a:buNone/>
            </a:pPr>
            <a:r>
              <a:t/>
            </a:r>
            <a:endParaRPr/>
          </a:p>
        </p:txBody>
      </p:sp>
      <p:sp>
        <p:nvSpPr>
          <p:cNvPr id="241" name="Google Shape;241;p29"/>
          <p:cNvSpPr txBox="1"/>
          <p:nvPr>
            <p:ph idx="1" type="body"/>
          </p:nvPr>
        </p:nvSpPr>
        <p:spPr>
          <a:xfrm>
            <a:off x="1297500" y="967075"/>
            <a:ext cx="7038900" cy="35118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FFFFFF"/>
                </a:solidFill>
                <a:latin typeface="Cambria"/>
                <a:ea typeface="Cambria"/>
                <a:cs typeface="Cambria"/>
                <a:sym typeface="Cambria"/>
              </a:rPr>
              <a:t>3.2.3</a:t>
            </a:r>
            <a:r>
              <a:rPr lang="en" sz="1200">
                <a:solidFill>
                  <a:srgbClr val="FFFFFF"/>
                </a:solidFill>
                <a:latin typeface="Cambria"/>
                <a:ea typeface="Cambria"/>
                <a:cs typeface="Cambria"/>
                <a:sym typeface="Cambria"/>
              </a:rPr>
              <a:t> </a:t>
            </a:r>
            <a:r>
              <a:rPr b="1" lang="en" sz="1400">
                <a:solidFill>
                  <a:srgbClr val="FFFFFF"/>
                </a:solidFill>
                <a:latin typeface="Arial"/>
                <a:ea typeface="Arial"/>
                <a:cs typeface="Arial"/>
                <a:sym typeface="Arial"/>
              </a:rPr>
              <a:t>MakeNDU </a:t>
            </a:r>
            <a:endParaRPr sz="12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Use Case # 3</a:t>
            </a:r>
            <a:endParaRPr b="1"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Objective</a:t>
            </a:r>
            <a:r>
              <a:rPr lang="en" sz="1100">
                <a:solidFill>
                  <a:srgbClr val="FFFFFF"/>
                </a:solidFill>
                <a:latin typeface="Cambria"/>
                <a:ea typeface="Cambria"/>
                <a:cs typeface="Cambria"/>
                <a:sym typeface="Cambria"/>
              </a:rPr>
              <a:t>: Error checking the PVM, and updating the Navigation Display with the current position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Priority</a:t>
            </a:r>
            <a:r>
              <a:rPr lang="en" sz="1100">
                <a:solidFill>
                  <a:srgbClr val="FFFFFF"/>
                </a:solidFill>
                <a:latin typeface="Cambria"/>
                <a:ea typeface="Cambria"/>
                <a:cs typeface="Cambria"/>
                <a:sym typeface="Cambria"/>
              </a:rPr>
              <a:t>: High</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Actor</a:t>
            </a:r>
            <a:r>
              <a:rPr lang="en" sz="1100">
                <a:solidFill>
                  <a:srgbClr val="FFFFFF"/>
                </a:solidFill>
                <a:latin typeface="Cambria"/>
                <a:ea typeface="Cambria"/>
                <a:cs typeface="Cambria"/>
                <a:sym typeface="Cambria"/>
              </a:rPr>
              <a:t>: Control Module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Basic Flow</a:t>
            </a:r>
            <a:endParaRPr b="1"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After receiving a valid PVM, this process will check if it is one of every 4th such PVM’s sent</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Includes</a:t>
            </a:r>
            <a:r>
              <a:rPr lang="en" sz="1100">
                <a:solidFill>
                  <a:srgbClr val="FFFFFF"/>
                </a:solidFill>
                <a:latin typeface="Cambria"/>
                <a:ea typeface="Cambria"/>
                <a:cs typeface="Cambria"/>
                <a:sym typeface="Cambria"/>
              </a:rPr>
              <a:t>: PVM</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Precondition</a:t>
            </a:r>
            <a:r>
              <a:rPr lang="en" sz="1100">
                <a:solidFill>
                  <a:srgbClr val="FFFFFF"/>
                </a:solidFill>
                <a:latin typeface="Cambria"/>
                <a:ea typeface="Cambria"/>
                <a:cs typeface="Cambria"/>
                <a:sym typeface="Cambria"/>
              </a:rPr>
              <a:t>: A valid Position Velocity Message (PVM)</a:t>
            </a:r>
            <a:endParaRPr sz="1100">
              <a:solidFill>
                <a:srgbClr val="FFFFFF"/>
              </a:solidFill>
              <a:latin typeface="Cambria"/>
              <a:ea typeface="Cambria"/>
              <a:cs typeface="Cambria"/>
              <a:sym typeface="Cambria"/>
            </a:endParaRPr>
          </a:p>
          <a:p>
            <a:pPr indent="0" lvl="0" marL="0" rtl="0">
              <a:lnSpc>
                <a:spcPct val="107916"/>
              </a:lnSpc>
              <a:spcBef>
                <a:spcPts val="800"/>
              </a:spcBef>
              <a:spcAft>
                <a:spcPts val="800"/>
              </a:spcAft>
              <a:buNone/>
            </a:pPr>
            <a:r>
              <a:rPr b="1" lang="en" sz="1100">
                <a:solidFill>
                  <a:srgbClr val="FFFFFF"/>
                </a:solidFill>
                <a:latin typeface="Cambria"/>
                <a:ea typeface="Cambria"/>
                <a:cs typeface="Cambria"/>
                <a:sym typeface="Cambria"/>
              </a:rPr>
              <a:t>Postcondition</a:t>
            </a:r>
            <a:r>
              <a:rPr lang="en" sz="1100">
                <a:solidFill>
                  <a:srgbClr val="FFFFFF"/>
                </a:solidFill>
                <a:latin typeface="Cambria"/>
                <a:ea typeface="Cambria"/>
                <a:cs typeface="Cambria"/>
                <a:sym typeface="Cambria"/>
              </a:rPr>
              <a:t>: </a:t>
            </a:r>
            <a:r>
              <a:rPr lang="en" sz="1000">
                <a:solidFill>
                  <a:srgbClr val="FFFFFF"/>
                </a:solidFill>
                <a:latin typeface="Arial"/>
                <a:ea typeface="Arial"/>
                <a:cs typeface="Arial"/>
                <a:sym typeface="Arial"/>
              </a:rPr>
              <a:t>This process will send a Navigation Display Update (NDU) with the vehicle’s current position.</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Arial"/>
                <a:ea typeface="Arial"/>
                <a:cs typeface="Arial"/>
                <a:sym typeface="Arial"/>
              </a:rPr>
              <a:t>DetermineRoutes - USE CASE</a:t>
            </a:r>
            <a:endParaRPr sz="1400"/>
          </a:p>
        </p:txBody>
      </p:sp>
      <p:sp>
        <p:nvSpPr>
          <p:cNvPr id="247" name="Google Shape;247;p30"/>
          <p:cNvSpPr txBox="1"/>
          <p:nvPr>
            <p:ph idx="1" type="body"/>
          </p:nvPr>
        </p:nvSpPr>
        <p:spPr>
          <a:xfrm>
            <a:off x="1297500" y="926900"/>
            <a:ext cx="7038900" cy="35520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FFFFFF"/>
                </a:solidFill>
                <a:latin typeface="Cambria"/>
                <a:ea typeface="Cambria"/>
                <a:cs typeface="Cambria"/>
                <a:sym typeface="Cambria"/>
              </a:rPr>
              <a:t>3.2.4 </a:t>
            </a:r>
            <a:r>
              <a:rPr b="1" lang="en" sz="1400">
                <a:solidFill>
                  <a:srgbClr val="FFFFFF"/>
                </a:solidFill>
                <a:latin typeface="Arial"/>
                <a:ea typeface="Arial"/>
                <a:cs typeface="Arial"/>
                <a:sym typeface="Arial"/>
              </a:rPr>
              <a:t>DetermineRoutes</a:t>
            </a:r>
            <a:endParaRPr sz="12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Use Case # 4</a:t>
            </a:r>
            <a:endParaRPr b="1"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Objective</a:t>
            </a:r>
            <a:r>
              <a:rPr lang="en" sz="1100">
                <a:solidFill>
                  <a:srgbClr val="FFFFFF"/>
                </a:solidFill>
                <a:latin typeface="Cambria"/>
                <a:ea typeface="Cambria"/>
                <a:cs typeface="Cambria"/>
                <a:sym typeface="Cambria"/>
              </a:rPr>
              <a:t>: Determines 3 possible routes for user to choose from</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Priority</a:t>
            </a:r>
            <a:r>
              <a:rPr lang="en" sz="1100">
                <a:solidFill>
                  <a:srgbClr val="FFFFFF"/>
                </a:solidFill>
                <a:latin typeface="Cambria"/>
                <a:ea typeface="Cambria"/>
                <a:cs typeface="Cambria"/>
                <a:sym typeface="Cambria"/>
              </a:rPr>
              <a:t>: High</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Actor</a:t>
            </a:r>
            <a:r>
              <a:rPr lang="en" sz="1100">
                <a:solidFill>
                  <a:srgbClr val="FFFFFF"/>
                </a:solidFill>
                <a:latin typeface="Cambria"/>
                <a:ea typeface="Cambria"/>
                <a:cs typeface="Cambria"/>
                <a:sym typeface="Cambria"/>
              </a:rPr>
              <a:t>: Driver</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Basic Flow</a:t>
            </a:r>
            <a:endParaRPr b="1"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System receives a valid routing request message (made by the user)</a:t>
            </a:r>
            <a:endParaRPr sz="1100">
              <a:solidFill>
                <a:srgbClr val="FFFFFF"/>
              </a:solidFill>
              <a:latin typeface="Cambria"/>
              <a:ea typeface="Cambria"/>
              <a:cs typeface="Cambria"/>
              <a:sym typeface="Cambria"/>
            </a:endParaRPr>
          </a:p>
          <a:p>
            <a:pPr indent="0" lvl="0" marL="457200" rtl="0">
              <a:lnSpc>
                <a:spcPct val="107916"/>
              </a:lnSpc>
              <a:spcBef>
                <a:spcPts val="800"/>
              </a:spcBef>
              <a:spcAft>
                <a:spcPts val="0"/>
              </a:spcAft>
              <a:buNone/>
            </a:pPr>
            <a:r>
              <a:rPr lang="en" sz="1100">
                <a:solidFill>
                  <a:srgbClr val="FFFFFF"/>
                </a:solidFill>
                <a:latin typeface="Cambria"/>
                <a:ea typeface="Cambria"/>
                <a:cs typeface="Cambria"/>
                <a:sym typeface="Cambria"/>
              </a:rPr>
              <a:t>System generates three routes that begin at vehicles current position and end at destination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Alternate</a:t>
            </a: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Flow</a:t>
            </a:r>
            <a:r>
              <a:rPr lang="en" sz="1100">
                <a:solidFill>
                  <a:srgbClr val="FFFFFF"/>
                </a:solidFill>
                <a:latin typeface="Cambria"/>
                <a:ea typeface="Cambria"/>
                <a:cs typeface="Cambria"/>
                <a:sym typeface="Cambria"/>
              </a:rPr>
              <a:t>: NONE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Includes</a:t>
            </a:r>
            <a:r>
              <a:rPr lang="en" sz="1100">
                <a:solidFill>
                  <a:srgbClr val="FFFFFF"/>
                </a:solidFill>
                <a:latin typeface="Cambria"/>
                <a:ea typeface="Cambria"/>
                <a:cs typeface="Cambria"/>
                <a:sym typeface="Cambria"/>
              </a:rPr>
              <a:t>: Control Module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Precondition</a:t>
            </a:r>
            <a:r>
              <a:rPr lang="en" sz="1100">
                <a:solidFill>
                  <a:srgbClr val="FFFFFF"/>
                </a:solidFill>
                <a:latin typeface="Cambria"/>
                <a:ea typeface="Cambria"/>
                <a:cs typeface="Cambria"/>
                <a:sym typeface="Cambria"/>
              </a:rPr>
              <a:t>: User must have a destination selected and be connected to the network</a:t>
            </a:r>
            <a:endParaRPr sz="1100">
              <a:solidFill>
                <a:srgbClr val="FFFFFF"/>
              </a:solidFill>
              <a:latin typeface="Cambria"/>
              <a:ea typeface="Cambria"/>
              <a:cs typeface="Cambria"/>
              <a:sym typeface="Cambria"/>
            </a:endParaRPr>
          </a:p>
          <a:p>
            <a:pPr indent="0" lvl="0" marL="0" rtl="0">
              <a:lnSpc>
                <a:spcPct val="107916"/>
              </a:lnSpc>
              <a:spcBef>
                <a:spcPts val="800"/>
              </a:spcBef>
              <a:spcAft>
                <a:spcPts val="800"/>
              </a:spcAft>
              <a:buNone/>
            </a:pPr>
            <a:r>
              <a:rPr b="1" lang="en" sz="1100">
                <a:solidFill>
                  <a:srgbClr val="FFFFFF"/>
                </a:solidFill>
                <a:latin typeface="Cambria"/>
                <a:ea typeface="Cambria"/>
                <a:cs typeface="Cambria"/>
                <a:sym typeface="Cambria"/>
              </a:rPr>
              <a:t>Postcondition</a:t>
            </a:r>
            <a:r>
              <a:rPr lang="en" sz="1100">
                <a:solidFill>
                  <a:srgbClr val="FFFFFF"/>
                </a:solidFill>
                <a:latin typeface="Cambria"/>
                <a:ea typeface="Cambria"/>
                <a:cs typeface="Cambria"/>
                <a:sym typeface="Cambria"/>
              </a:rPr>
              <a:t>: Three routes will be generated for the user to choose from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58200" y="4205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FFFFFF"/>
                </a:solidFill>
                <a:latin typeface="Arial"/>
                <a:ea typeface="Arial"/>
                <a:cs typeface="Arial"/>
                <a:sym typeface="Arial"/>
              </a:rPr>
              <a:t>MakeARM - USE CASE </a:t>
            </a:r>
            <a:endParaRPr sz="1400"/>
          </a:p>
        </p:txBody>
      </p:sp>
      <p:sp>
        <p:nvSpPr>
          <p:cNvPr id="253" name="Google Shape;253;p31"/>
          <p:cNvSpPr txBox="1"/>
          <p:nvPr>
            <p:ph idx="1" type="body"/>
          </p:nvPr>
        </p:nvSpPr>
        <p:spPr>
          <a:xfrm>
            <a:off x="1218900" y="833150"/>
            <a:ext cx="7117500" cy="36456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FFFFFF"/>
                </a:solidFill>
                <a:latin typeface="Cambria"/>
                <a:ea typeface="Cambria"/>
                <a:cs typeface="Cambria"/>
                <a:sym typeface="Cambria"/>
              </a:rPr>
              <a:t>3.2.5 </a:t>
            </a:r>
            <a:r>
              <a:rPr lang="en" sz="1200">
                <a:solidFill>
                  <a:srgbClr val="FFFFFF"/>
                </a:solidFill>
                <a:latin typeface="Cambria"/>
                <a:ea typeface="Cambria"/>
                <a:cs typeface="Cambria"/>
                <a:sym typeface="Cambria"/>
              </a:rPr>
              <a:t> </a:t>
            </a:r>
            <a:r>
              <a:rPr b="1" lang="en" sz="1400">
                <a:solidFill>
                  <a:srgbClr val="FFFFFF"/>
                </a:solidFill>
                <a:latin typeface="Arial"/>
                <a:ea typeface="Arial"/>
                <a:cs typeface="Arial"/>
                <a:sym typeface="Arial"/>
              </a:rPr>
              <a:t>MakeARM</a:t>
            </a:r>
            <a:endParaRPr sz="12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Use Case # 5</a:t>
            </a:r>
            <a:endParaRPr b="1"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Objective</a:t>
            </a:r>
            <a:r>
              <a:rPr lang="en" sz="1100">
                <a:solidFill>
                  <a:srgbClr val="FFFFFF"/>
                </a:solidFill>
                <a:latin typeface="Cambria"/>
                <a:ea typeface="Cambria"/>
                <a:cs typeface="Cambria"/>
                <a:sym typeface="Cambria"/>
              </a:rPr>
              <a:t>: To send the client one available route message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Priority</a:t>
            </a:r>
            <a:r>
              <a:rPr lang="en" sz="1100">
                <a:solidFill>
                  <a:srgbClr val="FFFFFF"/>
                </a:solidFill>
                <a:latin typeface="Cambria"/>
                <a:ea typeface="Cambria"/>
                <a:cs typeface="Cambria"/>
                <a:sym typeface="Cambria"/>
              </a:rPr>
              <a:t>: Medium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Actor</a:t>
            </a:r>
            <a:r>
              <a:rPr lang="en" sz="1100">
                <a:solidFill>
                  <a:srgbClr val="FFFFFF"/>
                </a:solidFill>
                <a:latin typeface="Cambria"/>
                <a:ea typeface="Cambria"/>
                <a:cs typeface="Cambria"/>
                <a:sym typeface="Cambria"/>
              </a:rPr>
              <a:t>: Control Module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Basic Flow</a:t>
            </a:r>
            <a:endParaRPr b="1" sz="1100">
              <a:solidFill>
                <a:srgbClr val="FFFFFF"/>
              </a:solidFill>
              <a:latin typeface="Cambria"/>
              <a:ea typeface="Cambria"/>
              <a:cs typeface="Cambria"/>
              <a:sym typeface="Cambria"/>
            </a:endParaRPr>
          </a:p>
          <a:p>
            <a:pPr indent="-298450" lvl="0" marL="457200" rtl="0">
              <a:lnSpc>
                <a:spcPct val="107916"/>
              </a:lnSpc>
              <a:spcBef>
                <a:spcPts val="800"/>
              </a:spcBef>
              <a:spcAft>
                <a:spcPts val="0"/>
              </a:spcAft>
              <a:buClr>
                <a:srgbClr val="FFFFFF"/>
              </a:buClr>
              <a:buSzPts val="1100"/>
              <a:buFont typeface="Cambria"/>
              <a:buAutoNum type="arabicParenR"/>
            </a:pPr>
            <a:r>
              <a:rPr lang="en" sz="1100">
                <a:solidFill>
                  <a:srgbClr val="FFFFFF"/>
                </a:solidFill>
                <a:latin typeface="Cambria"/>
                <a:ea typeface="Cambria"/>
                <a:cs typeface="Cambria"/>
                <a:sym typeface="Cambria"/>
              </a:rPr>
              <a:t>Checks for available routes to the destination</a:t>
            </a:r>
            <a:endParaRPr sz="1100">
              <a:solidFill>
                <a:srgbClr val="FFFFFF"/>
              </a:solidFill>
              <a:latin typeface="Cambria"/>
              <a:ea typeface="Cambria"/>
              <a:cs typeface="Cambria"/>
              <a:sym typeface="Cambria"/>
            </a:endParaRPr>
          </a:p>
          <a:p>
            <a:pPr indent="-298450" lvl="0" marL="457200" rtl="0">
              <a:lnSpc>
                <a:spcPct val="107916"/>
              </a:lnSpc>
              <a:spcBef>
                <a:spcPts val="0"/>
              </a:spcBef>
              <a:spcAft>
                <a:spcPts val="0"/>
              </a:spcAft>
              <a:buClr>
                <a:srgbClr val="FFFFFF"/>
              </a:buClr>
              <a:buSzPts val="1100"/>
              <a:buFont typeface="Cambria"/>
              <a:buAutoNum type="arabicParenR"/>
            </a:pPr>
            <a:r>
              <a:rPr lang="en" sz="1100">
                <a:solidFill>
                  <a:srgbClr val="FFFFFF"/>
                </a:solidFill>
                <a:latin typeface="Cambria"/>
                <a:ea typeface="Cambria"/>
                <a:cs typeface="Cambria"/>
                <a:sym typeface="Cambria"/>
              </a:rPr>
              <a:t>if route is available, then it sends it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lang="en" sz="1100">
                <a:solidFill>
                  <a:srgbClr val="FFFFFF"/>
                </a:solidFill>
                <a:latin typeface="Cambria"/>
                <a:ea typeface="Cambria"/>
                <a:cs typeface="Cambria"/>
                <a:sym typeface="Cambria"/>
              </a:rPr>
              <a:t>If no route is available, an ARM will be sent notifying that no routes are available to be taken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lang="en" sz="1100">
                <a:solidFill>
                  <a:srgbClr val="FFFFFF"/>
                </a:solidFill>
                <a:latin typeface="Cambria"/>
                <a:ea typeface="Cambria"/>
                <a:cs typeface="Cambria"/>
                <a:sym typeface="Cambria"/>
              </a:rPr>
              <a:t> </a:t>
            </a:r>
            <a:r>
              <a:rPr b="1" lang="en" sz="1100">
                <a:solidFill>
                  <a:srgbClr val="FFFFFF"/>
                </a:solidFill>
                <a:latin typeface="Cambria"/>
                <a:ea typeface="Cambria"/>
                <a:cs typeface="Cambria"/>
                <a:sym typeface="Cambria"/>
              </a:rPr>
              <a:t>Includes</a:t>
            </a:r>
            <a:r>
              <a:rPr lang="en" sz="1100">
                <a:solidFill>
                  <a:srgbClr val="FFFFFF"/>
                </a:solidFill>
                <a:latin typeface="Cambria"/>
                <a:ea typeface="Cambria"/>
                <a:cs typeface="Cambria"/>
                <a:sym typeface="Cambria"/>
              </a:rPr>
              <a:t>: NONE</a:t>
            </a:r>
            <a:endParaRPr sz="1100">
              <a:solidFill>
                <a:srgbClr val="FFFFFF"/>
              </a:solidFill>
              <a:latin typeface="Cambria"/>
              <a:ea typeface="Cambria"/>
              <a:cs typeface="Cambria"/>
              <a:sym typeface="Cambria"/>
            </a:endParaRPr>
          </a:p>
          <a:p>
            <a:pPr indent="0" lvl="0" marL="0" rtl="0">
              <a:lnSpc>
                <a:spcPct val="107916"/>
              </a:lnSpc>
              <a:spcBef>
                <a:spcPts val="800"/>
              </a:spcBef>
              <a:spcAft>
                <a:spcPts val="0"/>
              </a:spcAft>
              <a:buNone/>
            </a:pPr>
            <a:r>
              <a:rPr b="1" lang="en" sz="1100">
                <a:solidFill>
                  <a:srgbClr val="FFFFFF"/>
                </a:solidFill>
                <a:latin typeface="Cambria"/>
                <a:ea typeface="Cambria"/>
                <a:cs typeface="Cambria"/>
                <a:sym typeface="Cambria"/>
              </a:rPr>
              <a:t>Precondition</a:t>
            </a:r>
            <a:r>
              <a:rPr lang="en" sz="1100">
                <a:solidFill>
                  <a:srgbClr val="FFFFFF"/>
                </a:solidFill>
                <a:latin typeface="Cambria"/>
                <a:ea typeface="Cambria"/>
                <a:cs typeface="Cambria"/>
                <a:sym typeface="Cambria"/>
              </a:rPr>
              <a:t>: Must have a destination and a starting current position </a:t>
            </a:r>
            <a:endParaRPr sz="1100">
              <a:solidFill>
                <a:srgbClr val="FFFFFF"/>
              </a:solidFill>
              <a:latin typeface="Cambria"/>
              <a:ea typeface="Cambria"/>
              <a:cs typeface="Cambria"/>
              <a:sym typeface="Cambria"/>
            </a:endParaRPr>
          </a:p>
          <a:p>
            <a:pPr indent="0" lvl="0" marL="0" rtl="0">
              <a:lnSpc>
                <a:spcPct val="107916"/>
              </a:lnSpc>
              <a:spcBef>
                <a:spcPts val="800"/>
              </a:spcBef>
              <a:spcAft>
                <a:spcPts val="800"/>
              </a:spcAft>
              <a:buNone/>
            </a:pPr>
            <a:r>
              <a:rPr b="1" lang="en" sz="1100">
                <a:solidFill>
                  <a:srgbClr val="FFFFFF"/>
                </a:solidFill>
                <a:latin typeface="Cambria"/>
                <a:ea typeface="Cambria"/>
                <a:cs typeface="Cambria"/>
                <a:sym typeface="Cambria"/>
              </a:rPr>
              <a:t>Postcondition</a:t>
            </a:r>
            <a:r>
              <a:rPr lang="en" sz="1100">
                <a:solidFill>
                  <a:srgbClr val="FFFFFF"/>
                </a:solidFill>
                <a:latin typeface="Cambria"/>
                <a:ea typeface="Cambria"/>
                <a:cs typeface="Cambria"/>
                <a:sym typeface="Cambria"/>
              </a:rPr>
              <a:t>: Being sent an ARM with optimized route, and if no routes available then it sends no routes are available.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solidFill>
                  <a:srgbClr val="FFFFFF"/>
                </a:solidFill>
                <a:latin typeface="Montserrat"/>
                <a:ea typeface="Montserrat"/>
                <a:cs typeface="Montserrat"/>
                <a:sym typeface="Montserrat"/>
              </a:rPr>
              <a:t>This report explains the requirements for the Navigation and Steering System for the Sonny Motor Company’s automobile lines.. It includes the purpose, scope, definitions, acronyms, abbreviations, references, and overview of the system.</a:t>
            </a:r>
            <a:endParaRPr sz="11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lang="en" sz="1100">
                <a:solidFill>
                  <a:srgbClr val="FFFFFF"/>
                </a:solidFill>
                <a:latin typeface="Montserrat"/>
                <a:ea typeface="Montserrat"/>
                <a:cs typeface="Montserrat"/>
                <a:sym typeface="Montserrat"/>
              </a:rPr>
              <a:t>The Navigation and Steering system will guide Sonny Motor Company automobiles on city streets and highways from their current locations to user supplied destinations.  The system consists of a computer and two steering actuators controlled by the computer.  The system will interact with other systems computerized and mechanical, as part of the overall system that is each automobile.</a:t>
            </a:r>
            <a:endParaRPr sz="11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2694775" y="355575"/>
            <a:ext cx="4226700" cy="537300"/>
          </a:xfrm>
          <a:prstGeom prst="rect">
            <a:avLst/>
          </a:prstGeom>
        </p:spPr>
        <p:txBody>
          <a:bodyPr anchorCtr="0" anchor="t" bIns="91425" lIns="91425" spcFirstLastPara="1" rIns="91425" wrap="square" tIns="91425">
            <a:noAutofit/>
          </a:bodyPr>
          <a:lstStyle/>
          <a:p>
            <a:pPr indent="0" lvl="0" marL="0" rtl="0">
              <a:spcBef>
                <a:spcPts val="600"/>
              </a:spcBef>
              <a:spcAft>
                <a:spcPts val="300"/>
              </a:spcAft>
              <a:buNone/>
            </a:pPr>
            <a:r>
              <a:rPr b="1" lang="en" sz="2200">
                <a:latin typeface="Arial"/>
                <a:ea typeface="Arial"/>
                <a:cs typeface="Arial"/>
                <a:sym typeface="Arial"/>
              </a:rPr>
              <a:t>Non-Behavioral Requirements</a:t>
            </a:r>
            <a:endParaRPr sz="2200">
              <a:solidFill>
                <a:srgbClr val="FFFFFF"/>
              </a:solidFill>
              <a:latin typeface="Arial"/>
              <a:ea typeface="Arial"/>
              <a:cs typeface="Arial"/>
              <a:sym typeface="Arial"/>
            </a:endParaRPr>
          </a:p>
        </p:txBody>
      </p:sp>
      <p:sp>
        <p:nvSpPr>
          <p:cNvPr id="259" name="Google Shape;259;p32"/>
          <p:cNvSpPr txBox="1"/>
          <p:nvPr>
            <p:ph idx="1" type="body"/>
          </p:nvPr>
        </p:nvSpPr>
        <p:spPr>
          <a:xfrm>
            <a:off x="1042275" y="1388875"/>
            <a:ext cx="7390200" cy="35790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Reliability</a:t>
            </a:r>
            <a:endParaRPr sz="1400">
              <a:solidFill>
                <a:srgbClr val="FFFFFF"/>
              </a:solidFill>
              <a:latin typeface="Arial"/>
              <a:ea typeface="Arial"/>
              <a:cs typeface="Arial"/>
              <a:sym typeface="Arial"/>
            </a:endParaRPr>
          </a:p>
          <a:p>
            <a:pPr indent="-304800" lvl="1" marL="914400" rtl="0">
              <a:lnSpc>
                <a:spcPct val="100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system’s Mean Time Between Failure (MTBF) will be required to be less than twelve months. A failure is defined as any error within the system that causes it to cease automatic steering, or any error that causes the system to behave in an unsafe manner.</a:t>
            </a:r>
            <a:endParaRPr sz="1200">
              <a:solidFill>
                <a:srgbClr val="FFFFFF"/>
              </a:solidFill>
              <a:latin typeface="Arial"/>
              <a:ea typeface="Arial"/>
              <a:cs typeface="Arial"/>
              <a:sym typeface="Arial"/>
            </a:endParaRPr>
          </a:p>
          <a:p>
            <a:pPr indent="-304800" lvl="1" marL="914400" rtl="0">
              <a:lnSpc>
                <a:spcPct val="100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system's Mean Time To Recovery (MTTR) will be required to be 2 hours and less time. Recovery is defined as the process of restoring functionality after a system failure.</a:t>
            </a:r>
            <a:endParaRPr sz="1200">
              <a:solidFill>
                <a:srgbClr val="FFFFFF"/>
              </a:solidFill>
              <a:latin typeface="Arial"/>
              <a:ea typeface="Arial"/>
              <a:cs typeface="Arial"/>
              <a:sym typeface="Arial"/>
            </a:endParaRPr>
          </a:p>
          <a:p>
            <a:pPr indent="-317500" lvl="0" marL="457200" rtl="0">
              <a:lnSpc>
                <a:spcPct val="100000"/>
              </a:lnSpc>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Availability</a:t>
            </a:r>
            <a:endParaRPr sz="1400">
              <a:solidFill>
                <a:srgbClr val="FFFFFF"/>
              </a:solidFill>
              <a:latin typeface="Arial"/>
              <a:ea typeface="Arial"/>
              <a:cs typeface="Arial"/>
              <a:sym typeface="Arial"/>
            </a:endParaRPr>
          </a:p>
          <a:p>
            <a:pPr indent="-304800" lvl="1" marL="914400" rtl="0">
              <a:lnSpc>
                <a:spcPct val="100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Navigation and Steering System (NSS) shall be achieve a minimum of 99.5% uptime.</a:t>
            </a:r>
            <a:endParaRPr sz="1200">
              <a:solidFill>
                <a:srgbClr val="FFFFFF"/>
              </a:solidFill>
              <a:latin typeface="Arial"/>
              <a:ea typeface="Arial"/>
              <a:cs typeface="Arial"/>
              <a:sym typeface="Arial"/>
            </a:endParaRPr>
          </a:p>
          <a:p>
            <a:pPr indent="-304800" lvl="1" marL="914400" rtl="0">
              <a:lnSpc>
                <a:spcPct val="100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Navigation Display Update (NDU) messages indicating current vehicle position shall be generated 99.9999% of the time while the vehicle is operating.</a:t>
            </a:r>
            <a:endParaRPr sz="1200">
              <a:solidFill>
                <a:srgbClr val="FFFFFF"/>
              </a:solidFill>
              <a:latin typeface="Arial"/>
              <a:ea typeface="Arial"/>
              <a:cs typeface="Arial"/>
              <a:sym typeface="Arial"/>
            </a:endParaRPr>
          </a:p>
          <a:p>
            <a:pPr indent="-304800" lvl="1" marL="914400" rtl="0">
              <a:lnSpc>
                <a:spcPct val="100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Routes will generate at least 95% of test cases supplied by customer.</a:t>
            </a:r>
            <a:endParaRPr sz="1200">
              <a:solidFill>
                <a:srgbClr val="FFFFFF"/>
              </a:solidFill>
              <a:latin typeface="Arial"/>
              <a:ea typeface="Arial"/>
              <a:cs typeface="Arial"/>
              <a:sym typeface="Arial"/>
            </a:endParaRPr>
          </a:p>
          <a:p>
            <a:pPr indent="-317500" lvl="0" marL="457200" rtl="0">
              <a:lnSpc>
                <a:spcPct val="100000"/>
              </a:lnSpc>
              <a:spcBef>
                <a:spcPts val="0"/>
              </a:spcBef>
              <a:spcAft>
                <a:spcPts val="0"/>
              </a:spcAft>
              <a:buSzPts val="1400"/>
              <a:buFont typeface="Arial"/>
              <a:buAutoNum type="arabicPeriod"/>
            </a:pPr>
            <a:r>
              <a:rPr lang="en" sz="1400">
                <a:latin typeface="Arial"/>
                <a:ea typeface="Arial"/>
                <a:cs typeface="Arial"/>
                <a:sym typeface="Arial"/>
              </a:rPr>
              <a:t>Portability</a:t>
            </a:r>
            <a:endParaRPr sz="14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source code should be designed to run on different processors to improve portability.</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source code should be able to compile and execute on major operating systems such as Windows 10, macOS, and Linux.</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All recording of date and time shall be stored in UTC (Universal Time Coordinated) to maintain consistency.</a:t>
            </a:r>
            <a:endParaRPr sz="1200">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1052550" y="1396525"/>
            <a:ext cx="7038900" cy="35487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Font typeface="Arial"/>
              <a:buAutoNum type="arabicPeriod" startAt="4"/>
            </a:pPr>
            <a:r>
              <a:rPr lang="en" sz="1400">
                <a:latin typeface="Arial"/>
                <a:ea typeface="Arial"/>
                <a:cs typeface="Arial"/>
                <a:sym typeface="Arial"/>
              </a:rPr>
              <a:t>Survivability</a:t>
            </a:r>
            <a:endParaRPr sz="14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system shall backup data at a maximum of every three hours to prevent loss of data.</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Recovering data from a backup shall not exceed a length of an hour.</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Customer service support tickets through email shall be resolved 90% of the time within one week.</a:t>
            </a:r>
            <a:endParaRPr sz="1200">
              <a:latin typeface="Arial"/>
              <a:ea typeface="Arial"/>
              <a:cs typeface="Arial"/>
              <a:sym typeface="Arial"/>
            </a:endParaRPr>
          </a:p>
          <a:p>
            <a:pPr indent="-317500" lvl="0" marL="457200" rtl="0">
              <a:lnSpc>
                <a:spcPct val="100000"/>
              </a:lnSpc>
              <a:spcBef>
                <a:spcPts val="0"/>
              </a:spcBef>
              <a:spcAft>
                <a:spcPts val="0"/>
              </a:spcAft>
              <a:buSzPts val="1400"/>
              <a:buFont typeface="Arial"/>
              <a:buAutoNum type="arabicPeriod" startAt="4"/>
            </a:pPr>
            <a:r>
              <a:rPr lang="en" sz="1400">
                <a:latin typeface="Arial"/>
                <a:ea typeface="Arial"/>
                <a:cs typeface="Arial"/>
                <a:sym typeface="Arial"/>
              </a:rPr>
              <a:t>Efficiency</a:t>
            </a:r>
            <a:endParaRPr sz="14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All recordings of time shall be accurate up to one nanosecond.</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Database queries shall take less than five seconds under maximum load.</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system should able to process a minimum of 100,000 queries per hour under maximum load.</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maximum storage capacity of the server(s) shall scale with the number of users.</a:t>
            </a:r>
            <a:endParaRPr sz="1200">
              <a:latin typeface="Arial"/>
              <a:ea typeface="Arial"/>
              <a:cs typeface="Arial"/>
              <a:sym typeface="Arial"/>
            </a:endParaRPr>
          </a:p>
          <a:p>
            <a:pPr indent="-304800" lvl="1" marL="914400" rtl="0">
              <a:lnSpc>
                <a:spcPct val="100000"/>
              </a:lnSpc>
              <a:spcBef>
                <a:spcPts val="0"/>
              </a:spcBef>
              <a:spcAft>
                <a:spcPts val="0"/>
              </a:spcAft>
              <a:buSzPts val="1200"/>
              <a:buFont typeface="Arial"/>
              <a:buChar char="○"/>
            </a:pPr>
            <a:r>
              <a:rPr lang="en" sz="1200">
                <a:latin typeface="Arial"/>
                <a:ea typeface="Arial"/>
                <a:cs typeface="Arial"/>
                <a:sym typeface="Arial"/>
              </a:rPr>
              <a:t>The storage capacity shall have at least 20 percent of reserved space available under maximum load.</a:t>
            </a:r>
            <a:endParaRPr sz="12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265" name="Google Shape;265;p33"/>
          <p:cNvSpPr txBox="1"/>
          <p:nvPr>
            <p:ph type="title"/>
          </p:nvPr>
        </p:nvSpPr>
        <p:spPr>
          <a:xfrm>
            <a:off x="1603950" y="347950"/>
            <a:ext cx="5897700" cy="537300"/>
          </a:xfrm>
          <a:prstGeom prst="rect">
            <a:avLst/>
          </a:prstGeom>
        </p:spPr>
        <p:txBody>
          <a:bodyPr anchorCtr="0" anchor="t" bIns="91425" lIns="91425" spcFirstLastPara="1" rIns="91425" wrap="square" tIns="91425">
            <a:noAutofit/>
          </a:bodyPr>
          <a:lstStyle/>
          <a:p>
            <a:pPr indent="0" lvl="0" marL="0" rtl="0">
              <a:spcBef>
                <a:spcPts val="600"/>
              </a:spcBef>
              <a:spcAft>
                <a:spcPts val="300"/>
              </a:spcAft>
              <a:buNone/>
            </a:pPr>
            <a:r>
              <a:rPr b="1" lang="en" sz="2200">
                <a:latin typeface="Arial"/>
                <a:ea typeface="Arial"/>
                <a:cs typeface="Arial"/>
                <a:sym typeface="Arial"/>
              </a:rPr>
              <a:t>Non-Behavioral Requirements (Continued)</a:t>
            </a:r>
            <a:endParaRPr sz="2200">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endParaRPr/>
          </a:p>
        </p:txBody>
      </p:sp>
      <p:sp>
        <p:nvSpPr>
          <p:cNvPr id="271" name="Google Shape;271;p34"/>
          <p:cNvSpPr txBox="1"/>
          <p:nvPr>
            <p:ph idx="1" type="body"/>
          </p:nvPr>
        </p:nvSpPr>
        <p:spPr>
          <a:xfrm>
            <a:off x="1297500" y="1603325"/>
            <a:ext cx="7038900" cy="2911200"/>
          </a:xfrm>
          <a:prstGeom prst="rect">
            <a:avLst/>
          </a:prstGeom>
        </p:spPr>
        <p:txBody>
          <a:bodyPr anchorCtr="0" anchor="t" bIns="91425" lIns="91425" spcFirstLastPara="1" rIns="91425" wrap="square" tIns="91425">
            <a:noAutofit/>
          </a:bodyPr>
          <a:lstStyle/>
          <a:p>
            <a:pPr indent="0" lvl="0" marL="457200" rtl="0">
              <a:lnSpc>
                <a:spcPct val="100000"/>
              </a:lnSpc>
              <a:spcBef>
                <a:spcPts val="0"/>
              </a:spcBef>
              <a:spcAft>
                <a:spcPts val="0"/>
              </a:spcAft>
              <a:buNone/>
            </a:pPr>
            <a:r>
              <a:rPr lang="en" sz="1000">
                <a:solidFill>
                  <a:srgbClr val="000000"/>
                </a:solidFill>
                <a:highlight>
                  <a:srgbClr val="FFFFFF"/>
                </a:highlight>
                <a:latin typeface="Montserrat"/>
                <a:ea typeface="Montserrat"/>
                <a:cs typeface="Montserrat"/>
                <a:sym typeface="Montserrat"/>
              </a:rPr>
              <a:t>Howell, E. (2013). Navstar: GPS Satellite Network. Retrieved March 18, 2018, from https://www.space.com/19794-navstar.html</a:t>
            </a:r>
            <a:endParaRPr sz="1000">
              <a:solidFill>
                <a:srgbClr val="000000"/>
              </a:solidFill>
              <a:highlight>
                <a:srgbClr val="FFFFFF"/>
              </a:highlight>
              <a:latin typeface="Montserrat"/>
              <a:ea typeface="Montserrat"/>
              <a:cs typeface="Montserrat"/>
              <a:sym typeface="Montserrat"/>
            </a:endParaRPr>
          </a:p>
          <a:p>
            <a:pPr indent="0" lvl="0" marL="457200" rtl="0">
              <a:lnSpc>
                <a:spcPct val="100000"/>
              </a:lnSpc>
              <a:spcBef>
                <a:spcPts val="0"/>
              </a:spcBef>
              <a:spcAft>
                <a:spcPts val="0"/>
              </a:spcAft>
              <a:buNone/>
            </a:pPr>
            <a:r>
              <a:t/>
            </a:r>
            <a:endParaRPr sz="1000">
              <a:solidFill>
                <a:srgbClr val="000000"/>
              </a:solidFill>
              <a:highlight>
                <a:srgbClr val="FFFFFF"/>
              </a:highlight>
              <a:latin typeface="Montserrat"/>
              <a:ea typeface="Montserrat"/>
              <a:cs typeface="Montserrat"/>
              <a:sym typeface="Montserrat"/>
            </a:endParaRPr>
          </a:p>
          <a:p>
            <a:pPr indent="0" lvl="0" marL="457200" rtl="0">
              <a:lnSpc>
                <a:spcPct val="100000"/>
              </a:lnSpc>
              <a:spcBef>
                <a:spcPts val="0"/>
              </a:spcBef>
              <a:spcAft>
                <a:spcPts val="0"/>
              </a:spcAft>
              <a:buNone/>
            </a:pPr>
            <a:r>
              <a:rPr lang="en" sz="1000">
                <a:solidFill>
                  <a:srgbClr val="000000"/>
                </a:solidFill>
                <a:highlight>
                  <a:srgbClr val="FFFFFF"/>
                </a:highlight>
                <a:latin typeface="Montserrat"/>
                <a:ea typeface="Montserrat"/>
                <a:cs typeface="Montserrat"/>
                <a:sym typeface="Montserrat"/>
              </a:rPr>
              <a:t>Kruchten, P. (1995). </a:t>
            </a:r>
            <a:r>
              <a:rPr i="1" lang="en" sz="1000">
                <a:solidFill>
                  <a:srgbClr val="000000"/>
                </a:solidFill>
                <a:highlight>
                  <a:srgbClr val="FFFFFF"/>
                </a:highlight>
                <a:latin typeface="Montserrat"/>
                <a:ea typeface="Montserrat"/>
                <a:cs typeface="Montserrat"/>
                <a:sym typeface="Montserrat"/>
              </a:rPr>
              <a:t>Architectural Blueprints—The “4+1” View Model of Software Architecture</a:t>
            </a:r>
            <a:r>
              <a:rPr lang="en" sz="1000">
                <a:solidFill>
                  <a:srgbClr val="000000"/>
                </a:solidFill>
                <a:highlight>
                  <a:srgbClr val="FFFFFF"/>
                </a:highlight>
                <a:latin typeface="Montserrat"/>
                <a:ea typeface="Montserrat"/>
                <a:cs typeface="Montserrat"/>
                <a:sym typeface="Montserrat"/>
              </a:rPr>
              <a:t>. [online] Cs.ubc.ca. Available at: http://www.cs.ubc.ca/~gregor/teaching/papers/4+1view-architecture.pdf [Accessed 11 Mar. 2018].</a:t>
            </a:r>
            <a:endParaRPr sz="1000">
              <a:solidFill>
                <a:srgbClr val="000000"/>
              </a:solidFill>
              <a:highlight>
                <a:srgbClr val="FFFFFF"/>
              </a:highlight>
              <a:latin typeface="Montserrat"/>
              <a:ea typeface="Montserrat"/>
              <a:cs typeface="Montserrat"/>
              <a:sym typeface="Montserrat"/>
            </a:endParaRPr>
          </a:p>
          <a:p>
            <a:pPr indent="0" lvl="0" marL="457200" rtl="0">
              <a:lnSpc>
                <a:spcPct val="100000"/>
              </a:lnSpc>
              <a:spcBef>
                <a:spcPts val="0"/>
              </a:spcBef>
              <a:spcAft>
                <a:spcPts val="0"/>
              </a:spcAft>
              <a:buNone/>
            </a:pPr>
            <a:r>
              <a:rPr lang="en" sz="1000">
                <a:solidFill>
                  <a:srgbClr val="000000"/>
                </a:solidFill>
                <a:highlight>
                  <a:srgbClr val="FFFFFF"/>
                </a:highlight>
                <a:latin typeface="Montserrat"/>
                <a:ea typeface="Montserrat"/>
                <a:cs typeface="Montserrat"/>
                <a:sym typeface="Montserrat"/>
              </a:rPr>
              <a:t>En.wikipedia.org. (2018). </a:t>
            </a:r>
            <a:r>
              <a:rPr i="1" lang="en" sz="1000">
                <a:solidFill>
                  <a:srgbClr val="000000"/>
                </a:solidFill>
                <a:highlight>
                  <a:srgbClr val="FFFFFF"/>
                </a:highlight>
                <a:latin typeface="Montserrat"/>
                <a:ea typeface="Montserrat"/>
                <a:cs typeface="Montserrat"/>
                <a:sym typeface="Montserrat"/>
              </a:rPr>
              <a:t>4+1 architectural view model</a:t>
            </a:r>
            <a:r>
              <a:rPr lang="en" sz="1000">
                <a:solidFill>
                  <a:srgbClr val="000000"/>
                </a:solidFill>
                <a:highlight>
                  <a:srgbClr val="FFFFFF"/>
                </a:highlight>
                <a:latin typeface="Montserrat"/>
                <a:ea typeface="Montserrat"/>
                <a:cs typeface="Montserrat"/>
                <a:sym typeface="Montserrat"/>
              </a:rPr>
              <a:t>. [online] Available at: https://en.wikipedia.org/wiki/4%2B1_architectural_view_model [Accessed 4 Mar. 2018].</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1240800" y="333850"/>
            <a:ext cx="7176102" cy="42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+ 1 View Model - logical view </a:t>
            </a:r>
            <a:endParaRPr/>
          </a:p>
        </p:txBody>
      </p:sp>
      <p:sp>
        <p:nvSpPr>
          <p:cNvPr id="154" name="Google Shape;154;p16"/>
          <p:cNvSpPr txBox="1"/>
          <p:nvPr>
            <p:ph idx="1" type="body"/>
          </p:nvPr>
        </p:nvSpPr>
        <p:spPr>
          <a:xfrm>
            <a:off x="926050" y="1567550"/>
            <a:ext cx="3183600" cy="29136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b="1" lang="en" sz="1100">
                <a:solidFill>
                  <a:srgbClr val="FFFFFF"/>
                </a:solidFill>
                <a:latin typeface="Montserrat"/>
                <a:ea typeface="Montserrat"/>
                <a:cs typeface="Montserrat"/>
                <a:sym typeface="Montserrat"/>
              </a:rPr>
              <a:t>Logical view</a:t>
            </a:r>
            <a:endParaRPr b="1"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Audience:</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NSS designers</a:t>
            </a:r>
            <a:endParaRPr sz="1100">
              <a:solidFill>
                <a:srgbClr val="FFFFFF"/>
              </a:solidFill>
              <a:latin typeface="Montserrat"/>
              <a:ea typeface="Montserrat"/>
              <a:cs typeface="Montserrat"/>
              <a:sym typeface="Montserrat"/>
            </a:endParaRPr>
          </a:p>
          <a:p>
            <a:pPr indent="457200" lvl="0" marL="457200" rtl="0">
              <a:lnSpc>
                <a:spcPct val="100000"/>
              </a:lnSpc>
              <a:spcBef>
                <a:spcPts val="1200"/>
              </a:spcBef>
              <a:spcAft>
                <a:spcPts val="0"/>
              </a:spcAft>
              <a:buNone/>
            </a:pPr>
            <a:r>
              <a:rPr b="1" lang="en" sz="1100" u="sng">
                <a:solidFill>
                  <a:srgbClr val="FFFFFF"/>
                </a:solidFill>
                <a:latin typeface="Montserrat"/>
                <a:ea typeface="Montserrat"/>
                <a:cs typeface="Montserrat"/>
                <a:sym typeface="Montserrat"/>
              </a:rPr>
              <a:t>Area:</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Functional Requirements: describes the design’s object model. Will also describe </a:t>
            </a:r>
            <a:br>
              <a:rPr lang="en" sz="1100">
                <a:solidFill>
                  <a:srgbClr val="FFFFFF"/>
                </a:solidFill>
                <a:latin typeface="Montserrat"/>
                <a:ea typeface="Montserrat"/>
                <a:cs typeface="Montserrat"/>
                <a:sym typeface="Montserrat"/>
              </a:rPr>
            </a:br>
            <a:r>
              <a:rPr lang="en" sz="1100">
                <a:solidFill>
                  <a:srgbClr val="FFFFFF"/>
                </a:solidFill>
                <a:latin typeface="Montserrat"/>
                <a:ea typeface="Montserrat"/>
                <a:cs typeface="Montserrat"/>
                <a:sym typeface="Montserrat"/>
              </a:rPr>
              <a:t>	the most architecturally significant use-cases and requirements of the system.</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120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Related Artifacts:</a:t>
            </a:r>
            <a:r>
              <a:rPr lang="en" sz="1100">
                <a:solidFill>
                  <a:srgbClr val="FFFFFF"/>
                </a:solidFill>
                <a:latin typeface="Montserrat"/>
                <a:ea typeface="Montserrat"/>
                <a:cs typeface="Montserrat"/>
                <a:sym typeface="Montserrat"/>
              </a:rPr>
              <a:t> Design model</a:t>
            </a:r>
            <a:endParaRPr sz="1100">
              <a:solidFill>
                <a:srgbClr val="FFFFFF"/>
              </a:solidFill>
              <a:latin typeface="Montserrat"/>
              <a:ea typeface="Montserrat"/>
              <a:cs typeface="Montserrat"/>
              <a:sym typeface="Montserrat"/>
            </a:endParaRPr>
          </a:p>
        </p:txBody>
      </p:sp>
      <p:pic>
        <p:nvPicPr>
          <p:cNvPr id="155" name="Google Shape;155;p16"/>
          <p:cNvPicPr preferRelativeResize="0"/>
          <p:nvPr/>
        </p:nvPicPr>
        <p:blipFill>
          <a:blip r:embed="rId3">
            <a:alphaModFix/>
          </a:blip>
          <a:stretch>
            <a:fillRect/>
          </a:stretch>
        </p:blipFill>
        <p:spPr>
          <a:xfrm>
            <a:off x="4157075" y="1456800"/>
            <a:ext cx="4863150" cy="313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+ 1 View Model - Process View</a:t>
            </a:r>
            <a:endParaRPr/>
          </a:p>
        </p:txBody>
      </p:sp>
      <p:sp>
        <p:nvSpPr>
          <p:cNvPr id="161" name="Google Shape;161;p17"/>
          <p:cNvSpPr txBox="1"/>
          <p:nvPr>
            <p:ph idx="1" type="body"/>
          </p:nvPr>
        </p:nvSpPr>
        <p:spPr>
          <a:xfrm>
            <a:off x="926075" y="1568750"/>
            <a:ext cx="3231000" cy="29112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b="1" lang="en" sz="1100">
                <a:solidFill>
                  <a:srgbClr val="FFFFFF"/>
                </a:solidFill>
                <a:latin typeface="Montserrat"/>
                <a:ea typeface="Montserrat"/>
                <a:cs typeface="Montserrat"/>
                <a:sym typeface="Montserrat"/>
              </a:rPr>
              <a:t>Process view</a:t>
            </a:r>
            <a:endParaRPr b="1"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Audience:</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Integrators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Area:</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Non-functional requirements: describes the design’s concurrency and         </a:t>
            </a:r>
            <a:br>
              <a:rPr lang="en" sz="1100">
                <a:solidFill>
                  <a:srgbClr val="FFFFFF"/>
                </a:solidFill>
                <a:latin typeface="Montserrat"/>
                <a:ea typeface="Montserrat"/>
                <a:cs typeface="Montserrat"/>
                <a:sym typeface="Montserrat"/>
              </a:rPr>
            </a:br>
            <a:r>
              <a:rPr lang="en" sz="1100">
                <a:solidFill>
                  <a:srgbClr val="FFFFFF"/>
                </a:solidFill>
                <a:latin typeface="Montserrat"/>
                <a:ea typeface="Montserrat"/>
                <a:cs typeface="Montserrat"/>
                <a:sym typeface="Montserrat"/>
              </a:rPr>
              <a:t>	synchronization aspects. How logical view components are associated to the processes.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120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Related Artifacts:</a:t>
            </a:r>
            <a:r>
              <a:rPr lang="en" sz="1100">
                <a:solidFill>
                  <a:srgbClr val="FFFFFF"/>
                </a:solidFill>
                <a:latin typeface="Montserrat"/>
                <a:ea typeface="Montserrat"/>
                <a:cs typeface="Montserrat"/>
                <a:sym typeface="Montserrat"/>
              </a:rPr>
              <a:t> Process View document</a:t>
            </a:r>
            <a:endParaRPr sz="1100">
              <a:solidFill>
                <a:srgbClr val="FFFFFF"/>
              </a:solidFill>
              <a:latin typeface="Montserrat"/>
              <a:ea typeface="Montserrat"/>
              <a:cs typeface="Montserrat"/>
              <a:sym typeface="Montserrat"/>
            </a:endParaRPr>
          </a:p>
        </p:txBody>
      </p:sp>
      <p:pic>
        <p:nvPicPr>
          <p:cNvPr id="162" name="Google Shape;162;p17"/>
          <p:cNvPicPr preferRelativeResize="0"/>
          <p:nvPr/>
        </p:nvPicPr>
        <p:blipFill>
          <a:blip r:embed="rId3">
            <a:alphaModFix/>
          </a:blip>
          <a:stretch>
            <a:fillRect/>
          </a:stretch>
        </p:blipFill>
        <p:spPr>
          <a:xfrm>
            <a:off x="4157075" y="1456800"/>
            <a:ext cx="4863150" cy="31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+ 1 View Model - Development View</a:t>
            </a:r>
            <a:endParaRPr/>
          </a:p>
        </p:txBody>
      </p:sp>
      <p:sp>
        <p:nvSpPr>
          <p:cNvPr id="168" name="Google Shape;168;p18"/>
          <p:cNvSpPr txBox="1"/>
          <p:nvPr>
            <p:ph idx="1" type="body"/>
          </p:nvPr>
        </p:nvSpPr>
        <p:spPr>
          <a:xfrm>
            <a:off x="799475" y="1535950"/>
            <a:ext cx="3357600" cy="29112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b="1" lang="en" sz="1100">
                <a:solidFill>
                  <a:srgbClr val="FFFFFF"/>
                </a:solidFill>
                <a:latin typeface="Montserrat"/>
                <a:ea typeface="Montserrat"/>
                <a:cs typeface="Montserrat"/>
                <a:sym typeface="Montserrat"/>
              </a:rPr>
              <a:t>Development view</a:t>
            </a:r>
            <a:endParaRPr b="1"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Audience:</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Programmers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Area:</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Software components: describes the modules as well as the subsystems of the </a:t>
            </a:r>
            <a:br>
              <a:rPr lang="en" sz="1100">
                <a:solidFill>
                  <a:srgbClr val="FFFFFF"/>
                </a:solidFill>
                <a:latin typeface="Montserrat"/>
                <a:ea typeface="Montserrat"/>
                <a:cs typeface="Montserrat"/>
                <a:sym typeface="Montserrat"/>
              </a:rPr>
            </a:br>
            <a:r>
              <a:rPr lang="en" sz="1100">
                <a:solidFill>
                  <a:srgbClr val="FFFFFF"/>
                </a:solidFill>
                <a:latin typeface="Montserrat"/>
                <a:ea typeface="Montserrat"/>
                <a:cs typeface="Montserrat"/>
                <a:sym typeface="Montserrat"/>
              </a:rPr>
              <a:t>	application. Describes the structural organization of elements used on the system such </a:t>
            </a:r>
            <a:br>
              <a:rPr lang="en" sz="1100">
                <a:solidFill>
                  <a:srgbClr val="FFFFFF"/>
                </a:solidFill>
                <a:latin typeface="Montserrat"/>
                <a:ea typeface="Montserrat"/>
                <a:cs typeface="Montserrat"/>
                <a:sym typeface="Montserrat"/>
              </a:rPr>
            </a:br>
            <a:r>
              <a:rPr lang="en" sz="1100">
                <a:solidFill>
                  <a:srgbClr val="FFFFFF"/>
                </a:solidFill>
                <a:latin typeface="Montserrat"/>
                <a:ea typeface="Montserrat"/>
                <a:cs typeface="Montserrat"/>
                <a:sym typeface="Montserrat"/>
              </a:rPr>
              <a:t>	as object files, libraries, and test codes.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120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Related Artifacts:</a:t>
            </a:r>
            <a:r>
              <a:rPr lang="en" sz="1100">
                <a:solidFill>
                  <a:srgbClr val="FFFFFF"/>
                </a:solidFill>
                <a:latin typeface="Montserrat"/>
                <a:ea typeface="Montserrat"/>
                <a:cs typeface="Montserrat"/>
                <a:sym typeface="Montserrat"/>
              </a:rPr>
              <a:t> Deployment document</a:t>
            </a:r>
            <a:endParaRPr sz="1100">
              <a:solidFill>
                <a:srgbClr val="FFFFFF"/>
              </a:solidFill>
              <a:latin typeface="Montserrat"/>
              <a:ea typeface="Montserrat"/>
              <a:cs typeface="Montserrat"/>
              <a:sym typeface="Montserrat"/>
            </a:endParaRPr>
          </a:p>
        </p:txBody>
      </p:sp>
      <p:pic>
        <p:nvPicPr>
          <p:cNvPr id="169" name="Google Shape;169;p18"/>
          <p:cNvPicPr preferRelativeResize="0"/>
          <p:nvPr/>
        </p:nvPicPr>
        <p:blipFill>
          <a:blip r:embed="rId3">
            <a:alphaModFix/>
          </a:blip>
          <a:stretch>
            <a:fillRect/>
          </a:stretch>
        </p:blipFill>
        <p:spPr>
          <a:xfrm>
            <a:off x="4157075" y="1456800"/>
            <a:ext cx="4863150" cy="313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+ 1 View Model - Physical View</a:t>
            </a:r>
            <a:endParaRPr/>
          </a:p>
        </p:txBody>
      </p:sp>
      <p:sp>
        <p:nvSpPr>
          <p:cNvPr id="175" name="Google Shape;175;p19"/>
          <p:cNvSpPr txBox="1"/>
          <p:nvPr>
            <p:ph idx="1" type="body"/>
          </p:nvPr>
        </p:nvSpPr>
        <p:spPr>
          <a:xfrm>
            <a:off x="926075" y="1568750"/>
            <a:ext cx="3231000" cy="29112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b="1" lang="en" sz="1100">
                <a:solidFill>
                  <a:srgbClr val="FFFFFF"/>
                </a:solidFill>
                <a:latin typeface="Montserrat"/>
                <a:ea typeface="Montserrat"/>
                <a:cs typeface="Montserrat"/>
                <a:sym typeface="Montserrat"/>
              </a:rPr>
              <a:t>Physical view</a:t>
            </a:r>
            <a:endParaRPr b="1"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Audience:</a:t>
            </a:r>
            <a:r>
              <a:rPr lang="en" sz="1100">
                <a:solidFill>
                  <a:srgbClr val="FFFFFF"/>
                </a:solidFill>
                <a:latin typeface="Montserrat"/>
                <a:ea typeface="Montserrat"/>
                <a:cs typeface="Montserrat"/>
                <a:sym typeface="Montserrat"/>
              </a:rPr>
              <a:t> Deployment managers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Area:</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Describes the mapping of the software onto the hardware. Also shows the </a:t>
            </a:r>
            <a:br>
              <a:rPr lang="en" sz="1100">
                <a:solidFill>
                  <a:srgbClr val="FFFFFF"/>
                </a:solidFill>
                <a:latin typeface="Montserrat"/>
                <a:ea typeface="Montserrat"/>
                <a:cs typeface="Montserrat"/>
                <a:sym typeface="Montserrat"/>
              </a:rPr>
            </a:br>
            <a:r>
              <a:rPr lang="en" sz="1100">
                <a:solidFill>
                  <a:srgbClr val="FFFFFF"/>
                </a:solidFill>
                <a:latin typeface="Montserrat"/>
                <a:ea typeface="Montserrat"/>
                <a:cs typeface="Montserrat"/>
                <a:sym typeface="Montserrat"/>
              </a:rPr>
              <a:t>	distributed aspects of the system.</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120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Related Artifacts:</a:t>
            </a:r>
            <a:r>
              <a:rPr lang="en" sz="1100">
                <a:solidFill>
                  <a:srgbClr val="FFFFFF"/>
                </a:solidFill>
                <a:latin typeface="Montserrat"/>
                <a:ea typeface="Montserrat"/>
                <a:cs typeface="Montserrat"/>
                <a:sym typeface="Montserrat"/>
              </a:rPr>
              <a:t> Physical Document</a:t>
            </a:r>
            <a:endParaRPr sz="1100">
              <a:solidFill>
                <a:srgbClr val="FFFFFF"/>
              </a:solidFill>
              <a:latin typeface="Montserrat"/>
              <a:ea typeface="Montserrat"/>
              <a:cs typeface="Montserrat"/>
              <a:sym typeface="Montserrat"/>
            </a:endParaRPr>
          </a:p>
        </p:txBody>
      </p:sp>
      <p:pic>
        <p:nvPicPr>
          <p:cNvPr id="176" name="Google Shape;176;p19"/>
          <p:cNvPicPr preferRelativeResize="0"/>
          <p:nvPr/>
        </p:nvPicPr>
        <p:blipFill>
          <a:blip r:embed="rId3">
            <a:alphaModFix/>
          </a:blip>
          <a:stretch>
            <a:fillRect/>
          </a:stretch>
        </p:blipFill>
        <p:spPr>
          <a:xfrm>
            <a:off x="4157075" y="1456800"/>
            <a:ext cx="4863150" cy="313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+ 1 View Model - Use Case/Scenario View</a:t>
            </a:r>
            <a:endParaRPr/>
          </a:p>
        </p:txBody>
      </p:sp>
      <p:sp>
        <p:nvSpPr>
          <p:cNvPr id="182" name="Google Shape;182;p20"/>
          <p:cNvSpPr txBox="1"/>
          <p:nvPr>
            <p:ph idx="1" type="body"/>
          </p:nvPr>
        </p:nvSpPr>
        <p:spPr>
          <a:xfrm>
            <a:off x="807575" y="1568750"/>
            <a:ext cx="3349500" cy="29112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b="1" lang="en" sz="1100">
                <a:solidFill>
                  <a:srgbClr val="FFFFFF"/>
                </a:solidFill>
                <a:latin typeface="Montserrat"/>
                <a:ea typeface="Montserrat"/>
                <a:cs typeface="Montserrat"/>
                <a:sym typeface="Montserrat"/>
              </a:rPr>
              <a:t>Use Case/Scenario view</a:t>
            </a:r>
            <a:endParaRPr b="1"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Audience:</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All stakeholders of the system, including the end-users</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Area:</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Describes the set of scenarios/use cases which are critical to the architecture</a:t>
            </a:r>
            <a:endParaRPr sz="1100">
              <a:solidFill>
                <a:srgbClr val="FFFFFF"/>
              </a:solidFill>
              <a:latin typeface="Montserrat"/>
              <a:ea typeface="Montserrat"/>
              <a:cs typeface="Montserrat"/>
              <a:sym typeface="Montserrat"/>
            </a:endParaRPr>
          </a:p>
          <a:p>
            <a:pPr indent="0" lvl="0" marL="457200" rtl="0">
              <a:lnSpc>
                <a:spcPct val="100000"/>
              </a:lnSpc>
              <a:spcBef>
                <a:spcPts val="1200"/>
              </a:spcBef>
              <a:spcAft>
                <a:spcPts val="1200"/>
              </a:spcAft>
              <a:buNone/>
            </a:pPr>
            <a:r>
              <a:rPr b="1" lang="en" sz="1100">
                <a:solidFill>
                  <a:srgbClr val="FFFFFF"/>
                </a:solidFill>
                <a:latin typeface="Montserrat"/>
                <a:ea typeface="Montserrat"/>
                <a:cs typeface="Montserrat"/>
                <a:sym typeface="Montserrat"/>
              </a:rPr>
              <a:t>	</a:t>
            </a:r>
            <a:r>
              <a:rPr b="1" lang="en" sz="1100" u="sng">
                <a:solidFill>
                  <a:srgbClr val="FFFFFF"/>
                </a:solidFill>
                <a:latin typeface="Montserrat"/>
                <a:ea typeface="Montserrat"/>
                <a:cs typeface="Montserrat"/>
                <a:sym typeface="Montserrat"/>
              </a:rPr>
              <a:t>Related Artifacts:</a:t>
            </a:r>
            <a:r>
              <a:rPr b="1" lang="en" sz="1100">
                <a:solidFill>
                  <a:srgbClr val="FFFFFF"/>
                </a:solidFill>
                <a:latin typeface="Montserrat"/>
                <a:ea typeface="Montserrat"/>
                <a:cs typeface="Montserrat"/>
                <a:sym typeface="Montserrat"/>
              </a:rPr>
              <a:t> </a:t>
            </a:r>
            <a:r>
              <a:rPr lang="en" sz="1100">
                <a:solidFill>
                  <a:srgbClr val="FFFFFF"/>
                </a:solidFill>
                <a:latin typeface="Montserrat"/>
                <a:ea typeface="Montserrat"/>
                <a:cs typeface="Montserrat"/>
                <a:sym typeface="Montserrat"/>
              </a:rPr>
              <a:t>Use Case Diagram</a:t>
            </a:r>
            <a:endParaRPr sz="1100">
              <a:solidFill>
                <a:srgbClr val="FFFFFF"/>
              </a:solidFill>
              <a:latin typeface="Montserrat"/>
              <a:ea typeface="Montserrat"/>
              <a:cs typeface="Montserrat"/>
              <a:sym typeface="Montserrat"/>
            </a:endParaRPr>
          </a:p>
        </p:txBody>
      </p:sp>
      <p:pic>
        <p:nvPicPr>
          <p:cNvPr id="183" name="Google Shape;183;p20"/>
          <p:cNvPicPr preferRelativeResize="0"/>
          <p:nvPr/>
        </p:nvPicPr>
        <p:blipFill>
          <a:blip r:embed="rId3">
            <a:alphaModFix/>
          </a:blip>
          <a:stretch>
            <a:fillRect/>
          </a:stretch>
        </p:blipFill>
        <p:spPr>
          <a:xfrm>
            <a:off x="4157075" y="1456800"/>
            <a:ext cx="4863150" cy="313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600"/>
              </a:spcBef>
              <a:spcAft>
                <a:spcPts val="300"/>
              </a:spcAft>
              <a:buNone/>
            </a:pPr>
            <a:r>
              <a:rPr b="1" lang="en">
                <a:solidFill>
                  <a:srgbClr val="FFFFFF"/>
                </a:solidFill>
              </a:rPr>
              <a:t>Architectural Goals and Constraints</a:t>
            </a:r>
            <a:endParaRPr>
              <a:solidFill>
                <a:srgbClr val="FFFFFF"/>
              </a:solidFill>
            </a:endParaRPr>
          </a:p>
        </p:txBody>
      </p:sp>
      <p:sp>
        <p:nvSpPr>
          <p:cNvPr id="189" name="Google Shape;189;p21"/>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solidFill>
                  <a:srgbClr val="FFFFFF"/>
                </a:solidFill>
                <a:latin typeface="Montserrat"/>
                <a:ea typeface="Montserrat"/>
                <a:cs typeface="Montserrat"/>
                <a:sym typeface="Montserrat"/>
              </a:rPr>
              <a:t>The architectural goals listed below were chosen by selecting the architecturally significant requirements from a list containing all current functional and non-functional requirements</a:t>
            </a:r>
            <a:endParaRPr sz="11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100">
              <a:solidFill>
                <a:srgbClr val="FFFFFF"/>
              </a:solidFill>
              <a:latin typeface="Montserrat"/>
              <a:ea typeface="Montserrat"/>
              <a:cs typeface="Montserrat"/>
              <a:sym typeface="Montserrat"/>
            </a:endParaRPr>
          </a:p>
          <a:p>
            <a:pPr indent="45720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4.1 Position and Velocity Sensing	</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4.2 Route Selection</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4.3 Steering</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4.4 Obstacle Avoidance</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4.5 Driver Controls</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4.6 Emergency Actions</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4.7 Diagnostic Information Generation</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4.8 Reliability</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4.9 Availability</a:t>
            </a:r>
            <a:endParaRPr b="1"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rPr b="1" lang="en" sz="1000">
                <a:solidFill>
                  <a:srgbClr val="FFFFFF"/>
                </a:solidFill>
                <a:latin typeface="Montserrat"/>
                <a:ea typeface="Montserrat"/>
                <a:cs typeface="Montserrat"/>
                <a:sym typeface="Montserrat"/>
              </a:rPr>
              <a:t>	4.10 Portability</a:t>
            </a:r>
            <a:endParaRPr sz="10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