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1"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nestdivine74@gmail.com" initials="" lastIdx="1" clrIdx="0">
    <p:extLst>
      <p:ext uri="{19B8F6BF-5375-455C-9EA6-DF929625EA0E}">
        <p15:presenceInfo xmlns:p15="http://schemas.microsoft.com/office/powerpoint/2012/main" userId="3012ee44e5321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p:scale>
          <a:sx n="97" d="100"/>
          <a:sy n="97" d="100"/>
        </p:scale>
        <p:origin x="1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3T10:56:37.147"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921F-EC15-D442-E24F-0F7C60F37F42}"/>
              </a:ext>
            </a:extLst>
          </p:cNvPr>
          <p:cNvSpPr>
            <a:spLocks noGrp="1"/>
          </p:cNvSpPr>
          <p:nvPr>
            <p:ph type="ctrTitle"/>
          </p:nvPr>
        </p:nvSpPr>
        <p:spPr/>
        <p:txBody>
          <a:bodyPr>
            <a:normAutofit/>
          </a:bodyPr>
          <a:lstStyle/>
          <a:p>
            <a:pPr algn="ctr"/>
            <a:r>
              <a:rPr lang="en-US" sz="2500" b="1" i="0" u="sng" strike="noStrike" baseline="0" dirty="0">
                <a:solidFill>
                  <a:srgbClr val="000000"/>
                </a:solidFill>
                <a:latin typeface="Arial" panose="020B0604020202020204" pitchFamily="34" charset="0"/>
                <a:cs typeface="Arial" panose="020B0604020202020204" pitchFamily="34" charset="0"/>
              </a:rPr>
              <a:t>PAPER 1</a:t>
            </a:r>
            <a:br>
              <a:rPr lang="en-US" sz="2500" b="1" i="0" u="none" strike="noStrike" baseline="0" dirty="0">
                <a:solidFill>
                  <a:srgbClr val="000000"/>
                </a:solidFill>
                <a:latin typeface="Arial" panose="020B0604020202020204" pitchFamily="34" charset="0"/>
                <a:cs typeface="Arial" panose="020B0604020202020204" pitchFamily="34" charset="0"/>
              </a:rPr>
            </a:br>
            <a:r>
              <a:rPr lang="en-US" sz="2500" b="1" i="0" u="none" strike="noStrike" baseline="0" dirty="0">
                <a:solidFill>
                  <a:srgbClr val="000000"/>
                </a:solidFill>
                <a:latin typeface="Arial" panose="020B0604020202020204" pitchFamily="34" charset="0"/>
                <a:cs typeface="Arial" panose="020B0604020202020204" pitchFamily="34" charset="0"/>
              </a:rPr>
              <a:t>Comparison of machine learning techniques used in type II diabetes risk prediction</a:t>
            </a:r>
            <a:endParaRPr lang="en-US" sz="25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A2DEF1F-E60E-BA21-2F9F-9FB77BC56B00}"/>
              </a:ext>
            </a:extLst>
          </p:cNvPr>
          <p:cNvSpPr>
            <a:spLocks noGrp="1"/>
          </p:cNvSpPr>
          <p:nvPr>
            <p:ph type="subTitle" idx="1"/>
          </p:nvPr>
        </p:nvSpPr>
        <p:spPr/>
        <p:txBody>
          <a:bodyPr/>
          <a:lstStyle/>
          <a:p>
            <a:pPr algn="ctr"/>
            <a:r>
              <a:rPr lang="en-US" sz="2000" b="0" i="0" u="none" strike="noStrike" baseline="0" dirty="0">
                <a:solidFill>
                  <a:srgbClr val="000000"/>
                </a:solidFill>
                <a:latin typeface="Arial" panose="020B0604020202020204" pitchFamily="34" charset="0"/>
                <a:cs typeface="Arial" panose="020B0604020202020204" pitchFamily="34" charset="0"/>
              </a:rPr>
              <a:t>By</a:t>
            </a:r>
          </a:p>
          <a:p>
            <a:pPr algn="ctr"/>
            <a:r>
              <a:rPr lang="en-US" dirty="0" err="1">
                <a:solidFill>
                  <a:srgbClr val="000000"/>
                </a:solidFill>
                <a:latin typeface="Arial" panose="020B0604020202020204" pitchFamily="34" charset="0"/>
                <a:cs typeface="Arial" panose="020B0604020202020204" pitchFamily="34" charset="0"/>
              </a:rPr>
              <a:t>k</a:t>
            </a:r>
            <a:r>
              <a:rPr lang="en-US" sz="2000" b="0" i="0" u="none" strike="noStrike" baseline="0" dirty="0" err="1">
                <a:solidFill>
                  <a:srgbClr val="000000"/>
                </a:solidFill>
                <a:latin typeface="Arial" panose="020B0604020202020204" pitchFamily="34" charset="0"/>
                <a:cs typeface="Arial" panose="020B0604020202020204" pitchFamily="34" charset="0"/>
              </a:rPr>
              <a:t>aluarachchi</a:t>
            </a:r>
            <a:r>
              <a:rPr lang="en-US" sz="2000" b="0" i="0" u="none" strike="noStrike" baseline="0" dirty="0">
                <a:solidFill>
                  <a:srgbClr val="000000"/>
                </a:solidFill>
                <a:latin typeface="Arial" panose="020B0604020202020204" pitchFamily="34" charset="0"/>
                <a:cs typeface="Arial" panose="020B0604020202020204" pitchFamily="34" charset="0"/>
              </a:rPr>
              <a:t> K.N., </a:t>
            </a:r>
            <a:r>
              <a:rPr lang="en-US" sz="2000" b="0" i="0" u="none" strike="noStrike" baseline="0" dirty="0" err="1">
                <a:solidFill>
                  <a:srgbClr val="000000"/>
                </a:solidFill>
                <a:latin typeface="Arial" panose="020B0604020202020204" pitchFamily="34" charset="0"/>
                <a:cs typeface="Arial" panose="020B0604020202020204" pitchFamily="34" charset="0"/>
              </a:rPr>
              <a:t>Premachandra</a:t>
            </a:r>
            <a:r>
              <a:rPr lang="en-US" sz="2000" b="0" i="0" u="none" strike="noStrike" baseline="0" dirty="0">
                <a:solidFill>
                  <a:srgbClr val="000000"/>
                </a:solidFill>
                <a:latin typeface="Arial" panose="020B0604020202020204" pitchFamily="34" charset="0"/>
                <a:cs typeface="Arial" panose="020B0604020202020204" pitchFamily="34" charset="0"/>
              </a:rPr>
              <a:t> K.P., Dissanayake R.B.N.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30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1F833-71D1-9721-7FE4-5ADB05388F40}"/>
              </a:ext>
            </a:extLst>
          </p:cNvPr>
          <p:cNvSpPr txBox="1"/>
          <p:nvPr/>
        </p:nvSpPr>
        <p:spPr>
          <a:xfrm>
            <a:off x="736783" y="473689"/>
            <a:ext cx="10391803" cy="8063746"/>
          </a:xfrm>
          <a:prstGeom prst="rect">
            <a:avLst/>
          </a:prstGeom>
          <a:noFill/>
        </p:spPr>
        <p:txBody>
          <a:bodyPr wrap="square">
            <a:spAutoFit/>
          </a:bodyPr>
          <a:lstStyle/>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From the </a:t>
            </a:r>
            <a:r>
              <a:rPr lang="en-US" sz="1800" b="0" i="0" strike="noStrike" baseline="0" dirty="0">
                <a:solidFill>
                  <a:srgbClr val="000000"/>
                </a:solidFill>
                <a:latin typeface="Arial" panose="020B0604020202020204" pitchFamily="34" charset="0"/>
              </a:rPr>
              <a:t>Pearson Correlation Test above, we see the strength of the correlation between the Target variable and the 8 predictors. We deduce that </a:t>
            </a:r>
            <a:r>
              <a:rPr lang="en-US" sz="1800" b="0" i="1" u="sng" strike="noStrike" baseline="0" dirty="0">
                <a:solidFill>
                  <a:srgbClr val="000000"/>
                </a:solidFill>
                <a:latin typeface="Arial" panose="020B0604020202020204" pitchFamily="34" charset="0"/>
              </a:rPr>
              <a:t>pregnancies</a:t>
            </a:r>
            <a:r>
              <a:rPr lang="en-US" sz="1800" b="0" i="0" strike="noStrike" baseline="0" dirty="0">
                <a:solidFill>
                  <a:srgbClr val="000000"/>
                </a:solidFill>
                <a:latin typeface="Arial" panose="020B0604020202020204" pitchFamily="34" charset="0"/>
              </a:rPr>
              <a:t> (0.222), </a:t>
            </a:r>
            <a:r>
              <a:rPr lang="en-US" sz="1800" b="0" i="1" u="sng" strike="noStrike" baseline="0" dirty="0">
                <a:solidFill>
                  <a:srgbClr val="000000"/>
                </a:solidFill>
                <a:latin typeface="Arial" panose="020B0604020202020204" pitchFamily="34" charset="0"/>
              </a:rPr>
              <a:t>blood glucose</a:t>
            </a:r>
            <a:r>
              <a:rPr lang="en-US" sz="1800" b="0" i="0" strike="noStrike" baseline="0" dirty="0">
                <a:solidFill>
                  <a:srgbClr val="000000"/>
                </a:solidFill>
                <a:latin typeface="Arial" panose="020B0604020202020204" pitchFamily="34" charset="0"/>
              </a:rPr>
              <a:t> (0.467), </a:t>
            </a:r>
            <a:r>
              <a:rPr lang="en-US" sz="1800" b="0" i="1" u="sng" strike="noStrike" baseline="0" dirty="0">
                <a:solidFill>
                  <a:srgbClr val="000000"/>
                </a:solidFill>
                <a:latin typeface="Arial" panose="020B0604020202020204" pitchFamily="34" charset="0"/>
              </a:rPr>
              <a:t>serum insulin</a:t>
            </a:r>
            <a:r>
              <a:rPr lang="en-US" sz="1800" b="0" i="0" strike="noStrike" baseline="0" dirty="0">
                <a:solidFill>
                  <a:srgbClr val="000000"/>
                </a:solidFill>
                <a:latin typeface="Arial" panose="020B0604020202020204" pitchFamily="34" charset="0"/>
              </a:rPr>
              <a:t> (0.131), </a:t>
            </a:r>
            <a:r>
              <a:rPr lang="en-US" sz="1800" b="0" i="1" u="sng" strike="noStrike" baseline="0" dirty="0">
                <a:solidFill>
                  <a:srgbClr val="000000"/>
                </a:solidFill>
                <a:latin typeface="Arial" panose="020B0604020202020204" pitchFamily="34" charset="0"/>
              </a:rPr>
              <a:t>body mass index</a:t>
            </a:r>
            <a:r>
              <a:rPr lang="en-US" sz="1800" b="0" i="0" strike="noStrike" baseline="0" dirty="0">
                <a:solidFill>
                  <a:srgbClr val="000000"/>
                </a:solidFill>
                <a:latin typeface="Arial" panose="020B0604020202020204" pitchFamily="34" charset="0"/>
              </a:rPr>
              <a:t> (0.293), </a:t>
            </a:r>
            <a:r>
              <a:rPr lang="en-US" sz="1800" b="0" i="1" u="sng" strike="noStrike" baseline="0" dirty="0">
                <a:solidFill>
                  <a:srgbClr val="000000"/>
                </a:solidFill>
                <a:latin typeface="Arial" panose="020B0604020202020204" pitchFamily="34" charset="0"/>
              </a:rPr>
              <a:t>diabetes pedigree function</a:t>
            </a:r>
            <a:r>
              <a:rPr lang="en-US" sz="1800" b="0" i="0" strike="noStrike" baseline="0" dirty="0">
                <a:solidFill>
                  <a:srgbClr val="000000"/>
                </a:solidFill>
                <a:latin typeface="Arial" panose="020B0604020202020204" pitchFamily="34" charset="0"/>
              </a:rPr>
              <a:t> (0.174), and </a:t>
            </a:r>
            <a:r>
              <a:rPr lang="en-US" sz="1800" b="0" i="1" u="sng" strike="noStrike" baseline="0" dirty="0">
                <a:solidFill>
                  <a:srgbClr val="000000"/>
                </a:solidFill>
                <a:latin typeface="Arial" panose="020B0604020202020204" pitchFamily="34" charset="0"/>
              </a:rPr>
              <a:t>age</a:t>
            </a:r>
            <a:r>
              <a:rPr lang="en-US" sz="1800" b="0" i="0" strike="noStrike" baseline="0" dirty="0">
                <a:solidFill>
                  <a:srgbClr val="000000"/>
                </a:solidFill>
                <a:latin typeface="Arial" panose="020B0604020202020204" pitchFamily="34" charset="0"/>
              </a:rPr>
              <a:t> (0.238) are reflecting an extremely positive correlation</a:t>
            </a:r>
            <a:r>
              <a:rPr lang="en-US" dirty="0">
                <a:solidFill>
                  <a:srgbClr val="000000"/>
                </a:solidFill>
                <a:latin typeface="Arial" panose="020B0604020202020204" pitchFamily="34" charset="0"/>
              </a:rPr>
              <a:t>.</a:t>
            </a:r>
          </a:p>
          <a:p>
            <a:pPr algn="just"/>
            <a:endParaRPr lang="en-US" sz="1800" b="0" i="0" strike="noStrike" baseline="0"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On the other hand, the correlation coefficient between Target and blood pressure, and triceps skin thickness was lower. It can be preliminarily learned that the variables of blood glucose, body mass index, age and pregnancies have more significant weights than other variables in predicting whether a sample has diabetes, and they can be recorded as influential factors that are more likely to cause the disease for prediction.</a:t>
            </a:r>
          </a:p>
          <a:p>
            <a:pPr algn="just"/>
            <a:endParaRPr lang="en-US" sz="1800" b="0" i="0" strike="noStrike" baseline="0" dirty="0">
              <a:solidFill>
                <a:srgbClr val="000000"/>
              </a:solidFill>
              <a:latin typeface="Arial" panose="020B0604020202020204" pitchFamily="34" charset="0"/>
            </a:endParaRPr>
          </a:p>
          <a:p>
            <a:pPr lvl="1" algn="just"/>
            <a:r>
              <a:rPr lang="en-US" i="0" strike="noStrike" baseline="0" dirty="0">
                <a:solidFill>
                  <a:srgbClr val="000000"/>
                </a:solidFill>
                <a:latin typeface="Arial" panose="020B0604020202020204" pitchFamily="34" charset="0"/>
              </a:rPr>
              <a:t>										Furthermore, the correlation coefficient between 											variables show that </a:t>
            </a:r>
            <a:r>
              <a:rPr lang="en-US" i="1" strike="noStrike" baseline="0" dirty="0">
                <a:solidFill>
                  <a:srgbClr val="000000"/>
                </a:solidFill>
                <a:latin typeface="Arial" panose="020B0604020202020204" pitchFamily="34" charset="0"/>
              </a:rPr>
              <a:t>age and pregnancies</a:t>
            </a:r>
            <a:r>
              <a:rPr lang="en-US" i="0" strike="noStrike" baseline="0" dirty="0">
                <a:solidFill>
                  <a:srgbClr val="000000"/>
                </a:solidFill>
                <a:latin typeface="Arial" panose="020B0604020202020204" pitchFamily="34" charset="0"/>
              </a:rPr>
              <a:t>, are 											mostly correlated. Likewise </a:t>
            </a:r>
            <a:r>
              <a:rPr lang="en-US" i="1" strike="noStrike" baseline="0" dirty="0">
                <a:solidFill>
                  <a:srgbClr val="000000"/>
                </a:solidFill>
                <a:latin typeface="Arial" panose="020B0604020202020204" pitchFamily="34" charset="0"/>
              </a:rPr>
              <a:t>serum insulin triceps 											skin thickness, body mass index &amp; blood glucose, 										are all correlated.</a:t>
            </a:r>
          </a:p>
          <a:p>
            <a:pPr algn="ctr"/>
            <a:endParaRPr lang="en-US" sz="2000" b="0" i="0" u="sng" strike="noStrike" baseline="0" dirty="0">
              <a:solidFill>
                <a:srgbClr val="FF0000"/>
              </a:solidFill>
              <a:latin typeface="Arial" panose="020B0604020202020204" pitchFamily="34" charset="0"/>
            </a:endParaRPr>
          </a:p>
          <a:p>
            <a:pPr algn="ctr"/>
            <a:endParaRPr lang="en-US" sz="2000" u="sng" dirty="0">
              <a:solidFill>
                <a:srgbClr val="FF0000"/>
              </a:solidFill>
              <a:latin typeface="Arial" panose="020B0604020202020204" pitchFamily="34" charset="0"/>
            </a:endParaRPr>
          </a:p>
          <a:p>
            <a:pPr algn="ctr"/>
            <a:endParaRPr lang="en-US" sz="2000" b="0" i="0" u="sng" strike="noStrike" baseline="0" dirty="0">
              <a:solidFill>
                <a:srgbClr val="FF0000"/>
              </a:solidFill>
              <a:latin typeface="Arial" panose="020B0604020202020204" pitchFamily="34" charset="0"/>
            </a:endParaRPr>
          </a:p>
          <a:p>
            <a:pPr algn="ctr"/>
            <a:endParaRPr lang="en-US" sz="2000" u="sng" dirty="0">
              <a:solidFill>
                <a:srgbClr val="FF0000"/>
              </a:solidFill>
              <a:latin typeface="Arial" panose="020B0604020202020204" pitchFamily="34" charset="0"/>
            </a:endParaRPr>
          </a:p>
          <a:p>
            <a:pPr algn="ctr"/>
            <a:endParaRPr lang="en-US" sz="2000" b="0" i="0" u="sng" strike="noStrike" baseline="0" dirty="0">
              <a:solidFill>
                <a:srgbClr val="FF0000"/>
              </a:solidFill>
              <a:latin typeface="Arial" panose="020B0604020202020204" pitchFamily="34" charset="0"/>
            </a:endParaRPr>
          </a:p>
          <a:p>
            <a:pPr algn="ctr"/>
            <a:endParaRPr lang="en-US" sz="2000" u="sng" dirty="0">
              <a:solidFill>
                <a:srgbClr val="FF0000"/>
              </a:solidFill>
              <a:latin typeface="Arial" panose="020B0604020202020204" pitchFamily="34" charset="0"/>
            </a:endParaRPr>
          </a:p>
          <a:p>
            <a:pPr algn="ctr"/>
            <a:r>
              <a:rPr lang="en-US" sz="2000" b="0" i="0" u="sng" strike="noStrike" baseline="0" dirty="0">
                <a:solidFill>
                  <a:srgbClr val="FF0000"/>
                </a:solidFill>
                <a:latin typeface="Arial" panose="020B0604020202020204" pitchFamily="34" charset="0"/>
              </a:rPr>
              <a:t>Indicators evaluated</a:t>
            </a:r>
          </a:p>
          <a:p>
            <a:pPr marL="285750" indent="-285750">
              <a:buFont typeface="Arial" panose="020B0604020202020204" pitchFamily="34" charset="0"/>
              <a:buChar char="•"/>
            </a:pPr>
            <a:r>
              <a:rPr lang="en-US" dirty="0">
                <a:solidFill>
                  <a:srgbClr val="000000"/>
                </a:solidFill>
                <a:latin typeface="Arial" panose="020B0604020202020204" pitchFamily="34" charset="0"/>
              </a:rPr>
              <a:t>Testing Accuracy				</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Precision</a:t>
            </a:r>
          </a:p>
          <a:p>
            <a:pPr marL="285750" indent="-285750">
              <a:buFont typeface="Arial" panose="020B0604020202020204" pitchFamily="34" charset="0"/>
              <a:buChar char="•"/>
            </a:pPr>
            <a:r>
              <a:rPr lang="en-US" dirty="0">
                <a:solidFill>
                  <a:srgbClr val="000000"/>
                </a:solidFill>
                <a:latin typeface="Arial" panose="020B0604020202020204" pitchFamily="34" charset="0"/>
              </a:rPr>
              <a:t>F1-score</a:t>
            </a:r>
          </a:p>
          <a:p>
            <a:pPr marL="285750" indent="-285750">
              <a:buFont typeface="Arial" panose="020B0604020202020204" pitchFamily="34" charset="0"/>
              <a:buChar char="•"/>
            </a:pPr>
            <a:r>
              <a:rPr lang="en-US" dirty="0">
                <a:solidFill>
                  <a:srgbClr val="000000"/>
                </a:solidFill>
                <a:latin typeface="Arial" panose="020B0604020202020204" pitchFamily="34" charset="0"/>
              </a:rPr>
              <a:t>Rate of recall</a:t>
            </a:r>
          </a:p>
        </p:txBody>
      </p:sp>
      <p:pic>
        <p:nvPicPr>
          <p:cNvPr id="4" name="Picture 3">
            <a:extLst>
              <a:ext uri="{FF2B5EF4-FFF2-40B4-BE49-F238E27FC236}">
                <a16:creationId xmlns:a16="http://schemas.microsoft.com/office/drawing/2014/main" id="{6F7D6AD2-91D3-209E-CD1F-550F22F635AB}"/>
              </a:ext>
            </a:extLst>
          </p:cNvPr>
          <p:cNvPicPr>
            <a:picLocks noChangeAspect="1"/>
          </p:cNvPicPr>
          <p:nvPr/>
        </p:nvPicPr>
        <p:blipFill>
          <a:blip r:embed="rId2"/>
          <a:stretch>
            <a:fillRect/>
          </a:stretch>
        </p:blipFill>
        <p:spPr>
          <a:xfrm>
            <a:off x="835549" y="3592865"/>
            <a:ext cx="4940302" cy="2882537"/>
          </a:xfrm>
          <a:prstGeom prst="rect">
            <a:avLst/>
          </a:prstGeom>
        </p:spPr>
      </p:pic>
    </p:spTree>
    <p:extLst>
      <p:ext uri="{BB962C8B-B14F-4D97-AF65-F5344CB8AC3E}">
        <p14:creationId xmlns:p14="http://schemas.microsoft.com/office/powerpoint/2010/main" val="366578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1223921" y="235430"/>
            <a:ext cx="10426456" cy="3416320"/>
          </a:xfrm>
          <a:prstGeom prst="rect">
            <a:avLst/>
          </a:prstGeom>
          <a:noFill/>
        </p:spPr>
        <p:txBody>
          <a:bodyPr wrap="square">
            <a:spAutoFit/>
          </a:bodyPr>
          <a:lstStyle/>
          <a:p>
            <a:r>
              <a:rPr lang="en-US" sz="1800" b="0" i="0" strike="noStrike" baseline="0" dirty="0">
                <a:solidFill>
                  <a:srgbClr val="000000"/>
                </a:solidFill>
                <a:latin typeface="Arial" panose="020B0604020202020204" pitchFamily="34" charset="0"/>
              </a:rPr>
              <a:t>Inferential Statistics: Feature weight values (Random Forest)</a:t>
            </a:r>
          </a:p>
          <a:p>
            <a:endParaRPr lang="en-US" sz="1800" b="0" i="0" strike="noStrike" baseline="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sz="1800" b="0" i="0" strike="noStrike" baseline="0" dirty="0">
              <a:solidFill>
                <a:srgbClr val="000000"/>
              </a:solidFill>
              <a:latin typeface="Arial" panose="020B0604020202020204" pitchFamily="34" charset="0"/>
            </a:endParaRPr>
          </a:p>
          <a:p>
            <a:endParaRPr lang="en-US" sz="1800" b="0" i="0" strike="noStrike" baseline="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The feature weight of each variable 	illustrates how 											significant each variable is 	to the model, and the 												overall value is 1. It can be seen that </a:t>
            </a:r>
            <a:r>
              <a:rPr lang="en-US" i="1" u="sng" dirty="0">
                <a:solidFill>
                  <a:srgbClr val="000000"/>
                </a:solidFill>
                <a:latin typeface="Arial" panose="020B0604020202020204" pitchFamily="34" charset="0"/>
              </a:rPr>
              <a:t>blood glucose</a:t>
            </a:r>
            <a:r>
              <a:rPr lang="en-US" dirty="0">
                <a:solidFill>
                  <a:srgbClr val="000000"/>
                </a:solidFill>
                <a:latin typeface="Arial" panose="020B0604020202020204" pitchFamily="34" charset="0"/>
              </a:rPr>
              <a:t> 											accounts for 24.83%, it gains the greatest weight 												and is crucial to the creation of models. For others; 											</a:t>
            </a:r>
            <a:r>
              <a:rPr lang="en-US" i="1" u="sng" dirty="0">
                <a:solidFill>
                  <a:srgbClr val="000000"/>
                </a:solidFill>
                <a:latin typeface="Arial" panose="020B0604020202020204" pitchFamily="34" charset="0"/>
              </a:rPr>
              <a:t>body mass index</a:t>
            </a:r>
            <a:r>
              <a:rPr lang="en-US" dirty="0">
                <a:solidFill>
                  <a:srgbClr val="000000"/>
                </a:solidFill>
                <a:latin typeface="Arial" panose="020B0604020202020204" pitchFamily="34" charset="0"/>
              </a:rPr>
              <a:t> (16.13%), </a:t>
            </a:r>
            <a:r>
              <a:rPr lang="en-US" i="1" u="sng" dirty="0">
                <a:solidFill>
                  <a:srgbClr val="000000"/>
                </a:solidFill>
                <a:latin typeface="Arial" panose="020B0604020202020204" pitchFamily="34" charset="0"/>
              </a:rPr>
              <a:t>age</a:t>
            </a:r>
            <a:r>
              <a:rPr lang="en-US" dirty="0">
                <a:solidFill>
                  <a:srgbClr val="000000"/>
                </a:solidFill>
                <a:latin typeface="Arial" panose="020B0604020202020204" pitchFamily="34" charset="0"/>
              </a:rPr>
              <a:t> (13.86%), </a:t>
            </a:r>
            <a:r>
              <a:rPr lang="en-US" i="1" u="sng" dirty="0">
                <a:solidFill>
                  <a:srgbClr val="000000"/>
                </a:solidFill>
                <a:latin typeface="Arial" panose="020B0604020202020204" pitchFamily="34" charset="0"/>
              </a:rPr>
              <a:t>diabetes </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pedigree function</a:t>
            </a:r>
            <a:r>
              <a:rPr lang="en-US" dirty="0">
                <a:solidFill>
                  <a:srgbClr val="000000"/>
                </a:solidFill>
                <a:latin typeface="Arial" panose="020B0604020202020204" pitchFamily="34" charset="0"/>
              </a:rPr>
              <a:t> (12.16%) &amp; </a:t>
            </a:r>
            <a:r>
              <a:rPr lang="en-US" i="1" u="sng" dirty="0">
                <a:solidFill>
                  <a:srgbClr val="000000"/>
                </a:solidFill>
                <a:latin typeface="Arial" panose="020B0604020202020204" pitchFamily="34" charset="0"/>
              </a:rPr>
              <a:t>pregnancies</a:t>
            </a:r>
            <a:r>
              <a:rPr lang="en-US" dirty="0">
                <a:solidFill>
                  <a:srgbClr val="000000"/>
                </a:solidFill>
                <a:latin typeface="Arial" panose="020B0604020202020204" pitchFamily="34" charset="0"/>
              </a:rPr>
              <a:t> (8.99%).</a:t>
            </a:r>
            <a:endParaRPr lang="en-US" sz="1800" b="0" i="0" strike="noStrike" baseline="0"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413AFE4A-8A63-4BEB-E96F-5E7B840A65FC}"/>
              </a:ext>
            </a:extLst>
          </p:cNvPr>
          <p:cNvPicPr>
            <a:picLocks noChangeAspect="1"/>
          </p:cNvPicPr>
          <p:nvPr/>
        </p:nvPicPr>
        <p:blipFill>
          <a:blip r:embed="rId2"/>
          <a:stretch>
            <a:fillRect/>
          </a:stretch>
        </p:blipFill>
        <p:spPr>
          <a:xfrm>
            <a:off x="747501" y="742906"/>
            <a:ext cx="5501995" cy="4744710"/>
          </a:xfrm>
          <a:prstGeom prst="rect">
            <a:avLst/>
          </a:prstGeom>
        </p:spPr>
      </p:pic>
    </p:spTree>
    <p:extLst>
      <p:ext uri="{BB962C8B-B14F-4D97-AF65-F5344CB8AC3E}">
        <p14:creationId xmlns:p14="http://schemas.microsoft.com/office/powerpoint/2010/main" val="3531240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403289" y="235430"/>
            <a:ext cx="11385422" cy="7017306"/>
          </a:xfrm>
          <a:prstGeom prst="rect">
            <a:avLst/>
          </a:prstGeom>
          <a:noFill/>
        </p:spPr>
        <p:txBody>
          <a:bodyPr wrap="square">
            <a:spAutoFit/>
          </a:bodyPr>
          <a:lstStyle/>
          <a:p>
            <a:pPr algn="just"/>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Tables above represent the RF model's performance on the training set and the test set.</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Rate of accuracy: The percentage of correct samples in the overall samples of the projected results.</a:t>
            </a:r>
          </a:p>
          <a:p>
            <a:pPr algn="just"/>
            <a:r>
              <a:rPr lang="en-US" dirty="0">
                <a:solidFill>
                  <a:srgbClr val="000000"/>
                </a:solidFill>
                <a:latin typeface="Arial" panose="020B0604020202020204" pitchFamily="34" charset="0"/>
              </a:rPr>
              <a:t>			 =	Number of Correct Predictions		=	79.22%</a:t>
            </a:r>
          </a:p>
          <a:p>
            <a:pPr algn="just"/>
            <a:r>
              <a:rPr lang="en-US" dirty="0">
                <a:solidFill>
                  <a:srgbClr val="000000"/>
                </a:solidFill>
                <a:latin typeface="Arial" panose="020B0604020202020204" pitchFamily="34" charset="0"/>
              </a:rPr>
              <a:t>				Total Number of Predictions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Ratio of precision: The percentage of positive samples in the projected findings.</a:t>
            </a:r>
          </a:p>
          <a:p>
            <a:pPr algn="just"/>
            <a:r>
              <a:rPr lang="en-US" dirty="0">
                <a:solidFill>
                  <a:srgbClr val="000000"/>
                </a:solidFill>
                <a:latin typeface="Arial" panose="020B0604020202020204" pitchFamily="34" charset="0"/>
              </a:rPr>
              <a:t>			 =			True Positives			=	78.96%</a:t>
            </a:r>
          </a:p>
          <a:p>
            <a:pPr algn="just"/>
            <a:r>
              <a:rPr lang="en-US" dirty="0">
                <a:solidFill>
                  <a:srgbClr val="000000"/>
                </a:solidFill>
                <a:latin typeface="Arial" panose="020B0604020202020204" pitchFamily="34" charset="0"/>
              </a:rPr>
              <a:t>				True Positives + False Positives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Rate of recall: The percentage of positive samples within the positive samples.</a:t>
            </a:r>
          </a:p>
          <a:p>
            <a:pPr algn="just"/>
            <a:r>
              <a:rPr lang="en-US" dirty="0">
                <a:solidFill>
                  <a:srgbClr val="000000"/>
                </a:solidFill>
                <a:latin typeface="Arial" panose="020B0604020202020204" pitchFamily="34" charset="0"/>
              </a:rPr>
              <a:t>			 =			True Positives			=	79.22%</a:t>
            </a:r>
          </a:p>
          <a:p>
            <a:pPr algn="just"/>
            <a:r>
              <a:rPr lang="en-US" dirty="0">
                <a:solidFill>
                  <a:srgbClr val="000000"/>
                </a:solidFill>
                <a:latin typeface="Arial" panose="020B0604020202020204" pitchFamily="34" charset="0"/>
              </a:rPr>
              <a:t>				 True Positives + False Negatives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F1-score is the comprehensive evaluation index of the precision ratio and recall rate, and is also the harmonic average of precision ratio and recall rate.</a:t>
            </a:r>
          </a:p>
          <a:p>
            <a:pPr algn="just"/>
            <a:r>
              <a:rPr lang="en-US" dirty="0">
                <a:solidFill>
                  <a:srgbClr val="000000"/>
                </a:solidFill>
                <a:latin typeface="Arial" panose="020B0604020202020204" pitchFamily="34" charset="0"/>
              </a:rPr>
              <a:t>			=	2 x 	Precision x Recall				=	79.00%</a:t>
            </a:r>
          </a:p>
          <a:p>
            <a:pPr algn="just"/>
            <a:r>
              <a:rPr lang="en-US" dirty="0">
                <a:solidFill>
                  <a:srgbClr val="000000"/>
                </a:solidFill>
                <a:latin typeface="Arial" panose="020B0604020202020204" pitchFamily="34" charset="0"/>
              </a:rPr>
              <a:t>					Precision + Recall</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id="{CDBF05C9-74B2-BE7F-1772-B6A81D0EC703}"/>
              </a:ext>
            </a:extLst>
          </p:cNvPr>
          <p:cNvPicPr>
            <a:picLocks noChangeAspect="1"/>
          </p:cNvPicPr>
          <p:nvPr/>
        </p:nvPicPr>
        <p:blipFill>
          <a:blip r:embed="rId2"/>
          <a:stretch>
            <a:fillRect/>
          </a:stretch>
        </p:blipFill>
        <p:spPr>
          <a:xfrm>
            <a:off x="403289" y="235430"/>
            <a:ext cx="5692712" cy="1330469"/>
          </a:xfrm>
          <a:prstGeom prst="rect">
            <a:avLst/>
          </a:prstGeom>
        </p:spPr>
      </p:pic>
      <p:pic>
        <p:nvPicPr>
          <p:cNvPr id="8" name="Picture 7">
            <a:extLst>
              <a:ext uri="{FF2B5EF4-FFF2-40B4-BE49-F238E27FC236}">
                <a16:creationId xmlns:a16="http://schemas.microsoft.com/office/drawing/2014/main" id="{DE1CCD3A-3A5B-0404-C377-13C716655DE2}"/>
              </a:ext>
            </a:extLst>
          </p:cNvPr>
          <p:cNvPicPr>
            <a:picLocks noChangeAspect="1"/>
          </p:cNvPicPr>
          <p:nvPr/>
        </p:nvPicPr>
        <p:blipFill>
          <a:blip r:embed="rId3"/>
          <a:stretch>
            <a:fillRect/>
          </a:stretch>
        </p:blipFill>
        <p:spPr>
          <a:xfrm>
            <a:off x="6196870" y="235431"/>
            <a:ext cx="5837374" cy="1330468"/>
          </a:xfrm>
          <a:prstGeom prst="rect">
            <a:avLst/>
          </a:prstGeom>
        </p:spPr>
      </p:pic>
      <p:cxnSp>
        <p:nvCxnSpPr>
          <p:cNvPr id="10" name="Straight Connector 9">
            <a:extLst>
              <a:ext uri="{FF2B5EF4-FFF2-40B4-BE49-F238E27FC236}">
                <a16:creationId xmlns:a16="http://schemas.microsoft.com/office/drawing/2014/main" id="{F3A22DBC-E32B-9E6C-3A77-BBC6EC67D054}"/>
              </a:ext>
            </a:extLst>
          </p:cNvPr>
          <p:cNvCxnSpPr/>
          <p:nvPr/>
        </p:nvCxnSpPr>
        <p:spPr>
          <a:xfrm>
            <a:off x="2190613" y="2756357"/>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0572E049-8B17-2219-EBDE-EE3548B0E16E}"/>
              </a:ext>
            </a:extLst>
          </p:cNvPr>
          <p:cNvCxnSpPr/>
          <p:nvPr/>
        </p:nvCxnSpPr>
        <p:spPr>
          <a:xfrm>
            <a:off x="2369324" y="4954636"/>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86B9828-1413-FDFC-72AF-7F53E77B283E}"/>
              </a:ext>
            </a:extLst>
          </p:cNvPr>
          <p:cNvCxnSpPr/>
          <p:nvPr/>
        </p:nvCxnSpPr>
        <p:spPr>
          <a:xfrm>
            <a:off x="2296972" y="3856047"/>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B11270A-1D4D-4C53-8D20-AFF6513308B7}"/>
              </a:ext>
            </a:extLst>
          </p:cNvPr>
          <p:cNvCxnSpPr>
            <a:cxnSpLocks/>
          </p:cNvCxnSpPr>
          <p:nvPr/>
        </p:nvCxnSpPr>
        <p:spPr>
          <a:xfrm>
            <a:off x="2762935" y="6310882"/>
            <a:ext cx="1789330"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2303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1223921" y="235430"/>
            <a:ext cx="10426456" cy="3416320"/>
          </a:xfrm>
          <a:prstGeom prst="rect">
            <a:avLst/>
          </a:prstGeom>
          <a:noFill/>
        </p:spPr>
        <p:txBody>
          <a:bodyPr wrap="square">
            <a:spAutoFit/>
          </a:bodyPr>
          <a:lstStyle/>
          <a:p>
            <a:r>
              <a:rPr lang="en-US" sz="1800" b="0" i="0" strike="noStrike" baseline="0" dirty="0">
                <a:solidFill>
                  <a:srgbClr val="000000"/>
                </a:solidFill>
                <a:latin typeface="Arial" panose="020B0604020202020204" pitchFamily="34" charset="0"/>
              </a:rPr>
              <a:t>Inferential Statistics: Feature weight values (Decision Tree)</a:t>
            </a:r>
          </a:p>
          <a:p>
            <a:endParaRPr lang="en-US" sz="1800" b="0" i="0" strike="noStrike" baseline="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sz="1800" b="0" i="0" strike="noStrike" baseline="0" dirty="0">
              <a:solidFill>
                <a:srgbClr val="000000"/>
              </a:solidFill>
              <a:latin typeface="Arial" panose="020B0604020202020204" pitchFamily="34" charset="0"/>
            </a:endParaRPr>
          </a:p>
          <a:p>
            <a:endParaRPr lang="en-US" sz="1800" b="0" i="0" strike="noStrike" baseline="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The feature weight of each variable 	illustrates how 											significant each variable is 	to the model, and the 												overall value is 1. It can be seen that </a:t>
            </a:r>
            <a:r>
              <a:rPr lang="en-US" i="1" u="sng" dirty="0">
                <a:solidFill>
                  <a:srgbClr val="000000"/>
                </a:solidFill>
                <a:latin typeface="Arial" panose="020B0604020202020204" pitchFamily="34" charset="0"/>
              </a:rPr>
              <a:t>blood glucose</a:t>
            </a:r>
            <a:r>
              <a:rPr lang="en-US" dirty="0">
                <a:solidFill>
                  <a:srgbClr val="000000"/>
                </a:solidFill>
                <a:latin typeface="Arial" panose="020B0604020202020204" pitchFamily="34" charset="0"/>
              </a:rPr>
              <a:t> 											accounts for 30.02%, it gains the greatest weight 												and is crucial to the creation of models. For others; 											</a:t>
            </a:r>
            <a:r>
              <a:rPr lang="en-US" i="1" u="sng" dirty="0">
                <a:solidFill>
                  <a:srgbClr val="000000"/>
                </a:solidFill>
                <a:latin typeface="Arial" panose="020B0604020202020204" pitchFamily="34" charset="0"/>
              </a:rPr>
              <a:t>body mass index</a:t>
            </a:r>
            <a:r>
              <a:rPr lang="en-US" dirty="0">
                <a:solidFill>
                  <a:srgbClr val="000000"/>
                </a:solidFill>
                <a:latin typeface="Arial" panose="020B0604020202020204" pitchFamily="34" charset="0"/>
              </a:rPr>
              <a:t> (18.51%), </a:t>
            </a:r>
            <a:r>
              <a:rPr lang="en-US" i="1" u="sng" dirty="0">
                <a:solidFill>
                  <a:srgbClr val="000000"/>
                </a:solidFill>
                <a:latin typeface="Arial" panose="020B0604020202020204" pitchFamily="34" charset="0"/>
              </a:rPr>
              <a:t>age</a:t>
            </a:r>
            <a:r>
              <a:rPr lang="en-US" dirty="0">
                <a:solidFill>
                  <a:srgbClr val="000000"/>
                </a:solidFill>
                <a:latin typeface="Arial" panose="020B0604020202020204" pitchFamily="34" charset="0"/>
              </a:rPr>
              <a:t> (14.77%), </a:t>
            </a:r>
            <a:r>
              <a:rPr lang="en-US" i="1" u="sng" dirty="0">
                <a:solidFill>
                  <a:srgbClr val="000000"/>
                </a:solidFill>
                <a:latin typeface="Arial" panose="020B0604020202020204" pitchFamily="34" charset="0"/>
              </a:rPr>
              <a:t>diabetes </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pedigree function</a:t>
            </a:r>
            <a:r>
              <a:rPr lang="en-US" dirty="0">
                <a:solidFill>
                  <a:srgbClr val="000000"/>
                </a:solidFill>
                <a:latin typeface="Arial" panose="020B0604020202020204" pitchFamily="34" charset="0"/>
              </a:rPr>
              <a:t> (12.11%) &amp; </a:t>
            </a:r>
            <a:r>
              <a:rPr lang="en-US" i="1" u="sng" dirty="0" err="1">
                <a:solidFill>
                  <a:srgbClr val="000000"/>
                </a:solidFill>
                <a:latin typeface="Arial" panose="020B0604020202020204" pitchFamily="34" charset="0"/>
              </a:rPr>
              <a:t>B.Pressure</a:t>
            </a:r>
            <a:r>
              <a:rPr lang="en-US" dirty="0">
                <a:solidFill>
                  <a:srgbClr val="000000"/>
                </a:solidFill>
                <a:latin typeface="Arial" panose="020B0604020202020204" pitchFamily="34" charset="0"/>
              </a:rPr>
              <a:t> (10.24%).</a:t>
            </a:r>
            <a:endParaRPr lang="en-US" sz="1800" b="0" i="0" strike="noStrike" baseline="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3A997756-3563-C77C-ED95-E4793F484E7B}"/>
              </a:ext>
            </a:extLst>
          </p:cNvPr>
          <p:cNvPicPr>
            <a:picLocks noChangeAspect="1"/>
          </p:cNvPicPr>
          <p:nvPr/>
        </p:nvPicPr>
        <p:blipFill>
          <a:blip r:embed="rId2"/>
          <a:stretch>
            <a:fillRect/>
          </a:stretch>
        </p:blipFill>
        <p:spPr>
          <a:xfrm>
            <a:off x="747501" y="742906"/>
            <a:ext cx="5501995" cy="4618504"/>
          </a:xfrm>
          <a:prstGeom prst="rect">
            <a:avLst/>
          </a:prstGeom>
        </p:spPr>
      </p:pic>
    </p:spTree>
    <p:extLst>
      <p:ext uri="{BB962C8B-B14F-4D97-AF65-F5344CB8AC3E}">
        <p14:creationId xmlns:p14="http://schemas.microsoft.com/office/powerpoint/2010/main" val="412412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403289" y="235430"/>
            <a:ext cx="11385422" cy="7017306"/>
          </a:xfrm>
          <a:prstGeom prst="rect">
            <a:avLst/>
          </a:prstGeom>
          <a:noFill/>
        </p:spPr>
        <p:txBody>
          <a:bodyPr wrap="square">
            <a:spAutoFit/>
          </a:bodyPr>
          <a:lstStyle/>
          <a:p>
            <a:pPr algn="just"/>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Tables above represent the DT model's performance on the training set and the test set.</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Rate of accuracy: The percentage of correct samples in the overall samples of the projected results.</a:t>
            </a:r>
          </a:p>
          <a:p>
            <a:pPr algn="just"/>
            <a:r>
              <a:rPr lang="en-US" dirty="0">
                <a:solidFill>
                  <a:srgbClr val="000000"/>
                </a:solidFill>
                <a:latin typeface="Arial" panose="020B0604020202020204" pitchFamily="34" charset="0"/>
              </a:rPr>
              <a:t>			 =	Number of Correct Predictions		=	72.73%</a:t>
            </a:r>
          </a:p>
          <a:p>
            <a:pPr algn="just"/>
            <a:r>
              <a:rPr lang="en-US" dirty="0">
                <a:solidFill>
                  <a:srgbClr val="000000"/>
                </a:solidFill>
                <a:latin typeface="Arial" panose="020B0604020202020204" pitchFamily="34" charset="0"/>
              </a:rPr>
              <a:t>				Total Number of Predictions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Ratio of precision: The percentage of positive samples in the projected findings.</a:t>
            </a:r>
          </a:p>
          <a:p>
            <a:pPr algn="just"/>
            <a:r>
              <a:rPr lang="en-US" dirty="0">
                <a:solidFill>
                  <a:srgbClr val="000000"/>
                </a:solidFill>
                <a:latin typeface="Arial" panose="020B0604020202020204" pitchFamily="34" charset="0"/>
              </a:rPr>
              <a:t>			 =			True Positives			=	72.19%</a:t>
            </a:r>
          </a:p>
          <a:p>
            <a:pPr algn="just"/>
            <a:r>
              <a:rPr lang="en-US" dirty="0">
                <a:solidFill>
                  <a:srgbClr val="000000"/>
                </a:solidFill>
                <a:latin typeface="Arial" panose="020B0604020202020204" pitchFamily="34" charset="0"/>
              </a:rPr>
              <a:t>				True Positives + False Positives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Rate of recall: The percentage of positive samples within the positive samples.</a:t>
            </a:r>
          </a:p>
          <a:p>
            <a:pPr algn="just"/>
            <a:r>
              <a:rPr lang="en-US" dirty="0">
                <a:solidFill>
                  <a:srgbClr val="000000"/>
                </a:solidFill>
                <a:latin typeface="Arial" panose="020B0604020202020204" pitchFamily="34" charset="0"/>
              </a:rPr>
              <a:t>			 =			True Positives			=	72.73%</a:t>
            </a:r>
          </a:p>
          <a:p>
            <a:pPr algn="just"/>
            <a:r>
              <a:rPr lang="en-US" dirty="0">
                <a:solidFill>
                  <a:srgbClr val="000000"/>
                </a:solidFill>
                <a:latin typeface="Arial" panose="020B0604020202020204" pitchFamily="34" charset="0"/>
              </a:rPr>
              <a:t>				 True Positives + False Negatives</a:t>
            </a:r>
          </a:p>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F1-score is the comprehensive evaluation index of the precision ratio and recall rate, and is also the harmonic average of precision ratio and recall rate.</a:t>
            </a:r>
          </a:p>
          <a:p>
            <a:pPr algn="just"/>
            <a:r>
              <a:rPr lang="en-US" dirty="0">
                <a:solidFill>
                  <a:srgbClr val="000000"/>
                </a:solidFill>
                <a:latin typeface="Arial" panose="020B0604020202020204" pitchFamily="34" charset="0"/>
              </a:rPr>
              <a:t>			=	2 x 	Precision x Recall				=	72.00%</a:t>
            </a:r>
          </a:p>
          <a:p>
            <a:pPr algn="just"/>
            <a:r>
              <a:rPr lang="en-US" dirty="0">
                <a:solidFill>
                  <a:srgbClr val="000000"/>
                </a:solidFill>
                <a:latin typeface="Arial" panose="020B0604020202020204" pitchFamily="34" charset="0"/>
              </a:rPr>
              <a:t>					Precision + Recall</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p:txBody>
      </p:sp>
      <p:cxnSp>
        <p:nvCxnSpPr>
          <p:cNvPr id="10" name="Straight Connector 9">
            <a:extLst>
              <a:ext uri="{FF2B5EF4-FFF2-40B4-BE49-F238E27FC236}">
                <a16:creationId xmlns:a16="http://schemas.microsoft.com/office/drawing/2014/main" id="{F3A22DBC-E32B-9E6C-3A77-BBC6EC67D054}"/>
              </a:ext>
            </a:extLst>
          </p:cNvPr>
          <p:cNvCxnSpPr/>
          <p:nvPr/>
        </p:nvCxnSpPr>
        <p:spPr>
          <a:xfrm>
            <a:off x="2190613" y="2756357"/>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0572E049-8B17-2219-EBDE-EE3548B0E16E}"/>
              </a:ext>
            </a:extLst>
          </p:cNvPr>
          <p:cNvCxnSpPr/>
          <p:nvPr/>
        </p:nvCxnSpPr>
        <p:spPr>
          <a:xfrm>
            <a:off x="2369324" y="4954636"/>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386B9828-1413-FDFC-72AF-7F53E77B283E}"/>
              </a:ext>
            </a:extLst>
          </p:cNvPr>
          <p:cNvCxnSpPr/>
          <p:nvPr/>
        </p:nvCxnSpPr>
        <p:spPr>
          <a:xfrm>
            <a:off x="2296972" y="3856047"/>
            <a:ext cx="3302365"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B11270A-1D4D-4C53-8D20-AFF6513308B7}"/>
              </a:ext>
            </a:extLst>
          </p:cNvPr>
          <p:cNvCxnSpPr>
            <a:cxnSpLocks/>
          </p:cNvCxnSpPr>
          <p:nvPr/>
        </p:nvCxnSpPr>
        <p:spPr>
          <a:xfrm>
            <a:off x="2762935" y="6310882"/>
            <a:ext cx="1789330" cy="0"/>
          </a:xfrm>
          <a:prstGeom prst="line">
            <a:avLst/>
          </a:prstGeom>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F746FB57-FF97-247A-EA7F-B918995637CA}"/>
              </a:ext>
            </a:extLst>
          </p:cNvPr>
          <p:cNvPicPr>
            <a:picLocks noChangeAspect="1"/>
          </p:cNvPicPr>
          <p:nvPr/>
        </p:nvPicPr>
        <p:blipFill>
          <a:blip r:embed="rId2"/>
          <a:stretch>
            <a:fillRect/>
          </a:stretch>
        </p:blipFill>
        <p:spPr>
          <a:xfrm>
            <a:off x="403289" y="193975"/>
            <a:ext cx="5692711" cy="1371924"/>
          </a:xfrm>
          <a:prstGeom prst="rect">
            <a:avLst/>
          </a:prstGeom>
        </p:spPr>
      </p:pic>
      <p:pic>
        <p:nvPicPr>
          <p:cNvPr id="7" name="Picture 6">
            <a:extLst>
              <a:ext uri="{FF2B5EF4-FFF2-40B4-BE49-F238E27FC236}">
                <a16:creationId xmlns:a16="http://schemas.microsoft.com/office/drawing/2014/main" id="{F9168063-CACE-1942-45D9-A475D245D3E3}"/>
              </a:ext>
            </a:extLst>
          </p:cNvPr>
          <p:cNvPicPr>
            <a:picLocks noChangeAspect="1"/>
          </p:cNvPicPr>
          <p:nvPr/>
        </p:nvPicPr>
        <p:blipFill>
          <a:blip r:embed="rId3"/>
          <a:stretch>
            <a:fillRect/>
          </a:stretch>
        </p:blipFill>
        <p:spPr>
          <a:xfrm>
            <a:off x="6196871" y="193975"/>
            <a:ext cx="5837374" cy="1371924"/>
          </a:xfrm>
          <a:prstGeom prst="rect">
            <a:avLst/>
          </a:prstGeom>
        </p:spPr>
      </p:pic>
    </p:spTree>
    <p:extLst>
      <p:ext uri="{BB962C8B-B14F-4D97-AF65-F5344CB8AC3E}">
        <p14:creationId xmlns:p14="http://schemas.microsoft.com/office/powerpoint/2010/main" val="84389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651263" y="0"/>
            <a:ext cx="11071477" cy="6801862"/>
          </a:xfrm>
          <a:prstGeom prst="rect">
            <a:avLst/>
          </a:prstGeom>
          <a:noFill/>
        </p:spPr>
        <p:txBody>
          <a:bodyPr wrap="square">
            <a:spAutoFit/>
          </a:bodyPr>
          <a:lstStyle/>
          <a:p>
            <a:pPr algn="ctr"/>
            <a:r>
              <a:rPr lang="en-US" sz="2000" b="0" i="0" u="sng" strike="noStrike" baseline="0" dirty="0">
                <a:solidFill>
                  <a:srgbClr val="FF0000"/>
                </a:solidFill>
                <a:latin typeface="Arial" panose="020B0604020202020204" pitchFamily="34" charset="0"/>
              </a:rPr>
              <a:t>Conclusion</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PID dataset was used as the research data for this paper.</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8 features, including </a:t>
            </a:r>
            <a:r>
              <a:rPr lang="en-US" i="1" u="sng" dirty="0">
                <a:solidFill>
                  <a:srgbClr val="000000"/>
                </a:solidFill>
                <a:latin typeface="Arial" panose="020B0604020202020204" pitchFamily="34" charset="0"/>
              </a:rPr>
              <a:t>pregnancies</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blood glucose</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blood pressure</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triceps skin thickness, serum insulin</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body mass index</a:t>
            </a:r>
            <a:r>
              <a:rPr lang="en-US" i="1" dirty="0">
                <a:solidFill>
                  <a:srgbClr val="000000"/>
                </a:solidFill>
                <a:latin typeface="Arial" panose="020B0604020202020204" pitchFamily="34" charset="0"/>
              </a:rPr>
              <a:t>, </a:t>
            </a:r>
            <a:r>
              <a:rPr lang="en-US" i="1" u="sng" dirty="0">
                <a:solidFill>
                  <a:srgbClr val="000000"/>
                </a:solidFill>
                <a:latin typeface="Arial" panose="020B0604020202020204" pitchFamily="34" charset="0"/>
              </a:rPr>
              <a:t>diabetes pedigree function</a:t>
            </a:r>
            <a:r>
              <a:rPr lang="en-US" dirty="0">
                <a:solidFill>
                  <a:srgbClr val="000000"/>
                </a:solidFill>
                <a:latin typeface="Arial" panose="020B0604020202020204" pitchFamily="34" charset="0"/>
              </a:rPr>
              <a:t> and </a:t>
            </a:r>
            <a:r>
              <a:rPr lang="en-US" i="1" u="sng" dirty="0">
                <a:solidFill>
                  <a:srgbClr val="000000"/>
                </a:solidFill>
                <a:latin typeface="Arial" panose="020B0604020202020204" pitchFamily="34" charset="0"/>
              </a:rPr>
              <a:t>age</a:t>
            </a:r>
            <a:r>
              <a:rPr lang="en-US" dirty="0">
                <a:solidFill>
                  <a:srgbClr val="000000"/>
                </a:solidFill>
                <a:latin typeface="Arial" panose="020B0604020202020204" pitchFamily="34" charset="0"/>
              </a:rPr>
              <a:t>, were examined.</a:t>
            </a: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Target variable was whether diabetes was diagnosed or not.</a:t>
            </a: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The RF and DT algorithms were used to predict the data set, and the </a:t>
            </a:r>
            <a:r>
              <a:rPr lang="en-US" sz="1800" b="0" i="1" u="sng" strike="noStrike" baseline="0" dirty="0">
                <a:solidFill>
                  <a:srgbClr val="000000"/>
                </a:solidFill>
                <a:latin typeface="Arial" panose="020B0604020202020204" pitchFamily="34" charset="0"/>
              </a:rPr>
              <a:t>rate of accuracy</a:t>
            </a:r>
            <a:r>
              <a:rPr lang="en-US" sz="1800" b="0" i="0" strike="noStrike" baseline="0" dirty="0">
                <a:solidFill>
                  <a:srgbClr val="000000"/>
                </a:solidFill>
                <a:latin typeface="Arial" panose="020B0604020202020204" pitchFamily="34" charset="0"/>
              </a:rPr>
              <a:t>, </a:t>
            </a:r>
            <a:r>
              <a:rPr lang="en-US" sz="1800" b="0" i="1" u="sng" strike="noStrike" baseline="0" dirty="0">
                <a:solidFill>
                  <a:srgbClr val="000000"/>
                </a:solidFill>
                <a:latin typeface="Arial" panose="020B0604020202020204" pitchFamily="34" charset="0"/>
              </a:rPr>
              <a:t>ratio of precision</a:t>
            </a:r>
            <a:r>
              <a:rPr lang="en-US" sz="1800" b="0" i="0" strike="noStrike" baseline="0" dirty="0">
                <a:solidFill>
                  <a:srgbClr val="000000"/>
                </a:solidFill>
                <a:latin typeface="Arial" panose="020B0604020202020204" pitchFamily="34" charset="0"/>
              </a:rPr>
              <a:t>, </a:t>
            </a:r>
            <a:r>
              <a:rPr lang="en-US" sz="1800" b="0" i="1" u="sng" strike="noStrike" baseline="0" dirty="0">
                <a:solidFill>
                  <a:srgbClr val="000000"/>
                </a:solidFill>
                <a:latin typeface="Arial" panose="020B0604020202020204" pitchFamily="34" charset="0"/>
              </a:rPr>
              <a:t>rate of recall</a:t>
            </a:r>
            <a:r>
              <a:rPr lang="en-US" sz="1800" b="0" i="0" strike="noStrike" baseline="0" dirty="0">
                <a:solidFill>
                  <a:srgbClr val="000000"/>
                </a:solidFill>
                <a:latin typeface="Arial" panose="020B0604020202020204" pitchFamily="34" charset="0"/>
              </a:rPr>
              <a:t> and </a:t>
            </a:r>
            <a:r>
              <a:rPr lang="en-US" sz="1800" b="0" i="1" u="sng" strike="noStrike" baseline="0" dirty="0">
                <a:solidFill>
                  <a:srgbClr val="000000"/>
                </a:solidFill>
                <a:latin typeface="Arial" panose="020B0604020202020204" pitchFamily="34" charset="0"/>
              </a:rPr>
              <a:t>F1-score ratio</a:t>
            </a:r>
            <a:r>
              <a:rPr lang="en-US" sz="1800" b="0" i="0" strike="noStrike" baseline="0" dirty="0">
                <a:solidFill>
                  <a:srgbClr val="000000"/>
                </a:solidFill>
                <a:latin typeface="Arial" panose="020B0604020202020204" pitchFamily="34" charset="0"/>
              </a:rPr>
              <a:t> were utilized to analyze the model.</a:t>
            </a: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The results showed that the RF model was more suitable for predicting the data set, and this model had a stronger prediction ability than the DT model.</a:t>
            </a: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According to the analysis of influencing factors of diabetes in this dataset by RF model, the weight of four features such as blood glucose, body mass index, age and diabetes pedigree function accounted for the largest proportion.</a:t>
            </a: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algn="ctr"/>
            <a:r>
              <a:rPr lang="en-US" sz="2000" b="0" i="0" u="sng" strike="noStrike" baseline="0" dirty="0">
                <a:solidFill>
                  <a:srgbClr val="FF0000"/>
                </a:solidFill>
                <a:latin typeface="Arial" panose="020B0604020202020204" pitchFamily="34" charset="0"/>
              </a:rPr>
              <a:t>Proposed actions</a:t>
            </a:r>
            <a:endParaRPr lang="en-US" sz="2000"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Elevated blood glucose should be focused on with timely medical examination and prevention.</a:t>
            </a: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Regarding Body mass index and age, obese people and elderly people should be vigilant.</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Increase</a:t>
            </a:r>
            <a:r>
              <a:rPr lang="en-US" sz="1800" b="0" i="0" strike="noStrike" baseline="0" dirty="0">
                <a:solidFill>
                  <a:srgbClr val="000000"/>
                </a:solidFill>
                <a:latin typeface="Arial" panose="020B0604020202020204" pitchFamily="34" charset="0"/>
              </a:rPr>
              <a:t> the awareness of diabetes prevention.</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P</a:t>
            </a:r>
            <a:r>
              <a:rPr lang="en-US" sz="1800" b="0" i="0" strike="noStrike" baseline="0" dirty="0">
                <a:solidFill>
                  <a:srgbClr val="000000"/>
                </a:solidFill>
                <a:latin typeface="Arial" panose="020B0604020202020204" pitchFamily="34" charset="0"/>
              </a:rPr>
              <a:t>ay attention to the balance of dietary structure and maintain good eating habits.</a:t>
            </a: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algn="just"/>
            <a:r>
              <a:rPr lang="en-US" sz="1800" b="0" i="0" strike="noStrike" baseline="0" dirty="0">
                <a:solidFill>
                  <a:srgbClr val="000000"/>
                </a:solidFill>
                <a:latin typeface="Arial" panose="020B0604020202020204" pitchFamily="34" charset="0"/>
              </a:rPr>
              <a:t>In general, this paper aims to provide support for the prevention and research of diabetes, and the several predictive variables.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00122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B25A4-8B3E-9288-E76A-34CF52D2E0DC}"/>
              </a:ext>
            </a:extLst>
          </p:cNvPr>
          <p:cNvSpPr txBox="1"/>
          <p:nvPr/>
        </p:nvSpPr>
        <p:spPr>
          <a:xfrm>
            <a:off x="1005840" y="352214"/>
            <a:ext cx="10136294" cy="9787295"/>
          </a:xfrm>
          <a:prstGeom prst="rect">
            <a:avLst/>
          </a:prstGeom>
          <a:noFill/>
        </p:spPr>
        <p:txBody>
          <a:bodyPr wrap="square" numCol="1">
            <a:spAutoFit/>
          </a:bodyPr>
          <a:lstStyle/>
          <a:p>
            <a:pPr algn="ctr"/>
            <a:r>
              <a:rPr lang="en-US" sz="2000" b="0" i="0" u="sng" strike="noStrike" baseline="0" dirty="0">
                <a:solidFill>
                  <a:srgbClr val="FF0000"/>
                </a:solidFill>
                <a:latin typeface="Arial" panose="020B0604020202020204" pitchFamily="34" charset="0"/>
              </a:rPr>
              <a:t>Objective</a:t>
            </a:r>
            <a:endParaRPr lang="en-US" sz="2000" dirty="0">
              <a:solidFill>
                <a:srgbClr val="FF0000"/>
              </a:solidFill>
              <a:latin typeface="Arial" panose="020B0604020202020204" pitchFamily="34" charset="0"/>
            </a:endParaRPr>
          </a:p>
          <a:p>
            <a:pPr algn="just"/>
            <a:r>
              <a:rPr lang="en-US" sz="1800" b="0" i="0" u="none" strike="noStrike" baseline="0" dirty="0">
                <a:solidFill>
                  <a:srgbClr val="000000"/>
                </a:solidFill>
                <a:latin typeface="Arial" panose="020B0604020202020204" pitchFamily="34" charset="0"/>
              </a:rPr>
              <a:t>Compare Eight (8) Supervised Machine Learning models to identify the best algorithm with a low bias-variance trade-off for the diagnosis of Type II diabetes among female Native Americans living in America (PIMA)</a:t>
            </a:r>
          </a:p>
          <a:p>
            <a:endParaRPr lang="en-US" sz="1800" b="0" i="0" u="none" strike="noStrike" baseline="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algn="ctr"/>
            <a:r>
              <a:rPr lang="en-US" sz="2000" b="0" i="0" u="sng" strike="noStrike" baseline="0" dirty="0">
                <a:solidFill>
                  <a:srgbClr val="FF0000"/>
                </a:solidFill>
                <a:latin typeface="Arial" panose="020B0604020202020204" pitchFamily="34" charset="0"/>
              </a:rPr>
              <a:t>Machine Learning models developed</a:t>
            </a:r>
          </a:p>
          <a:p>
            <a:pPr marL="285750" indent="-285750">
              <a:buFont typeface="Arial" panose="020B0604020202020204" pitchFamily="34" charset="0"/>
              <a:buChar char="•"/>
            </a:pPr>
            <a:r>
              <a:rPr lang="en-US" dirty="0">
                <a:solidFill>
                  <a:srgbClr val="000000"/>
                </a:solidFill>
                <a:latin typeface="Arial" panose="020B0604020202020204" pitchFamily="34" charset="0"/>
              </a:rPr>
              <a:t>Logistic Regression				</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Decision Tree</a:t>
            </a:r>
          </a:p>
          <a:p>
            <a:pPr marL="285750" indent="-285750">
              <a:buFont typeface="Arial" panose="020B0604020202020204" pitchFamily="34" charset="0"/>
              <a:buChar char="•"/>
            </a:pPr>
            <a:r>
              <a:rPr lang="en-US" dirty="0">
                <a:solidFill>
                  <a:srgbClr val="000000"/>
                </a:solidFill>
                <a:latin typeface="Arial" panose="020B0604020202020204" pitchFamily="34" charset="0"/>
              </a:rPr>
              <a:t>Random Forest</a:t>
            </a:r>
          </a:p>
          <a:p>
            <a:pPr marL="285750" indent="-285750">
              <a:buFont typeface="Arial" panose="020B0604020202020204" pitchFamily="34" charset="0"/>
              <a:buChar char="•"/>
            </a:pPr>
            <a:r>
              <a:rPr lang="en-US" dirty="0">
                <a:solidFill>
                  <a:srgbClr val="000000"/>
                </a:solidFill>
                <a:latin typeface="Arial" panose="020B0604020202020204" pitchFamily="34" charset="0"/>
              </a:rPr>
              <a:t>Support Vector Machine (SVM)</a:t>
            </a:r>
          </a:p>
          <a:p>
            <a:pPr marL="285750" indent="-285750">
              <a:buFont typeface="Arial" panose="020B0604020202020204" pitchFamily="34" charset="0"/>
              <a:buChar char="•"/>
            </a:pPr>
            <a:r>
              <a:rPr lang="en-US" dirty="0">
                <a:solidFill>
                  <a:srgbClr val="000000"/>
                </a:solidFill>
                <a:latin typeface="Arial" panose="020B0604020202020204" pitchFamily="34" charset="0"/>
              </a:rPr>
              <a:t>K-Nearest Neighbor (KNN) </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Naïve Bayes</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Gradient Boosting</a:t>
            </a:r>
          </a:p>
          <a:p>
            <a:pPr marL="285750" indent="-285750">
              <a:buFont typeface="Arial" panose="020B0604020202020204" pitchFamily="34" charset="0"/>
              <a:buChar char="•"/>
            </a:pPr>
            <a:r>
              <a:rPr lang="en-US" dirty="0">
                <a:solidFill>
                  <a:srgbClr val="000000"/>
                </a:solidFill>
                <a:latin typeface="Arial" panose="020B0604020202020204" pitchFamily="34" charset="0"/>
              </a:rPr>
              <a:t>Artificial Neural Network (ANN)</a:t>
            </a:r>
            <a:r>
              <a:rPr lang="en-US" sz="1800" b="0" i="0" strike="noStrike" baseline="0" dirty="0">
                <a:solidFill>
                  <a:srgbClr val="000000"/>
                </a:solidFill>
                <a:latin typeface="Arial" panose="020B0604020202020204" pitchFamily="34" charset="0"/>
              </a:rPr>
              <a:t> </a:t>
            </a:r>
            <a:r>
              <a:rPr lang="en-US" dirty="0">
                <a:solidFill>
                  <a:srgbClr val="000000"/>
                </a:solidFill>
                <a:latin typeface="Arial" panose="020B0604020202020204" pitchFamily="34" charset="0"/>
              </a:rPr>
              <a:t>				</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algn="ctr"/>
            <a:r>
              <a:rPr lang="en-US" sz="2000" u="sng" dirty="0">
                <a:solidFill>
                  <a:srgbClr val="FF0000"/>
                </a:solidFill>
                <a:latin typeface="Arial" panose="020B0604020202020204" pitchFamily="34" charset="0"/>
              </a:rPr>
              <a:t>Data used</a:t>
            </a:r>
          </a:p>
          <a:p>
            <a:pPr algn="just"/>
            <a:r>
              <a:rPr lang="en-US" dirty="0">
                <a:solidFill>
                  <a:schemeClr val="bg1"/>
                </a:solidFill>
                <a:latin typeface="Arial" panose="020B0604020202020204" pitchFamily="34" charset="0"/>
              </a:rPr>
              <a:t>Native Americans living in Arizona (PIMA) Indians Diabetes Dataset, published by National Institute of Diabetes, Digestive &amp; Kidney Diseases in the USA.</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41863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4B97F-A880-9ED9-E5F6-AEAC572C8905}"/>
              </a:ext>
            </a:extLst>
          </p:cNvPr>
          <p:cNvSpPr txBox="1"/>
          <p:nvPr/>
        </p:nvSpPr>
        <p:spPr>
          <a:xfrm>
            <a:off x="1439332" y="437925"/>
            <a:ext cx="9777307" cy="5724644"/>
          </a:xfrm>
          <a:prstGeom prst="rect">
            <a:avLst/>
          </a:prstGeom>
          <a:noFill/>
        </p:spPr>
        <p:txBody>
          <a:bodyPr wrap="square">
            <a:spAutoFit/>
          </a:bodyPr>
          <a:lstStyle/>
          <a:p>
            <a:pPr algn="ctr"/>
            <a:r>
              <a:rPr lang="en-US" sz="2000" u="sng" dirty="0">
                <a:solidFill>
                  <a:srgbClr val="FF0000"/>
                </a:solidFill>
                <a:latin typeface="Arial" panose="020B0604020202020204" pitchFamily="34" charset="0"/>
              </a:rPr>
              <a:t>B</a:t>
            </a:r>
            <a:r>
              <a:rPr lang="en-US" sz="2000" b="0" i="0" u="sng" strike="noStrike" baseline="0" dirty="0">
                <a:solidFill>
                  <a:srgbClr val="FF0000"/>
                </a:solidFill>
                <a:latin typeface="Arial" panose="020B0604020202020204" pitchFamily="34" charset="0"/>
              </a:rPr>
              <a:t>asis on which the ML models were evaluated &amp; compared (Indicators)</a:t>
            </a:r>
          </a:p>
          <a:p>
            <a:pPr marL="285750" indent="-285750">
              <a:buFont typeface="Arial" panose="020B0604020202020204" pitchFamily="34" charset="0"/>
              <a:buChar char="•"/>
            </a:pPr>
            <a:r>
              <a:rPr lang="en-US" dirty="0">
                <a:solidFill>
                  <a:srgbClr val="000000"/>
                </a:solidFill>
                <a:latin typeface="Arial" panose="020B0604020202020204" pitchFamily="34" charset="0"/>
              </a:rPr>
              <a:t>Testing Accuracy</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Mean Square Error (MSE)</a:t>
            </a:r>
          </a:p>
          <a:p>
            <a:pPr marL="285750" indent="-285750">
              <a:buFont typeface="Arial" panose="020B0604020202020204" pitchFamily="34" charset="0"/>
              <a:buChar char="•"/>
            </a:pPr>
            <a:r>
              <a:rPr lang="en-US" dirty="0">
                <a:solidFill>
                  <a:srgbClr val="000000"/>
                </a:solidFill>
                <a:latin typeface="Arial" panose="020B0604020202020204" pitchFamily="34" charset="0"/>
              </a:rPr>
              <a:t>Precision</a:t>
            </a:r>
          </a:p>
          <a:p>
            <a:pPr marL="285750" indent="-285750">
              <a:buFont typeface="Arial" panose="020B0604020202020204" pitchFamily="34" charset="0"/>
              <a:buChar char="•"/>
            </a:pPr>
            <a:r>
              <a:rPr lang="en-US" dirty="0">
                <a:solidFill>
                  <a:srgbClr val="000000"/>
                </a:solidFill>
                <a:latin typeface="Arial" panose="020B0604020202020204" pitchFamily="34" charset="0"/>
              </a:rPr>
              <a:t>Rate of Recall (Sensitivity)</a:t>
            </a:r>
          </a:p>
          <a:p>
            <a:pPr marL="285750" indent="-285750">
              <a:buFont typeface="Arial" panose="020B0604020202020204" pitchFamily="34" charset="0"/>
              <a:buChar char="•"/>
            </a:pPr>
            <a:r>
              <a:rPr lang="en-US" dirty="0">
                <a:solidFill>
                  <a:srgbClr val="000000"/>
                </a:solidFill>
                <a:latin typeface="Arial" panose="020B0604020202020204" pitchFamily="34" charset="0"/>
              </a:rPr>
              <a:t>F1-score</a:t>
            </a:r>
          </a:p>
          <a:p>
            <a:endParaRPr lang="en-US" dirty="0">
              <a:solidFill>
                <a:srgbClr val="000000"/>
              </a:solidFill>
              <a:latin typeface="Arial" panose="020B0604020202020204" pitchFamily="34" charset="0"/>
            </a:endParaRPr>
          </a:p>
          <a:p>
            <a:pPr algn="ctr"/>
            <a:r>
              <a:rPr lang="en-US" sz="2000" u="sng" dirty="0">
                <a:solidFill>
                  <a:srgbClr val="FF0000"/>
                </a:solidFill>
                <a:latin typeface="Arial" panose="020B0604020202020204" pitchFamily="34" charset="0"/>
              </a:rPr>
              <a:t>Dataset and partitioning</a:t>
            </a:r>
          </a:p>
          <a:p>
            <a:pPr algn="ctr"/>
            <a:endParaRPr lang="en-US" sz="2000" b="0" i="0" strike="noStrike" baseline="0" dirty="0">
              <a:solidFill>
                <a:srgbClr val="000000"/>
              </a:solidFill>
              <a:latin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DF973D9-197C-AD04-5740-FDD1C6CDEC7E}"/>
              </a:ext>
            </a:extLst>
          </p:cNvPr>
          <p:cNvSpPr/>
          <p:nvPr/>
        </p:nvSpPr>
        <p:spPr>
          <a:xfrm>
            <a:off x="5743786" y="2810928"/>
            <a:ext cx="1307253" cy="907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768</a:t>
            </a:r>
          </a:p>
          <a:p>
            <a:pPr algn="ctr"/>
            <a:r>
              <a:rPr lang="en-US" dirty="0"/>
              <a:t>Patient records</a:t>
            </a:r>
          </a:p>
        </p:txBody>
      </p:sp>
      <p:cxnSp>
        <p:nvCxnSpPr>
          <p:cNvPr id="6" name="Straight Arrow Connector 5">
            <a:extLst>
              <a:ext uri="{FF2B5EF4-FFF2-40B4-BE49-F238E27FC236}">
                <a16:creationId xmlns:a16="http://schemas.microsoft.com/office/drawing/2014/main" id="{493FAAD2-64DA-969F-D5BD-A32452D0B371}"/>
              </a:ext>
            </a:extLst>
          </p:cNvPr>
          <p:cNvCxnSpPr>
            <a:cxnSpLocks/>
            <a:stCxn id="4" idx="2"/>
            <a:endCxn id="11" idx="0"/>
          </p:cNvCxnSpPr>
          <p:nvPr/>
        </p:nvCxnSpPr>
        <p:spPr>
          <a:xfrm flipH="1">
            <a:off x="5178209" y="3718555"/>
            <a:ext cx="1219204" cy="77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012964-0EF1-1194-0B19-0D5D03074A86}"/>
              </a:ext>
            </a:extLst>
          </p:cNvPr>
          <p:cNvCxnSpPr>
            <a:cxnSpLocks/>
            <a:endCxn id="12" idx="0"/>
          </p:cNvCxnSpPr>
          <p:nvPr/>
        </p:nvCxnSpPr>
        <p:spPr>
          <a:xfrm>
            <a:off x="6400800" y="3691463"/>
            <a:ext cx="1178559" cy="79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D7136BE-1529-79D4-F6A9-78AE0FD3DE47}"/>
              </a:ext>
            </a:extLst>
          </p:cNvPr>
          <p:cNvSpPr/>
          <p:nvPr/>
        </p:nvSpPr>
        <p:spPr>
          <a:xfrm>
            <a:off x="4524582" y="4490717"/>
            <a:ext cx="1307253" cy="907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430</a:t>
            </a:r>
          </a:p>
          <a:p>
            <a:pPr algn="ctr"/>
            <a:r>
              <a:rPr lang="en-US" dirty="0"/>
              <a:t>Training</a:t>
            </a:r>
          </a:p>
          <a:p>
            <a:pPr algn="ctr"/>
            <a:r>
              <a:rPr lang="en-US" dirty="0"/>
              <a:t>Data</a:t>
            </a:r>
          </a:p>
        </p:txBody>
      </p:sp>
      <p:sp>
        <p:nvSpPr>
          <p:cNvPr id="12" name="Rectangle 11">
            <a:extLst>
              <a:ext uri="{FF2B5EF4-FFF2-40B4-BE49-F238E27FC236}">
                <a16:creationId xmlns:a16="http://schemas.microsoft.com/office/drawing/2014/main" id="{36E041F9-0FC8-EE3B-9D94-7908F9ACE175}"/>
              </a:ext>
            </a:extLst>
          </p:cNvPr>
          <p:cNvSpPr/>
          <p:nvPr/>
        </p:nvSpPr>
        <p:spPr>
          <a:xfrm>
            <a:off x="6925732" y="4490717"/>
            <a:ext cx="1307253" cy="907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338</a:t>
            </a:r>
          </a:p>
          <a:p>
            <a:pPr algn="ctr"/>
            <a:r>
              <a:rPr lang="en-US" dirty="0"/>
              <a:t>Testing</a:t>
            </a:r>
          </a:p>
          <a:p>
            <a:pPr algn="ctr"/>
            <a:r>
              <a:rPr lang="en-US" dirty="0"/>
              <a:t>Data</a:t>
            </a:r>
          </a:p>
        </p:txBody>
      </p:sp>
    </p:spTree>
    <p:extLst>
      <p:ext uri="{BB962C8B-B14F-4D97-AF65-F5344CB8AC3E}">
        <p14:creationId xmlns:p14="http://schemas.microsoft.com/office/powerpoint/2010/main" val="346407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55DC6-534B-A69D-1DEC-CC897C7962B8}"/>
              </a:ext>
            </a:extLst>
          </p:cNvPr>
          <p:cNvSpPr txBox="1"/>
          <p:nvPr/>
        </p:nvSpPr>
        <p:spPr>
          <a:xfrm>
            <a:off x="1344506" y="771435"/>
            <a:ext cx="8795174" cy="4031873"/>
          </a:xfrm>
          <a:prstGeom prst="rect">
            <a:avLst/>
          </a:prstGeom>
          <a:noFill/>
        </p:spPr>
        <p:txBody>
          <a:bodyPr wrap="square">
            <a:spAutoFit/>
          </a:bodyPr>
          <a:lstStyle/>
          <a:p>
            <a:pPr algn="ctr"/>
            <a:r>
              <a:rPr lang="en-US" sz="2000" b="0" i="0" u="sng" strike="noStrike" baseline="0" dirty="0">
                <a:solidFill>
                  <a:srgbClr val="FF0000"/>
                </a:solidFill>
                <a:latin typeface="Arial" panose="020B0604020202020204" pitchFamily="34" charset="0"/>
              </a:rPr>
              <a:t>Results</a:t>
            </a:r>
          </a:p>
          <a:p>
            <a:pPr marL="285750" indent="-285750">
              <a:buFont typeface="Arial" panose="020B0604020202020204" pitchFamily="34" charset="0"/>
              <a:buChar char="•"/>
            </a:pPr>
            <a:r>
              <a:rPr lang="en-US" dirty="0">
                <a:solidFill>
                  <a:srgbClr val="000000"/>
                </a:solidFill>
                <a:latin typeface="Arial" panose="020B0604020202020204" pitchFamily="34" charset="0"/>
              </a:rPr>
              <a:t>Random Forest (RF) has the highest </a:t>
            </a:r>
            <a:r>
              <a:rPr lang="en-US" i="1" u="sng" dirty="0">
                <a:solidFill>
                  <a:srgbClr val="000000"/>
                </a:solidFill>
                <a:latin typeface="Arial" panose="020B0604020202020204" pitchFamily="34" charset="0"/>
              </a:rPr>
              <a:t>Testing Accuracy</a:t>
            </a:r>
            <a:r>
              <a:rPr lang="en-US" dirty="0">
                <a:solidFill>
                  <a:srgbClr val="000000"/>
                </a:solidFill>
                <a:latin typeface="Arial" panose="020B0604020202020204" pitchFamily="34" charset="0"/>
              </a:rPr>
              <a:t> – 83.12% &amp; lowest </a:t>
            </a:r>
            <a:r>
              <a:rPr lang="en-US" i="1" u="sng" dirty="0">
                <a:solidFill>
                  <a:srgbClr val="000000"/>
                </a:solidFill>
                <a:latin typeface="Arial" panose="020B0604020202020204" pitchFamily="34" charset="0"/>
              </a:rPr>
              <a:t>MSE</a:t>
            </a:r>
            <a:r>
              <a:rPr lang="en-US" dirty="0">
                <a:solidFill>
                  <a:srgbClr val="000000"/>
                </a:solidFill>
                <a:latin typeface="Arial" panose="020B0604020202020204" pitchFamily="34" charset="0"/>
              </a:rPr>
              <a:t>.</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ANN achieved the highest MSE.</a:t>
            </a:r>
          </a:p>
          <a:p>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 results also shows that the most significant predictor variables are;</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Number of pregnancies.</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Insulin level</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BMI level</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Age</a:t>
            </a:r>
          </a:p>
          <a:p>
            <a:pPr marL="742950" lvl="1" indent="-285750">
              <a:buFont typeface="Wingdings" panose="05000000000000000000" pitchFamily="2" charset="2"/>
              <a:buChar char="v"/>
            </a:pPr>
            <a:endParaRPr lang="en-US" dirty="0">
              <a:solidFill>
                <a:srgbClr val="000000"/>
              </a:solidFill>
              <a:latin typeface="Arial" panose="020B0604020202020204" pitchFamily="34" charset="0"/>
            </a:endParaRPr>
          </a:p>
          <a:p>
            <a:pPr lvl="1"/>
            <a:endParaRPr lang="en-US" dirty="0">
              <a:solidFill>
                <a:srgbClr val="000000"/>
              </a:solidFill>
              <a:latin typeface="Arial" panose="020B0604020202020204" pitchFamily="34" charset="0"/>
            </a:endParaRPr>
          </a:p>
          <a:p>
            <a:pPr lvl="1" algn="ctr"/>
            <a:r>
              <a:rPr lang="en-US" sz="2000" b="0" i="0" u="sng" strike="noStrike" baseline="0" dirty="0">
                <a:solidFill>
                  <a:srgbClr val="FF0000"/>
                </a:solidFill>
                <a:latin typeface="Arial" panose="020B0604020202020204" pitchFamily="34" charset="0"/>
              </a:rPr>
              <a:t>Conclusion</a:t>
            </a:r>
            <a:endParaRPr lang="en-US" sz="2000" b="0" i="0" u="sng" strike="noStrike" baseline="0" dirty="0">
              <a:solidFill>
                <a:srgbClr val="000000"/>
              </a:solidFill>
              <a:latin typeface="Arial" panose="020B0604020202020204" pitchFamily="34" charset="0"/>
            </a:endParaRPr>
          </a:p>
          <a:p>
            <a:pPr lvl="1" algn="just"/>
            <a:r>
              <a:rPr lang="en-US" dirty="0">
                <a:solidFill>
                  <a:srgbClr val="000000"/>
                </a:solidFill>
                <a:latin typeface="Arial" panose="020B0604020202020204" pitchFamily="34" charset="0"/>
              </a:rPr>
              <a:t>The RF with 50 subtrees is the most accurate ML model that can be used to diagnose Type II diabetes in the PIMA Indian Diabetes Dataset.</a:t>
            </a:r>
            <a:endParaRPr lang="en-US" sz="1800" b="0" i="0" strike="noStrike"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33723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921F-EC15-D442-E24F-0F7C60F37F42}"/>
              </a:ext>
            </a:extLst>
          </p:cNvPr>
          <p:cNvSpPr>
            <a:spLocks noGrp="1"/>
          </p:cNvSpPr>
          <p:nvPr>
            <p:ph type="ctrTitle"/>
          </p:nvPr>
        </p:nvSpPr>
        <p:spPr/>
        <p:txBody>
          <a:bodyPr>
            <a:normAutofit/>
          </a:bodyPr>
          <a:lstStyle/>
          <a:p>
            <a:pPr algn="ctr"/>
            <a:r>
              <a:rPr lang="en-US" sz="2500" b="1" i="0" u="sng" strike="noStrike" baseline="0" dirty="0">
                <a:solidFill>
                  <a:srgbClr val="000000"/>
                </a:solidFill>
                <a:latin typeface="Arial" panose="020B0604020202020204" pitchFamily="34" charset="0"/>
              </a:rPr>
              <a:t>Paper 2</a:t>
            </a:r>
            <a:br>
              <a:rPr lang="en-US" sz="2500" b="1" i="0" u="sng" strike="noStrike" baseline="0" dirty="0">
                <a:solidFill>
                  <a:srgbClr val="000000"/>
                </a:solidFill>
                <a:latin typeface="Arial" panose="020B0604020202020204" pitchFamily="34" charset="0"/>
              </a:rPr>
            </a:br>
            <a:r>
              <a:rPr lang="en-US" sz="2500" b="1" i="0" u="none" strike="noStrike" baseline="0" dirty="0">
                <a:solidFill>
                  <a:srgbClr val="000000"/>
                </a:solidFill>
                <a:latin typeface="Arial" panose="020B0604020202020204" pitchFamily="34" charset="0"/>
              </a:rPr>
              <a:t>Comparative Research on Diabetes Influencing Factors Based on Random Forest and Decision Tree Models </a:t>
            </a:r>
            <a:endParaRPr lang="en-US" sz="2500" dirty="0"/>
          </a:p>
        </p:txBody>
      </p:sp>
      <p:sp>
        <p:nvSpPr>
          <p:cNvPr id="3" name="Subtitle 2">
            <a:extLst>
              <a:ext uri="{FF2B5EF4-FFF2-40B4-BE49-F238E27FC236}">
                <a16:creationId xmlns:a16="http://schemas.microsoft.com/office/drawing/2014/main" id="{8A2DEF1F-E60E-BA21-2F9F-9FB77BC56B00}"/>
              </a:ext>
            </a:extLst>
          </p:cNvPr>
          <p:cNvSpPr>
            <a:spLocks noGrp="1"/>
          </p:cNvSpPr>
          <p:nvPr>
            <p:ph type="subTitle" idx="1"/>
          </p:nvPr>
        </p:nvSpPr>
        <p:spPr/>
        <p:txBody>
          <a:bodyPr/>
          <a:lstStyle/>
          <a:p>
            <a:pPr algn="ctr"/>
            <a:r>
              <a:rPr lang="en-US" sz="2000" b="0" i="0" u="none" strike="noStrike" baseline="0" dirty="0">
                <a:solidFill>
                  <a:srgbClr val="000000"/>
                </a:solidFill>
                <a:latin typeface="Arial" panose="020B0604020202020204" pitchFamily="34" charset="0"/>
              </a:rPr>
              <a:t>By</a:t>
            </a:r>
          </a:p>
          <a:p>
            <a:pPr algn="ctr"/>
            <a:r>
              <a:rPr lang="en-US" sz="2000" b="0" i="0" u="none" strike="noStrike" baseline="0" dirty="0" err="1">
                <a:solidFill>
                  <a:srgbClr val="000000"/>
                </a:solidFill>
                <a:latin typeface="Arial" panose="020B0604020202020204" pitchFamily="34" charset="0"/>
              </a:rPr>
              <a:t>Liping</a:t>
            </a:r>
            <a:r>
              <a:rPr lang="en-US" sz="2000" b="0" i="0" u="none" strike="noStrike" baseline="0" dirty="0">
                <a:solidFill>
                  <a:srgbClr val="000000"/>
                </a:solidFill>
                <a:latin typeface="Arial" panose="020B0604020202020204" pitchFamily="34" charset="0"/>
              </a:rPr>
              <a:t> Li</a:t>
            </a:r>
            <a:endParaRPr lang="en-US" dirty="0"/>
          </a:p>
        </p:txBody>
      </p:sp>
    </p:spTree>
    <p:extLst>
      <p:ext uri="{BB962C8B-B14F-4D97-AF65-F5344CB8AC3E}">
        <p14:creationId xmlns:p14="http://schemas.microsoft.com/office/powerpoint/2010/main" val="154660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E6E7A-1CD5-6619-9012-ED3BB4F33469}"/>
              </a:ext>
            </a:extLst>
          </p:cNvPr>
          <p:cNvSpPr txBox="1"/>
          <p:nvPr/>
        </p:nvSpPr>
        <p:spPr>
          <a:xfrm>
            <a:off x="1435230" y="-43501"/>
            <a:ext cx="9567333" cy="6801862"/>
          </a:xfrm>
          <a:prstGeom prst="rect">
            <a:avLst/>
          </a:prstGeom>
          <a:noFill/>
        </p:spPr>
        <p:txBody>
          <a:bodyPr wrap="square">
            <a:spAutoFit/>
          </a:bodyPr>
          <a:lstStyle/>
          <a:p>
            <a:pPr algn="ctr"/>
            <a:r>
              <a:rPr lang="en-US" sz="2000" b="0" i="0" u="sng" strike="noStrike" baseline="0" dirty="0">
                <a:solidFill>
                  <a:srgbClr val="FF0000"/>
                </a:solidFill>
                <a:latin typeface="Arial" panose="020B0604020202020204" pitchFamily="34" charset="0"/>
              </a:rPr>
              <a:t>Objective</a:t>
            </a:r>
            <a:endParaRPr lang="en-US" sz="2000" dirty="0">
              <a:solidFill>
                <a:srgbClr val="FF0000"/>
              </a:solidFill>
              <a:latin typeface="Arial" panose="020B0604020202020204" pitchFamily="34" charset="0"/>
            </a:endParaRPr>
          </a:p>
          <a:p>
            <a:pPr algn="just"/>
            <a:r>
              <a:rPr lang="en-US" sz="1800" b="0" i="0" u="none" strike="noStrike" baseline="0" dirty="0">
                <a:solidFill>
                  <a:srgbClr val="000000"/>
                </a:solidFill>
                <a:latin typeface="Arial" panose="020B0604020202020204" pitchFamily="34" charset="0"/>
              </a:rPr>
              <a:t>To forecast the influencing factors of Diabetes Mellitus (Type II) by comparing the results from Two (2) Machine Learning models;</a:t>
            </a:r>
          </a:p>
          <a:p>
            <a:pPr marL="742950" lvl="1" indent="-285750" algn="just">
              <a:buFont typeface="Arial" panose="020B0604020202020204" pitchFamily="34" charset="0"/>
              <a:buChar char="•"/>
            </a:pPr>
            <a:r>
              <a:rPr lang="en-US" dirty="0">
                <a:solidFill>
                  <a:srgbClr val="000000"/>
                </a:solidFill>
                <a:latin typeface="Arial" panose="020B0604020202020204" pitchFamily="34" charset="0"/>
              </a:rPr>
              <a:t>Random Forest</a:t>
            </a:r>
          </a:p>
          <a:p>
            <a:pPr marL="742950" lvl="1" indent="-285750" algn="just">
              <a:buFont typeface="Arial" panose="020B0604020202020204" pitchFamily="34" charset="0"/>
              <a:buChar char="•"/>
            </a:pPr>
            <a:r>
              <a:rPr lang="en-US" b="0" i="0" u="none" strike="noStrike" baseline="0" dirty="0">
                <a:solidFill>
                  <a:srgbClr val="000000"/>
                </a:solidFill>
                <a:latin typeface="Arial" panose="020B0604020202020204" pitchFamily="34" charset="0"/>
              </a:rPr>
              <a:t>Decision Trees</a:t>
            </a:r>
          </a:p>
          <a:p>
            <a:pPr algn="ctr"/>
            <a:r>
              <a:rPr lang="en-US" sz="2000" b="0" i="0" u="sng" strike="noStrike" baseline="0" dirty="0">
                <a:solidFill>
                  <a:srgbClr val="FF0000"/>
                </a:solidFill>
                <a:latin typeface="Arial" panose="020B0604020202020204" pitchFamily="34" charset="0"/>
              </a:rPr>
              <a:t>Data Source &amp; Description</a:t>
            </a:r>
          </a:p>
          <a:p>
            <a:pPr algn="just"/>
            <a:r>
              <a:rPr lang="en-US" b="0" i="0" strike="noStrike" baseline="0" dirty="0">
                <a:solidFill>
                  <a:schemeClr val="bg1"/>
                </a:solidFill>
                <a:latin typeface="Arial" panose="020B0604020202020204" pitchFamily="34" charset="0"/>
              </a:rPr>
              <a:t>The data is derived from the PIMA Indian Dataset (PID) in the UCI dataset, which is mainly about the characteristic information of Pima Indian women over 21 years old. There are a total of 768 samples, including 9 characteristic variables, respectively 8 predictors and 1 label variable (label value 1 represents diabetes, label value 0 represents no diabetes).</a:t>
            </a:r>
          </a:p>
          <a:p>
            <a:pPr algn="just"/>
            <a:r>
              <a:rPr lang="en-US" b="0" i="0" strike="noStrike" baseline="0" dirty="0">
                <a:solidFill>
                  <a:schemeClr val="bg1"/>
                </a:solidFill>
                <a:latin typeface="Arial" panose="020B0604020202020204" pitchFamily="34" charset="0"/>
              </a:rPr>
              <a:t>According to the Target variable label value category statistics, there are 268 samples with a value of 1 (having diabetes) and 500 samples with a value of 0 (not having diabetes)</a:t>
            </a:r>
          </a:p>
          <a:p>
            <a:pPr algn="just"/>
            <a:endParaRPr lang="en-US" dirty="0">
              <a:solidFill>
                <a:srgbClr val="000000"/>
              </a:solidFill>
              <a:latin typeface="Arial" panose="020B0604020202020204" pitchFamily="34" charset="0"/>
            </a:endParaRPr>
          </a:p>
          <a:p>
            <a:pPr algn="just"/>
            <a:r>
              <a:rPr lang="en-US" sz="2000" dirty="0">
                <a:solidFill>
                  <a:srgbClr val="000000"/>
                </a:solidFill>
                <a:latin typeface="Arial" panose="020B0604020202020204" pitchFamily="34" charset="0"/>
              </a:rPr>
              <a:t>					</a:t>
            </a:r>
            <a:r>
              <a:rPr lang="en-US" sz="2000" u="sng" dirty="0">
                <a:solidFill>
                  <a:srgbClr val="FF0000"/>
                </a:solidFill>
                <a:latin typeface="Arial" panose="020B0604020202020204" pitchFamily="34" charset="0"/>
              </a:rPr>
              <a:t>Dataset Features</a:t>
            </a:r>
          </a:p>
          <a:p>
            <a:pPr algn="ctr"/>
            <a:endParaRPr lang="en-US" sz="2000" u="sng" dirty="0">
              <a:solidFill>
                <a:srgbClr val="FF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endParaRPr lang="en-US" sz="2000" b="0" i="0" u="sng" strike="noStrike" baseline="0" dirty="0">
              <a:solidFill>
                <a:srgbClr val="000000"/>
              </a:solidFill>
              <a:latin typeface="Arial" panose="020B0604020202020204" pitchFamily="34" charset="0"/>
            </a:endParaRPr>
          </a:p>
          <a:p>
            <a:endParaRPr lang="en-US" sz="2000" u="sng" dirty="0">
              <a:solidFill>
                <a:srgbClr val="000000"/>
              </a:solidFill>
              <a:latin typeface="Arial" panose="020B0604020202020204" pitchFamily="34" charset="0"/>
            </a:endParaRPr>
          </a:p>
          <a:p>
            <a:endParaRPr lang="en-US" sz="2000" b="0" i="0" u="sng" strike="noStrike" baseline="0" dirty="0">
              <a:solidFill>
                <a:srgbClr val="000000"/>
              </a:solidFill>
              <a:latin typeface="Arial" panose="020B0604020202020204" pitchFamily="34" charset="0"/>
            </a:endParaRPr>
          </a:p>
          <a:p>
            <a:endParaRPr lang="en-US" sz="2000" b="0" i="0" u="sng" strike="noStrike" baseline="0" dirty="0">
              <a:solidFill>
                <a:srgbClr val="000000"/>
              </a:solidFill>
              <a:latin typeface="Arial" panose="020B0604020202020204" pitchFamily="34" charset="0"/>
            </a:endParaRPr>
          </a:p>
          <a:p>
            <a:endParaRPr lang="en-US" sz="2000" u="sng" dirty="0">
              <a:solidFill>
                <a:srgbClr val="000000"/>
              </a:solidFill>
              <a:latin typeface="Arial" panose="020B0604020202020204" pitchFamily="34" charset="0"/>
            </a:endParaRPr>
          </a:p>
          <a:p>
            <a:endParaRPr lang="en-US" sz="2000" b="0" i="0" u="sng" strike="noStrike" baseline="0" dirty="0">
              <a:solidFill>
                <a:srgbClr val="000000"/>
              </a:solidFill>
              <a:latin typeface="Arial" panose="020B0604020202020204" pitchFamily="34" charset="0"/>
            </a:endParaRPr>
          </a:p>
          <a:p>
            <a:endParaRPr lang="en-US" sz="2000" u="sng" dirty="0">
              <a:solidFill>
                <a:srgbClr val="000000"/>
              </a:solidFill>
              <a:latin typeface="Arial" panose="020B0604020202020204" pitchFamily="34" charset="0"/>
            </a:endParaRPr>
          </a:p>
        </p:txBody>
      </p:sp>
      <p:graphicFrame>
        <p:nvGraphicFramePr>
          <p:cNvPr id="4" name="Table 3">
            <a:extLst>
              <a:ext uri="{FF2B5EF4-FFF2-40B4-BE49-F238E27FC236}">
                <a16:creationId xmlns:a16="http://schemas.microsoft.com/office/drawing/2014/main" id="{4312702C-A369-21B4-EDFF-F7B6231C8C22}"/>
              </a:ext>
            </a:extLst>
          </p:cNvPr>
          <p:cNvGraphicFramePr>
            <a:graphicFrameLocks noGrp="1"/>
          </p:cNvGraphicFramePr>
          <p:nvPr>
            <p:extLst>
              <p:ext uri="{D42A27DB-BD31-4B8C-83A1-F6EECF244321}">
                <p14:modId xmlns:p14="http://schemas.microsoft.com/office/powerpoint/2010/main" val="3095677181"/>
              </p:ext>
            </p:extLst>
          </p:nvPr>
        </p:nvGraphicFramePr>
        <p:xfrm>
          <a:off x="1338817" y="4049371"/>
          <a:ext cx="7427532" cy="2560320"/>
        </p:xfrm>
        <a:graphic>
          <a:graphicData uri="http://schemas.openxmlformats.org/drawingml/2006/table">
            <a:tbl>
              <a:tblPr firstRow="1" bandRow="1">
                <a:tableStyleId>{5C22544A-7EE6-4342-B048-85BDC9FD1C3A}</a:tableStyleId>
              </a:tblPr>
              <a:tblGrid>
                <a:gridCol w="3713766">
                  <a:extLst>
                    <a:ext uri="{9D8B030D-6E8A-4147-A177-3AD203B41FA5}">
                      <a16:colId xmlns:a16="http://schemas.microsoft.com/office/drawing/2014/main" val="465435757"/>
                    </a:ext>
                  </a:extLst>
                </a:gridCol>
                <a:gridCol w="3713766">
                  <a:extLst>
                    <a:ext uri="{9D8B030D-6E8A-4147-A177-3AD203B41FA5}">
                      <a16:colId xmlns:a16="http://schemas.microsoft.com/office/drawing/2014/main" val="2838907042"/>
                    </a:ext>
                  </a:extLst>
                </a:gridCol>
              </a:tblGrid>
              <a:tr h="167504">
                <a:tc>
                  <a:txBody>
                    <a:bodyPr/>
                    <a:lstStyle/>
                    <a:p>
                      <a:r>
                        <a:rPr lang="en-US" b="0" dirty="0">
                          <a:solidFill>
                            <a:schemeClr val="bg1"/>
                          </a:solidFill>
                          <a:latin typeface="Arial" panose="020B0604020202020204" pitchFamily="34" charset="0"/>
                        </a:rPr>
                        <a:t>Pregnancies</a:t>
                      </a:r>
                      <a:endParaRPr lang="en-US" b="0" dirty="0">
                        <a:solidFill>
                          <a:schemeClr val="bg1"/>
                        </a:solidFill>
                      </a:endParaRPr>
                    </a:p>
                  </a:txBody>
                  <a:tcPr marB="0">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Blood glucose</a:t>
                      </a:r>
                    </a:p>
                    <a:p>
                      <a:endParaRPr lang="en-US" b="0" dirty="0"/>
                    </a:p>
                  </a:txBody>
                  <a:tcPr>
                    <a:solidFill>
                      <a:schemeClr val="accent1">
                        <a:lumMod val="40000"/>
                        <a:lumOff val="60000"/>
                      </a:schemeClr>
                    </a:solidFill>
                  </a:tcPr>
                </a:tc>
                <a:extLst>
                  <a:ext uri="{0D108BD9-81ED-4DB2-BD59-A6C34878D82A}">
                    <a16:rowId xmlns:a16="http://schemas.microsoft.com/office/drawing/2014/main" val="3475683362"/>
                  </a:ext>
                </a:extLst>
              </a:tr>
              <a:tr h="4206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t>
                      </a:r>
                      <a:r>
                        <a:rPr lang="en-US" b="0" dirty="0">
                          <a:solidFill>
                            <a:srgbClr val="000000"/>
                          </a:solidFill>
                          <a:latin typeface="Arial" panose="020B0604020202020204" pitchFamily="34" charset="0"/>
                        </a:rPr>
                        <a:t>lood pressure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Serum insulin</a:t>
                      </a:r>
                    </a:p>
                    <a:p>
                      <a:endParaRPr lang="en-US" b="0" dirty="0"/>
                    </a:p>
                  </a:txBody>
                  <a:tcPr/>
                </a:tc>
                <a:extLst>
                  <a:ext uri="{0D108BD9-81ED-4DB2-BD59-A6C34878D82A}">
                    <a16:rowId xmlns:a16="http://schemas.microsoft.com/office/drawing/2014/main" val="14811623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Triceps skin thickness</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Age</a:t>
                      </a:r>
                    </a:p>
                    <a:p>
                      <a:endParaRPr lang="en-US" b="0" dirty="0"/>
                    </a:p>
                  </a:txBody>
                  <a:tcPr/>
                </a:tc>
                <a:extLst>
                  <a:ext uri="{0D108BD9-81ED-4DB2-BD59-A6C34878D82A}">
                    <a16:rowId xmlns:a16="http://schemas.microsoft.com/office/drawing/2014/main" val="30866704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Body mass index</a:t>
                      </a:r>
                    </a:p>
                    <a:p>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Arial" panose="020B0604020202020204" pitchFamily="34" charset="0"/>
                        </a:rPr>
                        <a:t>Diabetes pedigree function</a:t>
                      </a:r>
                    </a:p>
                    <a:p>
                      <a:endParaRPr lang="en-US" b="0" dirty="0"/>
                    </a:p>
                  </a:txBody>
                  <a:tcPr/>
                </a:tc>
                <a:extLst>
                  <a:ext uri="{0D108BD9-81ED-4DB2-BD59-A6C34878D82A}">
                    <a16:rowId xmlns:a16="http://schemas.microsoft.com/office/drawing/2014/main" val="1587136228"/>
                  </a:ext>
                </a:extLst>
              </a:tr>
            </a:tbl>
          </a:graphicData>
        </a:graphic>
      </p:graphicFrame>
      <p:pic>
        <p:nvPicPr>
          <p:cNvPr id="6" name="Picture 5">
            <a:extLst>
              <a:ext uri="{FF2B5EF4-FFF2-40B4-BE49-F238E27FC236}">
                <a16:creationId xmlns:a16="http://schemas.microsoft.com/office/drawing/2014/main" id="{5668B9A8-9C6B-B4D6-DBD0-83A7A426C685}"/>
              </a:ext>
            </a:extLst>
          </p:cNvPr>
          <p:cNvPicPr>
            <a:picLocks noChangeAspect="1"/>
          </p:cNvPicPr>
          <p:nvPr/>
        </p:nvPicPr>
        <p:blipFill rotWithShape="1">
          <a:blip r:embed="rId2"/>
          <a:srcRect l="28253" t="37946" r="45287" b="26373"/>
          <a:stretch/>
        </p:blipFill>
        <p:spPr>
          <a:xfrm>
            <a:off x="8875641" y="4055949"/>
            <a:ext cx="3226158" cy="2446986"/>
          </a:xfrm>
          <a:prstGeom prst="rect">
            <a:avLst/>
          </a:prstGeom>
        </p:spPr>
      </p:pic>
    </p:spTree>
    <p:extLst>
      <p:ext uri="{BB962C8B-B14F-4D97-AF65-F5344CB8AC3E}">
        <p14:creationId xmlns:p14="http://schemas.microsoft.com/office/powerpoint/2010/main" val="20231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71F833-71D1-9721-7FE4-5ADB05388F40}"/>
              </a:ext>
            </a:extLst>
          </p:cNvPr>
          <p:cNvSpPr txBox="1"/>
          <p:nvPr/>
        </p:nvSpPr>
        <p:spPr>
          <a:xfrm>
            <a:off x="1249679" y="473689"/>
            <a:ext cx="9878907" cy="6278642"/>
          </a:xfrm>
          <a:prstGeom prst="rect">
            <a:avLst/>
          </a:prstGeom>
          <a:noFill/>
        </p:spPr>
        <p:txBody>
          <a:bodyPr wrap="square">
            <a:spAutoFit/>
          </a:bodyPr>
          <a:lstStyle/>
          <a:p>
            <a:pPr algn="just"/>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Random Forest (RF) and </a:t>
            </a:r>
            <a:r>
              <a:rPr lang="en-US" sz="1800" b="0" i="0" strike="noStrike" baseline="0" dirty="0">
                <a:solidFill>
                  <a:srgbClr val="000000"/>
                </a:solidFill>
                <a:latin typeface="Arial" panose="020B0604020202020204" pitchFamily="34" charset="0"/>
              </a:rPr>
              <a:t>Decision Trees (DT) were used to conduct a comparative study on the influencing factors of Diabetes with the aim to;</a:t>
            </a:r>
          </a:p>
          <a:p>
            <a:pPr marL="742950" lvl="1" indent="-285750" algn="just">
              <a:buFont typeface="Wingdings" panose="05000000000000000000" pitchFamily="2" charset="2"/>
              <a:buChar char="v"/>
            </a:pPr>
            <a:r>
              <a:rPr lang="en-US" dirty="0">
                <a:solidFill>
                  <a:srgbClr val="000000"/>
                </a:solidFill>
                <a:latin typeface="Arial" panose="020B0604020202020204" pitchFamily="34" charset="0"/>
              </a:rPr>
              <a:t>Enhance the performance of the forecast model</a:t>
            </a:r>
          </a:p>
          <a:p>
            <a:pPr marL="742950" lvl="1" indent="-285750" algn="just">
              <a:buFont typeface="Wingdings" panose="05000000000000000000" pitchFamily="2" charset="2"/>
              <a:buChar char="v"/>
            </a:pPr>
            <a:r>
              <a:rPr lang="en-US" i="0" strike="noStrike" baseline="0" dirty="0">
                <a:solidFill>
                  <a:srgbClr val="000000"/>
                </a:solidFill>
                <a:latin typeface="Arial" panose="020B0604020202020204" pitchFamily="34" charset="0"/>
              </a:rPr>
              <a:t>Increase the screening rate of Diabetes</a:t>
            </a:r>
          </a:p>
          <a:p>
            <a:pPr marL="742950" lvl="1" indent="-285750" algn="just">
              <a:buFont typeface="Wingdings" panose="05000000000000000000" pitchFamily="2" charset="2"/>
              <a:buChar char="v"/>
            </a:pPr>
            <a:r>
              <a:rPr lang="en-US" dirty="0">
                <a:solidFill>
                  <a:srgbClr val="000000"/>
                </a:solidFill>
                <a:latin typeface="Arial" panose="020B0604020202020204" pitchFamily="34" charset="0"/>
              </a:rPr>
              <a:t>Reduce the degree of the disease deterioration</a:t>
            </a:r>
          </a:p>
          <a:p>
            <a:pPr marL="742950" lvl="1" indent="-285750" algn="just">
              <a:buFont typeface="Wingdings" panose="05000000000000000000" pitchFamily="2" charset="2"/>
              <a:buChar char="v"/>
            </a:pPr>
            <a:endParaRPr lang="en-US" i="0" strike="noStrike" baseline="0" dirty="0">
              <a:solidFill>
                <a:srgbClr val="000000"/>
              </a:solidFill>
              <a:latin typeface="Arial" panose="020B0604020202020204" pitchFamily="34" charset="0"/>
            </a:endParaRPr>
          </a:p>
          <a:p>
            <a:pPr algn="ctr"/>
            <a:r>
              <a:rPr lang="en-US" sz="2000" b="0" i="0" u="sng" strike="noStrike" baseline="0" dirty="0">
                <a:solidFill>
                  <a:srgbClr val="FF0000"/>
                </a:solidFill>
                <a:latin typeface="Arial" panose="020B0604020202020204" pitchFamily="34" charset="0"/>
              </a:rPr>
              <a:t>Indicators evaluated</a:t>
            </a:r>
          </a:p>
          <a:p>
            <a:pPr marL="285750" indent="-285750">
              <a:buFont typeface="Arial" panose="020B0604020202020204" pitchFamily="34" charset="0"/>
              <a:buChar char="•"/>
            </a:pPr>
            <a:r>
              <a:rPr lang="en-US" dirty="0">
                <a:solidFill>
                  <a:srgbClr val="000000"/>
                </a:solidFill>
                <a:latin typeface="Arial" panose="020B0604020202020204" pitchFamily="34" charset="0"/>
              </a:rPr>
              <a:t>Testing Accuracy				</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Precision</a:t>
            </a:r>
          </a:p>
          <a:p>
            <a:pPr marL="285750" indent="-285750">
              <a:buFont typeface="Arial" panose="020B0604020202020204" pitchFamily="34" charset="0"/>
              <a:buChar char="•"/>
            </a:pPr>
            <a:r>
              <a:rPr lang="en-US" dirty="0">
                <a:solidFill>
                  <a:srgbClr val="000000"/>
                </a:solidFill>
                <a:latin typeface="Arial" panose="020B0604020202020204" pitchFamily="34" charset="0"/>
              </a:rPr>
              <a:t>F1-score</a:t>
            </a:r>
          </a:p>
          <a:p>
            <a:pPr marL="285750" indent="-285750">
              <a:buFont typeface="Arial" panose="020B0604020202020204" pitchFamily="34" charset="0"/>
              <a:buChar char="•"/>
            </a:pPr>
            <a:r>
              <a:rPr lang="en-US" dirty="0">
                <a:solidFill>
                  <a:srgbClr val="000000"/>
                </a:solidFill>
                <a:latin typeface="Arial" panose="020B0604020202020204" pitchFamily="34" charset="0"/>
              </a:rPr>
              <a:t>Rate of recall</a:t>
            </a:r>
          </a:p>
          <a:p>
            <a:pPr algn="ctr"/>
            <a:endParaRPr lang="en-US" sz="2000" u="sng" dirty="0">
              <a:solidFill>
                <a:srgbClr val="FF0000"/>
              </a:solidFill>
              <a:latin typeface="Arial" panose="020B0604020202020204" pitchFamily="34" charset="0"/>
            </a:endParaRPr>
          </a:p>
          <a:p>
            <a:pPr algn="ctr"/>
            <a:r>
              <a:rPr lang="en-US" sz="2000" b="0" i="0" u="sng" strike="noStrike" baseline="0" dirty="0">
                <a:solidFill>
                  <a:srgbClr val="FF0000"/>
                </a:solidFill>
                <a:latin typeface="Arial" panose="020B0604020202020204" pitchFamily="34" charset="0"/>
              </a:rPr>
              <a:t>Results</a:t>
            </a:r>
          </a:p>
          <a:p>
            <a:pPr marL="285750" indent="-285750">
              <a:buFont typeface="Arial" panose="020B0604020202020204" pitchFamily="34" charset="0"/>
              <a:buChar char="•"/>
            </a:pPr>
            <a:r>
              <a:rPr lang="en-US" dirty="0">
                <a:solidFill>
                  <a:srgbClr val="000000"/>
                </a:solidFill>
                <a:latin typeface="Arial" panose="020B0604020202020204" pitchFamily="34" charset="0"/>
              </a:rPr>
              <a:t>Random Forest (RF) has a higher </a:t>
            </a:r>
            <a:r>
              <a:rPr lang="en-US" sz="1800" b="0" i="1" u="sng" strike="noStrike" baseline="0" dirty="0">
                <a:solidFill>
                  <a:srgbClr val="000000"/>
                </a:solidFill>
                <a:latin typeface="Arial" panose="020B0604020202020204" pitchFamily="34" charset="0"/>
              </a:rPr>
              <a:t>F1-score</a:t>
            </a:r>
            <a:r>
              <a:rPr lang="en-US" dirty="0">
                <a:solidFill>
                  <a:srgbClr val="000000"/>
                </a:solidFill>
                <a:latin typeface="Arial" panose="020B0604020202020204" pitchFamily="34" charset="0"/>
              </a:rPr>
              <a:t> – 79%.</a:t>
            </a:r>
          </a:p>
          <a:p>
            <a:pPr marL="285750" indent="-285750">
              <a:buFont typeface="Arial" panose="020B0604020202020204" pitchFamily="34" charset="0"/>
              <a:buChar char="•"/>
            </a:pPr>
            <a:r>
              <a:rPr lang="en-US" sz="1800" b="0" i="0" strike="noStrike" baseline="0" dirty="0">
                <a:solidFill>
                  <a:srgbClr val="000000"/>
                </a:solidFill>
                <a:latin typeface="Arial" panose="020B0604020202020204" pitchFamily="34" charset="0"/>
              </a:rPr>
              <a:t>Decision Trees (DT) achieved a lower </a:t>
            </a:r>
            <a:r>
              <a:rPr lang="en-US" sz="1800" b="0" i="1" u="sng" strike="noStrike" baseline="0" dirty="0">
                <a:solidFill>
                  <a:srgbClr val="000000"/>
                </a:solidFill>
                <a:latin typeface="Arial" panose="020B0604020202020204" pitchFamily="34" charset="0"/>
              </a:rPr>
              <a:t>F1-score</a:t>
            </a:r>
            <a:r>
              <a:rPr lang="en-US" sz="1800" b="0" i="1" strike="noStrike" baseline="0" dirty="0">
                <a:solidFill>
                  <a:srgbClr val="000000"/>
                </a:solidFill>
                <a:latin typeface="Arial" panose="020B0604020202020204" pitchFamily="34" charset="0"/>
              </a:rPr>
              <a:t> – 72%</a:t>
            </a:r>
            <a:r>
              <a:rPr lang="en-US" sz="1800" b="0" i="0" strike="noStrike" baseline="0" dirty="0">
                <a:solidFill>
                  <a:srgbClr val="000000"/>
                </a:solidFill>
                <a:latin typeface="Arial" panose="020B0604020202020204" pitchFamily="34" charset="0"/>
              </a:rPr>
              <a:t>.</a:t>
            </a:r>
          </a:p>
          <a:p>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 results also shows that the most significant predictor variables are;</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Blood Glucose</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Diabetes Pedigree function</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BMI level</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Age</a:t>
            </a:r>
          </a:p>
        </p:txBody>
      </p:sp>
    </p:spTree>
    <p:extLst>
      <p:ext uri="{BB962C8B-B14F-4D97-AF65-F5344CB8AC3E}">
        <p14:creationId xmlns:p14="http://schemas.microsoft.com/office/powerpoint/2010/main" val="105163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1223921" y="235430"/>
            <a:ext cx="10064643" cy="6217087"/>
          </a:xfrm>
          <a:prstGeom prst="rect">
            <a:avLst/>
          </a:prstGeom>
          <a:noFill/>
        </p:spPr>
        <p:txBody>
          <a:bodyPr wrap="square">
            <a:spAutoFit/>
          </a:bodyPr>
          <a:lstStyle/>
          <a:p>
            <a:pPr algn="ctr"/>
            <a:r>
              <a:rPr lang="en-US" sz="2000" b="0" i="0" u="sng" strike="noStrike" baseline="0" dirty="0">
                <a:solidFill>
                  <a:srgbClr val="FF0000"/>
                </a:solidFill>
                <a:latin typeface="Arial" panose="020B0604020202020204" pitchFamily="34" charset="0"/>
              </a:rPr>
              <a:t>Why Diabetes?</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Of all the major non-communicable diseases to threaten human health, Diabetes ranks 3</a:t>
            </a:r>
            <a:r>
              <a:rPr lang="en-US" baseline="30000" dirty="0">
                <a:solidFill>
                  <a:srgbClr val="000000"/>
                </a:solidFill>
                <a:latin typeface="Arial" panose="020B0604020202020204" pitchFamily="34" charset="0"/>
              </a:rPr>
              <a:t>rd</a:t>
            </a:r>
            <a:r>
              <a:rPr lang="en-US" dirty="0">
                <a:solidFill>
                  <a:srgbClr val="000000"/>
                </a:solidFill>
                <a:latin typeface="Arial" panose="020B0604020202020204" pitchFamily="34" charset="0"/>
              </a:rPr>
              <a:t> after Cardiovascular diseases &amp; Cancer.</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According to WHO, the costs associated with treating Diabetes are rising at an alarming rate, such that between 2005-2015, it led to an economic loss of $557.7 billion.</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Diabetes comprises over 170 different types of complications.</a:t>
            </a: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According to International Diabetes Federation (IDF), 537 million people had diabetes in 2021, with 783 million anticipated to have it by 2045, approximately 10% of the world’s population.</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China accounts for most Diabetes cases, with about 140 million, up from 90 million in the previous decade, a 56% rise.</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800" b="0" i="0" strike="noStrike" baseline="0" dirty="0">
                <a:solidFill>
                  <a:srgbClr val="000000"/>
                </a:solidFill>
                <a:latin typeface="Arial" panose="020B0604020202020204" pitchFamily="34" charset="0"/>
              </a:rPr>
              <a:t>Preventive measures and early diagnosis can help decrease this rising costs of treating Diabetes, and that is why using various methods to build models to analyze and predict this disease is of great importance.</a:t>
            </a:r>
          </a:p>
          <a:p>
            <a:endParaRPr lang="en-US" sz="1800" b="0" i="0"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There are a lot of previous work already done in this area using;</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Logistic Regression</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Naïve Bayes</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Back Propagation Neural Network</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Gradient Boosting</a:t>
            </a:r>
          </a:p>
          <a:p>
            <a:pPr marL="742950" lvl="1" indent="-285750">
              <a:buFont typeface="Wingdings" panose="05000000000000000000" pitchFamily="2" charset="2"/>
              <a:buChar char="v"/>
            </a:pPr>
            <a:r>
              <a:rPr lang="en-US" dirty="0">
                <a:solidFill>
                  <a:srgbClr val="000000"/>
                </a:solidFill>
                <a:latin typeface="Arial" panose="020B0604020202020204" pitchFamily="34" charset="0"/>
              </a:rPr>
              <a:t>Random Forest etc.</a:t>
            </a:r>
          </a:p>
        </p:txBody>
      </p:sp>
    </p:spTree>
    <p:extLst>
      <p:ext uri="{BB962C8B-B14F-4D97-AF65-F5344CB8AC3E}">
        <p14:creationId xmlns:p14="http://schemas.microsoft.com/office/powerpoint/2010/main" val="58979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3760D0-732E-A5DD-E2B4-B3D1BF19C232}"/>
              </a:ext>
            </a:extLst>
          </p:cNvPr>
          <p:cNvSpPr txBox="1"/>
          <p:nvPr/>
        </p:nvSpPr>
        <p:spPr>
          <a:xfrm>
            <a:off x="1223921" y="235430"/>
            <a:ext cx="9878907" cy="3447098"/>
          </a:xfrm>
          <a:prstGeom prst="rect">
            <a:avLst/>
          </a:prstGeom>
          <a:noFill/>
        </p:spPr>
        <p:txBody>
          <a:bodyPr wrap="square">
            <a:spAutoFit/>
          </a:bodyPr>
          <a:lstStyle/>
          <a:p>
            <a:pPr algn="ctr"/>
            <a:r>
              <a:rPr lang="en-US" sz="2000" b="0" i="0" u="sng" strike="noStrike" baseline="0" dirty="0">
                <a:solidFill>
                  <a:srgbClr val="FF0000"/>
                </a:solidFill>
                <a:latin typeface="Arial" panose="020B0604020202020204" pitchFamily="34" charset="0"/>
              </a:rPr>
              <a:t>Results &amp; Discussion</a:t>
            </a:r>
          </a:p>
          <a:p>
            <a:pPr algn="just"/>
            <a:r>
              <a:rPr lang="en-US" sz="1800" b="0" i="0" strike="noStrike" baseline="0" dirty="0">
                <a:solidFill>
                  <a:srgbClr val="000000"/>
                </a:solidFill>
                <a:latin typeface="Arial" panose="020B0604020202020204" pitchFamily="34" charset="0"/>
              </a:rPr>
              <a:t>Descriptive Statistics: </a:t>
            </a:r>
            <a:r>
              <a:rPr lang="en-US" dirty="0">
                <a:solidFill>
                  <a:srgbClr val="000000"/>
                </a:solidFill>
                <a:latin typeface="Arial" panose="020B0604020202020204" pitchFamily="34" charset="0"/>
              </a:rPr>
              <a:t>Predictor Variables</a:t>
            </a:r>
          </a:p>
          <a:p>
            <a:pPr algn="just"/>
            <a:endParaRPr lang="en-US"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800" b="0" i="0" strike="noStrike" baseline="0" dirty="0">
              <a:solidFill>
                <a:srgbClr val="000000"/>
              </a:solidFill>
              <a:latin typeface="Arial" panose="020B0604020202020204" pitchFamily="34" charset="0"/>
            </a:endParaRPr>
          </a:p>
          <a:p>
            <a:r>
              <a:rPr lang="en-US" sz="1800" b="0" i="0" strike="noStrike" baseline="0" dirty="0">
                <a:solidFill>
                  <a:srgbClr val="000000"/>
                </a:solidFill>
                <a:latin typeface="Arial" panose="020B0604020202020204" pitchFamily="34" charset="0"/>
              </a:rPr>
              <a:t>Descriptive Statistics: Pearson Correlation Test</a:t>
            </a:r>
          </a:p>
        </p:txBody>
      </p:sp>
      <p:pic>
        <p:nvPicPr>
          <p:cNvPr id="4" name="Picture 3">
            <a:extLst>
              <a:ext uri="{FF2B5EF4-FFF2-40B4-BE49-F238E27FC236}">
                <a16:creationId xmlns:a16="http://schemas.microsoft.com/office/drawing/2014/main" id="{BDE13ACA-CEFA-E2E4-A2AC-2BC8AF078AC6}"/>
              </a:ext>
            </a:extLst>
          </p:cNvPr>
          <p:cNvPicPr>
            <a:picLocks noChangeAspect="1"/>
          </p:cNvPicPr>
          <p:nvPr/>
        </p:nvPicPr>
        <p:blipFill>
          <a:blip r:embed="rId2"/>
          <a:stretch>
            <a:fillRect/>
          </a:stretch>
        </p:blipFill>
        <p:spPr>
          <a:xfrm>
            <a:off x="1223921" y="862531"/>
            <a:ext cx="9354174" cy="2338544"/>
          </a:xfrm>
          <a:prstGeom prst="rect">
            <a:avLst/>
          </a:prstGeom>
        </p:spPr>
      </p:pic>
      <p:pic>
        <p:nvPicPr>
          <p:cNvPr id="6" name="Picture 5">
            <a:extLst>
              <a:ext uri="{FF2B5EF4-FFF2-40B4-BE49-F238E27FC236}">
                <a16:creationId xmlns:a16="http://schemas.microsoft.com/office/drawing/2014/main" id="{7FDE84FA-E7E2-68EF-786A-DDC93514A8B6}"/>
              </a:ext>
            </a:extLst>
          </p:cNvPr>
          <p:cNvPicPr>
            <a:picLocks noChangeAspect="1"/>
          </p:cNvPicPr>
          <p:nvPr/>
        </p:nvPicPr>
        <p:blipFill>
          <a:blip r:embed="rId3"/>
          <a:stretch>
            <a:fillRect/>
          </a:stretch>
        </p:blipFill>
        <p:spPr>
          <a:xfrm>
            <a:off x="1223920" y="3636482"/>
            <a:ext cx="9302061" cy="2338544"/>
          </a:xfrm>
          <a:prstGeom prst="rect">
            <a:avLst/>
          </a:prstGeom>
        </p:spPr>
      </p:pic>
    </p:spTree>
    <p:extLst>
      <p:ext uri="{BB962C8B-B14F-4D97-AF65-F5344CB8AC3E}">
        <p14:creationId xmlns:p14="http://schemas.microsoft.com/office/powerpoint/2010/main" val="2026053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361</TotalTime>
  <Words>1933</Words>
  <Application>Microsoft Office PowerPoint</Application>
  <PresentationFormat>Widescreen</PresentationFormat>
  <Paragraphs>239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Tw Cen MT</vt:lpstr>
      <vt:lpstr>Wingdings</vt:lpstr>
      <vt:lpstr>Circuit</vt:lpstr>
      <vt:lpstr>PAPER 1 Comparison of machine learning techniques used in type II diabetes risk prediction</vt:lpstr>
      <vt:lpstr>PowerPoint Presentation</vt:lpstr>
      <vt:lpstr>PowerPoint Presentation</vt:lpstr>
      <vt:lpstr>PowerPoint Presentation</vt:lpstr>
      <vt:lpstr>Paper 2 Comparative Research on Diabetes Influencing Factors Based on Random Forest and Decision Tree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machine learning techniques used in type II diabetes risk prediction</dc:title>
  <dc:creator>ernestdivine74@gmail.com</dc:creator>
  <cp:lastModifiedBy>ernestdivine74@gmail.com</cp:lastModifiedBy>
  <cp:revision>23</cp:revision>
  <dcterms:created xsi:type="dcterms:W3CDTF">2024-02-03T15:44:55Z</dcterms:created>
  <dcterms:modified xsi:type="dcterms:W3CDTF">2024-02-03T21:45:55Z</dcterms:modified>
</cp:coreProperties>
</file>