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68" r:id="rId2"/>
    <p:sldId id="264" r:id="rId3"/>
    <p:sldId id="257" r:id="rId4"/>
    <p:sldId id="275" r:id="rId5"/>
    <p:sldId id="277" r:id="rId6"/>
    <p:sldId id="258" r:id="rId7"/>
    <p:sldId id="278" r:id="rId8"/>
    <p:sldId id="276" r:id="rId9"/>
    <p:sldId id="269" r:id="rId10"/>
    <p:sldId id="261"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jVHAbUNWmOk9t4f4P/xHYFpe+sI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nestdivine74@gmail.com" initials="" lastIdx="7" clrIdx="0">
    <p:extLst>
      <p:ext uri="{19B8F6BF-5375-455C-9EA6-DF929625EA0E}">
        <p15:presenceInfo xmlns:p15="http://schemas.microsoft.com/office/powerpoint/2012/main" userId="3012ee44e53214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79" autoAdjust="0"/>
  </p:normalViewPr>
  <p:slideViewPr>
    <p:cSldViewPr snapToGrid="0">
      <p:cViewPr varScale="1">
        <p:scale>
          <a:sx n="89" d="100"/>
          <a:sy n="89"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59" Type="http://schemas.openxmlformats.org/officeDocument/2006/relationships/presProps" Target="presProps.xml"/><Relationship Id="rId2" Type="http://schemas.openxmlformats.org/officeDocument/2006/relationships/slide" Target="slides/slide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commentAuthors" Target="commentAuthors.xml"/><Relationship Id="rId5" Type="http://schemas.openxmlformats.org/officeDocument/2006/relationships/slide" Target="slides/slide4.xml"/><Relationship Id="rId57" Type="http://customschemas.google.com/relationships/presentationmetadata" Target="metadata"/><Relationship Id="rId61" Type="http://schemas.openxmlformats.org/officeDocument/2006/relationships/theme" Target="theme/theme1.xml"/><Relationship Id="rId10" Type="http://schemas.openxmlformats.org/officeDocument/2006/relationships/slide" Target="slides/slide9.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508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Data represents Power Plants across the U.S.</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Pulled from ArcGIS Living Atlas Federal User Community</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Regulated by federal departments and available for public consumption.</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677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data is broken down by Geographic location, fuel source, Total installed/max Cap, &amp; individual fuel source capacity by site. </a:t>
            </a:r>
            <a:endParaRPr lang="es-CO"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Contains 12,007 sites.</a:t>
            </a:r>
            <a:endParaRPr lang="es-C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708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Preprocessing Techniques:</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Categorical to numerical (Label Encoding)</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Selection of relevant attributes</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Using Install MW, Latitude, Longitude</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431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Machine Learning Technique: K-means Clustering:</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Performed the elbow method to determine optimum values of k</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Used values of 3, 5 &amp; 7 to fit the data into visually correct values. </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685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Machine Learning Technique: K-means Clustering:</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Performed the elbow method to determine optimum values of k</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Used values of 3, 5 &amp; 7 to fit the data into visually correct values. </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250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Cluster Analysis &amp; conclusions:</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We learned that different types of preprocessing can be utilized to perform a variety of further analysis especially depending on the type and variety of data that is collected.</a:t>
            </a: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Using power plants gives a wide range of initial attributes.</a:t>
            </a:r>
          </a:p>
          <a:p>
            <a:pPr marL="742950" marR="0" lvl="1" indent="-285750" algn="l" defTabSz="914400" rtl="0" eaLnBrk="1" fontAlgn="auto" latinLnBrk="0" hangingPunct="1">
              <a:lnSpc>
                <a:spcPct val="107000"/>
              </a:lnSpc>
              <a:spcBef>
                <a:spcPts val="0"/>
              </a:spcBef>
              <a:spcAft>
                <a:spcPts val="800"/>
              </a:spcAft>
              <a:buClr>
                <a:srgbClr val="000000"/>
              </a:buClr>
              <a:buSzPts val="1400"/>
              <a:buFont typeface="Courier New" panose="02070309020205020404" pitchFamily="49" charset="0"/>
              <a:buChar char="o"/>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Once K values are determined even if using the optimum value (i.e. 3) doesn’t translate to accurate clusters. So we played around with different values until we got a proper fit. The best fit from my perspective came with the value of k=7.</a:t>
            </a:r>
            <a:endParaRPr lang="es-CO"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endParaRPr lang="es-CO"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718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oxed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0277153-A740-94DA-7668-6AF19538E34E}"/>
              </a:ext>
            </a:extLst>
          </p:cNvPr>
          <p:cNvSpPr>
            <a:spLocks noGrp="1"/>
          </p:cNvSpPr>
          <p:nvPr>
            <p:ph type="pic" sz="quarter" idx="14"/>
          </p:nvPr>
        </p:nvSpPr>
        <p:spPr>
          <a:xfrm>
            <a:off x="539785" y="539750"/>
            <a:ext cx="11111636" cy="5777707"/>
          </a:xfrm>
        </p:spPr>
        <p:txBody>
          <a:bodyPr/>
          <a:lstStyle>
            <a:lvl1pPr marL="0" indent="0">
              <a:buNone/>
              <a:defRPr spc="300"/>
            </a:lvl1pPr>
          </a:lstStyle>
          <a:p>
            <a:endParaRPr lang="en-US" dirty="0"/>
          </a:p>
        </p:txBody>
      </p:sp>
      <p:sp>
        <p:nvSpPr>
          <p:cNvPr id="2" name="Date Placeholder 1"/>
          <p:cNvSpPr>
            <a:spLocks noGrp="1"/>
          </p:cNvSpPr>
          <p:nvPr>
            <p:ph type="dt" sz="half" idx="10"/>
          </p:nvPr>
        </p:nvSpPr>
        <p:spPr/>
        <p:txBody>
          <a:bodyPr/>
          <a:lstStyle/>
          <a:p>
            <a:fld id="{6E64DB3E-81EF-4C17-836F-C6DEB5EE6D71}" type="datetime1">
              <a:rPr lang="en-US" smtClean="0"/>
              <a:t>4/9/2024</a:t>
            </a:fld>
            <a:endParaRPr lang="en-US"/>
          </a:p>
        </p:txBody>
      </p:sp>
      <p:sp>
        <p:nvSpPr>
          <p:cNvPr id="3" name="Footer Placeholder 2"/>
          <p:cNvSpPr>
            <a:spLocks noGrp="1"/>
          </p:cNvSpPr>
          <p:nvPr>
            <p:ph type="ftr" sz="quarter" idx="11"/>
          </p:nvPr>
        </p:nvSpPr>
        <p:spPr>
          <a:xfrm rot="16200000">
            <a:off x="-1174335" y="3158711"/>
            <a:ext cx="2888458" cy="539785"/>
          </a:xfrm>
        </p:spPr>
        <p:txBody>
          <a:bodyPr/>
          <a:lstStyle>
            <a:lvl1pPr>
              <a:defRPr sz="1200"/>
            </a:lvl1pPr>
          </a:lstStyle>
          <a:p>
            <a:r>
              <a:rPr lang="en-US"/>
              <a:t>Presentation</a:t>
            </a:r>
            <a:endParaRPr lang="en-US" dirty="0"/>
          </a:p>
        </p:txBody>
      </p:sp>
      <p:sp>
        <p:nvSpPr>
          <p:cNvPr id="4" name="Slide Number Placeholder 3"/>
          <p:cNvSpPr>
            <a:spLocks noGrp="1"/>
          </p:cNvSpPr>
          <p:nvPr>
            <p:ph type="sldNum" sz="quarter" idx="12"/>
          </p:nvPr>
        </p:nvSpPr>
        <p:spPr>
          <a:xfrm>
            <a:off x="1" y="6356351"/>
            <a:ext cx="539785" cy="501649"/>
          </a:xfrm>
        </p:spPr>
        <p:txBody>
          <a:bodyPr/>
          <a:lstStyle/>
          <a:p>
            <a:fld id="{A8596CA1-BD47-46A7-A6BC-9EF913415F88}" type="slidenum">
              <a:rPr lang="en-US" smtClean="0"/>
              <a:t>‹#›</a:t>
            </a:fld>
            <a:endParaRPr lang="en-US"/>
          </a:p>
        </p:txBody>
      </p:sp>
      <p:sp>
        <p:nvSpPr>
          <p:cNvPr id="5" name="Title 4">
            <a:extLst>
              <a:ext uri="{FF2B5EF4-FFF2-40B4-BE49-F238E27FC236}">
                <a16:creationId xmlns:a16="http://schemas.microsoft.com/office/drawing/2014/main" id="{2C5ED22E-E7BA-610D-99F9-E71FE671D3CF}"/>
              </a:ext>
            </a:extLst>
          </p:cNvPr>
          <p:cNvSpPr>
            <a:spLocks noGrp="1"/>
          </p:cNvSpPr>
          <p:nvPr>
            <p:ph type="title" hasCustomPrompt="1"/>
          </p:nvPr>
        </p:nvSpPr>
        <p:spPr>
          <a:xfrm>
            <a:off x="539785" y="2766219"/>
            <a:ext cx="11111636" cy="1325563"/>
          </a:xfrm>
        </p:spPr>
        <p:txBody>
          <a:bodyPr>
            <a:noAutofit/>
          </a:bodyPr>
          <a:lstStyle>
            <a:lvl1pPr algn="ctr">
              <a:defRPr sz="7200">
                <a:effectLst>
                  <a:outerShdw blurRad="508000" dist="381000" dir="5400000" algn="t" rotWithShape="0">
                    <a:prstClr val="black">
                      <a:alpha val="30000"/>
                    </a:prstClr>
                  </a:outerShdw>
                </a:effectLst>
              </a:defRPr>
            </a:lvl1pPr>
          </a:lstStyle>
          <a:p>
            <a:r>
              <a:rPr lang="en-US" dirty="0"/>
              <a:t>Your Title</a:t>
            </a:r>
          </a:p>
        </p:txBody>
      </p:sp>
      <p:sp>
        <p:nvSpPr>
          <p:cNvPr id="11" name="Text Placeholder 10">
            <a:extLst>
              <a:ext uri="{FF2B5EF4-FFF2-40B4-BE49-F238E27FC236}">
                <a16:creationId xmlns:a16="http://schemas.microsoft.com/office/drawing/2014/main" id="{30CCBCCD-E6D2-6EC3-899A-63745B581316}"/>
              </a:ext>
            </a:extLst>
          </p:cNvPr>
          <p:cNvSpPr>
            <a:spLocks noGrp="1"/>
          </p:cNvSpPr>
          <p:nvPr>
            <p:ph type="body" sz="quarter" idx="13" hasCustomPrompt="1"/>
          </p:nvPr>
        </p:nvSpPr>
        <p:spPr>
          <a:xfrm>
            <a:off x="539785" y="4150519"/>
            <a:ext cx="11111636" cy="438944"/>
          </a:xfrm>
        </p:spPr>
        <p:txBody>
          <a:bodyPr>
            <a:normAutofit/>
          </a:bodyPr>
          <a:lstStyle>
            <a:lvl1pPr marL="0" indent="0" algn="ctr">
              <a:buNone/>
              <a:defRPr sz="2000" spc="150">
                <a:effectLst>
                  <a:outerShdw blurRad="444500" dist="381000" dir="5400000" algn="t" rotWithShape="0">
                    <a:prstClr val="black">
                      <a:alpha val="40000"/>
                    </a:prstClr>
                  </a:outerShdw>
                </a:effectLst>
                <a:latin typeface="+mj-lt"/>
              </a:defRPr>
            </a:lvl1pPr>
          </a:lstStyle>
          <a:p>
            <a:pPr lvl="0"/>
            <a:r>
              <a:rPr lang="en-US" dirty="0"/>
              <a:t>YOUR SUBTITLE</a:t>
            </a:r>
          </a:p>
        </p:txBody>
      </p:sp>
    </p:spTree>
    <p:extLst>
      <p:ext uri="{BB962C8B-B14F-4D97-AF65-F5344CB8AC3E}">
        <p14:creationId xmlns:p14="http://schemas.microsoft.com/office/powerpoint/2010/main" val="256575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ro.arcgis.com/en/pro-app/latest/tool-reference/spatial-statistics/multivariate-clustering.htm" TargetMode="External"/><Relationship Id="rId2" Type="http://schemas.openxmlformats.org/officeDocument/2006/relationships/hyperlink" Target="https://montclair.maps.arcgis.com/home/item.html?id=b063316fac7345dba4bae96eaa813b2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Low angle view of tall buildings&#10;&#10;Description automatically generated">
            <a:extLst>
              <a:ext uri="{FF2B5EF4-FFF2-40B4-BE49-F238E27FC236}">
                <a16:creationId xmlns:a16="http://schemas.microsoft.com/office/drawing/2014/main" id="{D91DF260-A538-3C1A-E0BD-37F12D9AE330}"/>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1000" b="11000"/>
          <a:stretch/>
        </p:blipFill>
        <p:spPr>
          <a:xfrm>
            <a:off x="825271" y="836602"/>
            <a:ext cx="10540733" cy="5480855"/>
          </a:xfrm>
        </p:spPr>
      </p:pic>
      <p:sp>
        <p:nvSpPr>
          <p:cNvPr id="5" name="Gradient">
            <a:extLst>
              <a:ext uri="{FF2B5EF4-FFF2-40B4-BE49-F238E27FC236}">
                <a16:creationId xmlns:a16="http://schemas.microsoft.com/office/drawing/2014/main" id="{C9BB864C-F01F-5F63-E6BE-FE99CF56F96F}"/>
              </a:ext>
            </a:extLst>
          </p:cNvPr>
          <p:cNvSpPr/>
          <p:nvPr/>
        </p:nvSpPr>
        <p:spPr>
          <a:xfrm>
            <a:off x="825633" y="836245"/>
            <a:ext cx="10540733" cy="5481212"/>
          </a:xfrm>
          <a:prstGeom prst="rect">
            <a:avLst/>
          </a:prstGeom>
          <a:gradFill flip="none" rotWithShape="1">
            <a:gsLst>
              <a:gs pos="0">
                <a:schemeClr val="accent5">
                  <a:lumMod val="75000"/>
                  <a:alpha val="50000"/>
                </a:schemeClr>
              </a:gs>
              <a:gs pos="100000">
                <a:schemeClr val="tx1">
                  <a:lumMod val="65000"/>
                  <a:lumOff val="3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latin typeface="Montserrat Medium" panose="00000600000000000000" pitchFamily="2" charset="0"/>
            </a:endParaRPr>
          </a:p>
        </p:txBody>
      </p:sp>
      <p:sp>
        <p:nvSpPr>
          <p:cNvPr id="2" name="Title">
            <a:extLst>
              <a:ext uri="{FF2B5EF4-FFF2-40B4-BE49-F238E27FC236}">
                <a16:creationId xmlns:a16="http://schemas.microsoft.com/office/drawing/2014/main" id="{92D4CAF0-9F21-FE76-67CE-4941686C0136}"/>
              </a:ext>
            </a:extLst>
          </p:cNvPr>
          <p:cNvSpPr>
            <a:spLocks noGrp="1"/>
          </p:cNvSpPr>
          <p:nvPr>
            <p:ph type="title"/>
          </p:nvPr>
        </p:nvSpPr>
        <p:spPr>
          <a:xfrm>
            <a:off x="1064093" y="3067039"/>
            <a:ext cx="10048336" cy="1281026"/>
          </a:xfrm>
        </p:spPr>
        <p:txBody>
          <a:bodyPr/>
          <a:lstStyle/>
          <a:p>
            <a:r>
              <a:rPr lang="en-US" sz="2800" b="1" dirty="0">
                <a:solidFill>
                  <a:schemeClr val="bg1"/>
                </a:solidFill>
                <a:latin typeface="Raleway" pitchFamily="2" charset="0"/>
                <a:ea typeface="Times New Roman"/>
                <a:cs typeface="Times New Roman"/>
                <a:sym typeface="Times New Roman"/>
              </a:rPr>
              <a:t>Unsupervised Learning for Power Plant Energy Generation in the US: K-means Clustering in Python Vs ArcGIS</a:t>
            </a:r>
            <a:endParaRPr lang="en-US" sz="2800" dirty="0">
              <a:solidFill>
                <a:schemeClr val="bg1"/>
              </a:solidFill>
              <a:latin typeface="Raleway" pitchFamily="2" charset="0"/>
            </a:endParaRPr>
          </a:p>
        </p:txBody>
      </p:sp>
      <p:sp>
        <p:nvSpPr>
          <p:cNvPr id="3" name="subtitile">
            <a:extLst>
              <a:ext uri="{FF2B5EF4-FFF2-40B4-BE49-F238E27FC236}">
                <a16:creationId xmlns:a16="http://schemas.microsoft.com/office/drawing/2014/main" id="{AFDF8562-8F0E-31EE-5B42-32ECAD42E050}"/>
              </a:ext>
            </a:extLst>
          </p:cNvPr>
          <p:cNvSpPr>
            <a:spLocks noGrp="1"/>
          </p:cNvSpPr>
          <p:nvPr>
            <p:ph type="body" sz="quarter" idx="13"/>
          </p:nvPr>
        </p:nvSpPr>
        <p:spPr>
          <a:xfrm>
            <a:off x="1079571" y="4077478"/>
            <a:ext cx="10471727" cy="541175"/>
          </a:xfrm>
        </p:spPr>
        <p:txBody>
          <a:bodyPr>
            <a:noAutofit/>
          </a:bodyPr>
          <a:lstStyle/>
          <a:p>
            <a:pPr>
              <a:lnSpc>
                <a:spcPct val="100000"/>
              </a:lnSpc>
            </a:pPr>
            <a:r>
              <a:rPr lang="en-US" sz="1600" spc="0" dirty="0">
                <a:solidFill>
                  <a:schemeClr val="bg1"/>
                </a:solidFill>
                <a:latin typeface="Raleway" pitchFamily="2" charset="0"/>
              </a:rPr>
              <a:t>Cristian Noriega Monsalve, Blessing Austin-Gabriel, Ernest </a:t>
            </a:r>
            <a:r>
              <a:rPr lang="en-US" sz="1600" spc="0" dirty="0" err="1">
                <a:solidFill>
                  <a:schemeClr val="bg1"/>
                </a:solidFill>
                <a:latin typeface="Raleway" pitchFamily="2" charset="0"/>
              </a:rPr>
              <a:t>Chianumba</a:t>
            </a:r>
            <a:r>
              <a:rPr lang="en-US" sz="1600" spc="0" dirty="0">
                <a:solidFill>
                  <a:schemeClr val="bg1"/>
                </a:solidFill>
                <a:latin typeface="Raleway" pitchFamily="2" charset="0"/>
              </a:rPr>
              <a:t>, </a:t>
            </a:r>
            <a:r>
              <a:rPr lang="en-US" sz="1600" spc="0" dirty="0" err="1">
                <a:solidFill>
                  <a:schemeClr val="bg1"/>
                </a:solidFill>
                <a:latin typeface="Raleway" pitchFamily="2" charset="0"/>
              </a:rPr>
              <a:t>Rolih</a:t>
            </a:r>
            <a:r>
              <a:rPr lang="en-US" sz="1600" spc="0" dirty="0">
                <a:solidFill>
                  <a:schemeClr val="bg1"/>
                </a:solidFill>
                <a:latin typeface="Raleway" pitchFamily="2" charset="0"/>
              </a:rPr>
              <a:t> Ferdinand </a:t>
            </a:r>
          </a:p>
        </p:txBody>
      </p:sp>
      <p:sp>
        <p:nvSpPr>
          <p:cNvPr id="6" name="Footer Placeholder 5">
            <a:extLst>
              <a:ext uri="{FF2B5EF4-FFF2-40B4-BE49-F238E27FC236}">
                <a16:creationId xmlns:a16="http://schemas.microsoft.com/office/drawing/2014/main" id="{0C9B12BB-AE22-1FE7-408B-E6276BDDF67C}"/>
              </a:ext>
            </a:extLst>
          </p:cNvPr>
          <p:cNvSpPr>
            <a:spLocks noGrp="1"/>
          </p:cNvSpPr>
          <p:nvPr>
            <p:ph type="ftr" sz="quarter" idx="11"/>
          </p:nvPr>
        </p:nvSpPr>
        <p:spPr>
          <a:xfrm rot="16200000">
            <a:off x="-1031591" y="3015968"/>
            <a:ext cx="2888458" cy="825271"/>
          </a:xfrm>
        </p:spPr>
        <p:txBody>
          <a:bodyPr/>
          <a:lstStyle/>
          <a:p>
            <a:r>
              <a:rPr lang="en-US" sz="2000" dirty="0">
                <a:latin typeface="Raleway Black" pitchFamily="2" charset="0"/>
              </a:rPr>
              <a:t>Machine Learning</a:t>
            </a:r>
          </a:p>
        </p:txBody>
      </p:sp>
      <p:sp>
        <p:nvSpPr>
          <p:cNvPr id="7" name="Slide Number Placeholder 6">
            <a:extLst>
              <a:ext uri="{FF2B5EF4-FFF2-40B4-BE49-F238E27FC236}">
                <a16:creationId xmlns:a16="http://schemas.microsoft.com/office/drawing/2014/main" id="{D04BB28A-20C6-C0D0-387F-5555EB24B648}"/>
              </a:ext>
            </a:extLst>
          </p:cNvPr>
          <p:cNvSpPr>
            <a:spLocks noGrp="1"/>
          </p:cNvSpPr>
          <p:nvPr>
            <p:ph type="sldNum" sz="quarter" idx="12"/>
          </p:nvPr>
        </p:nvSpPr>
        <p:spPr/>
        <p:txBody>
          <a:bodyPr/>
          <a:lstStyle/>
          <a:p>
            <a:fld id="{A8596CA1-BD47-46A7-A6BC-9EF913415F88}" type="slidenum">
              <a:rPr lang="en-US" smtClean="0">
                <a:latin typeface="Montserrat Medium" panose="00000600000000000000" pitchFamily="2" charset="0"/>
              </a:rPr>
              <a:t>1</a:t>
            </a:fld>
            <a:endParaRPr lang="en-US">
              <a:latin typeface="Montserrat Medium" panose="00000600000000000000" pitchFamily="2" charset="0"/>
            </a:endParaRPr>
          </a:p>
        </p:txBody>
      </p:sp>
      <p:pic>
        <p:nvPicPr>
          <p:cNvPr id="4" name="Picture 3">
            <a:extLst>
              <a:ext uri="{FF2B5EF4-FFF2-40B4-BE49-F238E27FC236}">
                <a16:creationId xmlns:a16="http://schemas.microsoft.com/office/drawing/2014/main" id="{4D6578AE-C5EB-9418-034A-FAC48F505B08}"/>
              </a:ext>
            </a:extLst>
          </p:cNvPr>
          <p:cNvPicPr>
            <a:picLocks noChangeAspect="1"/>
          </p:cNvPicPr>
          <p:nvPr/>
        </p:nvPicPr>
        <p:blipFill rotWithShape="1">
          <a:blip r:embed="rId4">
            <a:extLst>
              <a:ext uri="{28A0092B-C50C-407E-A947-70E740481C1C}">
                <a14:useLocalDpi xmlns:a14="http://schemas.microsoft.com/office/drawing/2010/main" val="0"/>
              </a:ext>
            </a:extLst>
          </a:blip>
          <a:srcRect r="71217" b="1532"/>
          <a:stretch/>
        </p:blipFill>
        <p:spPr>
          <a:xfrm>
            <a:off x="376530" y="383551"/>
            <a:ext cx="1324451" cy="292928"/>
          </a:xfrm>
          <a:prstGeom prst="rect">
            <a:avLst/>
          </a:prstGeom>
        </p:spPr>
      </p:pic>
    </p:spTree>
    <p:extLst>
      <p:ext uri="{BB962C8B-B14F-4D97-AF65-F5344CB8AC3E}">
        <p14:creationId xmlns:p14="http://schemas.microsoft.com/office/powerpoint/2010/main" val="10928878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5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75000">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5000">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14:bounceEnd="75000">
                                          <p:cBhvr additive="base">
                                            <p:cTn id="11" dur="2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12"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0" fill="hold"/>
                                            <p:tgtEl>
                                              <p:spTgt spid="2"/>
                                            </p:tgtEl>
                                            <p:attrNameLst>
                                              <p:attrName>ppt_x</p:attrName>
                                            </p:attrNameLst>
                                          </p:cBhvr>
                                          <p:tavLst>
                                            <p:tav tm="0">
                                              <p:val>
                                                <p:strVal val="#ppt_x"/>
                                              </p:val>
                                            </p:tav>
                                            <p:tav tm="100000">
                                              <p:val>
                                                <p:strVal val="#ppt_x"/>
                                              </p:val>
                                            </p:tav>
                                          </p:tavLst>
                                        </p:anim>
                                        <p:anim calcmode="lin" valueType="num">
                                          <p:cBhvr additive="base">
                                            <p:cTn id="12"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E5687-672F-268D-DDC4-18982AF34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F3838-E81C-65F8-E890-D32C58FE2AF5}"/>
              </a:ext>
            </a:extLst>
          </p:cNvPr>
          <p:cNvSpPr>
            <a:spLocks noGrp="1"/>
          </p:cNvSpPr>
          <p:nvPr>
            <p:ph type="title"/>
          </p:nvPr>
        </p:nvSpPr>
        <p:spPr/>
        <p:txBody>
          <a:bodyPr/>
          <a:lstStyle/>
          <a:p>
            <a:pPr algn="ctr"/>
            <a:r>
              <a:rPr lang="en-US" dirty="0"/>
              <a:t>Cluster Analysis Conclusion</a:t>
            </a:r>
          </a:p>
        </p:txBody>
      </p:sp>
      <p:sp>
        <p:nvSpPr>
          <p:cNvPr id="3" name="Content Placeholder 2">
            <a:extLst>
              <a:ext uri="{FF2B5EF4-FFF2-40B4-BE49-F238E27FC236}">
                <a16:creationId xmlns:a16="http://schemas.microsoft.com/office/drawing/2014/main" id="{6963EBAD-EABE-776D-0483-73345BE90172}"/>
              </a:ext>
            </a:extLst>
          </p:cNvPr>
          <p:cNvSpPr>
            <a:spLocks noGrp="1"/>
          </p:cNvSpPr>
          <p:nvPr>
            <p:ph idx="1"/>
          </p:nvPr>
        </p:nvSpPr>
        <p:spPr/>
        <p:txBody>
          <a:bodyPr>
            <a:normAutofit/>
          </a:bodyPr>
          <a:lstStyle/>
          <a:p>
            <a:pPr>
              <a:lnSpc>
                <a:spcPct val="107000"/>
              </a:lnSpc>
              <a:spcBef>
                <a:spcPts val="0"/>
              </a:spcBef>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We learned that different types of preprocessing can be utilized to perform a variety of further analysis especially depending on the type and variety of data that is collected.</a:t>
            </a:r>
          </a:p>
          <a:p>
            <a:pPr lvl="1">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Using power plants gives a wide range of initial attributes.</a:t>
            </a:r>
          </a:p>
          <a:p>
            <a:pPr algn="just">
              <a:lnSpc>
                <a:spcPct val="107000"/>
              </a:lnSpc>
              <a:spcBef>
                <a:spcPts val="0"/>
              </a:spcBef>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These visualizations provided insights into:</a:t>
            </a:r>
          </a:p>
          <a:p>
            <a:pPr lvl="1" algn="just">
              <a:lnSpc>
                <a:spcPct val="107000"/>
              </a:lnSpc>
              <a:spcBef>
                <a:spcPts val="0"/>
              </a:spcBef>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power plants are geographically grouped based on the energy source capacities and location.</a:t>
            </a:r>
          </a:p>
          <a:p>
            <a:pPr lvl="1" algn="just">
              <a:lnSpc>
                <a:spcPct val="107000"/>
              </a:lnSpc>
              <a:spcBef>
                <a:spcPts val="0"/>
              </a:spcBef>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variability in power capacity among different clusters.</a:t>
            </a:r>
          </a:p>
          <a:p>
            <a:pPr lvl="1" algn="just">
              <a:lnSpc>
                <a:spcPct val="107000"/>
              </a:lnSpc>
              <a:spcBef>
                <a:spcPts val="0"/>
              </a:spcBef>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Potentially indicating specialization or focus on a particular energy source in certain regions or by certain types of power plants.</a:t>
            </a:r>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pPr lvl="1" algn="just">
              <a:lnSpc>
                <a:spcPct val="107000"/>
              </a:lnSpc>
              <a:spcBef>
                <a:spcPts val="0"/>
              </a:spcBef>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learned that different techniques of preprocessing and selecting different features can perform different varieties of analyses, to yield different insights, especially depending on the type and variety of data that is collected.</a:t>
            </a:r>
          </a:p>
          <a:p>
            <a:pPr lvl="1" algn="just">
              <a:lnSpc>
                <a:spcPct val="107000"/>
              </a:lnSpc>
              <a:spcBef>
                <a:spcPts val="0"/>
              </a:spcBef>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Using power plants gives a wide range of initial attributes.</a:t>
            </a:r>
          </a:p>
          <a:p>
            <a:r>
              <a:rPr lang="en-US" sz="1600" dirty="0">
                <a:effectLst/>
                <a:latin typeface="Aptos" panose="020B0004020202020204" pitchFamily="34" charset="0"/>
                <a:ea typeface="Aptos" panose="020B0004020202020204" pitchFamily="34" charset="0"/>
                <a:cs typeface="Times New Roman" panose="02020603050405020304" pitchFamily="18" charset="0"/>
              </a:rPr>
              <a:t>Once K values are determined even if using the optimum value (i.e. 3) doesn’t translate to accurate clusters. So we played around with different values until we got a proper fit.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best fit from my perspective came with the value of k=7.</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dirty="0">
                <a:latin typeface="Aptos" panose="020B0004020202020204" pitchFamily="34" charset="0"/>
                <a:ea typeface="Aptos" panose="020B0004020202020204" pitchFamily="34" charset="0"/>
                <a:cs typeface="Times New Roman" panose="02020603050405020304" pitchFamily="18" charset="0"/>
              </a:rPr>
              <a:t>ArcGIS Pro has a tool called Multivariate Clustering that we were able to use and compare to our python results and performs other combination of attributes to see how ArcGIS would perform its own clustering. </a:t>
            </a:r>
            <a:endParaRPr lang="en-US" sz="16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1603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75CD6-4F7F-8791-EC21-53C8EA429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1B0521-C4D9-DA36-3450-1D2BE775F3BE}"/>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062BBB8B-1D70-D329-545E-EAF90832280F}"/>
              </a:ext>
            </a:extLst>
          </p:cNvPr>
          <p:cNvSpPr>
            <a:spLocks noGrp="1"/>
          </p:cNvSpPr>
          <p:nvPr>
            <p:ph idx="1"/>
          </p:nvPr>
        </p:nvSpPr>
        <p:spPr/>
        <p:txBody>
          <a:bodyPr/>
          <a:lstStyle/>
          <a:p>
            <a:r>
              <a:rPr lang="en-US" dirty="0">
                <a:hlinkClick r:id="rId2"/>
              </a:rPr>
              <a:t>https://montclair.maps.arcgis.com/home/item.html?id=b063316fac7345dba4bae96eaa813b2f</a:t>
            </a:r>
            <a:r>
              <a:rPr lang="en-US" dirty="0"/>
              <a:t> (US Power Plants Data source)</a:t>
            </a:r>
          </a:p>
          <a:p>
            <a:r>
              <a:rPr lang="en-US" dirty="0">
                <a:hlinkClick r:id="rId3"/>
              </a:rPr>
              <a:t>https://pro.arcgis.com/en/pro-app/latest/tool-reference/spatial-statistics/multivariate-clustering.htm</a:t>
            </a:r>
            <a:r>
              <a:rPr lang="en-US" dirty="0"/>
              <a:t> (ArcGIS - Multivariate Clustering Tool)</a:t>
            </a:r>
          </a:p>
        </p:txBody>
      </p:sp>
    </p:spTree>
    <p:extLst>
      <p:ext uri="{BB962C8B-B14F-4D97-AF65-F5344CB8AC3E}">
        <p14:creationId xmlns:p14="http://schemas.microsoft.com/office/powerpoint/2010/main" val="424219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699F0-49EB-80E2-AD62-C2386CEA9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6FE8F-BD9A-B7B1-B379-6BB8B9EBEB57}"/>
              </a:ext>
            </a:extLst>
          </p:cNvPr>
          <p:cNvSpPr>
            <a:spLocks noGrp="1"/>
          </p:cNvSpPr>
          <p:nvPr>
            <p:ph type="title"/>
          </p:nvPr>
        </p:nvSpPr>
        <p:spPr>
          <a:xfrm>
            <a:off x="838200" y="1"/>
            <a:ext cx="10515600" cy="516048"/>
          </a:xfrm>
        </p:spPr>
        <p:txBody>
          <a:bodyPr>
            <a:normAutofit fontScale="90000"/>
          </a:bodyPr>
          <a:lstStyle/>
          <a:p>
            <a:pPr algn="ctr"/>
            <a:r>
              <a:rPr lang="en-US"/>
              <a:t>Data Set Visualization</a:t>
            </a:r>
            <a:endParaRPr lang="en-US" dirty="0"/>
          </a:p>
        </p:txBody>
      </p:sp>
      <p:sp>
        <p:nvSpPr>
          <p:cNvPr id="4" name="Text Placeholder 3">
            <a:extLst>
              <a:ext uri="{FF2B5EF4-FFF2-40B4-BE49-F238E27FC236}">
                <a16:creationId xmlns:a16="http://schemas.microsoft.com/office/drawing/2014/main" id="{BD632B96-EDEE-19BA-F7BA-A754536150A8}"/>
              </a:ext>
            </a:extLst>
          </p:cNvPr>
          <p:cNvSpPr>
            <a:spLocks noGrp="1"/>
          </p:cNvSpPr>
          <p:nvPr>
            <p:ph type="body" idx="1"/>
          </p:nvPr>
        </p:nvSpPr>
        <p:spPr/>
        <p:txBody>
          <a:bodyPr/>
          <a:lstStyle/>
          <a:p>
            <a:endParaRPr lang="es-CO" dirty="0"/>
          </a:p>
        </p:txBody>
      </p:sp>
      <p:pic>
        <p:nvPicPr>
          <p:cNvPr id="11" name="Picture 10">
            <a:extLst>
              <a:ext uri="{FF2B5EF4-FFF2-40B4-BE49-F238E27FC236}">
                <a16:creationId xmlns:a16="http://schemas.microsoft.com/office/drawing/2014/main" id="{6BD7E386-522B-FB75-1538-E8BF8241A091}"/>
              </a:ext>
            </a:extLst>
          </p:cNvPr>
          <p:cNvPicPr>
            <a:picLocks noChangeAspect="1"/>
          </p:cNvPicPr>
          <p:nvPr/>
        </p:nvPicPr>
        <p:blipFill>
          <a:blip r:embed="rId3"/>
          <a:stretch>
            <a:fillRect/>
          </a:stretch>
        </p:blipFill>
        <p:spPr>
          <a:xfrm>
            <a:off x="1032733" y="691085"/>
            <a:ext cx="10090673" cy="5456439"/>
          </a:xfrm>
          <a:prstGeom prst="rect">
            <a:avLst/>
          </a:prstGeom>
        </p:spPr>
      </p:pic>
    </p:spTree>
    <p:extLst>
      <p:ext uri="{BB962C8B-B14F-4D97-AF65-F5344CB8AC3E}">
        <p14:creationId xmlns:p14="http://schemas.microsoft.com/office/powerpoint/2010/main" val="147662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B31F3E-7F0B-38F0-9461-8BC98BDE4C2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4FAADA2-F56B-D295-BE20-737F16C64BA2}"/>
              </a:ext>
            </a:extLst>
          </p:cNvPr>
          <p:cNvPicPr>
            <a:picLocks noChangeAspect="1"/>
          </p:cNvPicPr>
          <p:nvPr/>
        </p:nvPicPr>
        <p:blipFill>
          <a:blip r:embed="rId3"/>
          <a:stretch>
            <a:fillRect/>
          </a:stretch>
        </p:blipFill>
        <p:spPr>
          <a:xfrm>
            <a:off x="2807746" y="944563"/>
            <a:ext cx="8739730" cy="1990564"/>
          </a:xfrm>
          <a:prstGeom prst="rect">
            <a:avLst/>
          </a:prstGeom>
        </p:spPr>
      </p:pic>
      <p:pic>
        <p:nvPicPr>
          <p:cNvPr id="11" name="Picture 10">
            <a:extLst>
              <a:ext uri="{FF2B5EF4-FFF2-40B4-BE49-F238E27FC236}">
                <a16:creationId xmlns:a16="http://schemas.microsoft.com/office/drawing/2014/main" id="{84BA0253-2A1B-F885-195B-B487BD9A8F43}"/>
              </a:ext>
            </a:extLst>
          </p:cNvPr>
          <p:cNvPicPr>
            <a:picLocks noChangeAspect="1"/>
          </p:cNvPicPr>
          <p:nvPr/>
        </p:nvPicPr>
        <p:blipFill>
          <a:blip r:embed="rId4"/>
          <a:stretch>
            <a:fillRect/>
          </a:stretch>
        </p:blipFill>
        <p:spPr>
          <a:xfrm>
            <a:off x="2807746" y="3209926"/>
            <a:ext cx="8739730" cy="1440996"/>
          </a:xfrm>
          <a:prstGeom prst="rect">
            <a:avLst/>
          </a:prstGeom>
        </p:spPr>
      </p:pic>
      <p:sp>
        <p:nvSpPr>
          <p:cNvPr id="2" name="Title 1">
            <a:extLst>
              <a:ext uri="{FF2B5EF4-FFF2-40B4-BE49-F238E27FC236}">
                <a16:creationId xmlns:a16="http://schemas.microsoft.com/office/drawing/2014/main" id="{F3AA2EB2-C808-5F32-BC4A-EBBC847F7BEF}"/>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spcBef>
                <a:spcPct val="0"/>
              </a:spcBef>
            </a:pPr>
            <a:r>
              <a:rPr lang="en-US" sz="5200" kern="1200">
                <a:solidFill>
                  <a:schemeClr val="tx1"/>
                </a:solidFill>
                <a:latin typeface="+mj-lt"/>
                <a:ea typeface="+mj-ea"/>
                <a:cs typeface="+mj-cs"/>
              </a:rPr>
              <a:t>Data Set Description</a:t>
            </a:r>
          </a:p>
        </p:txBody>
      </p:sp>
      <p:pic>
        <p:nvPicPr>
          <p:cNvPr id="14" name="Picture 13">
            <a:extLst>
              <a:ext uri="{FF2B5EF4-FFF2-40B4-BE49-F238E27FC236}">
                <a16:creationId xmlns:a16="http://schemas.microsoft.com/office/drawing/2014/main" id="{3687FCDF-12FA-9E42-4075-22BA9BFAFFF9}"/>
              </a:ext>
            </a:extLst>
          </p:cNvPr>
          <p:cNvPicPr>
            <a:picLocks noChangeAspect="1"/>
          </p:cNvPicPr>
          <p:nvPr/>
        </p:nvPicPr>
        <p:blipFill>
          <a:blip r:embed="rId5"/>
          <a:stretch>
            <a:fillRect/>
          </a:stretch>
        </p:blipFill>
        <p:spPr>
          <a:xfrm>
            <a:off x="720762" y="350751"/>
            <a:ext cx="1756257" cy="5384886"/>
          </a:xfrm>
          <a:prstGeom prst="rect">
            <a:avLst/>
          </a:prstGeom>
        </p:spPr>
      </p:pic>
    </p:spTree>
    <p:extLst>
      <p:ext uri="{BB962C8B-B14F-4D97-AF65-F5344CB8AC3E}">
        <p14:creationId xmlns:p14="http://schemas.microsoft.com/office/powerpoint/2010/main" val="403051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11A2F-FFB3-2FE5-3533-502705415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74716-DE44-1A04-3134-544AA9440509}"/>
              </a:ext>
            </a:extLst>
          </p:cNvPr>
          <p:cNvSpPr>
            <a:spLocks noGrp="1"/>
          </p:cNvSpPr>
          <p:nvPr>
            <p:ph type="title"/>
          </p:nvPr>
        </p:nvSpPr>
        <p:spPr>
          <a:xfrm>
            <a:off x="838200" y="91188"/>
            <a:ext cx="10515600" cy="637309"/>
          </a:xfrm>
        </p:spPr>
        <p:txBody>
          <a:bodyPr>
            <a:noAutofit/>
          </a:bodyPr>
          <a:lstStyle/>
          <a:p>
            <a:pPr algn="ctr"/>
            <a:r>
              <a:rPr lang="en-US" sz="3000" dirty="0"/>
              <a:t>Preprocessing Techniques:</a:t>
            </a:r>
            <a:br>
              <a:rPr lang="en-US" sz="3000" dirty="0"/>
            </a:br>
            <a:r>
              <a:rPr lang="en-US" sz="3000" dirty="0"/>
              <a:t>Feature Selection &amp; Standardization</a:t>
            </a:r>
          </a:p>
        </p:txBody>
      </p:sp>
      <p:pic>
        <p:nvPicPr>
          <p:cNvPr id="11" name="Picture 10">
            <a:extLst>
              <a:ext uri="{FF2B5EF4-FFF2-40B4-BE49-F238E27FC236}">
                <a16:creationId xmlns:a16="http://schemas.microsoft.com/office/drawing/2014/main" id="{6FDD9FD4-DBAF-B1F4-95B0-29DB44250C64}"/>
              </a:ext>
            </a:extLst>
          </p:cNvPr>
          <p:cNvPicPr>
            <a:picLocks noChangeAspect="1"/>
          </p:cNvPicPr>
          <p:nvPr/>
        </p:nvPicPr>
        <p:blipFill>
          <a:blip r:embed="rId3"/>
          <a:stretch>
            <a:fillRect/>
          </a:stretch>
        </p:blipFill>
        <p:spPr>
          <a:xfrm>
            <a:off x="519272" y="1204255"/>
            <a:ext cx="2305050" cy="2686050"/>
          </a:xfrm>
          <a:prstGeom prst="rect">
            <a:avLst/>
          </a:prstGeom>
        </p:spPr>
      </p:pic>
      <p:sp>
        <p:nvSpPr>
          <p:cNvPr id="13" name="TextBox 12">
            <a:extLst>
              <a:ext uri="{FF2B5EF4-FFF2-40B4-BE49-F238E27FC236}">
                <a16:creationId xmlns:a16="http://schemas.microsoft.com/office/drawing/2014/main" id="{ECD1A9AD-806C-9403-51B4-82738F7F7B73}"/>
              </a:ext>
            </a:extLst>
          </p:cNvPr>
          <p:cNvSpPr txBox="1"/>
          <p:nvPr/>
        </p:nvSpPr>
        <p:spPr>
          <a:xfrm>
            <a:off x="2824322" y="1521767"/>
            <a:ext cx="6094206" cy="1384995"/>
          </a:xfrm>
          <a:prstGeom prst="rect">
            <a:avLst/>
          </a:prstGeom>
          <a:noFill/>
        </p:spPr>
        <p:txBody>
          <a:bodyPr wrap="square">
            <a:spAutoFit/>
          </a:bodyPr>
          <a:lstStyle/>
          <a:p>
            <a:r>
              <a:rPr lang="en-US" dirty="0"/>
              <a:t>Classification:</a:t>
            </a:r>
          </a:p>
          <a:p>
            <a:pPr marL="285750" indent="-285750">
              <a:buFont typeface="Arial" panose="020B0604020202020204" pitchFamily="34" charset="0"/>
              <a:buChar char="•"/>
            </a:pPr>
            <a:r>
              <a:rPr lang="en-US" dirty="0"/>
              <a:t>State</a:t>
            </a:r>
          </a:p>
          <a:p>
            <a:pPr marL="285750" indent="-285750">
              <a:buFont typeface="Arial" panose="020B0604020202020204" pitchFamily="34" charset="0"/>
              <a:buChar char="•"/>
            </a:pPr>
            <a:r>
              <a:rPr lang="en-US" dirty="0" err="1"/>
              <a:t>PrimSource</a:t>
            </a:r>
            <a:endParaRPr lang="es-CO" dirty="0"/>
          </a:p>
          <a:p>
            <a:endParaRPr lang="es-CO" dirty="0"/>
          </a:p>
          <a:p>
            <a:r>
              <a:rPr lang="es-CO" dirty="0" err="1"/>
              <a:t>Regression</a:t>
            </a:r>
            <a:r>
              <a:rPr lang="es-CO" dirty="0"/>
              <a:t>:</a:t>
            </a:r>
          </a:p>
          <a:p>
            <a:pPr marL="285750" indent="-285750">
              <a:buFont typeface="Arial" panose="020B0604020202020204" pitchFamily="34" charset="0"/>
              <a:buChar char="•"/>
            </a:pPr>
            <a:r>
              <a:rPr lang="es-CO" dirty="0" err="1"/>
              <a:t>Install_MW</a:t>
            </a:r>
            <a:endParaRPr lang="en-US" dirty="0"/>
          </a:p>
        </p:txBody>
      </p:sp>
      <p:pic>
        <p:nvPicPr>
          <p:cNvPr id="15" name="Picture 14">
            <a:extLst>
              <a:ext uri="{FF2B5EF4-FFF2-40B4-BE49-F238E27FC236}">
                <a16:creationId xmlns:a16="http://schemas.microsoft.com/office/drawing/2014/main" id="{2AF6BA61-D562-F549-0416-5E0AB4E517BD}"/>
              </a:ext>
            </a:extLst>
          </p:cNvPr>
          <p:cNvPicPr>
            <a:picLocks noChangeAspect="1"/>
          </p:cNvPicPr>
          <p:nvPr/>
        </p:nvPicPr>
        <p:blipFill rotWithShape="1">
          <a:blip r:embed="rId4"/>
          <a:srcRect b="50932"/>
          <a:stretch/>
        </p:blipFill>
        <p:spPr>
          <a:xfrm>
            <a:off x="5371382" y="1388722"/>
            <a:ext cx="4601217" cy="420696"/>
          </a:xfrm>
          <a:prstGeom prst="rect">
            <a:avLst/>
          </a:prstGeom>
        </p:spPr>
      </p:pic>
      <p:pic>
        <p:nvPicPr>
          <p:cNvPr id="17" name="Picture 16">
            <a:extLst>
              <a:ext uri="{FF2B5EF4-FFF2-40B4-BE49-F238E27FC236}">
                <a16:creationId xmlns:a16="http://schemas.microsoft.com/office/drawing/2014/main" id="{97E7F67D-1185-2C51-668A-D46A1C832E17}"/>
              </a:ext>
            </a:extLst>
          </p:cNvPr>
          <p:cNvPicPr>
            <a:picLocks noChangeAspect="1"/>
          </p:cNvPicPr>
          <p:nvPr/>
        </p:nvPicPr>
        <p:blipFill>
          <a:blip r:embed="rId5"/>
          <a:stretch>
            <a:fillRect/>
          </a:stretch>
        </p:blipFill>
        <p:spPr>
          <a:xfrm>
            <a:off x="5560876" y="1974185"/>
            <a:ext cx="3734321" cy="514422"/>
          </a:xfrm>
          <a:prstGeom prst="rect">
            <a:avLst/>
          </a:prstGeom>
        </p:spPr>
      </p:pic>
      <p:pic>
        <p:nvPicPr>
          <p:cNvPr id="19" name="Picture 18">
            <a:extLst>
              <a:ext uri="{FF2B5EF4-FFF2-40B4-BE49-F238E27FC236}">
                <a16:creationId xmlns:a16="http://schemas.microsoft.com/office/drawing/2014/main" id="{8DC8DF78-825E-59B8-CA83-0816130A687A}"/>
              </a:ext>
            </a:extLst>
          </p:cNvPr>
          <p:cNvPicPr>
            <a:picLocks noChangeAspect="1"/>
          </p:cNvPicPr>
          <p:nvPr/>
        </p:nvPicPr>
        <p:blipFill rotWithShape="1">
          <a:blip r:embed="rId6"/>
          <a:srcRect b="47312"/>
          <a:stretch/>
        </p:blipFill>
        <p:spPr>
          <a:xfrm>
            <a:off x="5352329" y="2767068"/>
            <a:ext cx="4620270" cy="466790"/>
          </a:xfrm>
          <a:prstGeom prst="rect">
            <a:avLst/>
          </a:prstGeom>
        </p:spPr>
      </p:pic>
      <p:pic>
        <p:nvPicPr>
          <p:cNvPr id="21" name="Picture 20">
            <a:extLst>
              <a:ext uri="{FF2B5EF4-FFF2-40B4-BE49-F238E27FC236}">
                <a16:creationId xmlns:a16="http://schemas.microsoft.com/office/drawing/2014/main" id="{B16C890B-104F-A9FD-5819-27191E375FE3}"/>
              </a:ext>
            </a:extLst>
          </p:cNvPr>
          <p:cNvPicPr>
            <a:picLocks noChangeAspect="1"/>
          </p:cNvPicPr>
          <p:nvPr/>
        </p:nvPicPr>
        <p:blipFill>
          <a:blip r:embed="rId7"/>
          <a:stretch>
            <a:fillRect/>
          </a:stretch>
        </p:blipFill>
        <p:spPr>
          <a:xfrm>
            <a:off x="5633357" y="3486223"/>
            <a:ext cx="3753374" cy="495369"/>
          </a:xfrm>
          <a:prstGeom prst="rect">
            <a:avLst/>
          </a:prstGeom>
        </p:spPr>
      </p:pic>
      <p:pic>
        <p:nvPicPr>
          <p:cNvPr id="23" name="Picture 22">
            <a:extLst>
              <a:ext uri="{FF2B5EF4-FFF2-40B4-BE49-F238E27FC236}">
                <a16:creationId xmlns:a16="http://schemas.microsoft.com/office/drawing/2014/main" id="{D9FBF05C-C59A-E89A-F25D-143BD2B354CC}"/>
              </a:ext>
            </a:extLst>
          </p:cNvPr>
          <p:cNvPicPr>
            <a:picLocks noChangeAspect="1"/>
          </p:cNvPicPr>
          <p:nvPr/>
        </p:nvPicPr>
        <p:blipFill>
          <a:blip r:embed="rId8"/>
          <a:stretch>
            <a:fillRect/>
          </a:stretch>
        </p:blipFill>
        <p:spPr>
          <a:xfrm>
            <a:off x="5371382" y="4245764"/>
            <a:ext cx="4077269" cy="466790"/>
          </a:xfrm>
          <a:prstGeom prst="rect">
            <a:avLst/>
          </a:prstGeom>
        </p:spPr>
      </p:pic>
      <p:pic>
        <p:nvPicPr>
          <p:cNvPr id="25" name="Picture 24">
            <a:extLst>
              <a:ext uri="{FF2B5EF4-FFF2-40B4-BE49-F238E27FC236}">
                <a16:creationId xmlns:a16="http://schemas.microsoft.com/office/drawing/2014/main" id="{97FEC3AD-6BFF-409B-27D4-FDC4C11A1375}"/>
              </a:ext>
            </a:extLst>
          </p:cNvPr>
          <p:cNvPicPr>
            <a:picLocks noChangeAspect="1"/>
          </p:cNvPicPr>
          <p:nvPr/>
        </p:nvPicPr>
        <p:blipFill>
          <a:blip r:embed="rId9"/>
          <a:stretch>
            <a:fillRect/>
          </a:stretch>
        </p:blipFill>
        <p:spPr>
          <a:xfrm>
            <a:off x="5579928" y="4848932"/>
            <a:ext cx="3696216" cy="495369"/>
          </a:xfrm>
          <a:prstGeom prst="rect">
            <a:avLst/>
          </a:prstGeom>
        </p:spPr>
      </p:pic>
      <p:pic>
        <p:nvPicPr>
          <p:cNvPr id="27" name="Picture 26">
            <a:extLst>
              <a:ext uri="{FF2B5EF4-FFF2-40B4-BE49-F238E27FC236}">
                <a16:creationId xmlns:a16="http://schemas.microsoft.com/office/drawing/2014/main" id="{1E9DED8E-8C97-96F6-A23B-A6BC36A961AF}"/>
              </a:ext>
            </a:extLst>
          </p:cNvPr>
          <p:cNvPicPr>
            <a:picLocks noChangeAspect="1"/>
          </p:cNvPicPr>
          <p:nvPr/>
        </p:nvPicPr>
        <p:blipFill>
          <a:blip r:embed="rId10"/>
          <a:stretch>
            <a:fillRect/>
          </a:stretch>
        </p:blipFill>
        <p:spPr>
          <a:xfrm>
            <a:off x="518950" y="5025179"/>
            <a:ext cx="2305372" cy="247685"/>
          </a:xfrm>
          <a:prstGeom prst="rect">
            <a:avLst/>
          </a:prstGeom>
        </p:spPr>
      </p:pic>
      <p:pic>
        <p:nvPicPr>
          <p:cNvPr id="29" name="Picture 28">
            <a:extLst>
              <a:ext uri="{FF2B5EF4-FFF2-40B4-BE49-F238E27FC236}">
                <a16:creationId xmlns:a16="http://schemas.microsoft.com/office/drawing/2014/main" id="{982EA465-30B4-AA8F-BAE0-67ABBBC69CF9}"/>
              </a:ext>
            </a:extLst>
          </p:cNvPr>
          <p:cNvPicPr>
            <a:picLocks noChangeAspect="1"/>
          </p:cNvPicPr>
          <p:nvPr/>
        </p:nvPicPr>
        <p:blipFill>
          <a:blip r:embed="rId11"/>
          <a:stretch>
            <a:fillRect/>
          </a:stretch>
        </p:blipFill>
        <p:spPr>
          <a:xfrm>
            <a:off x="519272" y="5424196"/>
            <a:ext cx="3286584" cy="238158"/>
          </a:xfrm>
          <a:prstGeom prst="rect">
            <a:avLst/>
          </a:prstGeom>
        </p:spPr>
      </p:pic>
      <p:pic>
        <p:nvPicPr>
          <p:cNvPr id="31" name="Picture 30">
            <a:extLst>
              <a:ext uri="{FF2B5EF4-FFF2-40B4-BE49-F238E27FC236}">
                <a16:creationId xmlns:a16="http://schemas.microsoft.com/office/drawing/2014/main" id="{3F7A94F8-6DC3-C8D3-C62E-8880500F5601}"/>
              </a:ext>
            </a:extLst>
          </p:cNvPr>
          <p:cNvPicPr>
            <a:picLocks noChangeAspect="1"/>
          </p:cNvPicPr>
          <p:nvPr/>
        </p:nvPicPr>
        <p:blipFill>
          <a:blip r:embed="rId12"/>
          <a:stretch>
            <a:fillRect/>
          </a:stretch>
        </p:blipFill>
        <p:spPr>
          <a:xfrm>
            <a:off x="892974" y="6194325"/>
            <a:ext cx="9335803" cy="257211"/>
          </a:xfrm>
          <a:prstGeom prst="rect">
            <a:avLst/>
          </a:prstGeom>
        </p:spPr>
      </p:pic>
    </p:spTree>
    <p:extLst>
      <p:ext uri="{BB962C8B-B14F-4D97-AF65-F5344CB8AC3E}">
        <p14:creationId xmlns:p14="http://schemas.microsoft.com/office/powerpoint/2010/main" val="52621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8EE4-5CBB-D46F-CB9A-F7BA99E96C1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981B2-3820-237D-F137-C1F4E3A0DAB3}"/>
              </a:ext>
            </a:extLst>
          </p:cNvPr>
          <p:cNvSpPr>
            <a:spLocks noGrp="1"/>
          </p:cNvSpPr>
          <p:nvPr>
            <p:ph type="title"/>
          </p:nvPr>
        </p:nvSpPr>
        <p:spPr>
          <a:xfrm>
            <a:off x="517889" y="4883544"/>
            <a:ext cx="3876086" cy="1556907"/>
          </a:xfrm>
        </p:spPr>
        <p:txBody>
          <a:bodyPr anchor="ctr">
            <a:normAutofit/>
          </a:bodyPr>
          <a:lstStyle/>
          <a:p>
            <a:r>
              <a:rPr lang="en-US" sz="3200"/>
              <a:t>Machine Learning Technique: Decision Tree</a:t>
            </a:r>
          </a:p>
        </p:txBody>
      </p:sp>
      <p:sp>
        <p:nvSpPr>
          <p:cNvPr id="18" name="Rectangle 1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35E6A1-C4F8-AA86-3602-1CC025DFFAFD}"/>
              </a:ext>
            </a:extLst>
          </p:cNvPr>
          <p:cNvSpPr txBox="1">
            <a:spLocks/>
          </p:cNvSpPr>
          <p:nvPr/>
        </p:nvSpPr>
        <p:spPr>
          <a:xfrm>
            <a:off x="5162719" y="4883544"/>
            <a:ext cx="6586915" cy="1556907"/>
          </a:xfrm>
          <a:prstGeom prst="rect">
            <a:avLst/>
          </a:prstGeom>
        </p:spPr>
        <p:txBody>
          <a:bodyPr spcFirstLastPara="1"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Aft>
                <a:spcPts val="600"/>
              </a:spcAft>
            </a:pPr>
            <a:r>
              <a:rPr lang="en-US" sz="1800" dirty="0"/>
              <a:t>Classification</a:t>
            </a:r>
          </a:p>
        </p:txBody>
      </p:sp>
      <p:pic>
        <p:nvPicPr>
          <p:cNvPr id="4" name="Picture 3">
            <a:extLst>
              <a:ext uri="{FF2B5EF4-FFF2-40B4-BE49-F238E27FC236}">
                <a16:creationId xmlns:a16="http://schemas.microsoft.com/office/drawing/2014/main" id="{0CD3166D-8B56-200E-ECD2-D872ADE6BE32}"/>
              </a:ext>
            </a:extLst>
          </p:cNvPr>
          <p:cNvPicPr>
            <a:picLocks noChangeAspect="1"/>
          </p:cNvPicPr>
          <p:nvPr/>
        </p:nvPicPr>
        <p:blipFill>
          <a:blip r:embed="rId3"/>
          <a:stretch>
            <a:fillRect/>
          </a:stretch>
        </p:blipFill>
        <p:spPr>
          <a:xfrm>
            <a:off x="2708435" y="675973"/>
            <a:ext cx="2546136" cy="1960260"/>
          </a:xfrm>
          <a:prstGeom prst="rect">
            <a:avLst/>
          </a:prstGeom>
        </p:spPr>
      </p:pic>
      <p:pic>
        <p:nvPicPr>
          <p:cNvPr id="6" name="Picture 5">
            <a:extLst>
              <a:ext uri="{FF2B5EF4-FFF2-40B4-BE49-F238E27FC236}">
                <a16:creationId xmlns:a16="http://schemas.microsoft.com/office/drawing/2014/main" id="{65C80923-72EE-7F5A-D8CD-D360F45314C8}"/>
              </a:ext>
            </a:extLst>
          </p:cNvPr>
          <p:cNvPicPr>
            <a:picLocks noChangeAspect="1"/>
          </p:cNvPicPr>
          <p:nvPr/>
        </p:nvPicPr>
        <p:blipFill>
          <a:blip r:embed="rId4"/>
          <a:stretch>
            <a:fillRect/>
          </a:stretch>
        </p:blipFill>
        <p:spPr>
          <a:xfrm>
            <a:off x="2708435" y="2915898"/>
            <a:ext cx="3012673" cy="306484"/>
          </a:xfrm>
          <a:prstGeom prst="rect">
            <a:avLst/>
          </a:prstGeom>
        </p:spPr>
      </p:pic>
      <p:pic>
        <p:nvPicPr>
          <p:cNvPr id="9" name="Picture 8">
            <a:extLst>
              <a:ext uri="{FF2B5EF4-FFF2-40B4-BE49-F238E27FC236}">
                <a16:creationId xmlns:a16="http://schemas.microsoft.com/office/drawing/2014/main" id="{463C345D-F2AD-4923-C97C-52917F7CC64D}"/>
              </a:ext>
            </a:extLst>
          </p:cNvPr>
          <p:cNvPicPr>
            <a:picLocks noChangeAspect="1"/>
          </p:cNvPicPr>
          <p:nvPr/>
        </p:nvPicPr>
        <p:blipFill>
          <a:blip r:embed="rId5"/>
          <a:stretch>
            <a:fillRect/>
          </a:stretch>
        </p:blipFill>
        <p:spPr>
          <a:xfrm>
            <a:off x="7448581" y="100424"/>
            <a:ext cx="2276332" cy="4131712"/>
          </a:xfrm>
          <a:prstGeom prst="rect">
            <a:avLst/>
          </a:prstGeom>
        </p:spPr>
      </p:pic>
      <p:pic>
        <p:nvPicPr>
          <p:cNvPr id="11" name="Picture 10">
            <a:extLst>
              <a:ext uri="{FF2B5EF4-FFF2-40B4-BE49-F238E27FC236}">
                <a16:creationId xmlns:a16="http://schemas.microsoft.com/office/drawing/2014/main" id="{9F6BEA64-A3F1-CFC3-1AA7-511899F1A477}"/>
              </a:ext>
            </a:extLst>
          </p:cNvPr>
          <p:cNvPicPr>
            <a:picLocks noChangeAspect="1"/>
          </p:cNvPicPr>
          <p:nvPr/>
        </p:nvPicPr>
        <p:blipFill>
          <a:blip r:embed="rId6"/>
          <a:stretch>
            <a:fillRect/>
          </a:stretch>
        </p:blipFill>
        <p:spPr>
          <a:xfrm>
            <a:off x="4098101" y="3877216"/>
            <a:ext cx="3102768" cy="337693"/>
          </a:xfrm>
          <a:prstGeom prst="rect">
            <a:avLst/>
          </a:prstGeom>
        </p:spPr>
      </p:pic>
    </p:spTree>
    <p:extLst>
      <p:ext uri="{BB962C8B-B14F-4D97-AF65-F5344CB8AC3E}">
        <p14:creationId xmlns:p14="http://schemas.microsoft.com/office/powerpoint/2010/main" val="343816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8EE4-5CBB-D46F-CB9A-F7BA99E96C18}"/>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blue bars&#10;&#10;Description automatically generated">
            <a:extLst>
              <a:ext uri="{FF2B5EF4-FFF2-40B4-BE49-F238E27FC236}">
                <a16:creationId xmlns:a16="http://schemas.microsoft.com/office/drawing/2014/main" id="{6F7191DF-2547-A3B5-F428-7F94B87AEA91}"/>
              </a:ext>
            </a:extLst>
          </p:cNvPr>
          <p:cNvPicPr>
            <a:picLocks noChangeAspect="1"/>
          </p:cNvPicPr>
          <p:nvPr/>
        </p:nvPicPr>
        <p:blipFill>
          <a:blip r:embed="rId2"/>
          <a:stretch>
            <a:fillRect/>
          </a:stretch>
        </p:blipFill>
        <p:spPr>
          <a:xfrm>
            <a:off x="5176838" y="730250"/>
            <a:ext cx="3392488" cy="2782888"/>
          </a:xfrm>
          <a:prstGeom prst="rect">
            <a:avLst/>
          </a:prstGeom>
        </p:spPr>
      </p:pic>
      <p:pic>
        <p:nvPicPr>
          <p:cNvPr id="8" name="Picture 7" descr="A graph with text on it&#10;&#10;Description automatically generated">
            <a:extLst>
              <a:ext uri="{FF2B5EF4-FFF2-40B4-BE49-F238E27FC236}">
                <a16:creationId xmlns:a16="http://schemas.microsoft.com/office/drawing/2014/main" id="{1C98F97C-ED4A-4BAD-503B-D65668BF0082}"/>
              </a:ext>
            </a:extLst>
          </p:cNvPr>
          <p:cNvPicPr>
            <a:picLocks noChangeAspect="1"/>
          </p:cNvPicPr>
          <p:nvPr/>
        </p:nvPicPr>
        <p:blipFill>
          <a:blip r:embed="rId3"/>
          <a:stretch>
            <a:fillRect/>
          </a:stretch>
        </p:blipFill>
        <p:spPr>
          <a:xfrm>
            <a:off x="5176838" y="3581400"/>
            <a:ext cx="3392488" cy="2401888"/>
          </a:xfrm>
          <a:prstGeom prst="rect">
            <a:avLst/>
          </a:prstGeom>
        </p:spPr>
      </p:pic>
      <p:pic>
        <p:nvPicPr>
          <p:cNvPr id="16" name="Picture 15">
            <a:extLst>
              <a:ext uri="{FF2B5EF4-FFF2-40B4-BE49-F238E27FC236}">
                <a16:creationId xmlns:a16="http://schemas.microsoft.com/office/drawing/2014/main" id="{E6B861F3-C09D-A929-BF4B-FEECF796BCCF}"/>
              </a:ext>
            </a:extLst>
          </p:cNvPr>
          <p:cNvPicPr>
            <a:picLocks noChangeAspect="1"/>
          </p:cNvPicPr>
          <p:nvPr/>
        </p:nvPicPr>
        <p:blipFill>
          <a:blip r:embed="rId4"/>
          <a:stretch>
            <a:fillRect/>
          </a:stretch>
        </p:blipFill>
        <p:spPr>
          <a:xfrm>
            <a:off x="5176838" y="6051550"/>
            <a:ext cx="3392488" cy="239713"/>
          </a:xfrm>
          <a:prstGeom prst="rect">
            <a:avLst/>
          </a:prstGeom>
        </p:spPr>
      </p:pic>
      <p:pic>
        <p:nvPicPr>
          <p:cNvPr id="10" name="Picture 9" descr="A graph with blue bars&#10;&#10;Description automatically generated">
            <a:extLst>
              <a:ext uri="{FF2B5EF4-FFF2-40B4-BE49-F238E27FC236}">
                <a16:creationId xmlns:a16="http://schemas.microsoft.com/office/drawing/2014/main" id="{99BCBB34-DD0D-6F48-74F0-6608345394D7}"/>
              </a:ext>
            </a:extLst>
          </p:cNvPr>
          <p:cNvPicPr>
            <a:picLocks noChangeAspect="1"/>
          </p:cNvPicPr>
          <p:nvPr/>
        </p:nvPicPr>
        <p:blipFill>
          <a:blip r:embed="rId5"/>
          <a:stretch>
            <a:fillRect/>
          </a:stretch>
        </p:blipFill>
        <p:spPr>
          <a:xfrm>
            <a:off x="8637588" y="730250"/>
            <a:ext cx="3371850" cy="286067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BFCF70FA-28DA-7188-C5C4-B27630CC90F1}"/>
              </a:ext>
            </a:extLst>
          </p:cNvPr>
          <p:cNvPicPr>
            <a:picLocks noChangeAspect="1"/>
          </p:cNvPicPr>
          <p:nvPr/>
        </p:nvPicPr>
        <p:blipFill>
          <a:blip r:embed="rId6"/>
          <a:stretch>
            <a:fillRect/>
          </a:stretch>
        </p:blipFill>
        <p:spPr>
          <a:xfrm>
            <a:off x="8637588" y="3659188"/>
            <a:ext cx="3371850" cy="2632075"/>
          </a:xfrm>
          <a:prstGeom prst="rect">
            <a:avLst/>
          </a:prstGeom>
        </p:spPr>
      </p:pic>
      <p:sp>
        <p:nvSpPr>
          <p:cNvPr id="2" name="Title 1">
            <a:extLst>
              <a:ext uri="{FF2B5EF4-FFF2-40B4-BE49-F238E27FC236}">
                <a16:creationId xmlns:a16="http://schemas.microsoft.com/office/drawing/2014/main" id="{BAC981B2-3820-237D-F137-C1F4E3A0DAB3}"/>
              </a:ext>
            </a:extLst>
          </p:cNvPr>
          <p:cNvSpPr>
            <a:spLocks noGrp="1"/>
          </p:cNvSpPr>
          <p:nvPr>
            <p:ph type="title"/>
          </p:nvPr>
        </p:nvSpPr>
        <p:spPr>
          <a:xfrm>
            <a:off x="838200" y="557189"/>
            <a:ext cx="3966463" cy="5571900"/>
          </a:xfrm>
        </p:spPr>
        <p:txBody>
          <a:bodyPr vert="horz" lIns="91440" tIns="45720" rIns="91440" bIns="45720" rtlCol="0" anchor="ctr">
            <a:normAutofit/>
          </a:bodyPr>
          <a:lstStyle/>
          <a:p>
            <a:pPr>
              <a:spcBef>
                <a:spcPct val="0"/>
              </a:spcBef>
            </a:pPr>
            <a:r>
              <a:rPr lang="en-US" sz="5200" kern="1200">
                <a:solidFill>
                  <a:schemeClr val="tx1"/>
                </a:solidFill>
                <a:latin typeface="+mj-lt"/>
                <a:ea typeface="+mj-ea"/>
                <a:cs typeface="+mj-cs"/>
              </a:rPr>
              <a:t>Machine Learning: Decision Tree</a:t>
            </a:r>
            <a:endParaRPr lang="en-US" sz="5200" kern="1200" dirty="0">
              <a:solidFill>
                <a:schemeClr val="tx1"/>
              </a:solidFill>
              <a:latin typeface="+mj-lt"/>
              <a:ea typeface="+mj-ea"/>
              <a:cs typeface="+mj-cs"/>
            </a:endParaRPr>
          </a:p>
        </p:txBody>
      </p:sp>
    </p:spTree>
    <p:extLst>
      <p:ext uri="{BB962C8B-B14F-4D97-AF65-F5344CB8AC3E}">
        <p14:creationId xmlns:p14="http://schemas.microsoft.com/office/powerpoint/2010/main" val="371422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8EE4-5CBB-D46F-CB9A-F7BA99E96C1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981B2-3820-237D-F137-C1F4E3A0DAB3}"/>
              </a:ext>
            </a:extLst>
          </p:cNvPr>
          <p:cNvSpPr>
            <a:spLocks noGrp="1"/>
          </p:cNvSpPr>
          <p:nvPr>
            <p:ph type="title"/>
          </p:nvPr>
        </p:nvSpPr>
        <p:spPr>
          <a:xfrm>
            <a:off x="517889" y="4883544"/>
            <a:ext cx="3876086" cy="1556907"/>
          </a:xfrm>
        </p:spPr>
        <p:txBody>
          <a:bodyPr anchor="ctr">
            <a:normAutofit/>
          </a:bodyPr>
          <a:lstStyle/>
          <a:p>
            <a:r>
              <a:rPr lang="en-US" sz="3200" dirty="0"/>
              <a:t>Machine Learning Technique: Random Forest</a:t>
            </a:r>
          </a:p>
        </p:txBody>
      </p:sp>
      <p:sp>
        <p:nvSpPr>
          <p:cNvPr id="18" name="Rectangle 1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35E6A1-C4F8-AA86-3602-1CC025DFFAFD}"/>
              </a:ext>
            </a:extLst>
          </p:cNvPr>
          <p:cNvSpPr txBox="1">
            <a:spLocks/>
          </p:cNvSpPr>
          <p:nvPr/>
        </p:nvSpPr>
        <p:spPr>
          <a:xfrm>
            <a:off x="5162719" y="4883544"/>
            <a:ext cx="6586915" cy="1556907"/>
          </a:xfrm>
          <a:prstGeom prst="rect">
            <a:avLst/>
          </a:prstGeom>
        </p:spPr>
        <p:txBody>
          <a:bodyPr spcFirstLastPara="1"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Aft>
                <a:spcPts val="600"/>
              </a:spcAft>
            </a:pPr>
            <a:r>
              <a:rPr lang="en-US" sz="1800"/>
              <a:t>Classification PrimSource</a:t>
            </a:r>
          </a:p>
        </p:txBody>
      </p:sp>
      <p:pic>
        <p:nvPicPr>
          <p:cNvPr id="5" name="Picture 4">
            <a:extLst>
              <a:ext uri="{FF2B5EF4-FFF2-40B4-BE49-F238E27FC236}">
                <a16:creationId xmlns:a16="http://schemas.microsoft.com/office/drawing/2014/main" id="{E5DB7308-6068-0EFE-C28E-C7141493B963}"/>
              </a:ext>
            </a:extLst>
          </p:cNvPr>
          <p:cNvPicPr>
            <a:picLocks noChangeAspect="1"/>
          </p:cNvPicPr>
          <p:nvPr/>
        </p:nvPicPr>
        <p:blipFill>
          <a:blip r:embed="rId3"/>
          <a:stretch>
            <a:fillRect/>
          </a:stretch>
        </p:blipFill>
        <p:spPr>
          <a:xfrm>
            <a:off x="697268" y="249972"/>
            <a:ext cx="3696707" cy="1450858"/>
          </a:xfrm>
          <a:prstGeom prst="rect">
            <a:avLst/>
          </a:prstGeom>
        </p:spPr>
      </p:pic>
      <p:pic>
        <p:nvPicPr>
          <p:cNvPr id="10" name="Picture 9">
            <a:extLst>
              <a:ext uri="{FF2B5EF4-FFF2-40B4-BE49-F238E27FC236}">
                <a16:creationId xmlns:a16="http://schemas.microsoft.com/office/drawing/2014/main" id="{60FA0F6C-E007-0971-86E3-ABFB4C1F11FA}"/>
              </a:ext>
            </a:extLst>
          </p:cNvPr>
          <p:cNvPicPr>
            <a:picLocks noChangeAspect="1"/>
          </p:cNvPicPr>
          <p:nvPr/>
        </p:nvPicPr>
        <p:blipFill>
          <a:blip r:embed="rId4"/>
          <a:stretch>
            <a:fillRect/>
          </a:stretch>
        </p:blipFill>
        <p:spPr>
          <a:xfrm>
            <a:off x="4826069" y="502741"/>
            <a:ext cx="4763165" cy="228632"/>
          </a:xfrm>
          <a:prstGeom prst="rect">
            <a:avLst/>
          </a:prstGeom>
        </p:spPr>
      </p:pic>
      <p:pic>
        <p:nvPicPr>
          <p:cNvPr id="13" name="Picture 12">
            <a:extLst>
              <a:ext uri="{FF2B5EF4-FFF2-40B4-BE49-F238E27FC236}">
                <a16:creationId xmlns:a16="http://schemas.microsoft.com/office/drawing/2014/main" id="{2C8DF910-4028-DF9E-8F7A-06154B42CC05}"/>
              </a:ext>
            </a:extLst>
          </p:cNvPr>
          <p:cNvPicPr>
            <a:picLocks noChangeAspect="1"/>
          </p:cNvPicPr>
          <p:nvPr/>
        </p:nvPicPr>
        <p:blipFill>
          <a:blip r:embed="rId5"/>
          <a:stretch>
            <a:fillRect/>
          </a:stretch>
        </p:blipFill>
        <p:spPr>
          <a:xfrm>
            <a:off x="874397" y="2294092"/>
            <a:ext cx="5144218" cy="219106"/>
          </a:xfrm>
          <a:prstGeom prst="rect">
            <a:avLst/>
          </a:prstGeom>
        </p:spPr>
      </p:pic>
      <p:pic>
        <p:nvPicPr>
          <p:cNvPr id="15" name="Picture 14">
            <a:extLst>
              <a:ext uri="{FF2B5EF4-FFF2-40B4-BE49-F238E27FC236}">
                <a16:creationId xmlns:a16="http://schemas.microsoft.com/office/drawing/2014/main" id="{58F6D849-D522-A446-FC3F-9D49190BD0BF}"/>
              </a:ext>
            </a:extLst>
          </p:cNvPr>
          <p:cNvPicPr>
            <a:picLocks noChangeAspect="1"/>
          </p:cNvPicPr>
          <p:nvPr/>
        </p:nvPicPr>
        <p:blipFill>
          <a:blip r:embed="rId6"/>
          <a:stretch>
            <a:fillRect/>
          </a:stretch>
        </p:blipFill>
        <p:spPr>
          <a:xfrm>
            <a:off x="1119572" y="2658379"/>
            <a:ext cx="7669425" cy="764477"/>
          </a:xfrm>
          <a:prstGeom prst="rect">
            <a:avLst/>
          </a:prstGeom>
        </p:spPr>
      </p:pic>
      <p:pic>
        <p:nvPicPr>
          <p:cNvPr id="19" name="Picture 18">
            <a:extLst>
              <a:ext uri="{FF2B5EF4-FFF2-40B4-BE49-F238E27FC236}">
                <a16:creationId xmlns:a16="http://schemas.microsoft.com/office/drawing/2014/main" id="{096750C7-94CF-C3B7-0E9E-E0DE6E43A374}"/>
              </a:ext>
            </a:extLst>
          </p:cNvPr>
          <p:cNvPicPr>
            <a:picLocks noChangeAspect="1"/>
          </p:cNvPicPr>
          <p:nvPr/>
        </p:nvPicPr>
        <p:blipFill>
          <a:blip r:embed="rId7"/>
          <a:stretch>
            <a:fillRect/>
          </a:stretch>
        </p:blipFill>
        <p:spPr>
          <a:xfrm>
            <a:off x="4911864" y="915698"/>
            <a:ext cx="6686030" cy="664271"/>
          </a:xfrm>
          <a:prstGeom prst="rect">
            <a:avLst/>
          </a:prstGeom>
        </p:spPr>
      </p:pic>
    </p:spTree>
    <p:extLst>
      <p:ext uri="{BB962C8B-B14F-4D97-AF65-F5344CB8AC3E}">
        <p14:creationId xmlns:p14="http://schemas.microsoft.com/office/powerpoint/2010/main" val="299876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00863F-957F-BBD0-0F59-15D41919720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02D01-046F-B5BE-BA1D-B7D922D5811A}"/>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spcBef>
                <a:spcPct val="0"/>
              </a:spcBef>
            </a:pPr>
            <a:r>
              <a:rPr lang="en-US" sz="5100" kern="1200">
                <a:solidFill>
                  <a:schemeClr val="tx1"/>
                </a:solidFill>
                <a:latin typeface="+mj-lt"/>
                <a:ea typeface="+mj-ea"/>
                <a:cs typeface="+mj-cs"/>
              </a:rPr>
              <a:t>Random Forest: Feature importance</a:t>
            </a:r>
          </a:p>
        </p:txBody>
      </p:sp>
      <p:pic>
        <p:nvPicPr>
          <p:cNvPr id="5" name="Picture 4">
            <a:extLst>
              <a:ext uri="{FF2B5EF4-FFF2-40B4-BE49-F238E27FC236}">
                <a16:creationId xmlns:a16="http://schemas.microsoft.com/office/drawing/2014/main" id="{06A96564-716D-7FA4-AFC4-E77C3CA79FA4}"/>
              </a:ext>
            </a:extLst>
          </p:cNvPr>
          <p:cNvPicPr>
            <a:picLocks noChangeAspect="1"/>
          </p:cNvPicPr>
          <p:nvPr/>
        </p:nvPicPr>
        <p:blipFill>
          <a:blip r:embed="rId2"/>
          <a:stretch>
            <a:fillRect/>
          </a:stretch>
        </p:blipFill>
        <p:spPr>
          <a:xfrm>
            <a:off x="730113" y="320040"/>
            <a:ext cx="4794269" cy="3895344"/>
          </a:xfrm>
          <a:prstGeom prst="rect">
            <a:avLst/>
          </a:prstGeom>
        </p:spPr>
      </p:pic>
      <p:pic>
        <p:nvPicPr>
          <p:cNvPr id="7" name="Picture 6">
            <a:extLst>
              <a:ext uri="{FF2B5EF4-FFF2-40B4-BE49-F238E27FC236}">
                <a16:creationId xmlns:a16="http://schemas.microsoft.com/office/drawing/2014/main" id="{D4586559-EB77-23BD-3013-75898AE056CF}"/>
              </a:ext>
            </a:extLst>
          </p:cNvPr>
          <p:cNvPicPr>
            <a:picLocks noChangeAspect="1"/>
          </p:cNvPicPr>
          <p:nvPr/>
        </p:nvPicPr>
        <p:blipFill>
          <a:blip r:embed="rId3"/>
          <a:stretch>
            <a:fillRect/>
          </a:stretch>
        </p:blipFill>
        <p:spPr>
          <a:xfrm>
            <a:off x="6604073" y="320040"/>
            <a:ext cx="4915261" cy="3895344"/>
          </a:xfrm>
          <a:prstGeom prst="rect">
            <a:avLst/>
          </a:prstGeom>
        </p:spPr>
      </p:pic>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35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640A9F-6727-BD68-37EA-D78CDBA2719B}"/>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spcBef>
                <a:spcPct val="0"/>
              </a:spcBef>
            </a:pPr>
            <a:r>
              <a:rPr lang="en-US" sz="6600" kern="1200">
                <a:solidFill>
                  <a:schemeClr val="tx1"/>
                </a:solidFill>
                <a:latin typeface="+mj-lt"/>
                <a:ea typeface="+mj-ea"/>
                <a:cs typeface="+mj-cs"/>
              </a:rPr>
              <a:t>Solar</a:t>
            </a:r>
          </a:p>
        </p:txBody>
      </p:sp>
      <p:sp>
        <p:nvSpPr>
          <p:cNvPr id="5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6A8BD6-3A62-1D29-C6B5-8EE8D0CA7DF3}"/>
              </a:ext>
            </a:extLst>
          </p:cNvPr>
          <p:cNvPicPr>
            <a:picLocks noChangeAspect="1"/>
          </p:cNvPicPr>
          <p:nvPr/>
        </p:nvPicPr>
        <p:blipFill>
          <a:blip r:embed="rId2"/>
          <a:stretch>
            <a:fillRect/>
          </a:stretch>
        </p:blipFill>
        <p:spPr>
          <a:xfrm>
            <a:off x="4654296" y="962314"/>
            <a:ext cx="7214616" cy="4905939"/>
          </a:xfrm>
          <a:prstGeom prst="rect">
            <a:avLst/>
          </a:prstGeom>
        </p:spPr>
      </p:pic>
    </p:spTree>
    <p:extLst>
      <p:ext uri="{BB962C8B-B14F-4D97-AF65-F5344CB8AC3E}">
        <p14:creationId xmlns:p14="http://schemas.microsoft.com/office/powerpoint/2010/main" val="41846921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9887</TotalTime>
  <Words>620</Words>
  <Application>Microsoft Office PowerPoint</Application>
  <PresentationFormat>Widescreen</PresentationFormat>
  <Paragraphs>60</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Courier New</vt:lpstr>
      <vt:lpstr>Montserrat Medium</vt:lpstr>
      <vt:lpstr>Raleway</vt:lpstr>
      <vt:lpstr>Raleway Black</vt:lpstr>
      <vt:lpstr>Symbol</vt:lpstr>
      <vt:lpstr>Office Theme</vt:lpstr>
      <vt:lpstr>Unsupervised Learning for Power Plant Energy Generation in the US: K-means Clustering in Python Vs ArcGIS</vt:lpstr>
      <vt:lpstr>Data Set Visualization</vt:lpstr>
      <vt:lpstr>Data Set Description</vt:lpstr>
      <vt:lpstr>Preprocessing Techniques: Feature Selection &amp; Standardization</vt:lpstr>
      <vt:lpstr>Machine Learning Technique: Decision Tree</vt:lpstr>
      <vt:lpstr>Machine Learning: Decision Tree</vt:lpstr>
      <vt:lpstr>Machine Learning Technique: Random Forest</vt:lpstr>
      <vt:lpstr>Random Forest: Feature importance</vt:lpstr>
      <vt:lpstr>Solar</vt:lpstr>
      <vt:lpstr>Cluster Analysis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on  World Data</dc:title>
  <dc:creator>Ang Dorje Sherpa</dc:creator>
  <cp:lastModifiedBy>James Lucero</cp:lastModifiedBy>
  <cp:revision>5</cp:revision>
  <dcterms:created xsi:type="dcterms:W3CDTF">2023-10-05T01:47:30Z</dcterms:created>
  <dcterms:modified xsi:type="dcterms:W3CDTF">2024-04-09T20:49:51Z</dcterms:modified>
</cp:coreProperties>
</file>