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</p:embeddedFont>
    <p:embeddedFont>
      <p:font typeface="Montserrat Classic" panose="020B0604020202020204" charset="0"/>
      <p:regular r:id="rId16"/>
    </p:embeddedFont>
    <p:embeddedFont>
      <p:font typeface="Montserrat Medium" panose="000006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12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hyperlink" Target="https://biolincc.nhlbi.nih.gov/studies/framcohort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image" Target="../media/image27.sv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18180" y="1702763"/>
            <a:ext cx="7376940" cy="6881474"/>
          </a:xfrm>
          <a:custGeom>
            <a:avLst/>
            <a:gdLst/>
            <a:ahLst/>
            <a:cxnLst/>
            <a:rect l="l" t="t" r="r" b="b"/>
            <a:pathLst>
              <a:path w="7376940" h="6881474">
                <a:moveTo>
                  <a:pt x="0" y="0"/>
                </a:moveTo>
                <a:lnTo>
                  <a:pt x="7376939" y="0"/>
                </a:lnTo>
                <a:lnTo>
                  <a:pt x="7376939" y="6881474"/>
                </a:lnTo>
                <a:lnTo>
                  <a:pt x="0" y="6881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02512" y="8607791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-1536078" y="1457325"/>
            <a:ext cx="6016578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8700" y="6121449"/>
            <a:ext cx="6119863" cy="0"/>
          </a:xfrm>
          <a:prstGeom prst="line">
            <a:avLst/>
          </a:prstGeom>
          <a:ln w="95250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53534" y="1199483"/>
            <a:ext cx="515685" cy="515685"/>
          </a:xfrm>
          <a:custGeom>
            <a:avLst/>
            <a:gdLst/>
            <a:ahLst/>
            <a:cxnLst/>
            <a:rect l="l" t="t" r="r" b="b"/>
            <a:pathLst>
              <a:path w="515685" h="515685">
                <a:moveTo>
                  <a:pt x="0" y="0"/>
                </a:moveTo>
                <a:lnTo>
                  <a:pt x="515685" y="0"/>
                </a:lnTo>
                <a:lnTo>
                  <a:pt x="515685" y="515684"/>
                </a:lnTo>
                <a:lnTo>
                  <a:pt x="0" y="5156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702512" y="498685"/>
            <a:ext cx="3083349" cy="1552887"/>
          </a:xfrm>
          <a:custGeom>
            <a:avLst/>
            <a:gdLst/>
            <a:ahLst/>
            <a:cxnLst/>
            <a:rect l="l" t="t" r="r" b="b"/>
            <a:pathLst>
              <a:path w="3083349" h="1552887">
                <a:moveTo>
                  <a:pt x="0" y="0"/>
                </a:moveTo>
                <a:lnTo>
                  <a:pt x="3083350" y="0"/>
                </a:lnTo>
                <a:lnTo>
                  <a:pt x="3083350" y="1552887"/>
                </a:lnTo>
                <a:lnTo>
                  <a:pt x="0" y="1552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148563" y="9051811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7" y="0"/>
                </a:lnTo>
                <a:lnTo>
                  <a:pt x="1060017" y="1235189"/>
                </a:lnTo>
                <a:lnTo>
                  <a:pt x="0" y="12351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53534" y="3225800"/>
            <a:ext cx="6903600" cy="207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7999">
                <a:solidFill>
                  <a:srgbClr val="1E3048"/>
                </a:solidFill>
                <a:latin typeface="Montserrat Classic"/>
              </a:rPr>
              <a:t>Data Analysis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50652" y="8689017"/>
            <a:ext cx="19540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Get Started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1221" y="5861734"/>
            <a:ext cx="5747342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</a:rPr>
              <a:t>BLESSING AUSTIN-GABRIEL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25845" y="1260157"/>
            <a:ext cx="2532984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 spc="29">
                <a:solidFill>
                  <a:srgbClr val="FFFFFF"/>
                </a:solidFill>
                <a:latin typeface="Montserrat Classic"/>
              </a:rPr>
              <a:t>DATAGENZ AFRICA</a:t>
            </a:r>
          </a:p>
          <a:p>
            <a:pPr>
              <a:lnSpc>
                <a:spcPts val="2799"/>
              </a:lnSpc>
            </a:pPr>
            <a:endParaRPr lang="en-US" sz="1999" spc="29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53534" y="9248775"/>
            <a:ext cx="4796746" cy="27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2"/>
              </a:lnSpc>
            </a:pPr>
            <a:r>
              <a:rPr lang="en-US" sz="1800">
                <a:solidFill>
                  <a:srgbClr val="1E3048"/>
                </a:solidFill>
                <a:latin typeface="Montserrat"/>
              </a:rPr>
              <a:t>datagenzafrica.com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grpSp>
        <p:nvGrpSpPr>
          <p:cNvPr id="5" name="Group 5"/>
          <p:cNvGrpSpPr/>
          <p:nvPr/>
        </p:nvGrpSpPr>
        <p:grpSpPr>
          <a:xfrm>
            <a:off x="10997982" y="3190835"/>
            <a:ext cx="6261318" cy="2307755"/>
            <a:chOff x="0" y="0"/>
            <a:chExt cx="6848186" cy="25240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848187" cy="2524060"/>
            </a:xfrm>
            <a:custGeom>
              <a:avLst/>
              <a:gdLst/>
              <a:ahLst/>
              <a:cxnLst/>
              <a:rect l="l" t="t" r="r" b="b"/>
              <a:pathLst>
                <a:path w="6848187" h="2524060">
                  <a:moveTo>
                    <a:pt x="6723726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23727" y="0"/>
                  </a:lnTo>
                  <a:cubicBezTo>
                    <a:pt x="6792306" y="0"/>
                    <a:pt x="6848187" y="55880"/>
                    <a:pt x="6848187" y="124460"/>
                  </a:cubicBezTo>
                  <a:lnTo>
                    <a:pt x="6848187" y="2399599"/>
                  </a:lnTo>
                  <a:cubicBezTo>
                    <a:pt x="6848187" y="2468180"/>
                    <a:pt x="6792306" y="2524060"/>
                    <a:pt x="672372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413732" y="5751049"/>
            <a:ext cx="6845568" cy="2307755"/>
            <a:chOff x="0" y="0"/>
            <a:chExt cx="7487197" cy="25240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413732" y="3190835"/>
            <a:ext cx="6845568" cy="2307755"/>
            <a:chOff x="0" y="0"/>
            <a:chExt cx="7487197" cy="252405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534430" y="3547878"/>
            <a:ext cx="1758605" cy="1593669"/>
            <a:chOff x="0" y="0"/>
            <a:chExt cx="1923438" cy="174304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534430" y="6108092"/>
            <a:ext cx="1758605" cy="1593669"/>
            <a:chOff x="0" y="0"/>
            <a:chExt cx="1923438" cy="17430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 rot="5400000">
            <a:off x="11200198" y="4114077"/>
            <a:ext cx="532646" cy="461271"/>
            <a:chOff x="0" y="0"/>
            <a:chExt cx="6350000" cy="54991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5400000">
            <a:off x="11200198" y="6674291"/>
            <a:ext cx="532646" cy="461271"/>
            <a:chOff x="0" y="0"/>
            <a:chExt cx="6350000" cy="54991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1E3048"/>
            </a:solidFill>
          </p:spPr>
        </p:sp>
      </p:grpSp>
      <p:sp>
        <p:nvSpPr>
          <p:cNvPr id="19" name="Freeform 19"/>
          <p:cNvSpPr/>
          <p:nvPr/>
        </p:nvSpPr>
        <p:spPr>
          <a:xfrm rot="-5400000">
            <a:off x="16041208" y="704772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7630802" y="9139398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702512" y="8607791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110684" y="7150895"/>
            <a:ext cx="1644305" cy="42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5"/>
              </a:lnSpc>
            </a:pPr>
            <a:r>
              <a:rPr lang="en-US" sz="2838">
                <a:solidFill>
                  <a:srgbClr val="FFFFFF"/>
                </a:solidFill>
                <a:latin typeface="Montserrat Classic"/>
              </a:rPr>
              <a:t>2020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97166" y="7171250"/>
            <a:ext cx="5975684" cy="1221085"/>
            <a:chOff x="0" y="0"/>
            <a:chExt cx="7967578" cy="1628113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7967578" cy="1628113"/>
              <a:chOff x="0" y="0"/>
              <a:chExt cx="11049000" cy="2257778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38100" y="0"/>
                <a:ext cx="6781800" cy="2260600"/>
              </a:xfrm>
              <a:custGeom>
                <a:avLst/>
                <a:gdLst/>
                <a:ahLst/>
                <a:cxnLst/>
                <a:rect l="l" t="t" r="r" b="b"/>
                <a:pathLst>
                  <a:path w="6781800" h="2260600">
                    <a:moveTo>
                      <a:pt x="381000" y="215900"/>
                    </a:moveTo>
                    <a:cubicBezTo>
                      <a:pt x="381000" y="88900"/>
                      <a:pt x="482600" y="0"/>
                      <a:pt x="596900" y="0"/>
                    </a:cubicBezTo>
                    <a:cubicBezTo>
                      <a:pt x="711200" y="0"/>
                      <a:pt x="812800" y="88900"/>
                      <a:pt x="812800" y="215900"/>
                    </a:cubicBezTo>
                    <a:lnTo>
                      <a:pt x="812800" y="279400"/>
                    </a:lnTo>
                    <a:cubicBezTo>
                      <a:pt x="812800" y="393700"/>
                      <a:pt x="711200" y="495300"/>
                      <a:pt x="596900" y="495300"/>
                    </a:cubicBezTo>
                    <a:cubicBezTo>
                      <a:pt x="482600" y="495300"/>
                      <a:pt x="381000" y="393700"/>
                      <a:pt x="381000" y="279400"/>
                    </a:cubicBezTo>
                    <a:lnTo>
                      <a:pt x="381000" y="215900"/>
                    </a:lnTo>
                    <a:moveTo>
                      <a:pt x="596900" y="1346200"/>
                    </a:moveTo>
                    <a:lnTo>
                      <a:pt x="533400" y="2133600"/>
                    </a:lnTo>
                    <a:cubicBezTo>
                      <a:pt x="533400" y="2197100"/>
                      <a:pt x="469900" y="2260600"/>
                      <a:pt x="393700" y="2260600"/>
                    </a:cubicBezTo>
                    <a:lnTo>
                      <a:pt x="355600" y="2260600"/>
                    </a:lnTo>
                    <a:cubicBezTo>
                      <a:pt x="330200" y="2260600"/>
                      <a:pt x="317500" y="2247900"/>
                      <a:pt x="317500" y="2222500"/>
                    </a:cubicBezTo>
                    <a:lnTo>
                      <a:pt x="317500" y="901700"/>
                    </a:lnTo>
                    <a:lnTo>
                      <a:pt x="228600" y="1295400"/>
                    </a:lnTo>
                    <a:cubicBezTo>
                      <a:pt x="215900" y="1358900"/>
                      <a:pt x="165100" y="1409700"/>
                      <a:pt x="88900" y="1409700"/>
                    </a:cubicBezTo>
                    <a:lnTo>
                      <a:pt x="38100" y="1409700"/>
                    </a:lnTo>
                    <a:cubicBezTo>
                      <a:pt x="25400" y="1409700"/>
                      <a:pt x="25400" y="1409700"/>
                      <a:pt x="12700" y="1397000"/>
                    </a:cubicBezTo>
                    <a:cubicBezTo>
                      <a:pt x="12700" y="1384300"/>
                      <a:pt x="0" y="1384300"/>
                      <a:pt x="0" y="1371600"/>
                    </a:cubicBezTo>
                    <a:lnTo>
                      <a:pt x="127000" y="774700"/>
                    </a:lnTo>
                    <a:cubicBezTo>
                      <a:pt x="152400" y="647700"/>
                      <a:pt x="266700" y="558800"/>
                      <a:pt x="381000" y="558800"/>
                    </a:cubicBezTo>
                    <a:lnTo>
                      <a:pt x="812800" y="558800"/>
                    </a:lnTo>
                    <a:cubicBezTo>
                      <a:pt x="927100" y="558800"/>
                      <a:pt x="1041400" y="647700"/>
                      <a:pt x="1066800" y="774700"/>
                    </a:cubicBezTo>
                    <a:lnTo>
                      <a:pt x="1193800" y="1371600"/>
                    </a:lnTo>
                    <a:cubicBezTo>
                      <a:pt x="1193800" y="1384300"/>
                      <a:pt x="1181100" y="1384300"/>
                      <a:pt x="1181100" y="1397000"/>
                    </a:cubicBezTo>
                    <a:cubicBezTo>
                      <a:pt x="1168400" y="1409700"/>
                      <a:pt x="1168400" y="1409700"/>
                      <a:pt x="1155700" y="1409700"/>
                    </a:cubicBezTo>
                    <a:lnTo>
                      <a:pt x="1104900" y="1409700"/>
                    </a:lnTo>
                    <a:cubicBezTo>
                      <a:pt x="1028700" y="1409700"/>
                      <a:pt x="977900" y="1358900"/>
                      <a:pt x="965200" y="1295400"/>
                    </a:cubicBezTo>
                    <a:lnTo>
                      <a:pt x="876300" y="901700"/>
                    </a:lnTo>
                    <a:lnTo>
                      <a:pt x="876300" y="2222500"/>
                    </a:lnTo>
                    <a:cubicBezTo>
                      <a:pt x="876300" y="2247900"/>
                      <a:pt x="863600" y="2260600"/>
                      <a:pt x="838200" y="2260600"/>
                    </a:cubicBezTo>
                    <a:lnTo>
                      <a:pt x="800100" y="2260600"/>
                    </a:lnTo>
                    <a:cubicBezTo>
                      <a:pt x="723900" y="2260600"/>
                      <a:pt x="660400" y="2197100"/>
                      <a:pt x="660400" y="2133600"/>
                    </a:cubicBezTo>
                    <a:lnTo>
                      <a:pt x="596900" y="1346200"/>
                    </a:lnTo>
                    <a:moveTo>
                      <a:pt x="1778000" y="215900"/>
                    </a:moveTo>
                    <a:cubicBezTo>
                      <a:pt x="1778000" y="88900"/>
                      <a:pt x="1879600" y="0"/>
                      <a:pt x="1993900" y="0"/>
                    </a:cubicBezTo>
                    <a:cubicBezTo>
                      <a:pt x="2108200" y="0"/>
                      <a:pt x="2209800" y="88900"/>
                      <a:pt x="2209800" y="215900"/>
                    </a:cubicBezTo>
                    <a:lnTo>
                      <a:pt x="2209800" y="279400"/>
                    </a:lnTo>
                    <a:cubicBezTo>
                      <a:pt x="2209800" y="393700"/>
                      <a:pt x="2108200" y="495300"/>
                      <a:pt x="1993900" y="495300"/>
                    </a:cubicBezTo>
                    <a:cubicBezTo>
                      <a:pt x="1879600" y="495300"/>
                      <a:pt x="1778000" y="393700"/>
                      <a:pt x="1778000" y="279400"/>
                    </a:cubicBezTo>
                    <a:lnTo>
                      <a:pt x="1778000" y="215900"/>
                    </a:lnTo>
                    <a:moveTo>
                      <a:pt x="1993900" y="1346200"/>
                    </a:moveTo>
                    <a:lnTo>
                      <a:pt x="1930400" y="2133600"/>
                    </a:lnTo>
                    <a:cubicBezTo>
                      <a:pt x="1930400" y="2197100"/>
                      <a:pt x="1866900" y="2260600"/>
                      <a:pt x="1790700" y="2260600"/>
                    </a:cubicBezTo>
                    <a:lnTo>
                      <a:pt x="1752600" y="2260600"/>
                    </a:lnTo>
                    <a:cubicBezTo>
                      <a:pt x="1727200" y="2260600"/>
                      <a:pt x="1714500" y="2247900"/>
                      <a:pt x="1714500" y="2222500"/>
                    </a:cubicBezTo>
                    <a:lnTo>
                      <a:pt x="1714500" y="901700"/>
                    </a:lnTo>
                    <a:lnTo>
                      <a:pt x="1625600" y="1295400"/>
                    </a:lnTo>
                    <a:cubicBezTo>
                      <a:pt x="1612900" y="1358900"/>
                      <a:pt x="1562100" y="1409700"/>
                      <a:pt x="1485900" y="1409700"/>
                    </a:cubicBezTo>
                    <a:lnTo>
                      <a:pt x="1435100" y="1409700"/>
                    </a:lnTo>
                    <a:cubicBezTo>
                      <a:pt x="1422400" y="1409700"/>
                      <a:pt x="1422400" y="1409700"/>
                      <a:pt x="1409700" y="1397000"/>
                    </a:cubicBezTo>
                    <a:cubicBezTo>
                      <a:pt x="1409700" y="1384300"/>
                      <a:pt x="1397000" y="1384300"/>
                      <a:pt x="1397000" y="1371600"/>
                    </a:cubicBezTo>
                    <a:lnTo>
                      <a:pt x="1524000" y="774700"/>
                    </a:lnTo>
                    <a:cubicBezTo>
                      <a:pt x="1549400" y="647700"/>
                      <a:pt x="1663700" y="558800"/>
                      <a:pt x="1778000" y="558800"/>
                    </a:cubicBezTo>
                    <a:lnTo>
                      <a:pt x="2209800" y="558800"/>
                    </a:lnTo>
                    <a:cubicBezTo>
                      <a:pt x="2324100" y="558800"/>
                      <a:pt x="2438400" y="647700"/>
                      <a:pt x="2463800" y="774700"/>
                    </a:cubicBezTo>
                    <a:lnTo>
                      <a:pt x="2590800" y="1371600"/>
                    </a:lnTo>
                    <a:cubicBezTo>
                      <a:pt x="2590800" y="1384300"/>
                      <a:pt x="2578100" y="1384300"/>
                      <a:pt x="2578100" y="1397000"/>
                    </a:cubicBezTo>
                    <a:cubicBezTo>
                      <a:pt x="2565400" y="1409700"/>
                      <a:pt x="2565400" y="1409700"/>
                      <a:pt x="2552700" y="1409700"/>
                    </a:cubicBezTo>
                    <a:lnTo>
                      <a:pt x="2501900" y="1409700"/>
                    </a:lnTo>
                    <a:cubicBezTo>
                      <a:pt x="2425700" y="1409700"/>
                      <a:pt x="2374900" y="1358900"/>
                      <a:pt x="2362200" y="1295400"/>
                    </a:cubicBezTo>
                    <a:lnTo>
                      <a:pt x="2273300" y="901700"/>
                    </a:lnTo>
                    <a:lnTo>
                      <a:pt x="2273300" y="2222500"/>
                    </a:lnTo>
                    <a:cubicBezTo>
                      <a:pt x="2273300" y="2247900"/>
                      <a:pt x="2260600" y="2260600"/>
                      <a:pt x="2235200" y="2260600"/>
                    </a:cubicBezTo>
                    <a:lnTo>
                      <a:pt x="2197100" y="2260600"/>
                    </a:lnTo>
                    <a:cubicBezTo>
                      <a:pt x="2120900" y="2260600"/>
                      <a:pt x="2057400" y="2197100"/>
                      <a:pt x="2057400" y="2133600"/>
                    </a:cubicBezTo>
                    <a:lnTo>
                      <a:pt x="1993900" y="1346200"/>
                    </a:lnTo>
                    <a:moveTo>
                      <a:pt x="3175000" y="215900"/>
                    </a:moveTo>
                    <a:cubicBezTo>
                      <a:pt x="3175000" y="88900"/>
                      <a:pt x="3276600" y="0"/>
                      <a:pt x="3390900" y="0"/>
                    </a:cubicBezTo>
                    <a:cubicBezTo>
                      <a:pt x="3505200" y="0"/>
                      <a:pt x="3606800" y="88900"/>
                      <a:pt x="3606800" y="215900"/>
                    </a:cubicBezTo>
                    <a:lnTo>
                      <a:pt x="3606800" y="279400"/>
                    </a:lnTo>
                    <a:cubicBezTo>
                      <a:pt x="3606800" y="393700"/>
                      <a:pt x="3505200" y="495300"/>
                      <a:pt x="3390900" y="495300"/>
                    </a:cubicBezTo>
                    <a:cubicBezTo>
                      <a:pt x="3276600" y="495300"/>
                      <a:pt x="3175000" y="393700"/>
                      <a:pt x="3175000" y="279400"/>
                    </a:cubicBezTo>
                    <a:lnTo>
                      <a:pt x="3175000" y="215900"/>
                    </a:lnTo>
                    <a:moveTo>
                      <a:pt x="3390900" y="1346200"/>
                    </a:moveTo>
                    <a:lnTo>
                      <a:pt x="3327400" y="2133600"/>
                    </a:lnTo>
                    <a:cubicBezTo>
                      <a:pt x="3327400" y="2197100"/>
                      <a:pt x="3263900" y="2260600"/>
                      <a:pt x="3187700" y="2260600"/>
                    </a:cubicBezTo>
                    <a:lnTo>
                      <a:pt x="3149600" y="2260600"/>
                    </a:lnTo>
                    <a:cubicBezTo>
                      <a:pt x="3124200" y="2260600"/>
                      <a:pt x="3111500" y="2247900"/>
                      <a:pt x="3111500" y="2222500"/>
                    </a:cubicBezTo>
                    <a:lnTo>
                      <a:pt x="3111500" y="901700"/>
                    </a:lnTo>
                    <a:lnTo>
                      <a:pt x="3022600" y="1295400"/>
                    </a:lnTo>
                    <a:cubicBezTo>
                      <a:pt x="3009900" y="1358900"/>
                      <a:pt x="2959100" y="1409700"/>
                      <a:pt x="2882900" y="1409700"/>
                    </a:cubicBezTo>
                    <a:lnTo>
                      <a:pt x="2832100" y="1409700"/>
                    </a:lnTo>
                    <a:cubicBezTo>
                      <a:pt x="2819400" y="1409700"/>
                      <a:pt x="2819400" y="1409700"/>
                      <a:pt x="2806700" y="1397000"/>
                    </a:cubicBezTo>
                    <a:cubicBezTo>
                      <a:pt x="2806700" y="1384300"/>
                      <a:pt x="2794000" y="1384300"/>
                      <a:pt x="2794000" y="1371600"/>
                    </a:cubicBezTo>
                    <a:lnTo>
                      <a:pt x="2921000" y="774700"/>
                    </a:lnTo>
                    <a:cubicBezTo>
                      <a:pt x="2946400" y="647700"/>
                      <a:pt x="3060700" y="558800"/>
                      <a:pt x="3175000" y="558800"/>
                    </a:cubicBezTo>
                    <a:lnTo>
                      <a:pt x="3606800" y="558800"/>
                    </a:lnTo>
                    <a:cubicBezTo>
                      <a:pt x="3721100" y="558800"/>
                      <a:pt x="3835400" y="647700"/>
                      <a:pt x="3860800" y="774700"/>
                    </a:cubicBezTo>
                    <a:lnTo>
                      <a:pt x="3987800" y="1371600"/>
                    </a:lnTo>
                    <a:cubicBezTo>
                      <a:pt x="3987800" y="1384300"/>
                      <a:pt x="3975100" y="1384300"/>
                      <a:pt x="3975100" y="1397000"/>
                    </a:cubicBezTo>
                    <a:cubicBezTo>
                      <a:pt x="3962400" y="1409700"/>
                      <a:pt x="3962400" y="1409700"/>
                      <a:pt x="3949700" y="1409700"/>
                    </a:cubicBezTo>
                    <a:lnTo>
                      <a:pt x="3898900" y="1409700"/>
                    </a:lnTo>
                    <a:cubicBezTo>
                      <a:pt x="3822700" y="1409700"/>
                      <a:pt x="3771900" y="1358900"/>
                      <a:pt x="3759200" y="1295400"/>
                    </a:cubicBezTo>
                    <a:lnTo>
                      <a:pt x="3670300" y="901700"/>
                    </a:lnTo>
                    <a:lnTo>
                      <a:pt x="3670300" y="2222500"/>
                    </a:lnTo>
                    <a:cubicBezTo>
                      <a:pt x="3670300" y="2247900"/>
                      <a:pt x="3657600" y="2260600"/>
                      <a:pt x="3632200" y="2260600"/>
                    </a:cubicBezTo>
                    <a:lnTo>
                      <a:pt x="3594100" y="2260600"/>
                    </a:lnTo>
                    <a:cubicBezTo>
                      <a:pt x="3517900" y="2260600"/>
                      <a:pt x="3454400" y="2197100"/>
                      <a:pt x="3454400" y="2133600"/>
                    </a:cubicBezTo>
                    <a:lnTo>
                      <a:pt x="3390900" y="1346200"/>
                    </a:lnTo>
                    <a:moveTo>
                      <a:pt x="4572000" y="215900"/>
                    </a:moveTo>
                    <a:cubicBezTo>
                      <a:pt x="4572000" y="88900"/>
                      <a:pt x="4673600" y="0"/>
                      <a:pt x="4787900" y="0"/>
                    </a:cubicBezTo>
                    <a:cubicBezTo>
                      <a:pt x="4902200" y="0"/>
                      <a:pt x="5003800" y="88900"/>
                      <a:pt x="5003800" y="215900"/>
                    </a:cubicBezTo>
                    <a:lnTo>
                      <a:pt x="5003800" y="279400"/>
                    </a:lnTo>
                    <a:cubicBezTo>
                      <a:pt x="5003800" y="393700"/>
                      <a:pt x="4902200" y="495300"/>
                      <a:pt x="4787900" y="495300"/>
                    </a:cubicBezTo>
                    <a:cubicBezTo>
                      <a:pt x="4673600" y="495300"/>
                      <a:pt x="4572000" y="393700"/>
                      <a:pt x="4572000" y="279400"/>
                    </a:cubicBezTo>
                    <a:lnTo>
                      <a:pt x="4572000" y="215900"/>
                    </a:lnTo>
                    <a:moveTo>
                      <a:pt x="4787900" y="1346200"/>
                    </a:moveTo>
                    <a:lnTo>
                      <a:pt x="4724400" y="2133600"/>
                    </a:lnTo>
                    <a:cubicBezTo>
                      <a:pt x="4724400" y="2197100"/>
                      <a:pt x="4660900" y="2260600"/>
                      <a:pt x="4584700" y="2260600"/>
                    </a:cubicBezTo>
                    <a:lnTo>
                      <a:pt x="4546600" y="2260600"/>
                    </a:lnTo>
                    <a:cubicBezTo>
                      <a:pt x="4521200" y="2260600"/>
                      <a:pt x="4508500" y="2247900"/>
                      <a:pt x="4508500" y="2222500"/>
                    </a:cubicBezTo>
                    <a:lnTo>
                      <a:pt x="4508500" y="901700"/>
                    </a:lnTo>
                    <a:lnTo>
                      <a:pt x="4419600" y="1295400"/>
                    </a:lnTo>
                    <a:cubicBezTo>
                      <a:pt x="4406900" y="1358900"/>
                      <a:pt x="4356100" y="1409700"/>
                      <a:pt x="4279900" y="1409700"/>
                    </a:cubicBezTo>
                    <a:lnTo>
                      <a:pt x="4229100" y="1409700"/>
                    </a:lnTo>
                    <a:cubicBezTo>
                      <a:pt x="4216400" y="1409700"/>
                      <a:pt x="4216400" y="1409700"/>
                      <a:pt x="4203700" y="1397000"/>
                    </a:cubicBezTo>
                    <a:cubicBezTo>
                      <a:pt x="4203700" y="1384300"/>
                      <a:pt x="4191000" y="1384300"/>
                      <a:pt x="4191000" y="1371600"/>
                    </a:cubicBezTo>
                    <a:lnTo>
                      <a:pt x="4318000" y="774700"/>
                    </a:lnTo>
                    <a:cubicBezTo>
                      <a:pt x="4343400" y="647700"/>
                      <a:pt x="4457700" y="558800"/>
                      <a:pt x="4572000" y="558800"/>
                    </a:cubicBezTo>
                    <a:lnTo>
                      <a:pt x="5003800" y="558800"/>
                    </a:lnTo>
                    <a:cubicBezTo>
                      <a:pt x="5118100" y="558800"/>
                      <a:pt x="5232400" y="647700"/>
                      <a:pt x="5257800" y="774700"/>
                    </a:cubicBezTo>
                    <a:lnTo>
                      <a:pt x="5384800" y="1371600"/>
                    </a:lnTo>
                    <a:cubicBezTo>
                      <a:pt x="5384800" y="1384300"/>
                      <a:pt x="5372100" y="1384300"/>
                      <a:pt x="5372100" y="1397000"/>
                    </a:cubicBezTo>
                    <a:cubicBezTo>
                      <a:pt x="5359400" y="1409700"/>
                      <a:pt x="5359400" y="1409700"/>
                      <a:pt x="5346700" y="1409700"/>
                    </a:cubicBezTo>
                    <a:lnTo>
                      <a:pt x="5295900" y="1409700"/>
                    </a:lnTo>
                    <a:cubicBezTo>
                      <a:pt x="5219700" y="1409700"/>
                      <a:pt x="5168900" y="1358900"/>
                      <a:pt x="5156200" y="1295400"/>
                    </a:cubicBezTo>
                    <a:lnTo>
                      <a:pt x="5067300" y="901700"/>
                    </a:lnTo>
                    <a:lnTo>
                      <a:pt x="5067300" y="2222500"/>
                    </a:lnTo>
                    <a:cubicBezTo>
                      <a:pt x="5067300" y="2247900"/>
                      <a:pt x="5054600" y="2260600"/>
                      <a:pt x="5029200" y="2260600"/>
                    </a:cubicBezTo>
                    <a:lnTo>
                      <a:pt x="4991100" y="2260600"/>
                    </a:lnTo>
                    <a:cubicBezTo>
                      <a:pt x="4914900" y="2260600"/>
                      <a:pt x="4851400" y="2197100"/>
                      <a:pt x="4851400" y="2133600"/>
                    </a:cubicBezTo>
                    <a:lnTo>
                      <a:pt x="4787900" y="1346200"/>
                    </a:lnTo>
                    <a:moveTo>
                      <a:pt x="5969000" y="215900"/>
                    </a:moveTo>
                    <a:cubicBezTo>
                      <a:pt x="5969000" y="88900"/>
                      <a:pt x="6070600" y="0"/>
                      <a:pt x="6184900" y="0"/>
                    </a:cubicBezTo>
                    <a:cubicBezTo>
                      <a:pt x="6299200" y="0"/>
                      <a:pt x="6400800" y="88900"/>
                      <a:pt x="6400800" y="215900"/>
                    </a:cubicBezTo>
                    <a:lnTo>
                      <a:pt x="6400800" y="279400"/>
                    </a:lnTo>
                    <a:cubicBezTo>
                      <a:pt x="6400800" y="393700"/>
                      <a:pt x="6299200" y="495300"/>
                      <a:pt x="6184900" y="495300"/>
                    </a:cubicBezTo>
                    <a:cubicBezTo>
                      <a:pt x="6070600" y="495300"/>
                      <a:pt x="5969000" y="393700"/>
                      <a:pt x="5969000" y="279400"/>
                    </a:cubicBezTo>
                    <a:lnTo>
                      <a:pt x="5969000" y="215900"/>
                    </a:lnTo>
                    <a:moveTo>
                      <a:pt x="6184900" y="1346200"/>
                    </a:moveTo>
                    <a:lnTo>
                      <a:pt x="6121400" y="2133600"/>
                    </a:lnTo>
                    <a:cubicBezTo>
                      <a:pt x="6121400" y="2197100"/>
                      <a:pt x="6057900" y="2260600"/>
                      <a:pt x="5981700" y="2260600"/>
                    </a:cubicBezTo>
                    <a:lnTo>
                      <a:pt x="5943600" y="2260600"/>
                    </a:lnTo>
                    <a:cubicBezTo>
                      <a:pt x="5918200" y="2260600"/>
                      <a:pt x="5905500" y="2247900"/>
                      <a:pt x="5905500" y="2222500"/>
                    </a:cubicBezTo>
                    <a:lnTo>
                      <a:pt x="5905500" y="901700"/>
                    </a:lnTo>
                    <a:lnTo>
                      <a:pt x="5816600" y="1295400"/>
                    </a:lnTo>
                    <a:cubicBezTo>
                      <a:pt x="5803900" y="1358900"/>
                      <a:pt x="5753100" y="1409700"/>
                      <a:pt x="5676900" y="1409700"/>
                    </a:cubicBezTo>
                    <a:lnTo>
                      <a:pt x="5626100" y="1409700"/>
                    </a:lnTo>
                    <a:cubicBezTo>
                      <a:pt x="5613400" y="1409700"/>
                      <a:pt x="5613400" y="1409700"/>
                      <a:pt x="5600700" y="1397000"/>
                    </a:cubicBezTo>
                    <a:cubicBezTo>
                      <a:pt x="5600700" y="1384300"/>
                      <a:pt x="5588000" y="1384300"/>
                      <a:pt x="5588000" y="1371600"/>
                    </a:cubicBezTo>
                    <a:lnTo>
                      <a:pt x="5715000" y="774700"/>
                    </a:lnTo>
                    <a:cubicBezTo>
                      <a:pt x="5740400" y="647700"/>
                      <a:pt x="5854700" y="558800"/>
                      <a:pt x="5969000" y="558800"/>
                    </a:cubicBezTo>
                    <a:lnTo>
                      <a:pt x="6400800" y="558800"/>
                    </a:lnTo>
                    <a:cubicBezTo>
                      <a:pt x="6515100" y="558800"/>
                      <a:pt x="6629400" y="647700"/>
                      <a:pt x="6654800" y="774700"/>
                    </a:cubicBezTo>
                    <a:lnTo>
                      <a:pt x="6781800" y="1371600"/>
                    </a:lnTo>
                    <a:cubicBezTo>
                      <a:pt x="6781800" y="1384300"/>
                      <a:pt x="6769100" y="1384300"/>
                      <a:pt x="6769100" y="1397000"/>
                    </a:cubicBezTo>
                    <a:cubicBezTo>
                      <a:pt x="6756400" y="1409700"/>
                      <a:pt x="6756400" y="1409700"/>
                      <a:pt x="6743700" y="1409700"/>
                    </a:cubicBezTo>
                    <a:lnTo>
                      <a:pt x="6692900" y="1409700"/>
                    </a:lnTo>
                    <a:cubicBezTo>
                      <a:pt x="6616700" y="1409700"/>
                      <a:pt x="6565900" y="1358900"/>
                      <a:pt x="6553200" y="1295400"/>
                    </a:cubicBezTo>
                    <a:lnTo>
                      <a:pt x="6464300" y="901700"/>
                    </a:lnTo>
                    <a:lnTo>
                      <a:pt x="6464300" y="2222500"/>
                    </a:lnTo>
                    <a:cubicBezTo>
                      <a:pt x="6464300" y="2247900"/>
                      <a:pt x="6451600" y="2260600"/>
                      <a:pt x="6426200" y="2260600"/>
                    </a:cubicBezTo>
                    <a:lnTo>
                      <a:pt x="6388100" y="2260600"/>
                    </a:lnTo>
                    <a:cubicBezTo>
                      <a:pt x="6311900" y="2260600"/>
                      <a:pt x="6248400" y="2197100"/>
                      <a:pt x="6248400" y="2133600"/>
                    </a:cubicBezTo>
                    <a:lnTo>
                      <a:pt x="6184900" y="1346200"/>
                    </a:lnTo>
                  </a:path>
                </a:pathLst>
              </a:custGeom>
              <a:solidFill>
                <a:srgbClr val="43B4BE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7023100" y="0"/>
                <a:ext cx="3987800" cy="2260600"/>
              </a:xfrm>
              <a:custGeom>
                <a:avLst/>
                <a:gdLst/>
                <a:ahLst/>
                <a:cxnLst/>
                <a:rect l="l" t="t" r="r" b="b"/>
                <a:pathLst>
                  <a:path w="3987800" h="2260600">
                    <a:moveTo>
                      <a:pt x="381000" y="215900"/>
                    </a:moveTo>
                    <a:cubicBezTo>
                      <a:pt x="381000" y="88900"/>
                      <a:pt x="482600" y="0"/>
                      <a:pt x="596900" y="0"/>
                    </a:cubicBezTo>
                    <a:cubicBezTo>
                      <a:pt x="711200" y="0"/>
                      <a:pt x="812800" y="88900"/>
                      <a:pt x="812800" y="215900"/>
                    </a:cubicBezTo>
                    <a:lnTo>
                      <a:pt x="812800" y="279400"/>
                    </a:lnTo>
                    <a:cubicBezTo>
                      <a:pt x="812800" y="393700"/>
                      <a:pt x="711200" y="495300"/>
                      <a:pt x="596900" y="495300"/>
                    </a:cubicBezTo>
                    <a:cubicBezTo>
                      <a:pt x="482600" y="495300"/>
                      <a:pt x="381000" y="393700"/>
                      <a:pt x="381000" y="279400"/>
                    </a:cubicBezTo>
                    <a:lnTo>
                      <a:pt x="381000" y="215900"/>
                    </a:lnTo>
                    <a:moveTo>
                      <a:pt x="596900" y="1346200"/>
                    </a:moveTo>
                    <a:lnTo>
                      <a:pt x="533400" y="2133600"/>
                    </a:lnTo>
                    <a:cubicBezTo>
                      <a:pt x="533400" y="2197100"/>
                      <a:pt x="469900" y="2260600"/>
                      <a:pt x="393700" y="2260600"/>
                    </a:cubicBezTo>
                    <a:lnTo>
                      <a:pt x="355600" y="2260600"/>
                    </a:lnTo>
                    <a:cubicBezTo>
                      <a:pt x="330200" y="2260600"/>
                      <a:pt x="317500" y="2247900"/>
                      <a:pt x="317500" y="2222500"/>
                    </a:cubicBezTo>
                    <a:lnTo>
                      <a:pt x="317500" y="901700"/>
                    </a:lnTo>
                    <a:lnTo>
                      <a:pt x="228600" y="1295400"/>
                    </a:lnTo>
                    <a:cubicBezTo>
                      <a:pt x="215900" y="1358900"/>
                      <a:pt x="165100" y="1409700"/>
                      <a:pt x="88900" y="1409700"/>
                    </a:cubicBezTo>
                    <a:lnTo>
                      <a:pt x="38100" y="1409700"/>
                    </a:lnTo>
                    <a:cubicBezTo>
                      <a:pt x="25400" y="1409700"/>
                      <a:pt x="25400" y="1409700"/>
                      <a:pt x="12700" y="1397000"/>
                    </a:cubicBezTo>
                    <a:cubicBezTo>
                      <a:pt x="12700" y="1384300"/>
                      <a:pt x="0" y="1384300"/>
                      <a:pt x="0" y="1371600"/>
                    </a:cubicBezTo>
                    <a:lnTo>
                      <a:pt x="127000" y="774700"/>
                    </a:lnTo>
                    <a:cubicBezTo>
                      <a:pt x="152400" y="647700"/>
                      <a:pt x="266700" y="558800"/>
                      <a:pt x="381000" y="558800"/>
                    </a:cubicBezTo>
                    <a:lnTo>
                      <a:pt x="812800" y="558800"/>
                    </a:lnTo>
                    <a:cubicBezTo>
                      <a:pt x="927100" y="558800"/>
                      <a:pt x="1041400" y="647700"/>
                      <a:pt x="1066800" y="774700"/>
                    </a:cubicBezTo>
                    <a:lnTo>
                      <a:pt x="1193800" y="1371600"/>
                    </a:lnTo>
                    <a:cubicBezTo>
                      <a:pt x="1193800" y="1384300"/>
                      <a:pt x="1181100" y="1384300"/>
                      <a:pt x="1181100" y="1397000"/>
                    </a:cubicBezTo>
                    <a:cubicBezTo>
                      <a:pt x="1168400" y="1409700"/>
                      <a:pt x="1168400" y="1409700"/>
                      <a:pt x="1155700" y="1409700"/>
                    </a:cubicBezTo>
                    <a:lnTo>
                      <a:pt x="1104900" y="1409700"/>
                    </a:lnTo>
                    <a:cubicBezTo>
                      <a:pt x="1028700" y="1409700"/>
                      <a:pt x="977900" y="1358900"/>
                      <a:pt x="965200" y="1295400"/>
                    </a:cubicBezTo>
                    <a:lnTo>
                      <a:pt x="876300" y="901700"/>
                    </a:lnTo>
                    <a:lnTo>
                      <a:pt x="876300" y="2222500"/>
                    </a:lnTo>
                    <a:cubicBezTo>
                      <a:pt x="876300" y="2247900"/>
                      <a:pt x="863600" y="2260600"/>
                      <a:pt x="838200" y="2260600"/>
                    </a:cubicBezTo>
                    <a:lnTo>
                      <a:pt x="800100" y="2260600"/>
                    </a:lnTo>
                    <a:cubicBezTo>
                      <a:pt x="723900" y="2260600"/>
                      <a:pt x="660400" y="2197100"/>
                      <a:pt x="660400" y="2133600"/>
                    </a:cubicBezTo>
                    <a:lnTo>
                      <a:pt x="596900" y="1346200"/>
                    </a:lnTo>
                    <a:moveTo>
                      <a:pt x="1778000" y="215900"/>
                    </a:moveTo>
                    <a:cubicBezTo>
                      <a:pt x="1778000" y="88900"/>
                      <a:pt x="1879600" y="0"/>
                      <a:pt x="1993900" y="0"/>
                    </a:cubicBezTo>
                    <a:cubicBezTo>
                      <a:pt x="2108200" y="0"/>
                      <a:pt x="2209800" y="88900"/>
                      <a:pt x="2209800" y="215900"/>
                    </a:cubicBezTo>
                    <a:lnTo>
                      <a:pt x="2209800" y="279400"/>
                    </a:lnTo>
                    <a:cubicBezTo>
                      <a:pt x="2209800" y="393700"/>
                      <a:pt x="2108200" y="495300"/>
                      <a:pt x="1993900" y="495300"/>
                    </a:cubicBezTo>
                    <a:cubicBezTo>
                      <a:pt x="1879600" y="495300"/>
                      <a:pt x="1778000" y="393700"/>
                      <a:pt x="1778000" y="279400"/>
                    </a:cubicBezTo>
                    <a:lnTo>
                      <a:pt x="1778000" y="215900"/>
                    </a:lnTo>
                    <a:moveTo>
                      <a:pt x="1993900" y="1346200"/>
                    </a:moveTo>
                    <a:lnTo>
                      <a:pt x="1930400" y="2133600"/>
                    </a:lnTo>
                    <a:cubicBezTo>
                      <a:pt x="1930400" y="2197100"/>
                      <a:pt x="1866900" y="2260600"/>
                      <a:pt x="1790700" y="2260600"/>
                    </a:cubicBezTo>
                    <a:lnTo>
                      <a:pt x="1752600" y="2260600"/>
                    </a:lnTo>
                    <a:cubicBezTo>
                      <a:pt x="1727200" y="2260600"/>
                      <a:pt x="1714500" y="2247900"/>
                      <a:pt x="1714500" y="2222500"/>
                    </a:cubicBezTo>
                    <a:lnTo>
                      <a:pt x="1714500" y="901700"/>
                    </a:lnTo>
                    <a:lnTo>
                      <a:pt x="1625600" y="1295400"/>
                    </a:lnTo>
                    <a:cubicBezTo>
                      <a:pt x="1612900" y="1358900"/>
                      <a:pt x="1562100" y="1409700"/>
                      <a:pt x="1485900" y="1409700"/>
                    </a:cubicBezTo>
                    <a:lnTo>
                      <a:pt x="1435100" y="1409700"/>
                    </a:lnTo>
                    <a:cubicBezTo>
                      <a:pt x="1422400" y="1409700"/>
                      <a:pt x="1422400" y="1409700"/>
                      <a:pt x="1409700" y="1397000"/>
                    </a:cubicBezTo>
                    <a:cubicBezTo>
                      <a:pt x="1409700" y="1384300"/>
                      <a:pt x="1397000" y="1384300"/>
                      <a:pt x="1397000" y="1371600"/>
                    </a:cubicBezTo>
                    <a:lnTo>
                      <a:pt x="1524000" y="774700"/>
                    </a:lnTo>
                    <a:cubicBezTo>
                      <a:pt x="1549400" y="647700"/>
                      <a:pt x="1663700" y="558800"/>
                      <a:pt x="1778000" y="558800"/>
                    </a:cubicBezTo>
                    <a:lnTo>
                      <a:pt x="2209800" y="558800"/>
                    </a:lnTo>
                    <a:cubicBezTo>
                      <a:pt x="2324100" y="558800"/>
                      <a:pt x="2438400" y="647700"/>
                      <a:pt x="2463800" y="774700"/>
                    </a:cubicBezTo>
                    <a:lnTo>
                      <a:pt x="2590800" y="1371600"/>
                    </a:lnTo>
                    <a:cubicBezTo>
                      <a:pt x="2590800" y="1384300"/>
                      <a:pt x="2578100" y="1384300"/>
                      <a:pt x="2578100" y="1397000"/>
                    </a:cubicBezTo>
                    <a:cubicBezTo>
                      <a:pt x="2565400" y="1409700"/>
                      <a:pt x="2565400" y="1409700"/>
                      <a:pt x="2552700" y="1409700"/>
                    </a:cubicBezTo>
                    <a:lnTo>
                      <a:pt x="2501900" y="1409700"/>
                    </a:lnTo>
                    <a:cubicBezTo>
                      <a:pt x="2425700" y="1409700"/>
                      <a:pt x="2374900" y="1358900"/>
                      <a:pt x="2362200" y="1295400"/>
                    </a:cubicBezTo>
                    <a:lnTo>
                      <a:pt x="2273300" y="901700"/>
                    </a:lnTo>
                    <a:lnTo>
                      <a:pt x="2273300" y="2222500"/>
                    </a:lnTo>
                    <a:cubicBezTo>
                      <a:pt x="2273300" y="2247900"/>
                      <a:pt x="2260600" y="2260600"/>
                      <a:pt x="2235200" y="2260600"/>
                    </a:cubicBezTo>
                    <a:lnTo>
                      <a:pt x="2197100" y="2260600"/>
                    </a:lnTo>
                    <a:cubicBezTo>
                      <a:pt x="2120900" y="2260600"/>
                      <a:pt x="2057400" y="2197100"/>
                      <a:pt x="2057400" y="2133600"/>
                    </a:cubicBezTo>
                    <a:lnTo>
                      <a:pt x="1993900" y="1346200"/>
                    </a:lnTo>
                    <a:moveTo>
                      <a:pt x="3175000" y="215900"/>
                    </a:moveTo>
                    <a:cubicBezTo>
                      <a:pt x="3175000" y="88900"/>
                      <a:pt x="3276600" y="0"/>
                      <a:pt x="3390900" y="0"/>
                    </a:cubicBezTo>
                    <a:cubicBezTo>
                      <a:pt x="3505200" y="0"/>
                      <a:pt x="3606800" y="88900"/>
                      <a:pt x="3606800" y="215900"/>
                    </a:cubicBezTo>
                    <a:lnTo>
                      <a:pt x="3606800" y="279400"/>
                    </a:lnTo>
                    <a:cubicBezTo>
                      <a:pt x="3606800" y="393700"/>
                      <a:pt x="3505200" y="495300"/>
                      <a:pt x="3390900" y="495300"/>
                    </a:cubicBezTo>
                    <a:cubicBezTo>
                      <a:pt x="3276600" y="495300"/>
                      <a:pt x="3175000" y="393700"/>
                      <a:pt x="3175000" y="279400"/>
                    </a:cubicBezTo>
                    <a:lnTo>
                      <a:pt x="3175000" y="215900"/>
                    </a:lnTo>
                    <a:moveTo>
                      <a:pt x="3390900" y="1346200"/>
                    </a:moveTo>
                    <a:lnTo>
                      <a:pt x="3327400" y="2133600"/>
                    </a:lnTo>
                    <a:cubicBezTo>
                      <a:pt x="3327400" y="2197100"/>
                      <a:pt x="3263900" y="2260600"/>
                      <a:pt x="3187700" y="2260600"/>
                    </a:cubicBezTo>
                    <a:lnTo>
                      <a:pt x="3149600" y="2260600"/>
                    </a:lnTo>
                    <a:cubicBezTo>
                      <a:pt x="3124200" y="2260600"/>
                      <a:pt x="3111500" y="2247900"/>
                      <a:pt x="3111500" y="2222500"/>
                    </a:cubicBezTo>
                    <a:lnTo>
                      <a:pt x="3111500" y="901700"/>
                    </a:lnTo>
                    <a:lnTo>
                      <a:pt x="3022600" y="1295400"/>
                    </a:lnTo>
                    <a:cubicBezTo>
                      <a:pt x="3009900" y="1358900"/>
                      <a:pt x="2959100" y="1409700"/>
                      <a:pt x="2882900" y="1409700"/>
                    </a:cubicBezTo>
                    <a:lnTo>
                      <a:pt x="2832100" y="1409700"/>
                    </a:lnTo>
                    <a:cubicBezTo>
                      <a:pt x="2819400" y="1409700"/>
                      <a:pt x="2819400" y="1409700"/>
                      <a:pt x="2806700" y="1397000"/>
                    </a:cubicBezTo>
                    <a:cubicBezTo>
                      <a:pt x="2806700" y="1384300"/>
                      <a:pt x="2794000" y="1384300"/>
                      <a:pt x="2794000" y="1371600"/>
                    </a:cubicBezTo>
                    <a:lnTo>
                      <a:pt x="2921000" y="774700"/>
                    </a:lnTo>
                    <a:cubicBezTo>
                      <a:pt x="2946400" y="647700"/>
                      <a:pt x="3060700" y="558800"/>
                      <a:pt x="3175000" y="558800"/>
                    </a:cubicBezTo>
                    <a:lnTo>
                      <a:pt x="3606800" y="558800"/>
                    </a:lnTo>
                    <a:cubicBezTo>
                      <a:pt x="3721100" y="558800"/>
                      <a:pt x="3835400" y="647700"/>
                      <a:pt x="3860800" y="774700"/>
                    </a:cubicBezTo>
                    <a:lnTo>
                      <a:pt x="3987800" y="1371600"/>
                    </a:lnTo>
                    <a:cubicBezTo>
                      <a:pt x="3987800" y="1384300"/>
                      <a:pt x="3975100" y="1384300"/>
                      <a:pt x="3975100" y="1397000"/>
                    </a:cubicBezTo>
                    <a:cubicBezTo>
                      <a:pt x="3962400" y="1409700"/>
                      <a:pt x="3962400" y="1409700"/>
                      <a:pt x="3949700" y="1409700"/>
                    </a:cubicBezTo>
                    <a:lnTo>
                      <a:pt x="3898900" y="1409700"/>
                    </a:lnTo>
                    <a:cubicBezTo>
                      <a:pt x="3822700" y="1409700"/>
                      <a:pt x="3771900" y="1358900"/>
                      <a:pt x="3759200" y="1295400"/>
                    </a:cubicBezTo>
                    <a:lnTo>
                      <a:pt x="3670300" y="901700"/>
                    </a:lnTo>
                    <a:lnTo>
                      <a:pt x="3670300" y="2222500"/>
                    </a:lnTo>
                    <a:cubicBezTo>
                      <a:pt x="3670300" y="2247900"/>
                      <a:pt x="3657600" y="2260600"/>
                      <a:pt x="3632200" y="2260600"/>
                    </a:cubicBezTo>
                    <a:lnTo>
                      <a:pt x="3594100" y="2260600"/>
                    </a:lnTo>
                    <a:cubicBezTo>
                      <a:pt x="3517900" y="2260600"/>
                      <a:pt x="3454400" y="2197100"/>
                      <a:pt x="3454400" y="2133600"/>
                    </a:cubicBezTo>
                    <a:lnTo>
                      <a:pt x="3390900" y="1346200"/>
                    </a:lnTo>
                  </a:path>
                </a:pathLst>
              </a:custGeom>
              <a:solidFill>
                <a:srgbClr val="1E3048"/>
              </a:solidFill>
            </p:spPr>
          </p:sp>
        </p:grpSp>
      </p:grpSp>
      <p:sp>
        <p:nvSpPr>
          <p:cNvPr id="27" name="Freeform 27"/>
          <p:cNvSpPr/>
          <p:nvPr/>
        </p:nvSpPr>
        <p:spPr>
          <a:xfrm>
            <a:off x="9973312" y="6414032"/>
            <a:ext cx="880840" cy="880840"/>
          </a:xfrm>
          <a:custGeom>
            <a:avLst/>
            <a:gdLst/>
            <a:ahLst/>
            <a:cxnLst/>
            <a:rect l="l" t="t" r="r" b="b"/>
            <a:pathLst>
              <a:path w="880840" h="880840">
                <a:moveTo>
                  <a:pt x="0" y="0"/>
                </a:moveTo>
                <a:lnTo>
                  <a:pt x="880840" y="0"/>
                </a:lnTo>
                <a:lnTo>
                  <a:pt x="880840" y="880840"/>
                </a:lnTo>
                <a:lnTo>
                  <a:pt x="0" y="8808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9857804" y="3756364"/>
            <a:ext cx="1206869" cy="1176697"/>
          </a:xfrm>
          <a:custGeom>
            <a:avLst/>
            <a:gdLst/>
            <a:ahLst/>
            <a:cxnLst/>
            <a:rect l="l" t="t" r="r" b="b"/>
            <a:pathLst>
              <a:path w="1206869" h="1176697">
                <a:moveTo>
                  <a:pt x="0" y="0"/>
                </a:moveTo>
                <a:lnTo>
                  <a:pt x="1206868" y="0"/>
                </a:lnTo>
                <a:lnTo>
                  <a:pt x="1206868" y="1176697"/>
                </a:lnTo>
                <a:lnTo>
                  <a:pt x="0" y="11766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897166" y="3062648"/>
            <a:ext cx="7166668" cy="152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0"/>
              </a:lnSpc>
            </a:pPr>
            <a:r>
              <a:rPr lang="en-US" sz="3500">
                <a:solidFill>
                  <a:srgbClr val="06213C"/>
                </a:solidFill>
                <a:latin typeface="Montserrat Classic"/>
              </a:rPr>
              <a:t>Exploratory Data Analysis on the Identification of Risk Factors of Heart Disease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730947" y="3509778"/>
            <a:ext cx="5249960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The study has helped identify several major risk factors for heart disease, including high blood pressure, high cholesterol levels, smoking, obesity, and diabetes.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730947" y="5859627"/>
            <a:ext cx="5051948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These risk factors, collectively known as the Framingham Risk Factors, are now widely used in clinical practice to assess a person's risk of developing heart disease.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53534" y="8691987"/>
            <a:ext cx="4796746" cy="27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2"/>
              </a:lnSpc>
            </a:pPr>
            <a:r>
              <a:rPr lang="en-US" sz="1800">
                <a:solidFill>
                  <a:srgbClr val="1E3048"/>
                </a:solidFill>
                <a:latin typeface="Montserrat"/>
              </a:rPr>
              <a:t>Datagenzafrica.com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221011" y="8663412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97166" y="4802087"/>
            <a:ext cx="8294364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The primary objective of the Framingham Heart Study is to identify common factors or characteristics that contribute to cardiovascular disease (CVD) and to track their influence over time.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2AC164-574F-FA72-7D1E-FA1A64100AC3}"/>
              </a:ext>
            </a:extLst>
          </p:cNvPr>
          <p:cNvGrpSpPr/>
          <p:nvPr/>
        </p:nvGrpSpPr>
        <p:grpSpPr>
          <a:xfrm>
            <a:off x="-1439070" y="718239"/>
            <a:ext cx="6016578" cy="455994"/>
            <a:chOff x="-1439070" y="718239"/>
            <a:chExt cx="6016578" cy="455994"/>
          </a:xfrm>
        </p:grpSpPr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4D64C9A2-3FA4-411E-C664-B4C0ABF32B4F}"/>
                </a:ext>
              </a:extLst>
            </p:cNvPr>
            <p:cNvSpPr/>
            <p:nvPr/>
          </p:nvSpPr>
          <p:spPr>
            <a:xfrm>
              <a:off x="-1439070" y="876300"/>
              <a:ext cx="6016578" cy="0"/>
            </a:xfrm>
            <a:prstGeom prst="line">
              <a:avLst/>
            </a:prstGeom>
            <a:ln w="85725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B489A49F-3E05-FCE6-88B6-6A7ADA849A51}"/>
                </a:ext>
              </a:extLst>
            </p:cNvPr>
            <p:cNvSpPr/>
            <p:nvPr/>
          </p:nvSpPr>
          <p:spPr>
            <a:xfrm>
              <a:off x="1047288" y="718239"/>
              <a:ext cx="515685" cy="455994"/>
            </a:xfrm>
            <a:custGeom>
              <a:avLst/>
              <a:gdLst/>
              <a:ahLst/>
              <a:cxnLst/>
              <a:rect l="l" t="t" r="r" b="b"/>
              <a:pathLst>
                <a:path w="515685" h="515685">
                  <a:moveTo>
                    <a:pt x="0" y="0"/>
                  </a:moveTo>
                  <a:lnTo>
                    <a:pt x="515685" y="0"/>
                  </a:lnTo>
                  <a:lnTo>
                    <a:pt x="515685" y="515684"/>
                  </a:lnTo>
                  <a:lnTo>
                    <a:pt x="0" y="51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EC27958B-111D-D9F5-BEAF-52A3DD3808EE}"/>
                </a:ext>
              </a:extLst>
            </p:cNvPr>
            <p:cNvSpPr txBox="1"/>
            <p:nvPr/>
          </p:nvSpPr>
          <p:spPr>
            <a:xfrm>
              <a:off x="1562973" y="771611"/>
              <a:ext cx="2532984" cy="34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30" dirty="0">
                  <a:solidFill>
                    <a:srgbClr val="FFFFFF"/>
                  </a:solidFill>
                  <a:latin typeface="Montserrat Classic"/>
                </a:rPr>
                <a:t>DATAGENZ AFRICA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grpSp>
        <p:nvGrpSpPr>
          <p:cNvPr id="5" name="Group 5"/>
          <p:cNvGrpSpPr/>
          <p:nvPr/>
        </p:nvGrpSpPr>
        <p:grpSpPr>
          <a:xfrm>
            <a:off x="4872099" y="6363645"/>
            <a:ext cx="8572848" cy="1749876"/>
            <a:chOff x="0" y="0"/>
            <a:chExt cx="9376373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8DCBD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872099" y="4389570"/>
            <a:ext cx="8572848" cy="1749876"/>
            <a:chOff x="0" y="0"/>
            <a:chExt cx="9376373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872099" y="2415495"/>
            <a:ext cx="8572848" cy="1749876"/>
            <a:chOff x="0" y="0"/>
            <a:chExt cx="9376373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1E3048"/>
            </a:solidFill>
          </p:spPr>
        </p:sp>
      </p:grpSp>
      <p:grpSp>
        <p:nvGrpSpPr>
          <p:cNvPr id="11" name="Group 11"/>
          <p:cNvGrpSpPr/>
          <p:nvPr/>
        </p:nvGrpSpPr>
        <p:grpSpPr>
          <a:xfrm rot="5400000">
            <a:off x="2769362" y="-126336"/>
            <a:ext cx="1294813" cy="6833537"/>
            <a:chOff x="0" y="0"/>
            <a:chExt cx="3130550" cy="165218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13" name="Group 13"/>
          <p:cNvGrpSpPr/>
          <p:nvPr/>
        </p:nvGrpSpPr>
        <p:grpSpPr>
          <a:xfrm rot="5400000">
            <a:off x="2769362" y="1847739"/>
            <a:ext cx="1294813" cy="6833537"/>
            <a:chOff x="0" y="0"/>
            <a:chExt cx="3130550" cy="165218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id="15" name="Group 15"/>
          <p:cNvGrpSpPr/>
          <p:nvPr/>
        </p:nvGrpSpPr>
        <p:grpSpPr>
          <a:xfrm rot="5400000">
            <a:off x="2769362" y="3821814"/>
            <a:ext cx="1294813" cy="6833537"/>
            <a:chOff x="0" y="0"/>
            <a:chExt cx="3130550" cy="1652186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7" name="Freeform 17"/>
          <p:cNvSpPr/>
          <p:nvPr/>
        </p:nvSpPr>
        <p:spPr>
          <a:xfrm rot="-5400000">
            <a:off x="16041208" y="704772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6921123" y="9139398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7" y="0"/>
                </a:lnTo>
                <a:lnTo>
                  <a:pt x="1060017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702512" y="8607791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064953" y="2951564"/>
            <a:ext cx="1242886" cy="781888"/>
          </a:xfrm>
          <a:custGeom>
            <a:avLst/>
            <a:gdLst/>
            <a:ahLst/>
            <a:cxnLst/>
            <a:rect l="l" t="t" r="r" b="b"/>
            <a:pathLst>
              <a:path w="1242886" h="781888">
                <a:moveTo>
                  <a:pt x="0" y="0"/>
                </a:moveTo>
                <a:lnTo>
                  <a:pt x="1242886" y="0"/>
                </a:lnTo>
                <a:lnTo>
                  <a:pt x="1242886" y="781888"/>
                </a:lnTo>
                <a:lnTo>
                  <a:pt x="0" y="7818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7166491" y="4796275"/>
            <a:ext cx="902234" cy="877628"/>
          </a:xfrm>
          <a:custGeom>
            <a:avLst/>
            <a:gdLst/>
            <a:ahLst/>
            <a:cxnLst/>
            <a:rect l="l" t="t" r="r" b="b"/>
            <a:pathLst>
              <a:path w="902234" h="877628">
                <a:moveTo>
                  <a:pt x="0" y="0"/>
                </a:moveTo>
                <a:lnTo>
                  <a:pt x="902235" y="0"/>
                </a:lnTo>
                <a:lnTo>
                  <a:pt x="902235" y="877628"/>
                </a:lnTo>
                <a:lnTo>
                  <a:pt x="0" y="877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7166491" y="6795564"/>
            <a:ext cx="867213" cy="837255"/>
          </a:xfrm>
          <a:custGeom>
            <a:avLst/>
            <a:gdLst/>
            <a:ahLst/>
            <a:cxnLst/>
            <a:rect l="l" t="t" r="r" b="b"/>
            <a:pathLst>
              <a:path w="867213" h="837255">
                <a:moveTo>
                  <a:pt x="0" y="0"/>
                </a:moveTo>
                <a:lnTo>
                  <a:pt x="867213" y="0"/>
                </a:lnTo>
                <a:lnTo>
                  <a:pt x="867213" y="837255"/>
                </a:lnTo>
                <a:lnTo>
                  <a:pt x="0" y="837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053534" y="8691987"/>
            <a:ext cx="4796746" cy="27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2"/>
              </a:lnSpc>
            </a:pPr>
            <a:r>
              <a:rPr lang="en-US" sz="1800">
                <a:solidFill>
                  <a:srgbClr val="1E3048"/>
                </a:solidFill>
                <a:latin typeface="Montserrat"/>
              </a:rPr>
              <a:t>Datagenzafrica.com</a:t>
            </a:r>
          </a:p>
        </p:txBody>
      </p:sp>
      <p:sp>
        <p:nvSpPr>
          <p:cNvPr id="24" name="TextBox 24"/>
          <p:cNvSpPr txBox="1"/>
          <p:nvPr/>
        </p:nvSpPr>
        <p:spPr>
          <a:xfrm rot="-5400000">
            <a:off x="12291618" y="4741204"/>
            <a:ext cx="5698026" cy="104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Start Planing</a:t>
            </a:r>
          </a:p>
          <a:p>
            <a:pPr algn="ct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Your Project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536439" y="2721790"/>
            <a:ext cx="4756335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u="sng">
                <a:solidFill>
                  <a:srgbClr val="FFFFFF"/>
                </a:solidFill>
                <a:latin typeface="Montserrat"/>
                <a:hlinkClick r:id="rId14" tooltip="https://biolincc.nhlbi.nih.gov/studies/framcohort/"/>
              </a:rPr>
              <a:t>The Framingham Heart Study</a:t>
            </a:r>
            <a:r>
              <a:rPr lang="en-US" sz="2100">
                <a:solidFill>
                  <a:srgbClr val="FFFFFF"/>
                </a:solidFill>
                <a:latin typeface="Montserrat"/>
              </a:rPr>
              <a:t> dataset from the National Heart, Lung, and Blood Institute website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536439" y="4881603"/>
            <a:ext cx="409154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4240 observations and 16 variables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36439" y="6645549"/>
            <a:ext cx="4091548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Analyze the relationships present in this dataset to get data informed decision.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153110" y="3098790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01 - Dataset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080658" y="5072865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02 - Project Info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080658" y="7022548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03 - Objective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221011" y="8663412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8C82C-BD9E-3D80-E19A-8543E9CA140B}"/>
              </a:ext>
            </a:extLst>
          </p:cNvPr>
          <p:cNvGrpSpPr/>
          <p:nvPr/>
        </p:nvGrpSpPr>
        <p:grpSpPr>
          <a:xfrm>
            <a:off x="-1439070" y="718239"/>
            <a:ext cx="6016578" cy="455994"/>
            <a:chOff x="-1439070" y="718239"/>
            <a:chExt cx="6016578" cy="455994"/>
          </a:xfrm>
        </p:grpSpPr>
        <p:sp>
          <p:nvSpPr>
            <p:cNvPr id="34" name="AutoShape 3">
              <a:extLst>
                <a:ext uri="{FF2B5EF4-FFF2-40B4-BE49-F238E27FC236}">
                  <a16:creationId xmlns:a16="http://schemas.microsoft.com/office/drawing/2014/main" id="{BD5C4BD2-5980-44D2-DE60-EDDBC0E99534}"/>
                </a:ext>
              </a:extLst>
            </p:cNvPr>
            <p:cNvSpPr/>
            <p:nvPr/>
          </p:nvSpPr>
          <p:spPr>
            <a:xfrm>
              <a:off x="-1439070" y="876300"/>
              <a:ext cx="6016578" cy="0"/>
            </a:xfrm>
            <a:prstGeom prst="line">
              <a:avLst/>
            </a:prstGeom>
            <a:ln w="85725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53B789E2-30C5-CEAD-A638-6B462DBDBA7D}"/>
                </a:ext>
              </a:extLst>
            </p:cNvPr>
            <p:cNvSpPr/>
            <p:nvPr/>
          </p:nvSpPr>
          <p:spPr>
            <a:xfrm>
              <a:off x="1047288" y="718239"/>
              <a:ext cx="515685" cy="455994"/>
            </a:xfrm>
            <a:custGeom>
              <a:avLst/>
              <a:gdLst/>
              <a:ahLst/>
              <a:cxnLst/>
              <a:rect l="l" t="t" r="r" b="b"/>
              <a:pathLst>
                <a:path w="515685" h="515685">
                  <a:moveTo>
                    <a:pt x="0" y="0"/>
                  </a:moveTo>
                  <a:lnTo>
                    <a:pt x="515685" y="0"/>
                  </a:lnTo>
                  <a:lnTo>
                    <a:pt x="515685" y="515684"/>
                  </a:lnTo>
                  <a:lnTo>
                    <a:pt x="0" y="51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TextBox 17">
              <a:extLst>
                <a:ext uri="{FF2B5EF4-FFF2-40B4-BE49-F238E27FC236}">
                  <a16:creationId xmlns:a16="http://schemas.microsoft.com/office/drawing/2014/main" id="{F221F48E-5801-AE95-2870-37C164E303F8}"/>
                </a:ext>
              </a:extLst>
            </p:cNvPr>
            <p:cNvSpPr txBox="1"/>
            <p:nvPr/>
          </p:nvSpPr>
          <p:spPr>
            <a:xfrm>
              <a:off x="1562973" y="771611"/>
              <a:ext cx="2532984" cy="34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30" dirty="0">
                  <a:solidFill>
                    <a:srgbClr val="FFFFFF"/>
                  </a:solidFill>
                  <a:latin typeface="Montserrat Classic"/>
                </a:rPr>
                <a:t>DATAGENZ AFRICA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228969" y="2773708"/>
            <a:ext cx="6236362" cy="5007120"/>
            <a:chOff x="0" y="0"/>
            <a:chExt cx="7467600" cy="59956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3780" r="-30437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7996398" y="9139398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982107" y="1616392"/>
            <a:ext cx="9277193" cy="8670608"/>
          </a:xfrm>
          <a:custGeom>
            <a:avLst/>
            <a:gdLst/>
            <a:ahLst/>
            <a:cxnLst/>
            <a:rect l="l" t="t" r="r" b="b"/>
            <a:pathLst>
              <a:path w="9277193" h="8670608">
                <a:moveTo>
                  <a:pt x="0" y="0"/>
                </a:moveTo>
                <a:lnTo>
                  <a:pt x="9277193" y="0"/>
                </a:lnTo>
                <a:lnTo>
                  <a:pt x="9277193" y="8670608"/>
                </a:lnTo>
                <a:lnTo>
                  <a:pt x="0" y="86706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8244285"/>
            <a:ext cx="6236362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From the pairplot/heatmap we see that sysBP and diaBP are highly correlated</a:t>
            </a:r>
          </a:p>
          <a:p>
            <a:pPr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CurrentSmoker and cigsPerDay are highly correlated</a:t>
            </a:r>
          </a:p>
          <a:p>
            <a:pPr>
              <a:lnSpc>
                <a:spcPts val="2940"/>
              </a:lnSpc>
            </a:pPr>
            <a:endParaRPr lang="en-US" sz="2100">
              <a:solidFill>
                <a:srgbClr val="06213C"/>
              </a:solidFill>
              <a:latin typeface="Montserra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48DE17-503A-8DBF-2382-4881AE7EEC2F}"/>
              </a:ext>
            </a:extLst>
          </p:cNvPr>
          <p:cNvGrpSpPr/>
          <p:nvPr/>
        </p:nvGrpSpPr>
        <p:grpSpPr>
          <a:xfrm>
            <a:off x="-1439070" y="718239"/>
            <a:ext cx="6016578" cy="455994"/>
            <a:chOff x="-1439070" y="718239"/>
            <a:chExt cx="6016578" cy="455994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2FB2CDBC-A9FB-A63E-F1CF-415D74ADE225}"/>
                </a:ext>
              </a:extLst>
            </p:cNvPr>
            <p:cNvSpPr/>
            <p:nvPr/>
          </p:nvSpPr>
          <p:spPr>
            <a:xfrm>
              <a:off x="-1439070" y="876300"/>
              <a:ext cx="6016578" cy="0"/>
            </a:xfrm>
            <a:prstGeom prst="line">
              <a:avLst/>
            </a:prstGeom>
            <a:ln w="85725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6B75FB0E-389D-FB68-E4FC-32D838640F1F}"/>
                </a:ext>
              </a:extLst>
            </p:cNvPr>
            <p:cNvSpPr/>
            <p:nvPr/>
          </p:nvSpPr>
          <p:spPr>
            <a:xfrm>
              <a:off x="1047288" y="718239"/>
              <a:ext cx="515685" cy="455994"/>
            </a:xfrm>
            <a:custGeom>
              <a:avLst/>
              <a:gdLst/>
              <a:ahLst/>
              <a:cxnLst/>
              <a:rect l="l" t="t" r="r" b="b"/>
              <a:pathLst>
                <a:path w="515685" h="515685">
                  <a:moveTo>
                    <a:pt x="0" y="0"/>
                  </a:moveTo>
                  <a:lnTo>
                    <a:pt x="515685" y="0"/>
                  </a:lnTo>
                  <a:lnTo>
                    <a:pt x="515685" y="515684"/>
                  </a:lnTo>
                  <a:lnTo>
                    <a:pt x="0" y="51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A7DEB9-CC80-95D9-7DD3-3D731A4A5C08}"/>
                </a:ext>
              </a:extLst>
            </p:cNvPr>
            <p:cNvSpPr txBox="1"/>
            <p:nvPr/>
          </p:nvSpPr>
          <p:spPr>
            <a:xfrm>
              <a:off x="1562973" y="771611"/>
              <a:ext cx="2532984" cy="34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30" dirty="0">
                  <a:solidFill>
                    <a:srgbClr val="FFFFFF"/>
                  </a:solidFill>
                  <a:latin typeface="Montserrat Classic"/>
                </a:rPr>
                <a:t>DATAGENZ AFRICA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5" name="Freeform 5"/>
          <p:cNvSpPr/>
          <p:nvPr/>
        </p:nvSpPr>
        <p:spPr>
          <a:xfrm>
            <a:off x="16702512" y="8607791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6434831" y="3847164"/>
            <a:ext cx="348063" cy="349947"/>
          </a:xfrm>
          <a:prstGeom prst="rect">
            <a:avLst/>
          </a:prstGeom>
          <a:solidFill>
            <a:srgbClr val="6CE5E8"/>
          </a:solidFill>
        </p:spPr>
      </p:sp>
      <p:sp>
        <p:nvSpPr>
          <p:cNvPr id="8" name="AutoShape 8"/>
          <p:cNvSpPr/>
          <p:nvPr/>
        </p:nvSpPr>
        <p:spPr>
          <a:xfrm>
            <a:off x="16434831" y="5362807"/>
            <a:ext cx="348063" cy="349947"/>
          </a:xfrm>
          <a:prstGeom prst="rect">
            <a:avLst/>
          </a:prstGeom>
          <a:solidFill>
            <a:srgbClr val="43B4BE"/>
          </a:solidFill>
        </p:spPr>
      </p:sp>
      <p:sp>
        <p:nvSpPr>
          <p:cNvPr id="9" name="AutoShape 9"/>
          <p:cNvSpPr/>
          <p:nvPr/>
        </p:nvSpPr>
        <p:spPr>
          <a:xfrm>
            <a:off x="9912647" y="6453294"/>
            <a:ext cx="6870247" cy="1664012"/>
          </a:xfrm>
          <a:prstGeom prst="rect">
            <a:avLst/>
          </a:prstGeom>
          <a:solidFill>
            <a:srgbClr val="06213C"/>
          </a:solidFill>
        </p:spPr>
      </p:sp>
      <p:sp>
        <p:nvSpPr>
          <p:cNvPr id="10" name="Freeform 10"/>
          <p:cNvSpPr/>
          <p:nvPr/>
        </p:nvSpPr>
        <p:spPr>
          <a:xfrm rot="5400000">
            <a:off x="8613992" y="9139398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42130" y="2196411"/>
            <a:ext cx="7531875" cy="7372350"/>
          </a:xfrm>
          <a:custGeom>
            <a:avLst/>
            <a:gdLst/>
            <a:ahLst/>
            <a:cxnLst/>
            <a:rect l="l" t="t" r="r" b="b"/>
            <a:pathLst>
              <a:path w="7531875" h="7372350">
                <a:moveTo>
                  <a:pt x="0" y="0"/>
                </a:moveTo>
                <a:lnTo>
                  <a:pt x="7531876" y="0"/>
                </a:lnTo>
                <a:lnTo>
                  <a:pt x="7531876" y="7372350"/>
                </a:lnTo>
                <a:lnTo>
                  <a:pt x="0" y="73723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221011" y="8663412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16226" y="2448892"/>
            <a:ext cx="7166668" cy="53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Observation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12647" y="3639232"/>
            <a:ext cx="6236362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Negative: The above analysis shows that more females are falling into the negative category than men.</a:t>
            </a:r>
          </a:p>
          <a:p>
            <a:pPr algn="r">
              <a:lnSpc>
                <a:spcPts val="2940"/>
              </a:lnSpc>
            </a:pPr>
            <a:endParaRPr lang="en-US" sz="2100">
              <a:solidFill>
                <a:srgbClr val="06213C"/>
              </a:solidFill>
              <a:latin typeface="Montserra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912647" y="5154876"/>
            <a:ext cx="6236362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Posiitve: It also shows that the same amout of males and females are suffering from CHD</a:t>
            </a:r>
          </a:p>
          <a:p>
            <a:pPr algn="r">
              <a:lnSpc>
                <a:spcPts val="2940"/>
              </a:lnSpc>
            </a:pPr>
            <a:endParaRPr lang="en-US" sz="2100">
              <a:solidFill>
                <a:srgbClr val="06213C"/>
              </a:solidFill>
              <a:latin typeface="Montserra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34286" y="6902395"/>
            <a:ext cx="676822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Observations like this answer the question of 'Is a gender more predisposed to CHD than the other?'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372ABF-2EF6-CBAF-449D-1E12442646EA}"/>
              </a:ext>
            </a:extLst>
          </p:cNvPr>
          <p:cNvGrpSpPr/>
          <p:nvPr/>
        </p:nvGrpSpPr>
        <p:grpSpPr>
          <a:xfrm>
            <a:off x="-1439070" y="718239"/>
            <a:ext cx="6016578" cy="455994"/>
            <a:chOff x="-1439070" y="718239"/>
            <a:chExt cx="6016578" cy="455994"/>
          </a:xfrm>
        </p:grpSpPr>
        <p:sp>
          <p:nvSpPr>
            <p:cNvPr id="3" name="AutoShape 3"/>
            <p:cNvSpPr/>
            <p:nvPr/>
          </p:nvSpPr>
          <p:spPr>
            <a:xfrm>
              <a:off x="-1439070" y="876300"/>
              <a:ext cx="6016578" cy="0"/>
            </a:xfrm>
            <a:prstGeom prst="line">
              <a:avLst/>
            </a:prstGeom>
            <a:ln w="85725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Freeform 4"/>
            <p:cNvSpPr/>
            <p:nvPr/>
          </p:nvSpPr>
          <p:spPr>
            <a:xfrm>
              <a:off x="1047288" y="718239"/>
              <a:ext cx="515685" cy="455994"/>
            </a:xfrm>
            <a:custGeom>
              <a:avLst/>
              <a:gdLst/>
              <a:ahLst/>
              <a:cxnLst/>
              <a:rect l="l" t="t" r="r" b="b"/>
              <a:pathLst>
                <a:path w="515685" h="515685">
                  <a:moveTo>
                    <a:pt x="0" y="0"/>
                  </a:moveTo>
                  <a:lnTo>
                    <a:pt x="515685" y="0"/>
                  </a:lnTo>
                  <a:lnTo>
                    <a:pt x="515685" y="515684"/>
                  </a:lnTo>
                  <a:lnTo>
                    <a:pt x="0" y="51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1562973" y="771611"/>
              <a:ext cx="2532984" cy="34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30" dirty="0">
                  <a:solidFill>
                    <a:srgbClr val="FFFFFF"/>
                  </a:solidFill>
                  <a:latin typeface="Montserrat Classic"/>
                </a:rPr>
                <a:t>DATAGENZ AFRICA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5" name="Freeform 5"/>
          <p:cNvSpPr/>
          <p:nvPr/>
        </p:nvSpPr>
        <p:spPr>
          <a:xfrm>
            <a:off x="16702512" y="8607791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6434831" y="3847164"/>
            <a:ext cx="348063" cy="349947"/>
          </a:xfrm>
          <a:prstGeom prst="rect">
            <a:avLst/>
          </a:prstGeom>
          <a:solidFill>
            <a:srgbClr val="6CE5E8"/>
          </a:solidFill>
        </p:spPr>
      </p:sp>
      <p:sp>
        <p:nvSpPr>
          <p:cNvPr id="8" name="AutoShape 8"/>
          <p:cNvSpPr/>
          <p:nvPr/>
        </p:nvSpPr>
        <p:spPr>
          <a:xfrm>
            <a:off x="16434831" y="5362807"/>
            <a:ext cx="348063" cy="349947"/>
          </a:xfrm>
          <a:prstGeom prst="rect">
            <a:avLst/>
          </a:prstGeom>
          <a:solidFill>
            <a:srgbClr val="43B4BE"/>
          </a:solidFill>
        </p:spPr>
      </p:sp>
      <p:sp>
        <p:nvSpPr>
          <p:cNvPr id="9" name="AutoShape 9"/>
          <p:cNvSpPr/>
          <p:nvPr/>
        </p:nvSpPr>
        <p:spPr>
          <a:xfrm>
            <a:off x="9912647" y="6453294"/>
            <a:ext cx="6870247" cy="1664012"/>
          </a:xfrm>
          <a:prstGeom prst="rect">
            <a:avLst/>
          </a:prstGeom>
          <a:solidFill>
            <a:srgbClr val="06213C"/>
          </a:solidFill>
        </p:spPr>
      </p:sp>
      <p:sp>
        <p:nvSpPr>
          <p:cNvPr id="10" name="Freeform 10"/>
          <p:cNvSpPr/>
          <p:nvPr/>
        </p:nvSpPr>
        <p:spPr>
          <a:xfrm rot="5400000">
            <a:off x="8613992" y="9139398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57736" y="2014500"/>
            <a:ext cx="7911495" cy="7736171"/>
          </a:xfrm>
          <a:custGeom>
            <a:avLst/>
            <a:gdLst/>
            <a:ahLst/>
            <a:cxnLst/>
            <a:rect l="l" t="t" r="r" b="b"/>
            <a:pathLst>
              <a:path w="7911495" h="7736171">
                <a:moveTo>
                  <a:pt x="0" y="0"/>
                </a:moveTo>
                <a:lnTo>
                  <a:pt x="7911495" y="0"/>
                </a:lnTo>
                <a:lnTo>
                  <a:pt x="7911495" y="7736171"/>
                </a:lnTo>
                <a:lnTo>
                  <a:pt x="0" y="77361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221011" y="8663412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16226" y="2448892"/>
            <a:ext cx="7166668" cy="53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Observation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12647" y="3639232"/>
            <a:ext cx="6236362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Older patients demonstrate a higher propensity for developing Coronary Heart Disease (CHD). ers.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12647" y="5154876"/>
            <a:ext cx="6236362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Moreover, smokers face a greater risk of CHD at a younger age when compared to non-smok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11089" y="6530920"/>
            <a:ext cx="6073363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These findings emphasize the significance of age and smoking status as crucial risk factors for CHD development, warranting focused preventive interventions.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3FA1B2-7F95-1CA6-B4DC-B8AFEC1ACF4C}"/>
              </a:ext>
            </a:extLst>
          </p:cNvPr>
          <p:cNvGrpSpPr/>
          <p:nvPr/>
        </p:nvGrpSpPr>
        <p:grpSpPr>
          <a:xfrm>
            <a:off x="-1439070" y="718239"/>
            <a:ext cx="6016578" cy="455994"/>
            <a:chOff x="-1439070" y="718239"/>
            <a:chExt cx="6016578" cy="45599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5CB61780-8D76-3FFC-39DF-09500699EFA5}"/>
                </a:ext>
              </a:extLst>
            </p:cNvPr>
            <p:cNvSpPr/>
            <p:nvPr/>
          </p:nvSpPr>
          <p:spPr>
            <a:xfrm>
              <a:off x="-1439070" y="876300"/>
              <a:ext cx="6016578" cy="0"/>
            </a:xfrm>
            <a:prstGeom prst="line">
              <a:avLst/>
            </a:prstGeom>
            <a:ln w="85725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F78E52F2-BB13-C606-995C-8DA5F3077391}"/>
                </a:ext>
              </a:extLst>
            </p:cNvPr>
            <p:cNvSpPr/>
            <p:nvPr/>
          </p:nvSpPr>
          <p:spPr>
            <a:xfrm>
              <a:off x="1047288" y="718239"/>
              <a:ext cx="515685" cy="455994"/>
            </a:xfrm>
            <a:custGeom>
              <a:avLst/>
              <a:gdLst/>
              <a:ahLst/>
              <a:cxnLst/>
              <a:rect l="l" t="t" r="r" b="b"/>
              <a:pathLst>
                <a:path w="515685" h="515685">
                  <a:moveTo>
                    <a:pt x="0" y="0"/>
                  </a:moveTo>
                  <a:lnTo>
                    <a:pt x="515685" y="0"/>
                  </a:lnTo>
                  <a:lnTo>
                    <a:pt x="515685" y="515684"/>
                  </a:lnTo>
                  <a:lnTo>
                    <a:pt x="0" y="51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E52E0AEA-7441-9867-6BCD-83A20DBDEE17}"/>
                </a:ext>
              </a:extLst>
            </p:cNvPr>
            <p:cNvSpPr txBox="1"/>
            <p:nvPr/>
          </p:nvSpPr>
          <p:spPr>
            <a:xfrm>
              <a:off x="1562973" y="771611"/>
              <a:ext cx="2532984" cy="34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30" dirty="0">
                  <a:solidFill>
                    <a:srgbClr val="FFFFFF"/>
                  </a:solidFill>
                  <a:latin typeface="Montserrat Classic"/>
                </a:rPr>
                <a:t>DATAGENZ AFRICA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5" name="Freeform 5"/>
          <p:cNvSpPr/>
          <p:nvPr/>
        </p:nvSpPr>
        <p:spPr>
          <a:xfrm>
            <a:off x="16702512" y="8948590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6041208" y="-789467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6434831" y="3847164"/>
            <a:ext cx="348063" cy="349947"/>
          </a:xfrm>
          <a:prstGeom prst="rect">
            <a:avLst/>
          </a:prstGeom>
          <a:solidFill>
            <a:srgbClr val="6CE5E8"/>
          </a:solidFill>
        </p:spPr>
      </p:sp>
      <p:sp>
        <p:nvSpPr>
          <p:cNvPr id="8" name="AutoShape 8"/>
          <p:cNvSpPr/>
          <p:nvPr/>
        </p:nvSpPr>
        <p:spPr>
          <a:xfrm>
            <a:off x="16434831" y="5362807"/>
            <a:ext cx="348063" cy="349947"/>
          </a:xfrm>
          <a:prstGeom prst="rect">
            <a:avLst/>
          </a:prstGeom>
          <a:solidFill>
            <a:srgbClr val="43B4BE"/>
          </a:solidFill>
        </p:spPr>
      </p:sp>
      <p:sp>
        <p:nvSpPr>
          <p:cNvPr id="9" name="AutoShape 9"/>
          <p:cNvSpPr/>
          <p:nvPr/>
        </p:nvSpPr>
        <p:spPr>
          <a:xfrm>
            <a:off x="9912647" y="7142904"/>
            <a:ext cx="6870247" cy="1664012"/>
          </a:xfrm>
          <a:prstGeom prst="rect">
            <a:avLst/>
          </a:prstGeom>
          <a:solidFill>
            <a:srgbClr val="06213C"/>
          </a:solidFill>
        </p:spPr>
      </p:sp>
      <p:sp>
        <p:nvSpPr>
          <p:cNvPr id="10" name="Freeform 10"/>
          <p:cNvSpPr/>
          <p:nvPr/>
        </p:nvSpPr>
        <p:spPr>
          <a:xfrm rot="5400000">
            <a:off x="8613992" y="9139398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6" y="0"/>
                </a:lnTo>
                <a:lnTo>
                  <a:pt x="1060016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68773" y="2231312"/>
            <a:ext cx="16114121" cy="4584039"/>
          </a:xfrm>
          <a:custGeom>
            <a:avLst/>
            <a:gdLst/>
            <a:ahLst/>
            <a:cxnLst/>
            <a:rect l="l" t="t" r="r" b="b"/>
            <a:pathLst>
              <a:path w="16114121" h="4584039">
                <a:moveTo>
                  <a:pt x="0" y="0"/>
                </a:moveTo>
                <a:lnTo>
                  <a:pt x="16114121" y="0"/>
                </a:lnTo>
                <a:lnTo>
                  <a:pt x="16114121" y="4584039"/>
                </a:lnTo>
                <a:lnTo>
                  <a:pt x="0" y="45840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2428" b="-22428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163749" y="9061132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14167" y="7120151"/>
            <a:ext cx="7166668" cy="53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Observation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72211" y="8663412"/>
            <a:ext cx="6236362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The DiaBP is also increasing by Age Group &amp; Gender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72211" y="8019692"/>
            <a:ext cx="6236362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SysBP is increasing by Age Group and Gender.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11089" y="7406268"/>
            <a:ext cx="6073363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This analysis answers the question of how  Ststolic Blood Pressure and Diastolic Blood Pressure is affected by Age and Gender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C948C-5E38-F082-1C07-B0C44094D2E7}"/>
              </a:ext>
            </a:extLst>
          </p:cNvPr>
          <p:cNvGrpSpPr/>
          <p:nvPr/>
        </p:nvGrpSpPr>
        <p:grpSpPr>
          <a:xfrm>
            <a:off x="-1439070" y="718239"/>
            <a:ext cx="6016578" cy="455994"/>
            <a:chOff x="-1439070" y="718239"/>
            <a:chExt cx="6016578" cy="45599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BF4875CC-0E04-AA4C-489D-01CCA73FAFF6}"/>
                </a:ext>
              </a:extLst>
            </p:cNvPr>
            <p:cNvSpPr/>
            <p:nvPr/>
          </p:nvSpPr>
          <p:spPr>
            <a:xfrm>
              <a:off x="-1439070" y="876300"/>
              <a:ext cx="6016578" cy="0"/>
            </a:xfrm>
            <a:prstGeom prst="line">
              <a:avLst/>
            </a:prstGeom>
            <a:ln w="85725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22095554-0919-DA6B-CE9E-7838E6772286}"/>
                </a:ext>
              </a:extLst>
            </p:cNvPr>
            <p:cNvSpPr/>
            <p:nvPr/>
          </p:nvSpPr>
          <p:spPr>
            <a:xfrm>
              <a:off x="1047288" y="718239"/>
              <a:ext cx="515685" cy="455994"/>
            </a:xfrm>
            <a:custGeom>
              <a:avLst/>
              <a:gdLst/>
              <a:ahLst/>
              <a:cxnLst/>
              <a:rect l="l" t="t" r="r" b="b"/>
              <a:pathLst>
                <a:path w="515685" h="515685">
                  <a:moveTo>
                    <a:pt x="0" y="0"/>
                  </a:moveTo>
                  <a:lnTo>
                    <a:pt x="515685" y="0"/>
                  </a:lnTo>
                  <a:lnTo>
                    <a:pt x="515685" y="515684"/>
                  </a:lnTo>
                  <a:lnTo>
                    <a:pt x="0" y="51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17">
              <a:extLst>
                <a:ext uri="{FF2B5EF4-FFF2-40B4-BE49-F238E27FC236}">
                  <a16:creationId xmlns:a16="http://schemas.microsoft.com/office/drawing/2014/main" id="{DFA5A738-8F84-FD59-FE72-4D0ACBE6215B}"/>
                </a:ext>
              </a:extLst>
            </p:cNvPr>
            <p:cNvSpPr txBox="1"/>
            <p:nvPr/>
          </p:nvSpPr>
          <p:spPr>
            <a:xfrm>
              <a:off x="1562973" y="771611"/>
              <a:ext cx="2532984" cy="34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30" dirty="0">
                  <a:solidFill>
                    <a:srgbClr val="FFFFFF"/>
                  </a:solidFill>
                  <a:latin typeface="Montserrat Classic"/>
                </a:rPr>
                <a:t>DATAGENZ AFRICA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</p:sp>
      <p:sp>
        <p:nvSpPr>
          <p:cNvPr id="5" name="Freeform 5"/>
          <p:cNvSpPr/>
          <p:nvPr/>
        </p:nvSpPr>
        <p:spPr>
          <a:xfrm>
            <a:off x="16702512" y="8607791"/>
            <a:ext cx="556788" cy="556788"/>
          </a:xfrm>
          <a:custGeom>
            <a:avLst/>
            <a:gdLst/>
            <a:ahLst/>
            <a:cxnLst/>
            <a:rect l="l" t="t" r="r" b="b"/>
            <a:pathLst>
              <a:path w="556788" h="556788">
                <a:moveTo>
                  <a:pt x="0" y="0"/>
                </a:moveTo>
                <a:lnTo>
                  <a:pt x="556788" y="0"/>
                </a:lnTo>
                <a:lnTo>
                  <a:pt x="556788" y="556787"/>
                </a:lnTo>
                <a:lnTo>
                  <a:pt x="0" y="55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406694" y="6292181"/>
            <a:ext cx="2539105" cy="732678"/>
            <a:chOff x="0" y="0"/>
            <a:chExt cx="6632611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32611" cy="1913890"/>
            </a:xfrm>
            <a:custGeom>
              <a:avLst/>
              <a:gdLst/>
              <a:ahLst/>
              <a:cxnLst/>
              <a:rect l="l" t="t" r="r" b="b"/>
              <a:pathLst>
                <a:path w="6632611" h="1913890">
                  <a:moveTo>
                    <a:pt x="6508151" y="59690"/>
                  </a:moveTo>
                  <a:cubicBezTo>
                    <a:pt x="6543711" y="59690"/>
                    <a:pt x="6572921" y="88900"/>
                    <a:pt x="6572921" y="124460"/>
                  </a:cubicBezTo>
                  <a:lnTo>
                    <a:pt x="6572921" y="1789430"/>
                  </a:lnTo>
                  <a:cubicBezTo>
                    <a:pt x="6572921" y="1824990"/>
                    <a:pt x="6543711" y="1854200"/>
                    <a:pt x="6508151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08151" y="59690"/>
                  </a:lnTo>
                  <a:moveTo>
                    <a:pt x="6508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6508151" y="1913890"/>
                  </a:lnTo>
                  <a:cubicBezTo>
                    <a:pt x="6576730" y="1913890"/>
                    <a:pt x="6632611" y="1858010"/>
                    <a:pt x="6632611" y="1789430"/>
                  </a:cubicBezTo>
                  <a:lnTo>
                    <a:pt x="6632611" y="124460"/>
                  </a:lnTo>
                  <a:cubicBezTo>
                    <a:pt x="6632611" y="55880"/>
                    <a:pt x="6576730" y="0"/>
                    <a:pt x="6508151" y="0"/>
                  </a:cubicBezTo>
                  <a:close/>
                </a:path>
              </a:pathLst>
            </a:custGeom>
            <a:solidFill>
              <a:srgbClr val="43B4BE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370499" y="6522996"/>
            <a:ext cx="290396" cy="294682"/>
          </a:xfrm>
          <a:custGeom>
            <a:avLst/>
            <a:gdLst/>
            <a:ahLst/>
            <a:cxnLst/>
            <a:rect l="l" t="t" r="r" b="b"/>
            <a:pathLst>
              <a:path w="290396" h="294682">
                <a:moveTo>
                  <a:pt x="0" y="0"/>
                </a:moveTo>
                <a:lnTo>
                  <a:pt x="290396" y="0"/>
                </a:lnTo>
                <a:lnTo>
                  <a:pt x="290396" y="294682"/>
                </a:lnTo>
                <a:lnTo>
                  <a:pt x="0" y="294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702512" y="1457325"/>
            <a:ext cx="2988478" cy="1505106"/>
          </a:xfrm>
          <a:custGeom>
            <a:avLst/>
            <a:gdLst/>
            <a:ahLst/>
            <a:cxnLst/>
            <a:rect l="l" t="t" r="r" b="b"/>
            <a:pathLst>
              <a:path w="2988478" h="1505106">
                <a:moveTo>
                  <a:pt x="0" y="0"/>
                </a:moveTo>
                <a:lnTo>
                  <a:pt x="2988478" y="0"/>
                </a:lnTo>
                <a:lnTo>
                  <a:pt x="2988478" y="1505106"/>
                </a:lnTo>
                <a:lnTo>
                  <a:pt x="0" y="1505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2547153" y="9139398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7" y="0"/>
                </a:lnTo>
                <a:lnTo>
                  <a:pt x="1060017" y="1235188"/>
                </a:lnTo>
                <a:lnTo>
                  <a:pt x="0" y="12351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470020" y="1828065"/>
            <a:ext cx="9679499" cy="7706775"/>
          </a:xfrm>
          <a:custGeom>
            <a:avLst/>
            <a:gdLst/>
            <a:ahLst/>
            <a:cxnLst/>
            <a:rect l="l" t="t" r="r" b="b"/>
            <a:pathLst>
              <a:path w="9679499" h="7706775">
                <a:moveTo>
                  <a:pt x="0" y="0"/>
                </a:moveTo>
                <a:lnTo>
                  <a:pt x="9679499" y="0"/>
                </a:lnTo>
                <a:lnTo>
                  <a:pt x="9679499" y="7706774"/>
                </a:lnTo>
                <a:lnTo>
                  <a:pt x="0" y="77067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221011" y="8663412"/>
            <a:ext cx="22207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E3048"/>
                </a:solidFill>
                <a:latin typeface="Montserrat"/>
              </a:rPr>
              <a:t>Next Page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1084" y="3965214"/>
            <a:ext cx="3680427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We can see that we've Imbalanced Dataset here having ratio of 85:15 where Positive Class is Minor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1084" y="6779578"/>
            <a:ext cx="3680427" cy="221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6213C"/>
                </a:solidFill>
                <a:latin typeface="Montserrat"/>
              </a:rPr>
              <a:t>To create a subset of this dataset and call it a test set which would be the set in which the model will be built based on the observation.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11084" y="3373630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01 - Observations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3534" y="6101946"/>
            <a:ext cx="3680427" cy="421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5"/>
              </a:lnSpc>
            </a:pPr>
            <a:r>
              <a:rPr lang="en-US" sz="2838">
                <a:solidFill>
                  <a:srgbClr val="43B4BE"/>
                </a:solidFill>
                <a:latin typeface="Montserrat Classic"/>
              </a:rPr>
              <a:t>02 - Solution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06694" y="4347570"/>
            <a:ext cx="4450645" cy="1560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04"/>
              </a:lnSpc>
            </a:pPr>
            <a:r>
              <a:rPr lang="en-US" sz="3600">
                <a:solidFill>
                  <a:srgbClr val="06213C"/>
                </a:solidFill>
                <a:latin typeface="Montserrat Classic"/>
              </a:rPr>
              <a:t>Ratio to Positive &amp; Negative CHD recorded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601157" y="6515454"/>
            <a:ext cx="1730205" cy="27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2"/>
              </a:lnSpc>
            </a:pPr>
            <a:r>
              <a:rPr lang="en-US" sz="1800">
                <a:solidFill>
                  <a:srgbClr val="1E3048"/>
                </a:solidFill>
                <a:latin typeface="Montserrat Medium"/>
              </a:rPr>
              <a:t>Learn More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2FA427-7D65-7423-DBC6-DC921CB81F4C}"/>
              </a:ext>
            </a:extLst>
          </p:cNvPr>
          <p:cNvGrpSpPr/>
          <p:nvPr/>
        </p:nvGrpSpPr>
        <p:grpSpPr>
          <a:xfrm>
            <a:off x="-1439070" y="718239"/>
            <a:ext cx="6016578" cy="455994"/>
            <a:chOff x="-1439070" y="718239"/>
            <a:chExt cx="6016578" cy="455994"/>
          </a:xfrm>
        </p:grpSpPr>
        <p:sp>
          <p:nvSpPr>
            <p:cNvPr id="25" name="AutoShape 3">
              <a:extLst>
                <a:ext uri="{FF2B5EF4-FFF2-40B4-BE49-F238E27FC236}">
                  <a16:creationId xmlns:a16="http://schemas.microsoft.com/office/drawing/2014/main" id="{3A6B7EA9-617A-5571-A550-FD2F195990AD}"/>
                </a:ext>
              </a:extLst>
            </p:cNvPr>
            <p:cNvSpPr/>
            <p:nvPr/>
          </p:nvSpPr>
          <p:spPr>
            <a:xfrm>
              <a:off x="-1439070" y="876300"/>
              <a:ext cx="6016578" cy="0"/>
            </a:xfrm>
            <a:prstGeom prst="line">
              <a:avLst/>
            </a:prstGeom>
            <a:ln w="85725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FB192BAB-6803-516B-C970-0B80F955E7A9}"/>
                </a:ext>
              </a:extLst>
            </p:cNvPr>
            <p:cNvSpPr/>
            <p:nvPr/>
          </p:nvSpPr>
          <p:spPr>
            <a:xfrm>
              <a:off x="1047288" y="718239"/>
              <a:ext cx="515685" cy="455994"/>
            </a:xfrm>
            <a:custGeom>
              <a:avLst/>
              <a:gdLst/>
              <a:ahLst/>
              <a:cxnLst/>
              <a:rect l="l" t="t" r="r" b="b"/>
              <a:pathLst>
                <a:path w="515685" h="515685">
                  <a:moveTo>
                    <a:pt x="0" y="0"/>
                  </a:moveTo>
                  <a:lnTo>
                    <a:pt x="515685" y="0"/>
                  </a:lnTo>
                  <a:lnTo>
                    <a:pt x="515685" y="515684"/>
                  </a:lnTo>
                  <a:lnTo>
                    <a:pt x="0" y="51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17">
              <a:extLst>
                <a:ext uri="{FF2B5EF4-FFF2-40B4-BE49-F238E27FC236}">
                  <a16:creationId xmlns:a16="http://schemas.microsoft.com/office/drawing/2014/main" id="{0119CDDA-24E4-7263-9FCD-372E92215258}"/>
                </a:ext>
              </a:extLst>
            </p:cNvPr>
            <p:cNvSpPr txBox="1"/>
            <p:nvPr/>
          </p:nvSpPr>
          <p:spPr>
            <a:xfrm>
              <a:off x="1562973" y="771611"/>
              <a:ext cx="2532984" cy="34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30" dirty="0">
                  <a:solidFill>
                    <a:srgbClr val="FFFFFF"/>
                  </a:solidFill>
                  <a:latin typeface="Montserrat Classic"/>
                </a:rPr>
                <a:t>DATAGENZ AFRICA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6702512" y="498685"/>
            <a:ext cx="3083349" cy="1552887"/>
          </a:xfrm>
          <a:custGeom>
            <a:avLst/>
            <a:gdLst/>
            <a:ahLst/>
            <a:cxnLst/>
            <a:rect l="l" t="t" r="r" b="b"/>
            <a:pathLst>
              <a:path w="3083349" h="1552887">
                <a:moveTo>
                  <a:pt x="0" y="0"/>
                </a:moveTo>
                <a:lnTo>
                  <a:pt x="3083350" y="0"/>
                </a:lnTo>
                <a:lnTo>
                  <a:pt x="3083350" y="1552887"/>
                </a:lnTo>
                <a:lnTo>
                  <a:pt x="0" y="155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148563" y="9051811"/>
            <a:ext cx="1060016" cy="1235189"/>
          </a:xfrm>
          <a:custGeom>
            <a:avLst/>
            <a:gdLst/>
            <a:ahLst/>
            <a:cxnLst/>
            <a:rect l="l" t="t" r="r" b="b"/>
            <a:pathLst>
              <a:path w="1060016" h="1235189">
                <a:moveTo>
                  <a:pt x="0" y="0"/>
                </a:moveTo>
                <a:lnTo>
                  <a:pt x="1060017" y="0"/>
                </a:lnTo>
                <a:lnTo>
                  <a:pt x="1060017" y="1235189"/>
                </a:lnTo>
                <a:lnTo>
                  <a:pt x="0" y="123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692200" y="4689475"/>
            <a:ext cx="6903600" cy="106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7999">
                <a:solidFill>
                  <a:srgbClr val="1E3048"/>
                </a:solidFill>
                <a:latin typeface="Montserrat Classic"/>
              </a:rPr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8A7411-97E4-D8E5-AB2A-737DFEFD55F5}"/>
              </a:ext>
            </a:extLst>
          </p:cNvPr>
          <p:cNvGrpSpPr/>
          <p:nvPr/>
        </p:nvGrpSpPr>
        <p:grpSpPr>
          <a:xfrm>
            <a:off x="-1439070" y="718239"/>
            <a:ext cx="6016578" cy="455994"/>
            <a:chOff x="-1439070" y="718239"/>
            <a:chExt cx="6016578" cy="455994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B3993EA7-3857-197E-5EBC-08DF8D35AF26}"/>
                </a:ext>
              </a:extLst>
            </p:cNvPr>
            <p:cNvSpPr/>
            <p:nvPr/>
          </p:nvSpPr>
          <p:spPr>
            <a:xfrm>
              <a:off x="-1439070" y="876300"/>
              <a:ext cx="6016578" cy="0"/>
            </a:xfrm>
            <a:prstGeom prst="line">
              <a:avLst/>
            </a:prstGeom>
            <a:ln w="857250" cap="rnd">
              <a:solidFill>
                <a:srgbClr val="43B4B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C3737685-E749-5AF8-7AB0-172B683AE72E}"/>
                </a:ext>
              </a:extLst>
            </p:cNvPr>
            <p:cNvSpPr/>
            <p:nvPr/>
          </p:nvSpPr>
          <p:spPr>
            <a:xfrm>
              <a:off x="1047288" y="718239"/>
              <a:ext cx="515685" cy="455994"/>
            </a:xfrm>
            <a:custGeom>
              <a:avLst/>
              <a:gdLst/>
              <a:ahLst/>
              <a:cxnLst/>
              <a:rect l="l" t="t" r="r" b="b"/>
              <a:pathLst>
                <a:path w="515685" h="515685">
                  <a:moveTo>
                    <a:pt x="0" y="0"/>
                  </a:moveTo>
                  <a:lnTo>
                    <a:pt x="515685" y="0"/>
                  </a:lnTo>
                  <a:lnTo>
                    <a:pt x="515685" y="515684"/>
                  </a:lnTo>
                  <a:lnTo>
                    <a:pt x="0" y="51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C82FDAFB-CF2C-7C7A-6E50-00C0F731BDE7}"/>
                </a:ext>
              </a:extLst>
            </p:cNvPr>
            <p:cNvSpPr txBox="1"/>
            <p:nvPr/>
          </p:nvSpPr>
          <p:spPr>
            <a:xfrm>
              <a:off x="1562973" y="771611"/>
              <a:ext cx="2532984" cy="34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30" dirty="0">
                  <a:solidFill>
                    <a:srgbClr val="FFFFFF"/>
                  </a:solidFill>
                  <a:latin typeface="Montserrat Classic"/>
                </a:rPr>
                <a:t>DATAGENZ AFRICA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431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</vt:lpstr>
      <vt:lpstr>Montserrat Medium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Infographic Presentation Template</dc:title>
  <cp:lastModifiedBy>Blessing Austin</cp:lastModifiedBy>
  <cp:revision>2</cp:revision>
  <dcterms:created xsi:type="dcterms:W3CDTF">2006-08-16T00:00:00Z</dcterms:created>
  <dcterms:modified xsi:type="dcterms:W3CDTF">2023-07-28T19:03:24Z</dcterms:modified>
  <dc:identifier>DAFp8C61ZWI</dc:identifier>
</cp:coreProperties>
</file>