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018484-B090-4D4A-B746-DDE6A4860208}" type="datetimeFigureOut">
              <a:rPr lang="en-US" smtClean="0"/>
              <a:t>5/29/2019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CFBA08B-D1C6-420B-B68F-856B539BDF54}"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080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18484-B090-4D4A-B746-DDE6A4860208}"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FBA08B-D1C6-420B-B68F-856B539BDF5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71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18484-B090-4D4A-B746-DDE6A4860208}"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FBA08B-D1C6-420B-B68F-856B539BDF54}"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71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18484-B090-4D4A-B746-DDE6A4860208}"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FBA08B-D1C6-420B-B68F-856B539BDF54}"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535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18484-B090-4D4A-B746-DDE6A4860208}"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FBA08B-D1C6-420B-B68F-856B539BDF54}"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36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018484-B090-4D4A-B746-DDE6A4860208}" type="datetimeFigureOut">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FBA08B-D1C6-420B-B68F-856B539BDF54}"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057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018484-B090-4D4A-B746-DDE6A4860208}" type="datetimeFigureOut">
              <a:rPr lang="en-US" smtClean="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FBA08B-D1C6-420B-B68F-856B539BDF54}"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478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018484-B090-4D4A-B746-DDE6A4860208}" type="datetimeFigureOut">
              <a:rPr lang="en-US" smtClean="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FBA08B-D1C6-420B-B68F-856B539BDF54}"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491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18484-B090-4D4A-B746-DDE6A4860208}" type="datetimeFigureOut">
              <a:rPr lang="en-US" smtClean="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CFBA08B-D1C6-420B-B68F-856B539BDF54}" type="slidenum">
              <a:rPr lang="en-US" smtClean="0"/>
              <a:t>‹#›</a:t>
            </a:fld>
            <a:endParaRPr lang="en-US" dirty="0"/>
          </a:p>
        </p:txBody>
      </p:sp>
    </p:spTree>
    <p:extLst>
      <p:ext uri="{BB962C8B-B14F-4D97-AF65-F5344CB8AC3E}">
        <p14:creationId xmlns:p14="http://schemas.microsoft.com/office/powerpoint/2010/main" val="304939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18484-B090-4D4A-B746-DDE6A4860208}" type="datetimeFigureOut">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FBA08B-D1C6-420B-B68F-856B539BDF54}"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79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2018484-B090-4D4A-B746-DDE6A4860208}" type="datetimeFigureOut">
              <a:rPr lang="en-US" smtClean="0"/>
              <a:t>5/29/2019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CFBA08B-D1C6-420B-B68F-856B539BDF54}"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622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2018484-B090-4D4A-B746-DDE6A4860208}" type="datetimeFigureOut">
              <a:rPr lang="en-US" smtClean="0"/>
              <a:t>5/29/2019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FBA08B-D1C6-420B-B68F-856B539BDF54}"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960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cit351-01.aherb.info/project_0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C9A3-0557-40CB-A498-4CB4FC5C8066}"/>
              </a:ext>
            </a:extLst>
          </p:cNvPr>
          <p:cNvSpPr>
            <a:spLocks noGrp="1"/>
          </p:cNvSpPr>
          <p:nvPr>
            <p:ph type="ctrTitle"/>
          </p:nvPr>
        </p:nvSpPr>
        <p:spPr/>
        <p:txBody>
          <a:bodyPr/>
          <a:lstStyle/>
          <a:p>
            <a:r>
              <a:rPr lang="en-US" dirty="0"/>
              <a:t>CIT498-01 Senior Project</a:t>
            </a:r>
          </a:p>
        </p:txBody>
      </p:sp>
      <p:sp>
        <p:nvSpPr>
          <p:cNvPr id="3" name="Subtitle 2">
            <a:extLst>
              <a:ext uri="{FF2B5EF4-FFF2-40B4-BE49-F238E27FC236}">
                <a16:creationId xmlns:a16="http://schemas.microsoft.com/office/drawing/2014/main" id="{7E4E22F0-62FF-485F-8DEF-F1E397608E9F}"/>
              </a:ext>
            </a:extLst>
          </p:cNvPr>
          <p:cNvSpPr>
            <a:spLocks noGrp="1"/>
          </p:cNvSpPr>
          <p:nvPr>
            <p:ph type="subTitle" idx="1"/>
          </p:nvPr>
        </p:nvSpPr>
        <p:spPr/>
        <p:txBody>
          <a:bodyPr/>
          <a:lstStyle/>
          <a:p>
            <a:r>
              <a:rPr lang="en-US" dirty="0"/>
              <a:t>Austin Herb</a:t>
            </a:r>
          </a:p>
        </p:txBody>
      </p:sp>
    </p:spTree>
    <p:extLst>
      <p:ext uri="{BB962C8B-B14F-4D97-AF65-F5344CB8AC3E}">
        <p14:creationId xmlns:p14="http://schemas.microsoft.com/office/powerpoint/2010/main" val="74164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4B8EF2D-DE2F-4177-8DDD-166CF23E918C}"/>
              </a:ext>
            </a:extLst>
          </p:cNvPr>
          <p:cNvSpPr>
            <a:spLocks noGrp="1"/>
          </p:cNvSpPr>
          <p:nvPr>
            <p:ph type="title"/>
          </p:nvPr>
        </p:nvSpPr>
        <p:spPr>
          <a:xfrm>
            <a:off x="1451580" y="804520"/>
            <a:ext cx="4176511" cy="1049235"/>
          </a:xfrm>
        </p:spPr>
        <p:txBody>
          <a:bodyPr>
            <a:normAutofit/>
          </a:bodyPr>
          <a:lstStyle/>
          <a:p>
            <a:r>
              <a:rPr lang="en-US" dirty="0"/>
              <a:t>Risks</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6644B67-804C-46B9-80CB-D41140776C3A}"/>
              </a:ext>
            </a:extLst>
          </p:cNvPr>
          <p:cNvSpPr>
            <a:spLocks noGrp="1"/>
          </p:cNvSpPr>
          <p:nvPr>
            <p:ph idx="1"/>
          </p:nvPr>
        </p:nvSpPr>
        <p:spPr>
          <a:xfrm>
            <a:off x="1451581" y="2015732"/>
            <a:ext cx="4172212" cy="3450613"/>
          </a:xfrm>
        </p:spPr>
        <p:txBody>
          <a:bodyPr>
            <a:normAutofit/>
          </a:bodyPr>
          <a:lstStyle/>
          <a:p>
            <a:pPr>
              <a:lnSpc>
                <a:spcPct val="110000"/>
              </a:lnSpc>
            </a:pPr>
            <a:r>
              <a:rPr lang="en-US" sz="1300"/>
              <a:t>The reputation of UMH </a:t>
            </a:r>
          </a:p>
          <a:p>
            <a:pPr lvl="1">
              <a:lnSpc>
                <a:spcPct val="110000"/>
              </a:lnSpc>
            </a:pPr>
            <a:r>
              <a:rPr lang="en-US" sz="1300"/>
              <a:t>Information needs to be accurate and portray UMH positively</a:t>
            </a:r>
          </a:p>
          <a:p>
            <a:pPr>
              <a:lnSpc>
                <a:spcPct val="110000"/>
              </a:lnSpc>
            </a:pPr>
            <a:r>
              <a:rPr lang="en-US" sz="1300"/>
              <a:t>Home details</a:t>
            </a:r>
          </a:p>
          <a:p>
            <a:pPr lvl="1">
              <a:lnSpc>
                <a:spcPct val="110000"/>
              </a:lnSpc>
            </a:pPr>
            <a:r>
              <a:rPr lang="en-US" sz="1300"/>
              <a:t>This information needs to be as accurate as possible to avoid any legal liabilities in the future</a:t>
            </a:r>
          </a:p>
          <a:p>
            <a:pPr>
              <a:lnSpc>
                <a:spcPct val="110000"/>
              </a:lnSpc>
            </a:pPr>
            <a:r>
              <a:rPr lang="en-US" sz="1300"/>
              <a:t>Feature usability</a:t>
            </a:r>
          </a:p>
          <a:p>
            <a:pPr lvl="1">
              <a:lnSpc>
                <a:spcPct val="110000"/>
              </a:lnSpc>
            </a:pPr>
            <a:r>
              <a:rPr lang="en-US" sz="1300"/>
              <a:t>Newly introduced features need to be easy to understand and use;  documentation also needs to be easy to read and understand</a:t>
            </a:r>
          </a:p>
          <a:p>
            <a:pPr lvl="2">
              <a:lnSpc>
                <a:spcPct val="110000"/>
              </a:lnSpc>
            </a:pPr>
            <a:r>
              <a:rPr lang="en-US" sz="1300"/>
              <a:t>Avoid any misinterpretation of documentation</a:t>
            </a:r>
          </a:p>
          <a:p>
            <a:pPr>
              <a:lnSpc>
                <a:spcPct val="110000"/>
              </a:lnSpc>
            </a:pPr>
            <a:endParaRPr lang="en-US" sz="1300"/>
          </a:p>
        </p:txBody>
      </p:sp>
      <p:pic>
        <p:nvPicPr>
          <p:cNvPr id="4" name="Picture 3">
            <a:extLst>
              <a:ext uri="{FF2B5EF4-FFF2-40B4-BE49-F238E27FC236}">
                <a16:creationId xmlns:a16="http://schemas.microsoft.com/office/drawing/2014/main" id="{6B264947-2F20-42A6-AA13-D44930CCA9B9}"/>
              </a:ext>
            </a:extLst>
          </p:cNvPr>
          <p:cNvPicPr>
            <a:picLocks noChangeAspect="1"/>
          </p:cNvPicPr>
          <p:nvPr/>
        </p:nvPicPr>
        <p:blipFill>
          <a:blip r:embed="rId2"/>
          <a:stretch>
            <a:fillRect/>
          </a:stretch>
        </p:blipFill>
        <p:spPr>
          <a:xfrm>
            <a:off x="6094411" y="1691175"/>
            <a:ext cx="4960442" cy="2889577"/>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909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C7F1-A2D2-4F19-A69A-F159BCA58F5D}"/>
              </a:ext>
            </a:extLst>
          </p:cNvPr>
          <p:cNvSpPr>
            <a:spLocks noGrp="1"/>
          </p:cNvSpPr>
          <p:nvPr>
            <p:ph type="title"/>
          </p:nvPr>
        </p:nvSpPr>
        <p:spPr/>
        <p:txBody>
          <a:bodyPr/>
          <a:lstStyle/>
          <a:p>
            <a:r>
              <a:rPr lang="en-US" dirty="0"/>
              <a:t>Final Project Vision</a:t>
            </a:r>
          </a:p>
        </p:txBody>
      </p:sp>
      <p:sp>
        <p:nvSpPr>
          <p:cNvPr id="3" name="Content Placeholder 2">
            <a:extLst>
              <a:ext uri="{FF2B5EF4-FFF2-40B4-BE49-F238E27FC236}">
                <a16:creationId xmlns:a16="http://schemas.microsoft.com/office/drawing/2014/main" id="{572365A1-D735-4468-A181-3EA9577239ED}"/>
              </a:ext>
            </a:extLst>
          </p:cNvPr>
          <p:cNvSpPr>
            <a:spLocks noGrp="1"/>
          </p:cNvSpPr>
          <p:nvPr>
            <p:ph idx="1"/>
          </p:nvPr>
        </p:nvSpPr>
        <p:spPr/>
        <p:txBody>
          <a:bodyPr/>
          <a:lstStyle/>
          <a:p>
            <a:r>
              <a:rPr lang="en-US" b="1" dirty="0"/>
              <a:t>New visitors </a:t>
            </a:r>
            <a:r>
              <a:rPr lang="en-US" dirty="0"/>
              <a:t>– When a new user accesses the website, they will be presented with an attention-grabbing home page that provides basic information about the community </a:t>
            </a:r>
          </a:p>
          <a:p>
            <a:pPr lvl="1"/>
            <a:r>
              <a:rPr lang="en-US" dirty="0"/>
              <a:t>From there they can learn more about the community on the “About Us” subdomain</a:t>
            </a:r>
          </a:p>
          <a:p>
            <a:pPr lvl="1"/>
            <a:r>
              <a:rPr lang="en-US" dirty="0"/>
              <a:t>They can view available properties on the “Properties” subdomain</a:t>
            </a:r>
          </a:p>
          <a:p>
            <a:pPr lvl="1"/>
            <a:r>
              <a:rPr lang="en-US" dirty="0"/>
              <a:t>They can contact a representative with questions or concerns on the “Contact Us” subdomain</a:t>
            </a:r>
          </a:p>
        </p:txBody>
      </p:sp>
    </p:spTree>
    <p:extLst>
      <p:ext uri="{BB962C8B-B14F-4D97-AF65-F5344CB8AC3E}">
        <p14:creationId xmlns:p14="http://schemas.microsoft.com/office/powerpoint/2010/main" val="9233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1D4F08-2170-4480-8FCF-ED4DE87F69C1}"/>
              </a:ext>
            </a:extLst>
          </p:cNvPr>
          <p:cNvPicPr>
            <a:picLocks noChangeAspect="1"/>
          </p:cNvPicPr>
          <p:nvPr/>
        </p:nvPicPr>
        <p:blipFill>
          <a:blip r:embed="rId2"/>
          <a:stretch>
            <a:fillRect/>
          </a:stretch>
        </p:blipFill>
        <p:spPr>
          <a:xfrm>
            <a:off x="868274" y="1402500"/>
            <a:ext cx="10455451" cy="4053000"/>
          </a:xfrm>
          <a:prstGeom prst="rect">
            <a:avLst/>
          </a:prstGeom>
        </p:spPr>
      </p:pic>
    </p:spTree>
    <p:extLst>
      <p:ext uri="{BB962C8B-B14F-4D97-AF65-F5344CB8AC3E}">
        <p14:creationId xmlns:p14="http://schemas.microsoft.com/office/powerpoint/2010/main" val="2709638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E838-546F-4E7D-99E3-40F3C2D68F9D}"/>
              </a:ext>
            </a:extLst>
          </p:cNvPr>
          <p:cNvSpPr>
            <a:spLocks noGrp="1"/>
          </p:cNvSpPr>
          <p:nvPr>
            <p:ph type="title"/>
          </p:nvPr>
        </p:nvSpPr>
        <p:spPr/>
        <p:txBody>
          <a:bodyPr/>
          <a:lstStyle/>
          <a:p>
            <a:r>
              <a:rPr lang="en-US" dirty="0"/>
              <a:t>Final Project Vision Continued</a:t>
            </a:r>
          </a:p>
        </p:txBody>
      </p:sp>
      <p:sp>
        <p:nvSpPr>
          <p:cNvPr id="3" name="Content Placeholder 2">
            <a:extLst>
              <a:ext uri="{FF2B5EF4-FFF2-40B4-BE49-F238E27FC236}">
                <a16:creationId xmlns:a16="http://schemas.microsoft.com/office/drawing/2014/main" id="{BC455C8D-766C-472A-A221-37B47FEEC2C8}"/>
              </a:ext>
            </a:extLst>
          </p:cNvPr>
          <p:cNvSpPr>
            <a:spLocks noGrp="1"/>
          </p:cNvSpPr>
          <p:nvPr>
            <p:ph idx="1"/>
          </p:nvPr>
        </p:nvSpPr>
        <p:spPr/>
        <p:txBody>
          <a:bodyPr/>
          <a:lstStyle/>
          <a:p>
            <a:r>
              <a:rPr lang="en-US" b="1" dirty="0"/>
              <a:t>Existing Users </a:t>
            </a:r>
            <a:r>
              <a:rPr lang="en-US" dirty="0"/>
              <a:t>– Existing members of Rolling Hills Estates will have the ability to log in to the website</a:t>
            </a:r>
          </a:p>
          <a:p>
            <a:pPr lvl="1"/>
            <a:r>
              <a:rPr lang="en-US" dirty="0"/>
              <a:t>From there they can view a calendar of community events and important alerts on the “Community Events” subdomain</a:t>
            </a:r>
          </a:p>
          <a:p>
            <a:pPr lvl="1"/>
            <a:r>
              <a:rPr lang="en-US" dirty="0"/>
              <a:t>They can file requests for maintenance on the “Maintenance Request” subdomain</a:t>
            </a:r>
          </a:p>
          <a:p>
            <a:pPr lvl="1"/>
            <a:r>
              <a:rPr lang="en-US" dirty="0"/>
              <a:t>They can sign in to the existing RentManager system to pay their rent</a:t>
            </a:r>
          </a:p>
        </p:txBody>
      </p:sp>
      <p:pic>
        <p:nvPicPr>
          <p:cNvPr id="4" name="Picture 3">
            <a:extLst>
              <a:ext uri="{FF2B5EF4-FFF2-40B4-BE49-F238E27FC236}">
                <a16:creationId xmlns:a16="http://schemas.microsoft.com/office/drawing/2014/main" id="{B6DB685D-9315-48D8-AC82-9E3291790197}"/>
              </a:ext>
            </a:extLst>
          </p:cNvPr>
          <p:cNvPicPr>
            <a:picLocks noChangeAspect="1"/>
          </p:cNvPicPr>
          <p:nvPr/>
        </p:nvPicPr>
        <p:blipFill>
          <a:blip r:embed="rId2"/>
          <a:stretch>
            <a:fillRect/>
          </a:stretch>
        </p:blipFill>
        <p:spPr>
          <a:xfrm>
            <a:off x="0" y="4550327"/>
            <a:ext cx="12192000" cy="425345"/>
          </a:xfrm>
          <a:prstGeom prst="rect">
            <a:avLst/>
          </a:prstGeom>
        </p:spPr>
      </p:pic>
    </p:spTree>
    <p:extLst>
      <p:ext uri="{BB962C8B-B14F-4D97-AF65-F5344CB8AC3E}">
        <p14:creationId xmlns:p14="http://schemas.microsoft.com/office/powerpoint/2010/main" val="237246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2D8DE98-C8DF-4809-9213-B735E61908B9}"/>
              </a:ext>
            </a:extLst>
          </p:cNvPr>
          <p:cNvSpPr>
            <a:spLocks noGrp="1"/>
          </p:cNvSpPr>
          <p:nvPr>
            <p:ph type="title"/>
          </p:nvPr>
        </p:nvSpPr>
        <p:spPr>
          <a:xfrm>
            <a:off x="1451580" y="804520"/>
            <a:ext cx="4176511" cy="1049235"/>
          </a:xfrm>
        </p:spPr>
        <p:txBody>
          <a:bodyPr>
            <a:normAutofit/>
          </a:bodyPr>
          <a:lstStyle/>
          <a:p>
            <a:r>
              <a:rPr lang="en-US" sz="2500"/>
              <a:t>Breadth Requirements – Database</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6B767A9-AD02-487C-A76C-A248D2653D5D}"/>
              </a:ext>
            </a:extLst>
          </p:cNvPr>
          <p:cNvSpPr>
            <a:spLocks noGrp="1"/>
          </p:cNvSpPr>
          <p:nvPr>
            <p:ph idx="1"/>
          </p:nvPr>
        </p:nvSpPr>
        <p:spPr>
          <a:xfrm>
            <a:off x="1451581" y="2015732"/>
            <a:ext cx="4172212" cy="3450613"/>
          </a:xfrm>
        </p:spPr>
        <p:txBody>
          <a:bodyPr>
            <a:normAutofit/>
          </a:bodyPr>
          <a:lstStyle/>
          <a:p>
            <a:r>
              <a:rPr lang="en-US" dirty="0"/>
              <a:t>Total Choice Hosting provides a link to mySQL database which will be used to store existing community member information.  This information includes but is not limited to:</a:t>
            </a:r>
          </a:p>
          <a:p>
            <a:pPr lvl="1"/>
            <a:r>
              <a:rPr lang="en-US" dirty="0"/>
              <a:t>First Name</a:t>
            </a:r>
          </a:p>
          <a:p>
            <a:pPr lvl="1"/>
            <a:r>
              <a:rPr lang="en-US" dirty="0"/>
              <a:t>Last Name</a:t>
            </a:r>
          </a:p>
          <a:p>
            <a:pPr lvl="1"/>
            <a:r>
              <a:rPr lang="en-US" dirty="0"/>
              <a:t>Email Address</a:t>
            </a:r>
          </a:p>
        </p:txBody>
      </p:sp>
      <p:pic>
        <p:nvPicPr>
          <p:cNvPr id="4" name="Picture 3">
            <a:extLst>
              <a:ext uri="{FF2B5EF4-FFF2-40B4-BE49-F238E27FC236}">
                <a16:creationId xmlns:a16="http://schemas.microsoft.com/office/drawing/2014/main" id="{E148C005-D6EF-4DCE-9303-ADD8F05510C2}"/>
              </a:ext>
            </a:extLst>
          </p:cNvPr>
          <p:cNvPicPr>
            <a:picLocks noChangeAspect="1"/>
          </p:cNvPicPr>
          <p:nvPr/>
        </p:nvPicPr>
        <p:blipFill>
          <a:blip r:embed="rId2"/>
          <a:stretch>
            <a:fillRect/>
          </a:stretch>
        </p:blipFill>
        <p:spPr>
          <a:xfrm>
            <a:off x="6094411" y="1855194"/>
            <a:ext cx="4960442" cy="2561539"/>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55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3CE-1172-4184-9B72-B198236DB230}"/>
              </a:ext>
            </a:extLst>
          </p:cNvPr>
          <p:cNvSpPr>
            <a:spLocks noGrp="1"/>
          </p:cNvSpPr>
          <p:nvPr>
            <p:ph type="title"/>
          </p:nvPr>
        </p:nvSpPr>
        <p:spPr/>
        <p:txBody>
          <a:bodyPr>
            <a:normAutofit/>
          </a:bodyPr>
          <a:lstStyle/>
          <a:p>
            <a:r>
              <a:rPr lang="en-US" dirty="0"/>
              <a:t>Breadth Requirements – Documentation and Support</a:t>
            </a:r>
          </a:p>
        </p:txBody>
      </p:sp>
      <p:sp>
        <p:nvSpPr>
          <p:cNvPr id="3" name="Content Placeholder 2">
            <a:extLst>
              <a:ext uri="{FF2B5EF4-FFF2-40B4-BE49-F238E27FC236}">
                <a16:creationId xmlns:a16="http://schemas.microsoft.com/office/drawing/2014/main" id="{BB538A24-7D7F-45E6-BDC9-EFE856B40A6F}"/>
              </a:ext>
            </a:extLst>
          </p:cNvPr>
          <p:cNvSpPr>
            <a:spLocks noGrp="1"/>
          </p:cNvSpPr>
          <p:nvPr>
            <p:ph idx="1"/>
          </p:nvPr>
        </p:nvSpPr>
        <p:spPr/>
        <p:txBody>
          <a:bodyPr/>
          <a:lstStyle/>
          <a:p>
            <a:r>
              <a:rPr lang="en-US" dirty="0"/>
              <a:t>Documentation will be created and distributed upon the implementation of new website features</a:t>
            </a:r>
          </a:p>
          <a:p>
            <a:pPr lvl="1"/>
            <a:r>
              <a:rPr lang="en-US" dirty="0"/>
              <a:t>This documentation will include a basic description of the feature's functionality as well as a simple guide on how to appropriately use the feature</a:t>
            </a:r>
          </a:p>
        </p:txBody>
      </p:sp>
    </p:spTree>
    <p:extLst>
      <p:ext uri="{BB962C8B-B14F-4D97-AF65-F5344CB8AC3E}">
        <p14:creationId xmlns:p14="http://schemas.microsoft.com/office/powerpoint/2010/main" val="22378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EA63-34AD-4E04-9955-DF56256822CD}"/>
              </a:ext>
            </a:extLst>
          </p:cNvPr>
          <p:cNvSpPr>
            <a:spLocks noGrp="1"/>
          </p:cNvSpPr>
          <p:nvPr>
            <p:ph type="title"/>
          </p:nvPr>
        </p:nvSpPr>
        <p:spPr/>
        <p:txBody>
          <a:bodyPr/>
          <a:lstStyle/>
          <a:p>
            <a:r>
              <a:rPr lang="en-US" dirty="0"/>
              <a:t>Breadth Requirements – Information Assurance and Security</a:t>
            </a:r>
          </a:p>
        </p:txBody>
      </p:sp>
      <p:sp>
        <p:nvSpPr>
          <p:cNvPr id="3" name="Content Placeholder 2">
            <a:extLst>
              <a:ext uri="{FF2B5EF4-FFF2-40B4-BE49-F238E27FC236}">
                <a16:creationId xmlns:a16="http://schemas.microsoft.com/office/drawing/2014/main" id="{D5DF09B1-9213-4FEE-8B92-948AD5A6AC1D}"/>
              </a:ext>
            </a:extLst>
          </p:cNvPr>
          <p:cNvSpPr>
            <a:spLocks noGrp="1"/>
          </p:cNvSpPr>
          <p:nvPr>
            <p:ph idx="1"/>
          </p:nvPr>
        </p:nvSpPr>
        <p:spPr/>
        <p:txBody>
          <a:bodyPr/>
          <a:lstStyle/>
          <a:p>
            <a:r>
              <a:rPr lang="en-US" dirty="0"/>
              <a:t>Password encryption</a:t>
            </a:r>
          </a:p>
          <a:p>
            <a:r>
              <a:rPr lang="en-US" dirty="0"/>
              <a:t>Various PHP functions will be included in the code of my website to prevent common security issues such as:</a:t>
            </a:r>
          </a:p>
          <a:p>
            <a:pPr lvl="1"/>
            <a:r>
              <a:rPr lang="en-US" dirty="0"/>
              <a:t>SQL Injection</a:t>
            </a:r>
          </a:p>
          <a:p>
            <a:pPr lvl="1"/>
            <a:r>
              <a:rPr lang="en-US" dirty="0"/>
              <a:t>Excessive Privileges</a:t>
            </a:r>
          </a:p>
          <a:p>
            <a:pPr lvl="1"/>
            <a:r>
              <a:rPr lang="en-US" dirty="0"/>
              <a:t>Unauthorized Privilege Escalation</a:t>
            </a:r>
          </a:p>
          <a:p>
            <a:pPr lvl="1"/>
            <a:endParaRPr lang="en-US" dirty="0"/>
          </a:p>
        </p:txBody>
      </p:sp>
    </p:spTree>
    <p:extLst>
      <p:ext uri="{BB962C8B-B14F-4D97-AF65-F5344CB8AC3E}">
        <p14:creationId xmlns:p14="http://schemas.microsoft.com/office/powerpoint/2010/main" val="2493842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0B2802DF-8B53-4E79-95CC-E0EB0CEBB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FE70F0B-6649-4094-9B4C-EFB37C6A3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10027BD-AC42-4380-A4CA-6AB16E935E5C}"/>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300"/>
              <a:t>Breadth Requirements - Networking</a:t>
            </a:r>
          </a:p>
        </p:txBody>
      </p:sp>
      <p:sp>
        <p:nvSpPr>
          <p:cNvPr id="3" name="Content Placeholder 2">
            <a:extLst>
              <a:ext uri="{FF2B5EF4-FFF2-40B4-BE49-F238E27FC236}">
                <a16:creationId xmlns:a16="http://schemas.microsoft.com/office/drawing/2014/main" id="{918A4704-496E-4B7A-B248-DEC4D4E067C8}"/>
              </a:ext>
            </a:extLst>
          </p:cNvPr>
          <p:cNvSpPr>
            <a:spLocks noGrp="1"/>
          </p:cNvSpPr>
          <p:nvPr>
            <p:ph idx="1"/>
          </p:nvPr>
        </p:nvSpPr>
        <p:spPr>
          <a:xfrm>
            <a:off x="1776729" y="5016709"/>
            <a:ext cx="8643011" cy="457219"/>
          </a:xfrm>
        </p:spPr>
        <p:txBody>
          <a:bodyPr vert="horz" lIns="91440" tIns="91440" rIns="91440" bIns="91440" rtlCol="0">
            <a:normAutofit/>
          </a:bodyPr>
          <a:lstStyle/>
          <a:p>
            <a:pPr marL="0" indent="0">
              <a:buNone/>
            </a:pPr>
            <a:r>
              <a:rPr lang="en-US" sz="1500" cap="all"/>
              <a:t>Total Choice Hosting will be used to host this website and broadcast it publicly</a:t>
            </a:r>
          </a:p>
        </p:txBody>
      </p:sp>
      <p:grpSp>
        <p:nvGrpSpPr>
          <p:cNvPr id="22" name="Group 21">
            <a:extLst>
              <a:ext uri="{FF2B5EF4-FFF2-40B4-BE49-F238E27FC236}">
                <a16:creationId xmlns:a16="http://schemas.microsoft.com/office/drawing/2014/main" id="{2DEB0789-A9B0-403A-A5C2-10EDAE179A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625" y="323838"/>
            <a:ext cx="6127985" cy="3652791"/>
            <a:chOff x="3015625" y="323838"/>
            <a:chExt cx="6127985" cy="3652791"/>
          </a:xfrm>
        </p:grpSpPr>
        <p:sp>
          <p:nvSpPr>
            <p:cNvPr id="23" name="Rectangle 22">
              <a:extLst>
                <a:ext uri="{FF2B5EF4-FFF2-40B4-BE49-F238E27FC236}">
                  <a16:creationId xmlns:a16="http://schemas.microsoft.com/office/drawing/2014/main" id="{57558B67-DB7E-40A8-87C4-F7EF59231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15625" y="323838"/>
              <a:ext cx="6127985" cy="365279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3BB4F63-DEAC-46ED-B604-F21B202D1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38453" y="647445"/>
              <a:ext cx="5482958"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CFC7B1EF-D751-4A86-B2A8-689E47E5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1876" y="806495"/>
            <a:ext cx="5143250" cy="2678774"/>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lipart&#10;&#10;Description automatically generated">
            <a:extLst>
              <a:ext uri="{FF2B5EF4-FFF2-40B4-BE49-F238E27FC236}">
                <a16:creationId xmlns:a16="http://schemas.microsoft.com/office/drawing/2014/main" id="{4E1FA5F5-CC56-43BF-A580-339586720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907" y="1127554"/>
            <a:ext cx="4852100" cy="2041593"/>
          </a:xfrm>
          <a:prstGeom prst="rect">
            <a:avLst/>
          </a:prstGeom>
        </p:spPr>
      </p:pic>
      <p:cxnSp>
        <p:nvCxnSpPr>
          <p:cNvPr id="28" name="Straight Connector 27">
            <a:extLst>
              <a:ext uri="{FF2B5EF4-FFF2-40B4-BE49-F238E27FC236}">
                <a16:creationId xmlns:a16="http://schemas.microsoft.com/office/drawing/2014/main" id="{13CE0BDB-6EF4-4788-A9EA-9F9AEE8798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0230B863-E149-4436-9966-083284D146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DA9C3450-A86E-4F61-A209-464E80F5B8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608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282E-9C2C-41C9-BD89-774DCBFB9683}"/>
              </a:ext>
            </a:extLst>
          </p:cNvPr>
          <p:cNvSpPr>
            <a:spLocks noGrp="1"/>
          </p:cNvSpPr>
          <p:nvPr>
            <p:ph type="title"/>
          </p:nvPr>
        </p:nvSpPr>
        <p:spPr/>
        <p:txBody>
          <a:bodyPr/>
          <a:lstStyle/>
          <a:p>
            <a:r>
              <a:rPr lang="en-US" dirty="0"/>
              <a:t>Breadth Requirements – Programming</a:t>
            </a:r>
          </a:p>
        </p:txBody>
      </p:sp>
      <p:sp>
        <p:nvSpPr>
          <p:cNvPr id="3" name="Content Placeholder 2">
            <a:extLst>
              <a:ext uri="{FF2B5EF4-FFF2-40B4-BE49-F238E27FC236}">
                <a16:creationId xmlns:a16="http://schemas.microsoft.com/office/drawing/2014/main" id="{44021BAD-9FDF-4001-8534-AD352CEA24BC}"/>
              </a:ext>
            </a:extLst>
          </p:cNvPr>
          <p:cNvSpPr>
            <a:spLocks noGrp="1"/>
          </p:cNvSpPr>
          <p:nvPr>
            <p:ph idx="1"/>
          </p:nvPr>
        </p:nvSpPr>
        <p:spPr/>
        <p:txBody>
          <a:bodyPr/>
          <a:lstStyle/>
          <a:p>
            <a:r>
              <a:rPr lang="en-US" dirty="0"/>
              <a:t>This project involves the development and maintenance of a web page, I will be using several languages throughout the development period:</a:t>
            </a:r>
          </a:p>
          <a:p>
            <a:pPr lvl="1"/>
            <a:r>
              <a:rPr lang="en-US" dirty="0"/>
              <a:t>Java and JavaScript</a:t>
            </a:r>
          </a:p>
          <a:p>
            <a:pPr lvl="1"/>
            <a:r>
              <a:rPr lang="en-US" dirty="0"/>
              <a:t>PHP</a:t>
            </a:r>
          </a:p>
          <a:p>
            <a:pPr lvl="1"/>
            <a:r>
              <a:rPr lang="en-US" dirty="0"/>
              <a:t>CSS</a:t>
            </a:r>
          </a:p>
          <a:p>
            <a:pPr lvl="1"/>
            <a:r>
              <a:rPr lang="en-US" dirty="0"/>
              <a:t>SQL</a:t>
            </a:r>
          </a:p>
        </p:txBody>
      </p:sp>
    </p:spTree>
    <p:extLst>
      <p:ext uri="{BB962C8B-B14F-4D97-AF65-F5344CB8AC3E}">
        <p14:creationId xmlns:p14="http://schemas.microsoft.com/office/powerpoint/2010/main" val="379514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7EFC-D256-4270-91CB-CB0447EB2F96}"/>
              </a:ext>
            </a:extLst>
          </p:cNvPr>
          <p:cNvSpPr>
            <a:spLocks noGrp="1"/>
          </p:cNvSpPr>
          <p:nvPr>
            <p:ph type="title"/>
          </p:nvPr>
        </p:nvSpPr>
        <p:spPr>
          <a:xfrm>
            <a:off x="1451579" y="804519"/>
            <a:ext cx="9603275" cy="1049235"/>
          </a:xfrm>
        </p:spPr>
        <p:txBody>
          <a:bodyPr/>
          <a:lstStyle/>
          <a:p>
            <a:r>
              <a:rPr lang="en-US"/>
              <a:t>Breadth Requirements – Web Technologies</a:t>
            </a:r>
            <a:endParaRPr lang="en-US" dirty="0"/>
          </a:p>
        </p:txBody>
      </p:sp>
      <p:sp>
        <p:nvSpPr>
          <p:cNvPr id="3" name="Content Placeholder 2">
            <a:extLst>
              <a:ext uri="{FF2B5EF4-FFF2-40B4-BE49-F238E27FC236}">
                <a16:creationId xmlns:a16="http://schemas.microsoft.com/office/drawing/2014/main" id="{2D02E136-C286-47C7-AB21-ED156EFC5222}"/>
              </a:ext>
            </a:extLst>
          </p:cNvPr>
          <p:cNvSpPr>
            <a:spLocks noGrp="1"/>
          </p:cNvSpPr>
          <p:nvPr>
            <p:ph idx="1"/>
          </p:nvPr>
        </p:nvSpPr>
        <p:spPr>
          <a:xfrm>
            <a:off x="1451579" y="2015732"/>
            <a:ext cx="9603275" cy="3450613"/>
          </a:xfrm>
        </p:spPr>
        <p:txBody>
          <a:bodyPr/>
          <a:lstStyle/>
          <a:p>
            <a:r>
              <a:rPr lang="en-US"/>
              <a:t>The bulk of my project will focus on the development and maintenance of a web page</a:t>
            </a:r>
            <a:endParaRPr lang="en-US" dirty="0"/>
          </a:p>
        </p:txBody>
      </p:sp>
    </p:spTree>
    <p:extLst>
      <p:ext uri="{BB962C8B-B14F-4D97-AF65-F5344CB8AC3E}">
        <p14:creationId xmlns:p14="http://schemas.microsoft.com/office/powerpoint/2010/main" val="353300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CC07-453E-4430-87BD-44D61C1860A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7CCC45-D7DB-4200-AD1F-F2479BB332DA}"/>
              </a:ext>
            </a:extLst>
          </p:cNvPr>
          <p:cNvSpPr>
            <a:spLocks noGrp="1"/>
          </p:cNvSpPr>
          <p:nvPr>
            <p:ph idx="1"/>
          </p:nvPr>
        </p:nvSpPr>
        <p:spPr/>
        <p:txBody>
          <a:bodyPr/>
          <a:lstStyle/>
          <a:p>
            <a:r>
              <a:rPr lang="en-US" dirty="0"/>
              <a:t>Rolling Hills Estates is a manufactured housing community owned by United Mobile Homes (UMH), Inc.</a:t>
            </a:r>
          </a:p>
          <a:p>
            <a:r>
              <a:rPr lang="en-US" dirty="0"/>
              <a:t>UMH has a website for their organization, this website has subdomains for each community that they own</a:t>
            </a:r>
          </a:p>
          <a:p>
            <a:pPr lvl="1"/>
            <a:r>
              <a:rPr lang="en-US" dirty="0"/>
              <a:t>Existing subdomain for Rolling Hills Estates is lackluster and provides little information to the user</a:t>
            </a:r>
          </a:p>
          <a:p>
            <a:pPr lvl="2"/>
            <a:r>
              <a:rPr lang="en-US" dirty="0"/>
              <a:t>Contact information</a:t>
            </a:r>
          </a:p>
          <a:p>
            <a:pPr lvl="2"/>
            <a:r>
              <a:rPr lang="en-US" dirty="0"/>
              <a:t>Manager name</a:t>
            </a:r>
          </a:p>
          <a:p>
            <a:pPr lvl="2"/>
            <a:r>
              <a:rPr lang="en-US" dirty="0"/>
              <a:t>Address</a:t>
            </a:r>
          </a:p>
        </p:txBody>
      </p:sp>
    </p:spTree>
    <p:extLst>
      <p:ext uri="{BB962C8B-B14F-4D97-AF65-F5344CB8AC3E}">
        <p14:creationId xmlns:p14="http://schemas.microsoft.com/office/powerpoint/2010/main" val="258201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7A71-B982-491A-B7B5-6A8DDB5360F7}"/>
              </a:ext>
            </a:extLst>
          </p:cNvPr>
          <p:cNvSpPr>
            <a:spLocks noGrp="1"/>
          </p:cNvSpPr>
          <p:nvPr>
            <p:ph type="title"/>
          </p:nvPr>
        </p:nvSpPr>
        <p:spPr>
          <a:xfrm>
            <a:off x="1451579" y="804519"/>
            <a:ext cx="9603275" cy="1049235"/>
          </a:xfrm>
        </p:spPr>
        <p:txBody>
          <a:bodyPr>
            <a:normAutofit/>
          </a:bodyPr>
          <a:lstStyle/>
          <a:p>
            <a:r>
              <a:rPr lang="en-US" dirty="0"/>
              <a:t>Research Requirement</a:t>
            </a:r>
          </a:p>
        </p:txBody>
      </p:sp>
      <p:sp>
        <p:nvSpPr>
          <p:cNvPr id="3" name="Content Placeholder 2">
            <a:extLst>
              <a:ext uri="{FF2B5EF4-FFF2-40B4-BE49-F238E27FC236}">
                <a16:creationId xmlns:a16="http://schemas.microsoft.com/office/drawing/2014/main" id="{60AD96F2-C0CE-4205-A764-EDFFB0DE5BEE}"/>
              </a:ext>
            </a:extLst>
          </p:cNvPr>
          <p:cNvSpPr>
            <a:spLocks noGrp="1"/>
          </p:cNvSpPr>
          <p:nvPr>
            <p:ph idx="1"/>
          </p:nvPr>
        </p:nvSpPr>
        <p:spPr>
          <a:xfrm>
            <a:off x="1451579" y="2015734"/>
            <a:ext cx="6195784" cy="3450613"/>
          </a:xfrm>
        </p:spPr>
        <p:txBody>
          <a:bodyPr>
            <a:normAutofit/>
          </a:bodyPr>
          <a:lstStyle/>
          <a:p>
            <a:pPr>
              <a:lnSpc>
                <a:spcPct val="110000"/>
              </a:lnSpc>
            </a:pPr>
            <a:r>
              <a:rPr lang="en-US" sz="1500" dirty="0"/>
              <a:t>The bulk of my research will be conducted on the implementation of notification systems</a:t>
            </a:r>
          </a:p>
          <a:p>
            <a:pPr lvl="1">
              <a:lnSpc>
                <a:spcPct val="110000"/>
              </a:lnSpc>
            </a:pPr>
            <a:r>
              <a:rPr lang="en-US" sz="1500" dirty="0"/>
              <a:t>Research will be conducted on the Gmail API:</a:t>
            </a:r>
          </a:p>
          <a:p>
            <a:pPr lvl="2">
              <a:lnSpc>
                <a:spcPct val="110000"/>
              </a:lnSpc>
            </a:pPr>
            <a:r>
              <a:rPr lang="en-US" sz="1500" dirty="0"/>
              <a:t>Push notifications will be used to alert existing users of the creation of community events or alerts</a:t>
            </a:r>
          </a:p>
          <a:p>
            <a:pPr lvl="2">
              <a:lnSpc>
                <a:spcPct val="110000"/>
              </a:lnSpc>
            </a:pPr>
            <a:r>
              <a:rPr lang="en-US" sz="1500" dirty="0"/>
              <a:t>Email transcripts will be created and sent to the user and maintenance employee upon the completion of a maintenance request</a:t>
            </a:r>
          </a:p>
          <a:p>
            <a:pPr lvl="1">
              <a:lnSpc>
                <a:spcPct val="110000"/>
              </a:lnSpc>
            </a:pPr>
            <a:r>
              <a:rPr lang="en-US" sz="1500" dirty="0"/>
              <a:t>Research will be conducted regarding the implementation of SMS</a:t>
            </a:r>
          </a:p>
          <a:p>
            <a:pPr lvl="2">
              <a:lnSpc>
                <a:spcPct val="110000"/>
              </a:lnSpc>
            </a:pPr>
            <a:r>
              <a:rPr lang="en-US" sz="1500" dirty="0"/>
              <a:t>Users will have the option to sign up for SMS notifications for community events and alerts</a:t>
            </a:r>
          </a:p>
          <a:p>
            <a:pPr lvl="1">
              <a:lnSpc>
                <a:spcPct val="110000"/>
              </a:lnSpc>
            </a:pPr>
            <a:endParaRPr lang="en-US" sz="1500" dirty="0"/>
          </a:p>
        </p:txBody>
      </p:sp>
      <p:pic>
        <p:nvPicPr>
          <p:cNvPr id="5" name="Picture 4" descr="A close up of a sign&#10;&#10;Description automatically generated">
            <a:extLst>
              <a:ext uri="{FF2B5EF4-FFF2-40B4-BE49-F238E27FC236}">
                <a16:creationId xmlns:a16="http://schemas.microsoft.com/office/drawing/2014/main" id="{E8E4F3D0-C440-4CDA-AE76-11A475DC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3221802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4CF3-12B3-4BFB-A6A2-8704BE3FF3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E72012-184D-4308-AA48-0AAA67BBF14F}"/>
              </a:ext>
            </a:extLst>
          </p:cNvPr>
          <p:cNvSpPr>
            <a:spLocks noGrp="1"/>
          </p:cNvSpPr>
          <p:nvPr>
            <p:ph idx="1"/>
          </p:nvPr>
        </p:nvSpPr>
        <p:spPr/>
        <p:txBody>
          <a:bodyPr/>
          <a:lstStyle/>
          <a:p>
            <a:r>
              <a:rPr lang="en-US" dirty="0"/>
              <a:t>Thank you for your time!</a:t>
            </a:r>
          </a:p>
          <a:p>
            <a:r>
              <a:rPr lang="en-US" dirty="0"/>
              <a:t>Questions or comments?</a:t>
            </a:r>
          </a:p>
          <a:p>
            <a:r>
              <a:rPr lang="en-US" dirty="0"/>
              <a:t>View a prototype of the Rolling Hills Estates subdomain:</a:t>
            </a:r>
          </a:p>
          <a:p>
            <a:pPr lvl="1"/>
            <a:r>
              <a:rPr lang="en-US" dirty="0">
                <a:hlinkClick r:id="rId2"/>
              </a:rPr>
              <a:t>http://cit351-01.aherb.info/project_04/</a:t>
            </a:r>
            <a:endParaRPr lang="en-US" dirty="0"/>
          </a:p>
          <a:p>
            <a:pPr lvl="1"/>
            <a:endParaRPr lang="en-US" dirty="0"/>
          </a:p>
        </p:txBody>
      </p:sp>
    </p:spTree>
    <p:extLst>
      <p:ext uri="{BB962C8B-B14F-4D97-AF65-F5344CB8AC3E}">
        <p14:creationId xmlns:p14="http://schemas.microsoft.com/office/powerpoint/2010/main" val="85904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D647-EDDD-4C1F-A7F7-E2F486DA5675}"/>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4B49B9DE-517E-401D-9AF0-B88EBE8560B0}"/>
              </a:ext>
            </a:extLst>
          </p:cNvPr>
          <p:cNvSpPr>
            <a:spLocks noGrp="1"/>
          </p:cNvSpPr>
          <p:nvPr>
            <p:ph idx="1"/>
          </p:nvPr>
        </p:nvSpPr>
        <p:spPr/>
        <p:txBody>
          <a:bodyPr/>
          <a:lstStyle/>
          <a:p>
            <a:r>
              <a:rPr lang="en-US" dirty="0"/>
              <a:t>Provide UMH with a new Rolling Hills Estates subdomain to replace the existing one</a:t>
            </a:r>
          </a:p>
          <a:p>
            <a:r>
              <a:rPr lang="en-US" dirty="0"/>
              <a:t>Website features</a:t>
            </a:r>
          </a:p>
          <a:p>
            <a:pPr lvl="1"/>
            <a:r>
              <a:rPr lang="en-US" dirty="0"/>
              <a:t>Home/About Us page with useful information on the community and employees</a:t>
            </a:r>
          </a:p>
          <a:p>
            <a:pPr lvl="1"/>
            <a:r>
              <a:rPr lang="en-US" dirty="0"/>
              <a:t>Contact Us page for users to submit questions and concerns</a:t>
            </a:r>
          </a:p>
          <a:p>
            <a:pPr lvl="1"/>
            <a:r>
              <a:rPr lang="en-US" dirty="0"/>
              <a:t>Properties page to display all the available properties in the community</a:t>
            </a:r>
          </a:p>
          <a:p>
            <a:pPr lvl="1"/>
            <a:r>
              <a:rPr lang="en-US" dirty="0"/>
              <a:t>User login for existing community members</a:t>
            </a:r>
          </a:p>
        </p:txBody>
      </p:sp>
      <p:pic>
        <p:nvPicPr>
          <p:cNvPr id="4" name="Picture 3">
            <a:extLst>
              <a:ext uri="{FF2B5EF4-FFF2-40B4-BE49-F238E27FC236}">
                <a16:creationId xmlns:a16="http://schemas.microsoft.com/office/drawing/2014/main" id="{84299713-F616-4001-8F96-A0E43EB5F696}"/>
              </a:ext>
            </a:extLst>
          </p:cNvPr>
          <p:cNvPicPr>
            <a:picLocks noChangeAspect="1"/>
          </p:cNvPicPr>
          <p:nvPr/>
        </p:nvPicPr>
        <p:blipFill>
          <a:blip r:embed="rId2"/>
          <a:stretch>
            <a:fillRect/>
          </a:stretch>
        </p:blipFill>
        <p:spPr>
          <a:xfrm>
            <a:off x="3000375" y="5190120"/>
            <a:ext cx="6191250" cy="552450"/>
          </a:xfrm>
          <a:prstGeom prst="rect">
            <a:avLst/>
          </a:prstGeom>
        </p:spPr>
      </p:pic>
    </p:spTree>
    <p:extLst>
      <p:ext uri="{BB962C8B-B14F-4D97-AF65-F5344CB8AC3E}">
        <p14:creationId xmlns:p14="http://schemas.microsoft.com/office/powerpoint/2010/main" val="75524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FA7E97E-00CB-4C4F-9058-191C57B3EA48}"/>
              </a:ext>
            </a:extLst>
          </p:cNvPr>
          <p:cNvSpPr>
            <a:spLocks noGrp="1"/>
          </p:cNvSpPr>
          <p:nvPr>
            <p:ph type="title"/>
          </p:nvPr>
        </p:nvSpPr>
        <p:spPr>
          <a:xfrm>
            <a:off x="1451580" y="804520"/>
            <a:ext cx="4176511" cy="1049235"/>
          </a:xfrm>
        </p:spPr>
        <p:txBody>
          <a:bodyPr>
            <a:normAutofit/>
          </a:bodyPr>
          <a:lstStyle/>
          <a:p>
            <a:r>
              <a:rPr lang="en-US" dirty="0"/>
              <a:t>Project Goals Continued</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4916402C-70CE-4B47-B217-0278C36F7C58}"/>
              </a:ext>
            </a:extLst>
          </p:cNvPr>
          <p:cNvSpPr>
            <a:spLocks noGrp="1"/>
          </p:cNvSpPr>
          <p:nvPr>
            <p:ph idx="1"/>
          </p:nvPr>
        </p:nvSpPr>
        <p:spPr>
          <a:xfrm>
            <a:off x="1451581" y="2015732"/>
            <a:ext cx="4172212" cy="3450613"/>
          </a:xfrm>
        </p:spPr>
        <p:txBody>
          <a:bodyPr>
            <a:normAutofit/>
          </a:bodyPr>
          <a:lstStyle/>
          <a:p>
            <a:pPr>
              <a:lnSpc>
                <a:spcPct val="110000"/>
              </a:lnSpc>
            </a:pPr>
            <a:r>
              <a:rPr lang="en-US" sz="1500"/>
              <a:t>User login for existing community members</a:t>
            </a:r>
          </a:p>
          <a:p>
            <a:pPr lvl="1">
              <a:lnSpc>
                <a:spcPct val="110000"/>
              </a:lnSpc>
            </a:pPr>
            <a:r>
              <a:rPr lang="en-US" sz="1500"/>
              <a:t>Community Events and Alerts calendar with notification system (members receive email notification when new events/alerts are created)</a:t>
            </a:r>
          </a:p>
          <a:p>
            <a:pPr lvl="1">
              <a:lnSpc>
                <a:spcPct val="110000"/>
              </a:lnSpc>
            </a:pPr>
            <a:r>
              <a:rPr lang="en-US" sz="1500"/>
              <a:t>Maintenance Requests page (email transcript of initial request and the ensuing conversation to user and head of maintenance)</a:t>
            </a:r>
          </a:p>
          <a:p>
            <a:pPr lvl="1">
              <a:lnSpc>
                <a:spcPct val="110000"/>
              </a:lnSpc>
            </a:pPr>
            <a:r>
              <a:rPr lang="en-US" sz="1500"/>
              <a:t>Rent payment (using the existing RentManager system)</a:t>
            </a:r>
          </a:p>
          <a:p>
            <a:pPr lvl="1">
              <a:lnSpc>
                <a:spcPct val="110000"/>
              </a:lnSpc>
            </a:pPr>
            <a:endParaRPr lang="en-US" sz="1500"/>
          </a:p>
        </p:txBody>
      </p:sp>
      <p:pic>
        <p:nvPicPr>
          <p:cNvPr id="4" name="Picture 3">
            <a:extLst>
              <a:ext uri="{FF2B5EF4-FFF2-40B4-BE49-F238E27FC236}">
                <a16:creationId xmlns:a16="http://schemas.microsoft.com/office/drawing/2014/main" id="{BE7D7E07-D9DC-4FC9-BC30-271D2EA49AD7}"/>
              </a:ext>
            </a:extLst>
          </p:cNvPr>
          <p:cNvPicPr>
            <a:picLocks noChangeAspect="1"/>
          </p:cNvPicPr>
          <p:nvPr/>
        </p:nvPicPr>
        <p:blipFill>
          <a:blip r:embed="rId2"/>
          <a:stretch>
            <a:fillRect/>
          </a:stretch>
        </p:blipFill>
        <p:spPr>
          <a:xfrm>
            <a:off x="6145784" y="805583"/>
            <a:ext cx="4857695" cy="4660762"/>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1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D8942B1-964E-4450-93CE-143D9E29D029}"/>
              </a:ext>
            </a:extLst>
          </p:cNvPr>
          <p:cNvSpPr>
            <a:spLocks noGrp="1"/>
          </p:cNvSpPr>
          <p:nvPr>
            <p:ph type="title"/>
          </p:nvPr>
        </p:nvSpPr>
        <p:spPr>
          <a:xfrm>
            <a:off x="1451580" y="804520"/>
            <a:ext cx="4176511" cy="1049235"/>
          </a:xfrm>
        </p:spPr>
        <p:txBody>
          <a:bodyPr>
            <a:normAutofit/>
          </a:bodyPr>
          <a:lstStyle/>
          <a:p>
            <a:r>
              <a:rPr lang="en-US" dirty="0"/>
              <a:t>Stakeholders</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4A01DE3-E8AC-4BFC-86AC-061B6E7BAE0E}"/>
              </a:ext>
            </a:extLst>
          </p:cNvPr>
          <p:cNvSpPr>
            <a:spLocks noGrp="1"/>
          </p:cNvSpPr>
          <p:nvPr>
            <p:ph idx="1"/>
          </p:nvPr>
        </p:nvSpPr>
        <p:spPr>
          <a:xfrm>
            <a:off x="1451581" y="2015732"/>
            <a:ext cx="4172212" cy="3450613"/>
          </a:xfrm>
        </p:spPr>
        <p:txBody>
          <a:bodyPr>
            <a:normAutofit/>
          </a:bodyPr>
          <a:lstStyle/>
          <a:p>
            <a:pPr>
              <a:lnSpc>
                <a:spcPct val="110000"/>
              </a:lnSpc>
            </a:pPr>
            <a:r>
              <a:rPr lang="en-US" sz="1300" b="1"/>
              <a:t>UMH Representatives </a:t>
            </a:r>
            <a:r>
              <a:rPr lang="en-US" sz="1300"/>
              <a:t>– This project will be presented to UMH representatives, should they decide to adopt this subdomain it will reflect the company and their beliefs.  It is important that the information regarding the organization is accurate and portrays them positively.</a:t>
            </a:r>
          </a:p>
          <a:p>
            <a:pPr>
              <a:lnSpc>
                <a:spcPct val="110000"/>
              </a:lnSpc>
            </a:pPr>
            <a:r>
              <a:rPr lang="en-US" sz="1300" b="1"/>
              <a:t>Rolling Hills Estates Managers </a:t>
            </a:r>
            <a:r>
              <a:rPr lang="en-US" sz="1300"/>
              <a:t>– This project will be used to attract business to the Rolling Hills Estates community.</a:t>
            </a:r>
          </a:p>
          <a:p>
            <a:pPr>
              <a:lnSpc>
                <a:spcPct val="110000"/>
              </a:lnSpc>
            </a:pPr>
            <a:r>
              <a:rPr lang="en-US" sz="1300" b="1"/>
              <a:t>Myself</a:t>
            </a:r>
            <a:r>
              <a:rPr lang="en-US" sz="1300"/>
              <a:t> – This project is a chance for me to gain real world experience working closely with others to complete a program.  It also gives me the opportunity to research new aspects of programming.</a:t>
            </a:r>
          </a:p>
        </p:txBody>
      </p:sp>
      <p:pic>
        <p:nvPicPr>
          <p:cNvPr id="4" name="Picture 3">
            <a:extLst>
              <a:ext uri="{FF2B5EF4-FFF2-40B4-BE49-F238E27FC236}">
                <a16:creationId xmlns:a16="http://schemas.microsoft.com/office/drawing/2014/main" id="{A2082247-1969-490B-9FE8-59DD621DAC65}"/>
              </a:ext>
            </a:extLst>
          </p:cNvPr>
          <p:cNvPicPr>
            <a:picLocks noChangeAspect="1"/>
          </p:cNvPicPr>
          <p:nvPr/>
        </p:nvPicPr>
        <p:blipFill>
          <a:blip r:embed="rId2"/>
          <a:stretch>
            <a:fillRect/>
          </a:stretch>
        </p:blipFill>
        <p:spPr>
          <a:xfrm>
            <a:off x="6094411" y="1691175"/>
            <a:ext cx="4960442" cy="2889577"/>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10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9581-B690-4943-A904-064E04F9FE2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4F36DD54-C639-4E7D-8C30-81462EC398CF}"/>
              </a:ext>
            </a:extLst>
          </p:cNvPr>
          <p:cNvSpPr>
            <a:spLocks noGrp="1"/>
          </p:cNvSpPr>
          <p:nvPr>
            <p:ph idx="1"/>
          </p:nvPr>
        </p:nvSpPr>
        <p:spPr/>
        <p:txBody>
          <a:bodyPr/>
          <a:lstStyle/>
          <a:p>
            <a:r>
              <a:rPr lang="en-US" b="1" dirty="0"/>
              <a:t>Time/Planning</a:t>
            </a:r>
          </a:p>
          <a:p>
            <a:pPr lvl="1"/>
            <a:r>
              <a:rPr lang="en-US" dirty="0"/>
              <a:t>A Gantt chart will be created to organize the development of the website</a:t>
            </a:r>
          </a:p>
          <a:p>
            <a:r>
              <a:rPr lang="en-US" b="1" dirty="0"/>
              <a:t>Research</a:t>
            </a:r>
          </a:p>
          <a:p>
            <a:pPr lvl="1"/>
            <a:r>
              <a:rPr lang="en-US" dirty="0"/>
              <a:t>Research will be conducted on the Gmail API for the notification system and email transcripts</a:t>
            </a:r>
          </a:p>
          <a:p>
            <a:pPr lvl="2"/>
            <a:r>
              <a:rPr lang="en-US" dirty="0"/>
              <a:t>Additional research for SMS notifications</a:t>
            </a:r>
          </a:p>
          <a:p>
            <a:pPr lvl="1"/>
            <a:r>
              <a:rPr lang="en-US" dirty="0"/>
              <a:t>Information on UMH and Rolling Hills Estates will be gathered for the “About Us” subdomain</a:t>
            </a:r>
          </a:p>
          <a:p>
            <a:pPr lvl="2"/>
            <a:r>
              <a:rPr lang="en-US" dirty="0"/>
              <a:t>Employee contact information and photos will be added to this subdomain</a:t>
            </a:r>
          </a:p>
          <a:p>
            <a:pPr lvl="2"/>
            <a:endParaRPr lang="en-US" dirty="0"/>
          </a:p>
        </p:txBody>
      </p:sp>
    </p:spTree>
    <p:extLst>
      <p:ext uri="{BB962C8B-B14F-4D97-AF65-F5344CB8AC3E}">
        <p14:creationId xmlns:p14="http://schemas.microsoft.com/office/powerpoint/2010/main" val="408318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44EA-5421-419C-856E-26E0DDFCDB94}"/>
              </a:ext>
            </a:extLst>
          </p:cNvPr>
          <p:cNvSpPr>
            <a:spLocks noGrp="1"/>
          </p:cNvSpPr>
          <p:nvPr>
            <p:ph type="title"/>
          </p:nvPr>
        </p:nvSpPr>
        <p:spPr/>
        <p:txBody>
          <a:bodyPr/>
          <a:lstStyle/>
          <a:p>
            <a:r>
              <a:rPr lang="en-US" dirty="0"/>
              <a:t>Requirements Continued</a:t>
            </a:r>
          </a:p>
        </p:txBody>
      </p:sp>
      <p:sp>
        <p:nvSpPr>
          <p:cNvPr id="3" name="Content Placeholder 2">
            <a:extLst>
              <a:ext uri="{FF2B5EF4-FFF2-40B4-BE49-F238E27FC236}">
                <a16:creationId xmlns:a16="http://schemas.microsoft.com/office/drawing/2014/main" id="{E5F19087-D617-4400-83F0-4B4D5AA01648}"/>
              </a:ext>
            </a:extLst>
          </p:cNvPr>
          <p:cNvSpPr>
            <a:spLocks noGrp="1"/>
          </p:cNvSpPr>
          <p:nvPr>
            <p:ph idx="1"/>
          </p:nvPr>
        </p:nvSpPr>
        <p:spPr/>
        <p:txBody>
          <a:bodyPr/>
          <a:lstStyle/>
          <a:p>
            <a:r>
              <a:rPr lang="en-US" b="1" dirty="0"/>
              <a:t>Documentation</a:t>
            </a:r>
          </a:p>
          <a:p>
            <a:pPr lvl="1"/>
            <a:r>
              <a:rPr lang="en-US" dirty="0"/>
              <a:t>Documentation will be created following the implementation of new website features, this will explain the basic functionality of the feature and how to use it appropriately</a:t>
            </a:r>
          </a:p>
          <a:p>
            <a:r>
              <a:rPr lang="en-US" b="1" dirty="0"/>
              <a:t>Presentation</a:t>
            </a:r>
          </a:p>
          <a:p>
            <a:pPr lvl="1"/>
            <a:r>
              <a:rPr lang="en-US" dirty="0"/>
              <a:t>The final project will be presented to UMH representatives and Rolling Hills Estates managers</a:t>
            </a:r>
          </a:p>
          <a:p>
            <a:pPr lvl="1"/>
            <a:endParaRPr lang="en-US" dirty="0"/>
          </a:p>
        </p:txBody>
      </p:sp>
    </p:spTree>
    <p:extLst>
      <p:ext uri="{BB962C8B-B14F-4D97-AF65-F5344CB8AC3E}">
        <p14:creationId xmlns:p14="http://schemas.microsoft.com/office/powerpoint/2010/main" val="355299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5523-602E-49D3-805F-018500FA1691}"/>
              </a:ext>
            </a:extLst>
          </p:cNvPr>
          <p:cNvSpPr>
            <a:spLocks noGrp="1"/>
          </p:cNvSpPr>
          <p:nvPr>
            <p:ph type="title"/>
          </p:nvPr>
        </p:nvSpPr>
        <p:spPr>
          <a:xfrm>
            <a:off x="1451579" y="804519"/>
            <a:ext cx="9603275" cy="1049235"/>
          </a:xfrm>
        </p:spPr>
        <p:txBody>
          <a:bodyPr/>
          <a:lstStyle/>
          <a:p>
            <a:r>
              <a:rPr lang="en-US"/>
              <a:t>Project Scope</a:t>
            </a:r>
            <a:endParaRPr lang="en-US" dirty="0"/>
          </a:p>
        </p:txBody>
      </p:sp>
      <p:sp>
        <p:nvSpPr>
          <p:cNvPr id="3" name="Content Placeholder 2">
            <a:extLst>
              <a:ext uri="{FF2B5EF4-FFF2-40B4-BE49-F238E27FC236}">
                <a16:creationId xmlns:a16="http://schemas.microsoft.com/office/drawing/2014/main" id="{8D170B1C-0208-4C38-BAA0-3867BDC94999}"/>
              </a:ext>
            </a:extLst>
          </p:cNvPr>
          <p:cNvSpPr>
            <a:spLocks noGrp="1"/>
          </p:cNvSpPr>
          <p:nvPr>
            <p:ph idx="1"/>
          </p:nvPr>
        </p:nvSpPr>
        <p:spPr>
          <a:xfrm>
            <a:off x="1451579" y="2015732"/>
            <a:ext cx="9603275" cy="3450613"/>
          </a:xfrm>
        </p:spPr>
        <p:txBody>
          <a:bodyPr>
            <a:normAutofit fontScale="92500"/>
          </a:bodyPr>
          <a:lstStyle/>
          <a:p>
            <a:r>
              <a:rPr lang="en-US"/>
              <a:t>This project will be developed over the course of 13 weeks.  The time will be utilized as follows (this schedule is subject to change):</a:t>
            </a:r>
          </a:p>
          <a:p>
            <a:pPr lvl="1"/>
            <a:r>
              <a:rPr lang="en-US" b="1" u="sng"/>
              <a:t>Week 01 </a:t>
            </a:r>
            <a:r>
              <a:rPr lang="en-US"/>
              <a:t>– Develop the overall design of the website.  Identify all the features that will be included</a:t>
            </a:r>
          </a:p>
          <a:p>
            <a:pPr lvl="1"/>
            <a:r>
              <a:rPr lang="en-US" b="1" u="sng"/>
              <a:t>Week 02 </a:t>
            </a:r>
            <a:r>
              <a:rPr lang="en-US"/>
              <a:t>– Replace Lorem Ipsum text with useful information.  Update the “About Us” subdomain to include relevant information</a:t>
            </a:r>
          </a:p>
          <a:p>
            <a:pPr lvl="1"/>
            <a:r>
              <a:rPr lang="en-US" b="1" u="sng"/>
              <a:t>Week 03 </a:t>
            </a:r>
            <a:r>
              <a:rPr lang="en-US"/>
              <a:t>– Develop the “Contact Us” page and notification system</a:t>
            </a:r>
          </a:p>
          <a:p>
            <a:pPr lvl="1"/>
            <a:r>
              <a:rPr lang="en-US" b="1" u="sng"/>
              <a:t>Weeks 04, 05, 06 </a:t>
            </a:r>
            <a:r>
              <a:rPr lang="en-US"/>
              <a:t>– Develop the Community Events/Alerts subdomain and notification system</a:t>
            </a:r>
          </a:p>
          <a:p>
            <a:pPr lvl="1"/>
            <a:r>
              <a:rPr lang="en-US" b="1" u="sng"/>
              <a:t>Weeks 07, 08, 09 </a:t>
            </a:r>
            <a:r>
              <a:rPr lang="en-US"/>
              <a:t>– Develop the “Maintenance Request” subdomain and email transcript system</a:t>
            </a:r>
          </a:p>
          <a:p>
            <a:pPr lvl="1"/>
            <a:endParaRPr lang="en-US" dirty="0"/>
          </a:p>
        </p:txBody>
      </p:sp>
    </p:spTree>
    <p:extLst>
      <p:ext uri="{BB962C8B-B14F-4D97-AF65-F5344CB8AC3E}">
        <p14:creationId xmlns:p14="http://schemas.microsoft.com/office/powerpoint/2010/main" val="428891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FA5B-79A0-4033-806E-280E24283738}"/>
              </a:ext>
            </a:extLst>
          </p:cNvPr>
          <p:cNvSpPr>
            <a:spLocks noGrp="1"/>
          </p:cNvSpPr>
          <p:nvPr>
            <p:ph type="title"/>
          </p:nvPr>
        </p:nvSpPr>
        <p:spPr/>
        <p:txBody>
          <a:bodyPr/>
          <a:lstStyle/>
          <a:p>
            <a:r>
              <a:rPr lang="en-US" dirty="0"/>
              <a:t>Project Scope Continued</a:t>
            </a:r>
          </a:p>
        </p:txBody>
      </p:sp>
      <p:sp>
        <p:nvSpPr>
          <p:cNvPr id="3" name="Content Placeholder 2">
            <a:extLst>
              <a:ext uri="{FF2B5EF4-FFF2-40B4-BE49-F238E27FC236}">
                <a16:creationId xmlns:a16="http://schemas.microsoft.com/office/drawing/2014/main" id="{5E4D3BE5-CEA9-42E4-A85D-9829F4545733}"/>
              </a:ext>
            </a:extLst>
          </p:cNvPr>
          <p:cNvSpPr>
            <a:spLocks noGrp="1"/>
          </p:cNvSpPr>
          <p:nvPr>
            <p:ph idx="1"/>
          </p:nvPr>
        </p:nvSpPr>
        <p:spPr/>
        <p:txBody>
          <a:bodyPr/>
          <a:lstStyle/>
          <a:p>
            <a:pPr lvl="1"/>
            <a:r>
              <a:rPr lang="en-US" b="1" u="sng" dirty="0"/>
              <a:t>Weeks 10, 11, 12 </a:t>
            </a:r>
            <a:r>
              <a:rPr lang="en-US" dirty="0"/>
              <a:t>– Incorporate the rent manager and any additional features that may have been suggested</a:t>
            </a:r>
          </a:p>
          <a:p>
            <a:pPr lvl="1"/>
            <a:r>
              <a:rPr lang="en-US" b="1" u="sng" dirty="0"/>
              <a:t>Week 13 </a:t>
            </a:r>
            <a:r>
              <a:rPr lang="en-US" dirty="0"/>
              <a:t>– Final bug fixes, website launch and presentations</a:t>
            </a:r>
          </a:p>
        </p:txBody>
      </p:sp>
    </p:spTree>
    <p:extLst>
      <p:ext uri="{BB962C8B-B14F-4D97-AF65-F5344CB8AC3E}">
        <p14:creationId xmlns:p14="http://schemas.microsoft.com/office/powerpoint/2010/main" val="37459015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72</TotalTime>
  <Words>1057</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CIT498-01 Senior Project</vt:lpstr>
      <vt:lpstr>Background</vt:lpstr>
      <vt:lpstr>Project Goals</vt:lpstr>
      <vt:lpstr>Project Goals Continued</vt:lpstr>
      <vt:lpstr>Stakeholders</vt:lpstr>
      <vt:lpstr>Requirements</vt:lpstr>
      <vt:lpstr>Requirements Continued</vt:lpstr>
      <vt:lpstr>Project Scope</vt:lpstr>
      <vt:lpstr>Project Scope Continued</vt:lpstr>
      <vt:lpstr>Risks</vt:lpstr>
      <vt:lpstr>Final Project Vision</vt:lpstr>
      <vt:lpstr>PowerPoint Presentation</vt:lpstr>
      <vt:lpstr>Final Project Vision Continued</vt:lpstr>
      <vt:lpstr>Breadth Requirements – Database</vt:lpstr>
      <vt:lpstr>Breadth Requirements – Documentation and Support</vt:lpstr>
      <vt:lpstr>Breadth Requirements – Information Assurance and Security</vt:lpstr>
      <vt:lpstr>Breadth Requirements - Networking</vt:lpstr>
      <vt:lpstr>Breadth Requirements – Programming</vt:lpstr>
      <vt:lpstr>Breadth Requirements – Web Technologies</vt:lpstr>
      <vt:lpstr>Research Requirement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CIT498-01 Senior Project</dc:title>
  <dc:creator>Austin Herb</dc:creator>
  <cp:lastModifiedBy>Austin Herb</cp:lastModifiedBy>
  <cp:revision>3</cp:revision>
  <dcterms:created xsi:type="dcterms:W3CDTF">2019-05-29T22:59:10Z</dcterms:created>
  <dcterms:modified xsi:type="dcterms:W3CDTF">2019-05-30T00:15:34Z</dcterms:modified>
</cp:coreProperties>
</file>