
<file path=[Content_Types].xml><?xml version="1.0" encoding="utf-8"?>
<Types xmlns="http://schemas.openxmlformats.org/package/2006/content-types">
  <Default Extension="png" ContentType="image/png"/>
  <Default Extension="pdf" ContentType="application/pdf"/>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13" r:id="rId6"/>
    <p:sldMasterId id="2147484330" r:id="rId7"/>
  </p:sldMasterIdLst>
  <p:notesMasterIdLst>
    <p:notesMasterId r:id="rId45"/>
  </p:notesMasterIdLst>
  <p:handoutMasterIdLst>
    <p:handoutMasterId r:id="rId46"/>
  </p:handoutMasterIdLst>
  <p:sldIdLst>
    <p:sldId id="256" r:id="rId8"/>
    <p:sldId id="258" r:id="rId9"/>
    <p:sldId id="305" r:id="rId10"/>
    <p:sldId id="347" r:id="rId11"/>
    <p:sldId id="348" r:id="rId12"/>
    <p:sldId id="349" r:id="rId13"/>
    <p:sldId id="309" r:id="rId14"/>
    <p:sldId id="310" r:id="rId15"/>
    <p:sldId id="311" r:id="rId16"/>
    <p:sldId id="312" r:id="rId17"/>
    <p:sldId id="313" r:id="rId18"/>
    <p:sldId id="314" r:id="rId19"/>
    <p:sldId id="352" r:id="rId20"/>
    <p:sldId id="315" r:id="rId21"/>
    <p:sldId id="317" r:id="rId22"/>
    <p:sldId id="319" r:id="rId23"/>
    <p:sldId id="351" r:id="rId24"/>
    <p:sldId id="334" r:id="rId25"/>
    <p:sldId id="320" r:id="rId26"/>
    <p:sldId id="335" r:id="rId27"/>
    <p:sldId id="336" r:id="rId28"/>
    <p:sldId id="345" r:id="rId29"/>
    <p:sldId id="346" r:id="rId30"/>
    <p:sldId id="337" r:id="rId31"/>
    <p:sldId id="338" r:id="rId32"/>
    <p:sldId id="344" r:id="rId33"/>
    <p:sldId id="343" r:id="rId34"/>
    <p:sldId id="323" r:id="rId35"/>
    <p:sldId id="324" r:id="rId36"/>
    <p:sldId id="325" r:id="rId37"/>
    <p:sldId id="326" r:id="rId38"/>
    <p:sldId id="329" r:id="rId39"/>
    <p:sldId id="330" r:id="rId40"/>
    <p:sldId id="331" r:id="rId41"/>
    <p:sldId id="355" r:id="rId42"/>
    <p:sldId id="356" r:id="rId43"/>
    <p:sldId id="299"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256"/>
            <p14:sldId id="258"/>
            <p14:sldId id="305"/>
            <p14:sldId id="347"/>
            <p14:sldId id="348"/>
            <p14:sldId id="349"/>
            <p14:sldId id="309"/>
            <p14:sldId id="310"/>
            <p14:sldId id="311"/>
            <p14:sldId id="312"/>
            <p14:sldId id="313"/>
            <p14:sldId id="314"/>
            <p14:sldId id="352"/>
            <p14:sldId id="315"/>
            <p14:sldId id="317"/>
            <p14:sldId id="319"/>
            <p14:sldId id="351"/>
            <p14:sldId id="334"/>
            <p14:sldId id="320"/>
            <p14:sldId id="335"/>
            <p14:sldId id="336"/>
            <p14:sldId id="345"/>
            <p14:sldId id="346"/>
            <p14:sldId id="337"/>
            <p14:sldId id="338"/>
            <p14:sldId id="344"/>
            <p14:sldId id="343"/>
            <p14:sldId id="323"/>
            <p14:sldId id="324"/>
            <p14:sldId id="325"/>
            <p14:sldId id="326"/>
            <p14:sldId id="329"/>
            <p14:sldId id="330"/>
            <p14:sldId id="331"/>
            <p14:sldId id="355"/>
            <p14:sldId id="356"/>
            <p14:sldId id="29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00188F"/>
    <a:srgbClr val="00176B"/>
    <a:srgbClr val="E3008C"/>
    <a:srgbClr val="FFB900"/>
    <a:srgbClr val="FFFFFF"/>
    <a:srgbClr val="232832"/>
    <a:srgbClr val="525252"/>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450" autoAdjust="0"/>
    <p:restoredTop sz="96323" autoAdjust="0"/>
  </p:normalViewPr>
  <p:slideViewPr>
    <p:cSldViewPr>
      <p:cViewPr varScale="1">
        <p:scale>
          <a:sx n="130" d="100"/>
          <a:sy n="130" d="100"/>
        </p:scale>
        <p:origin x="198" y="120"/>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smtClean="0"/>
              <a:t>Critical Bulletins</a:t>
            </a:r>
            <a:endParaRPr lang="en-US" b="0" dirty="0"/>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2</c:v>
                </c:pt>
              </c:numCache>
            </c:numRef>
          </c:val>
          <c:extLst>
            <c:ext xmlns:c16="http://schemas.microsoft.com/office/drawing/2014/chart" uri="{C3380CC4-5D6E-409C-BE32-E72D297353CC}">
              <c16:uniqueId val="{00000000-D95E-49E5-B337-AB945E5EA1DD}"/>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8</c:v>
                </c:pt>
              </c:numCache>
            </c:numRef>
          </c:val>
          <c:extLst>
            <c:ext xmlns:c16="http://schemas.microsoft.com/office/drawing/2014/chart" uri="{C3380CC4-5D6E-409C-BE32-E72D297353CC}">
              <c16:uniqueId val="{00000001-D95E-49E5-B337-AB945E5EA1DD}"/>
            </c:ext>
          </c:extLst>
        </c:ser>
        <c:ser>
          <c:idx val="2"/>
          <c:order val="2"/>
          <c:tx>
            <c:strRef>
              <c:f>Sheet1!$D$1</c:f>
              <c:strCache>
                <c:ptCount val="1"/>
                <c:pt idx="0">
                  <c:v>Full Server</c:v>
                </c:pt>
              </c:strCache>
            </c:strRef>
          </c:tx>
          <c:spPr>
            <a:solidFill>
              <a:schemeClr val="accent3">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Sheet1!$D$2</c:f>
              <c:numCache>
                <c:formatCode>General</c:formatCode>
                <c:ptCount val="1"/>
                <c:pt idx="0">
                  <c:v>23</c:v>
                </c:pt>
              </c:numCache>
            </c:numRef>
          </c:val>
          <c:extLst>
            <c:ext xmlns:c16="http://schemas.microsoft.com/office/drawing/2014/chart" uri="{C3380CC4-5D6E-409C-BE32-E72D297353CC}">
              <c16:uniqueId val="{00000002-D95E-49E5-B337-AB945E5EA1DD}"/>
            </c:ext>
          </c:extLst>
        </c:ser>
        <c:dLbls>
          <c:showLegendKey val="0"/>
          <c:showVal val="0"/>
          <c:showCatName val="0"/>
          <c:showSerName val="0"/>
          <c:showPercent val="0"/>
          <c:showBubbleSize val="0"/>
        </c:dLbls>
        <c:gapWidth val="100"/>
        <c:overlap val="-24"/>
        <c:axId val="-1783794480"/>
        <c:axId val="-1783790128"/>
      </c:barChart>
      <c:catAx>
        <c:axId val="-1783794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90128"/>
        <c:crosses val="autoZero"/>
        <c:auto val="1"/>
        <c:lblAlgn val="ctr"/>
        <c:lblOffset val="100"/>
        <c:noMultiLvlLbl val="0"/>
      </c:catAx>
      <c:valAx>
        <c:axId val="-17837901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94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smtClean="0"/>
              <a:t>Setup Time (sec)</a:t>
            </a:r>
            <a:endParaRPr lang="en-US" b="0" dirty="0"/>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DF73-421E-AE01-B1E156038AF0}"/>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300</c:v>
                </c:pt>
              </c:numCache>
            </c:numRef>
          </c:val>
          <c:extLst>
            <c:ext xmlns:c16="http://schemas.microsoft.com/office/drawing/2014/chart" uri="{C3380CC4-5D6E-409C-BE32-E72D297353CC}">
              <c16:uniqueId val="{00000001-DF73-421E-AE01-B1E156038AF0}"/>
            </c:ext>
          </c:extLst>
        </c:ser>
        <c:dLbls>
          <c:showLegendKey val="0"/>
          <c:showVal val="0"/>
          <c:showCatName val="0"/>
          <c:showSerName val="0"/>
          <c:showPercent val="0"/>
          <c:showBubbleSize val="0"/>
        </c:dLbls>
        <c:gapWidth val="100"/>
        <c:overlap val="-24"/>
        <c:axId val="-1784957424"/>
        <c:axId val="-1784961776"/>
      </c:barChart>
      <c:catAx>
        <c:axId val="-17849574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4961776"/>
        <c:crosses val="autoZero"/>
        <c:auto val="1"/>
        <c:lblAlgn val="ctr"/>
        <c:lblOffset val="100"/>
        <c:noMultiLvlLbl val="0"/>
      </c:catAx>
      <c:valAx>
        <c:axId val="-17849617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4957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a:t>Disk Footprint (GB)</a:t>
            </a:r>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0.29199999999999998</c:v>
                </c:pt>
              </c:numCache>
            </c:numRef>
          </c:val>
          <c:extLst>
            <c:ext xmlns:c16="http://schemas.microsoft.com/office/drawing/2014/chart" uri="{C3380CC4-5D6E-409C-BE32-E72D297353CC}">
              <c16:uniqueId val="{00000000-99FF-4137-B18A-58A0A16E0CE0}"/>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4.84</c:v>
                </c:pt>
              </c:numCache>
            </c:numRef>
          </c:val>
          <c:extLst>
            <c:ext xmlns:c16="http://schemas.microsoft.com/office/drawing/2014/chart" uri="{C3380CC4-5D6E-409C-BE32-E72D297353CC}">
              <c16:uniqueId val="{00000001-99FF-4137-B18A-58A0A16E0CE0}"/>
            </c:ext>
          </c:extLst>
        </c:ser>
        <c:dLbls>
          <c:showLegendKey val="0"/>
          <c:showVal val="0"/>
          <c:showCatName val="0"/>
          <c:showSerName val="0"/>
          <c:showPercent val="0"/>
          <c:showBubbleSize val="0"/>
        </c:dLbls>
        <c:gapWidth val="100"/>
        <c:overlap val="-24"/>
        <c:axId val="-1784971024"/>
        <c:axId val="-1784963952"/>
      </c:barChart>
      <c:catAx>
        <c:axId val="-1784971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4963952"/>
        <c:crosses val="autoZero"/>
        <c:auto val="1"/>
        <c:lblAlgn val="ctr"/>
        <c:lblOffset val="100"/>
        <c:noMultiLvlLbl val="0"/>
      </c:catAx>
      <c:valAx>
        <c:axId val="-17849639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4971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smtClean="0"/>
              <a:t>VHD Size (GB</a:t>
            </a:r>
            <a:r>
              <a:rPr lang="en-US" b="0" dirty="0"/>
              <a:t>)</a:t>
            </a:r>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0.31</c:v>
                </c:pt>
              </c:numCache>
            </c:numRef>
          </c:val>
          <c:extLst>
            <c:ext xmlns:c16="http://schemas.microsoft.com/office/drawing/2014/chart" uri="{C3380CC4-5D6E-409C-BE32-E72D297353CC}">
              <c16:uniqueId val="{00000000-289E-41F1-B953-78FC0143800B}"/>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6.3</c:v>
                </c:pt>
              </c:numCache>
            </c:numRef>
          </c:val>
          <c:extLst>
            <c:ext xmlns:c16="http://schemas.microsoft.com/office/drawing/2014/chart" uri="{C3380CC4-5D6E-409C-BE32-E72D297353CC}">
              <c16:uniqueId val="{00000001-289E-41F1-B953-78FC0143800B}"/>
            </c:ext>
          </c:extLst>
        </c:ser>
        <c:dLbls>
          <c:showLegendKey val="0"/>
          <c:showVal val="0"/>
          <c:showCatName val="0"/>
          <c:showSerName val="0"/>
          <c:showPercent val="0"/>
          <c:showBubbleSize val="0"/>
        </c:dLbls>
        <c:gapWidth val="100"/>
        <c:overlap val="-24"/>
        <c:axId val="-1784969392"/>
        <c:axId val="-1784968848"/>
      </c:barChart>
      <c:catAx>
        <c:axId val="-17849693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4968848"/>
        <c:crosses val="autoZero"/>
        <c:auto val="1"/>
        <c:lblAlgn val="ctr"/>
        <c:lblOffset val="100"/>
        <c:noMultiLvlLbl val="0"/>
      </c:catAx>
      <c:valAx>
        <c:axId val="-17849688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4969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smtClean="0"/>
              <a:t>Important Bulletins</a:t>
            </a:r>
            <a:endParaRPr lang="en-US" b="0" dirty="0"/>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9</c:v>
                </c:pt>
              </c:numCache>
            </c:numRef>
          </c:val>
          <c:extLst>
            <c:ext xmlns:c16="http://schemas.microsoft.com/office/drawing/2014/chart" uri="{C3380CC4-5D6E-409C-BE32-E72D297353CC}">
              <c16:uniqueId val="{00000000-AC43-43CA-A4C1-7D47147752EE}"/>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23</c:v>
                </c:pt>
              </c:numCache>
            </c:numRef>
          </c:val>
          <c:extLst>
            <c:ext xmlns:c16="http://schemas.microsoft.com/office/drawing/2014/chart" uri="{C3380CC4-5D6E-409C-BE32-E72D297353CC}">
              <c16:uniqueId val="{00000001-AC43-43CA-A4C1-7D47147752EE}"/>
            </c:ext>
          </c:extLst>
        </c:ser>
        <c:ser>
          <c:idx val="2"/>
          <c:order val="2"/>
          <c:tx>
            <c:strRef>
              <c:f>Sheet1!$D$1</c:f>
              <c:strCache>
                <c:ptCount val="1"/>
                <c:pt idx="0">
                  <c:v>Full Server</c:v>
                </c:pt>
              </c:strCache>
            </c:strRef>
          </c:tx>
          <c:spPr>
            <a:solidFill>
              <a:schemeClr val="accent3">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Sheet1!$D$2</c:f>
              <c:numCache>
                <c:formatCode>General</c:formatCode>
                <c:ptCount val="1"/>
                <c:pt idx="0">
                  <c:v>26</c:v>
                </c:pt>
              </c:numCache>
            </c:numRef>
          </c:val>
          <c:extLst>
            <c:ext xmlns:c16="http://schemas.microsoft.com/office/drawing/2014/chart" uri="{C3380CC4-5D6E-409C-BE32-E72D297353CC}">
              <c16:uniqueId val="{00000002-AC43-43CA-A4C1-7D47147752EE}"/>
            </c:ext>
          </c:extLst>
        </c:ser>
        <c:dLbls>
          <c:showLegendKey val="0"/>
          <c:showVal val="0"/>
          <c:showCatName val="0"/>
          <c:showSerName val="0"/>
          <c:showPercent val="0"/>
          <c:showBubbleSize val="0"/>
        </c:dLbls>
        <c:gapWidth val="100"/>
        <c:overlap val="-24"/>
        <c:axId val="-1783793936"/>
        <c:axId val="-1783781424"/>
      </c:barChart>
      <c:catAx>
        <c:axId val="-1783793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81424"/>
        <c:crosses val="autoZero"/>
        <c:auto val="1"/>
        <c:lblAlgn val="ctr"/>
        <c:lblOffset val="100"/>
        <c:noMultiLvlLbl val="0"/>
      </c:catAx>
      <c:valAx>
        <c:axId val="-1783781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93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smtClean="0"/>
              <a:t>Number of  Reboots</a:t>
            </a:r>
            <a:endParaRPr lang="en-US" b="0" dirty="0"/>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C421-4FC3-A358-BD66DC4E2E04}"/>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6</c:v>
                </c:pt>
              </c:numCache>
            </c:numRef>
          </c:val>
          <c:extLst>
            <c:ext xmlns:c16="http://schemas.microsoft.com/office/drawing/2014/chart" uri="{C3380CC4-5D6E-409C-BE32-E72D297353CC}">
              <c16:uniqueId val="{00000001-C421-4FC3-A358-BD66DC4E2E04}"/>
            </c:ext>
          </c:extLst>
        </c:ser>
        <c:ser>
          <c:idx val="2"/>
          <c:order val="2"/>
          <c:tx>
            <c:strRef>
              <c:f>Sheet1!$D$1</c:f>
              <c:strCache>
                <c:ptCount val="1"/>
                <c:pt idx="0">
                  <c:v>Full Server</c:v>
                </c:pt>
              </c:strCache>
            </c:strRef>
          </c:tx>
          <c:spPr>
            <a:solidFill>
              <a:schemeClr val="accent3">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Sheet1!$D$2</c:f>
              <c:numCache>
                <c:formatCode>General</c:formatCode>
                <c:ptCount val="1"/>
                <c:pt idx="0">
                  <c:v>11</c:v>
                </c:pt>
              </c:numCache>
            </c:numRef>
          </c:val>
          <c:extLst>
            <c:ext xmlns:c16="http://schemas.microsoft.com/office/drawing/2014/chart" uri="{C3380CC4-5D6E-409C-BE32-E72D297353CC}">
              <c16:uniqueId val="{00000002-C421-4FC3-A358-BD66DC4E2E04}"/>
            </c:ext>
          </c:extLst>
        </c:ser>
        <c:dLbls>
          <c:showLegendKey val="0"/>
          <c:showVal val="0"/>
          <c:showCatName val="0"/>
          <c:showSerName val="0"/>
          <c:showPercent val="0"/>
          <c:showBubbleSize val="0"/>
        </c:dLbls>
        <c:gapWidth val="100"/>
        <c:overlap val="-24"/>
        <c:axId val="-1783782512"/>
        <c:axId val="-1783791760"/>
      </c:barChart>
      <c:catAx>
        <c:axId val="-17837825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91760"/>
        <c:crosses val="autoZero"/>
        <c:auto val="1"/>
        <c:lblAlgn val="ctr"/>
        <c:lblOffset val="100"/>
        <c:noMultiLvlLbl val="0"/>
      </c:catAx>
      <c:valAx>
        <c:axId val="-17837917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82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smtClean="0"/>
              <a:t>Ports open</a:t>
            </a:r>
            <a:endParaRPr lang="en-US" b="0" dirty="0"/>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12</c:v>
                </c:pt>
              </c:numCache>
            </c:numRef>
          </c:val>
          <c:extLst>
            <c:ext xmlns:c16="http://schemas.microsoft.com/office/drawing/2014/chart" uri="{C3380CC4-5D6E-409C-BE32-E72D297353CC}">
              <c16:uniqueId val="{00000000-BA6C-4B24-9AC2-66297F99C08B}"/>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31</c:v>
                </c:pt>
              </c:numCache>
            </c:numRef>
          </c:val>
          <c:extLst>
            <c:ext xmlns:c16="http://schemas.microsoft.com/office/drawing/2014/chart" uri="{C3380CC4-5D6E-409C-BE32-E72D297353CC}">
              <c16:uniqueId val="{00000001-BA6C-4B24-9AC2-66297F99C08B}"/>
            </c:ext>
          </c:extLst>
        </c:ser>
        <c:dLbls>
          <c:showLegendKey val="0"/>
          <c:showVal val="0"/>
          <c:showCatName val="0"/>
          <c:showSerName val="0"/>
          <c:showPercent val="0"/>
          <c:showBubbleSize val="0"/>
        </c:dLbls>
        <c:gapWidth val="100"/>
        <c:overlap val="-24"/>
        <c:axId val="-1783795024"/>
        <c:axId val="-1783791216"/>
      </c:barChart>
      <c:catAx>
        <c:axId val="-1783795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91216"/>
        <c:crosses val="autoZero"/>
        <c:auto val="1"/>
        <c:lblAlgn val="ctr"/>
        <c:lblOffset val="100"/>
        <c:noMultiLvlLbl val="0"/>
      </c:catAx>
      <c:valAx>
        <c:axId val="-17837912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95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smtClean="0"/>
              <a:t>Services</a:t>
            </a:r>
            <a:r>
              <a:rPr lang="en-US" b="0" baseline="0" dirty="0" smtClean="0"/>
              <a:t> running</a:t>
            </a:r>
            <a:endParaRPr lang="en-US" b="0" dirty="0"/>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22</c:v>
                </c:pt>
              </c:numCache>
            </c:numRef>
          </c:val>
          <c:extLst>
            <c:ext xmlns:c16="http://schemas.microsoft.com/office/drawing/2014/chart" uri="{C3380CC4-5D6E-409C-BE32-E72D297353CC}">
              <c16:uniqueId val="{00000000-4048-4C8F-B456-9683FE54DBCD}"/>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46</c:v>
                </c:pt>
              </c:numCache>
            </c:numRef>
          </c:val>
          <c:extLst>
            <c:ext xmlns:c16="http://schemas.microsoft.com/office/drawing/2014/chart" uri="{C3380CC4-5D6E-409C-BE32-E72D297353CC}">
              <c16:uniqueId val="{00000001-4048-4C8F-B456-9683FE54DBCD}"/>
            </c:ext>
          </c:extLst>
        </c:ser>
        <c:dLbls>
          <c:showLegendKey val="0"/>
          <c:showVal val="0"/>
          <c:showCatName val="0"/>
          <c:showSerName val="0"/>
          <c:showPercent val="0"/>
          <c:showBubbleSize val="0"/>
        </c:dLbls>
        <c:gapWidth val="100"/>
        <c:overlap val="-24"/>
        <c:axId val="-1783780336"/>
        <c:axId val="-1783780880"/>
      </c:barChart>
      <c:catAx>
        <c:axId val="-17837803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80880"/>
        <c:crosses val="autoZero"/>
        <c:auto val="1"/>
        <c:lblAlgn val="ctr"/>
        <c:lblOffset val="100"/>
        <c:noMultiLvlLbl val="0"/>
      </c:catAx>
      <c:valAx>
        <c:axId val="-17837808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80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smtClean="0"/>
              <a:t>Drivers</a:t>
            </a:r>
            <a:r>
              <a:rPr lang="en-US" b="0" baseline="0" dirty="0" smtClean="0"/>
              <a:t> loaded</a:t>
            </a:r>
            <a:endParaRPr lang="en-US" b="0" dirty="0"/>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73</c:v>
                </c:pt>
              </c:numCache>
            </c:numRef>
          </c:val>
          <c:extLst>
            <c:ext xmlns:c16="http://schemas.microsoft.com/office/drawing/2014/chart" uri="{C3380CC4-5D6E-409C-BE32-E72D297353CC}">
              <c16:uniqueId val="{00000000-F63B-41E7-914D-15CA2B09AF77}"/>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98</c:v>
                </c:pt>
              </c:numCache>
            </c:numRef>
          </c:val>
          <c:extLst>
            <c:ext xmlns:c16="http://schemas.microsoft.com/office/drawing/2014/chart" uri="{C3380CC4-5D6E-409C-BE32-E72D297353CC}">
              <c16:uniqueId val="{00000001-F63B-41E7-914D-15CA2B09AF77}"/>
            </c:ext>
          </c:extLst>
        </c:ser>
        <c:dLbls>
          <c:showLegendKey val="0"/>
          <c:showVal val="0"/>
          <c:showCatName val="0"/>
          <c:showSerName val="0"/>
          <c:showPercent val="0"/>
          <c:showBubbleSize val="0"/>
        </c:dLbls>
        <c:gapWidth val="100"/>
        <c:overlap val="-24"/>
        <c:axId val="-1783786864"/>
        <c:axId val="-1783785776"/>
      </c:barChart>
      <c:catAx>
        <c:axId val="-17837868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85776"/>
        <c:crosses val="autoZero"/>
        <c:auto val="1"/>
        <c:lblAlgn val="ctr"/>
        <c:lblOffset val="100"/>
        <c:noMultiLvlLbl val="0"/>
      </c:catAx>
      <c:valAx>
        <c:axId val="-17837857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86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smtClean="0"/>
              <a:t>Boot IO (MB)</a:t>
            </a:r>
            <a:endParaRPr lang="en-US" b="0" dirty="0"/>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150</c:v>
                </c:pt>
              </c:numCache>
            </c:numRef>
          </c:val>
          <c:extLst>
            <c:ext xmlns:c16="http://schemas.microsoft.com/office/drawing/2014/chart" uri="{C3380CC4-5D6E-409C-BE32-E72D297353CC}">
              <c16:uniqueId val="{00000000-425D-465E-8573-E30CAB202F89}"/>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255</c:v>
                </c:pt>
              </c:numCache>
            </c:numRef>
          </c:val>
          <c:extLst>
            <c:ext xmlns:c16="http://schemas.microsoft.com/office/drawing/2014/chart" uri="{C3380CC4-5D6E-409C-BE32-E72D297353CC}">
              <c16:uniqueId val="{00000001-425D-465E-8573-E30CAB202F89}"/>
            </c:ext>
          </c:extLst>
        </c:ser>
        <c:dLbls>
          <c:showLegendKey val="0"/>
          <c:showVal val="0"/>
          <c:showCatName val="0"/>
          <c:showSerName val="0"/>
          <c:showPercent val="0"/>
          <c:showBubbleSize val="0"/>
        </c:dLbls>
        <c:gapWidth val="100"/>
        <c:overlap val="-24"/>
        <c:axId val="-1783784688"/>
        <c:axId val="-1783783056"/>
      </c:barChart>
      <c:catAx>
        <c:axId val="-17837846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83056"/>
        <c:crosses val="autoZero"/>
        <c:auto val="1"/>
        <c:lblAlgn val="ctr"/>
        <c:lblOffset val="100"/>
        <c:noMultiLvlLbl val="0"/>
      </c:catAx>
      <c:valAx>
        <c:axId val="-17837830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3784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a:t>Process Count</a:t>
            </a:r>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21</c:v>
                </c:pt>
              </c:numCache>
            </c:numRef>
          </c:val>
          <c:extLst>
            <c:ext xmlns:c16="http://schemas.microsoft.com/office/drawing/2014/chart" uri="{C3380CC4-5D6E-409C-BE32-E72D297353CC}">
              <c16:uniqueId val="{00000000-243C-4ABC-8E4E-A5D98DA380ED}"/>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26</c:v>
                </c:pt>
              </c:numCache>
            </c:numRef>
          </c:val>
          <c:extLst>
            <c:ext xmlns:c16="http://schemas.microsoft.com/office/drawing/2014/chart" uri="{C3380CC4-5D6E-409C-BE32-E72D297353CC}">
              <c16:uniqueId val="{00000001-243C-4ABC-8E4E-A5D98DA380ED}"/>
            </c:ext>
          </c:extLst>
        </c:ser>
        <c:dLbls>
          <c:showLegendKey val="0"/>
          <c:showVal val="0"/>
          <c:showCatName val="0"/>
          <c:showSerName val="0"/>
          <c:showPercent val="0"/>
          <c:showBubbleSize val="0"/>
        </c:dLbls>
        <c:gapWidth val="100"/>
        <c:overlap val="-24"/>
        <c:axId val="-1784970480"/>
        <c:axId val="-1784956336"/>
      </c:barChart>
      <c:catAx>
        <c:axId val="-1784970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4956336"/>
        <c:crosses val="autoZero"/>
        <c:auto val="1"/>
        <c:lblAlgn val="ctr"/>
        <c:lblOffset val="100"/>
        <c:noMultiLvlLbl val="0"/>
      </c:catAx>
      <c:valAx>
        <c:axId val="-17849563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4970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0" dirty="0" smtClean="0"/>
              <a:t>Kernel memory in use (MB)</a:t>
            </a:r>
            <a:endParaRPr lang="en-US" b="0" dirty="0"/>
          </a:p>
        </c:rich>
      </c:tx>
      <c:overlay val="0"/>
      <c:spPr>
        <a:noFill/>
        <a:ln>
          <a:noFill/>
        </a:ln>
        <a:effectLst/>
      </c:spPr>
      <c:txPr>
        <a:bodyPr rot="0" spcFirstLastPara="1" vertOverflow="ellipsis" vert="horz" wrap="square" anchor="ctr" anchorCtr="1"/>
        <a:lstStyle/>
        <a:p>
          <a:pPr>
            <a:defRPr sz="2128" b="0"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Nano Server</c:v>
                </c:pt>
              </c:strCache>
            </c:strRef>
          </c:tx>
          <c:spPr>
            <a:solidFill>
              <a:schemeClr val="accent1">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Sheet1!$B$2</c:f>
              <c:numCache>
                <c:formatCode>General</c:formatCode>
                <c:ptCount val="1"/>
                <c:pt idx="0">
                  <c:v>61</c:v>
                </c:pt>
              </c:numCache>
            </c:numRef>
          </c:val>
          <c:extLst>
            <c:ext xmlns:c16="http://schemas.microsoft.com/office/drawing/2014/chart" uri="{C3380CC4-5D6E-409C-BE32-E72D297353CC}">
              <c16:uniqueId val="{00000000-B346-4F28-9863-5AD91F93AC2F}"/>
            </c:ext>
          </c:extLst>
        </c:ser>
        <c:ser>
          <c:idx val="1"/>
          <c:order val="1"/>
          <c:tx>
            <c:strRef>
              <c:f>Sheet1!$C$1</c:f>
              <c:strCache>
                <c:ptCount val="1"/>
                <c:pt idx="0">
                  <c:v>Server Core</c:v>
                </c:pt>
              </c:strCache>
            </c:strRef>
          </c:tx>
          <c:spPr>
            <a:solidFill>
              <a:schemeClr val="accent2">
                <a:shade val="80000"/>
                <a:satMod val="18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c:spPr>
          <c:invertIfNegative val="0"/>
          <c:cat>
            <c:numRef>
              <c:f>Sheet1!$A$2</c:f>
              <c:numCache>
                <c:formatCode>General</c:formatCode>
                <c:ptCount val="1"/>
              </c:numCache>
            </c:numRef>
          </c:cat>
          <c:val>
            <c:numRef>
              <c:f>Sheet1!$C$2</c:f>
              <c:numCache>
                <c:formatCode>General</c:formatCode>
                <c:ptCount val="1"/>
                <c:pt idx="0">
                  <c:v>139</c:v>
                </c:pt>
              </c:numCache>
            </c:numRef>
          </c:val>
          <c:extLst>
            <c:ext xmlns:c16="http://schemas.microsoft.com/office/drawing/2014/chart" uri="{C3380CC4-5D6E-409C-BE32-E72D297353CC}">
              <c16:uniqueId val="{00000001-B346-4F28-9863-5AD91F93AC2F}"/>
            </c:ext>
          </c:extLst>
        </c:ser>
        <c:dLbls>
          <c:showLegendKey val="0"/>
          <c:showVal val="0"/>
          <c:showCatName val="0"/>
          <c:showSerName val="0"/>
          <c:showPercent val="0"/>
          <c:showBubbleSize val="0"/>
        </c:dLbls>
        <c:gapWidth val="100"/>
        <c:overlap val="-24"/>
        <c:axId val="-1784958512"/>
        <c:axId val="-1784957968"/>
      </c:barChart>
      <c:catAx>
        <c:axId val="-17849585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4957968"/>
        <c:crosses val="autoZero"/>
        <c:auto val="1"/>
        <c:lblAlgn val="ctr"/>
        <c:lblOffset val="100"/>
        <c:noMultiLvlLbl val="0"/>
      </c:catAx>
      <c:valAx>
        <c:axId val="-17849579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784958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4/30/2015 6:29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4/30/2015 6:29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4/30/2015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4/30/2015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dirty="0" smtClean="0"/>
              <a:t>Build 2014</a:t>
            </a:r>
            <a:endParaRPr lang="en-US" dirty="0"/>
          </a:p>
        </p:txBody>
      </p:sp>
    </p:spTree>
    <p:extLst>
      <p:ext uri="{BB962C8B-B14F-4D97-AF65-F5344CB8AC3E}">
        <p14:creationId xmlns:p14="http://schemas.microsoft.com/office/powerpoint/2010/main" val="480285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Microsoft Ignite 2015</a:t>
            </a:r>
            <a:endParaRPr lang="en-US" dirty="0" smtClean="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4/30/2015 6:29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34075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d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49340"/>
            <a:ext cx="1707455" cy="36576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9471" y="296862"/>
            <a:ext cx="2560320" cy="653812"/>
          </a:xfrm>
          <a:prstGeom prst="rect">
            <a:avLst/>
          </a:prstGeom>
        </p:spPr>
      </p:pic>
    </p:spTree>
    <p:extLst>
      <p:ext uri="{BB962C8B-B14F-4D97-AF65-F5344CB8AC3E}">
        <p14:creationId xmlns:p14="http://schemas.microsoft.com/office/powerpoint/2010/main" val="3776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grpSp>
        <p:nvGrpSpPr>
          <p:cNvPr id="3" name="Group 2"/>
          <p:cNvGrpSpPr/>
          <p:nvPr userDrawn="1"/>
        </p:nvGrpSpPr>
        <p:grpSpPr>
          <a:xfrm>
            <a:off x="-1" y="6240462"/>
            <a:ext cx="12436475" cy="754063"/>
            <a:chOff x="0" y="6184668"/>
            <a:chExt cx="12192000" cy="673331"/>
          </a:xfrm>
        </p:grpSpPr>
        <p:sp>
          <p:nvSpPr>
            <p:cNvPr id="4" name="Rectangle 3"/>
            <p:cNvSpPr/>
            <p:nvPr userDrawn="1"/>
          </p:nvSpPr>
          <p:spPr bwMode="auto">
            <a:xfrm>
              <a:off x="0" y="6184668"/>
              <a:ext cx="12192000" cy="673331"/>
            </a:xfrm>
            <a:prstGeom prst="rect">
              <a:avLst/>
            </a:prstGeom>
            <a:solidFill>
              <a:schemeClr val="bg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MSFT_logo_rgb_C-Wht.png"/>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900666" y="6394541"/>
              <a:ext cx="1022096" cy="375920"/>
            </a:xfrm>
            <a:prstGeom prst="rect">
              <a:avLst/>
            </a:prstGeom>
          </p:spPr>
        </p:pic>
        <p:sp>
          <p:nvSpPr>
            <p:cNvPr id="6" name="TextBox 5"/>
            <p:cNvSpPr txBox="1"/>
            <p:nvPr userDrawn="1"/>
          </p:nvSpPr>
          <p:spPr>
            <a:xfrm>
              <a:off x="373149" y="6504026"/>
              <a:ext cx="1263650" cy="153888"/>
            </a:xfrm>
            <a:prstGeom prst="rect">
              <a:avLst/>
            </a:prstGeom>
            <a:noFill/>
          </p:spPr>
          <p:txBody>
            <a:bodyPr wrap="square" lIns="0" tIns="0" rIns="0" bIns="0" rtlCol="0" anchor="t">
              <a:spAutoFit/>
            </a:bodyPr>
            <a:lstStyle/>
            <a:p>
              <a:pPr algn="l"/>
              <a:r>
                <a:rPr lang="en-US" sz="1000" dirty="0" smtClean="0">
                  <a:solidFill>
                    <a:schemeClr val="tx1"/>
                  </a:solidFill>
                  <a:latin typeface="Segoe UI"/>
                  <a:cs typeface="Segoe UI"/>
                </a:rPr>
                <a:t>Microsoft Confidential</a:t>
              </a:r>
              <a:endParaRPr lang="en-US" sz="1000" dirty="0">
                <a:solidFill>
                  <a:schemeClr val="tx1"/>
                </a:solidFill>
                <a:latin typeface="Segoe UI"/>
                <a:cs typeface="Segoe UI"/>
              </a:endParaRPr>
            </a:p>
          </p:txBody>
        </p:sp>
      </p:grpSp>
    </p:spTree>
    <p:extLst>
      <p:ext uri="{BB962C8B-B14F-4D97-AF65-F5344CB8AC3E}">
        <p14:creationId xmlns:p14="http://schemas.microsoft.com/office/powerpoint/2010/main" val="272667205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889798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2460860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2092881"/>
          </a:xfrm>
        </p:spPr>
        <p:txBody>
          <a:bodyPr>
            <a:spAutoFit/>
          </a:bodyPr>
          <a:lstStyle>
            <a:lvl1pPr>
              <a:buClr>
                <a:schemeClr val="tx2"/>
              </a:buClr>
              <a:defRPr sz="4000">
                <a:gradFill>
                  <a:gsLst>
                    <a:gs pos="7080">
                      <a:schemeClr val="tx2"/>
                    </a:gs>
                    <a:gs pos="36283">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358554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8182186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190720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4746545"/>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102688223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56236871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271449205"/>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15456353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6998369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24935940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5487094"/>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78363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082259033"/>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103240790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45970620"/>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143120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374225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550129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501679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4699423"/>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816686204"/>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3159167207"/>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60336909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02560912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98445277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4901970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475660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801838"/>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99090846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152432341"/>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25624906"/>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723106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5417539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image" Target="../media/image1.png"/><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4.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08" r:id="rId17"/>
    <p:sldLayoutId id="2147484309" r:id="rId18"/>
    <p:sldLayoutId id="2147484310" r:id="rId19"/>
    <p:sldLayoutId id="2147484311" r:id="rId20"/>
    <p:sldLayoutId id="2147484312" r:id="rId21"/>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11842928"/>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671999103"/>
      </p:ext>
    </p:extLst>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 id="2147484346"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3.xml"/><Relationship Id="rId4" Type="http://schemas.openxmlformats.org/officeDocument/2006/relationships/chart" Target="../charts/chart9.xml"/></Relationships>
</file>

<file path=ppt/slides/_rels/slide3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xml"/><Relationship Id="rId4" Type="http://schemas.openxmlformats.org/officeDocument/2006/relationships/chart" Target="../charts/char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mailto:nanoserver@microsoft.com"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www.microsoft.com/click/services/Redirect2.ashx?CR_CC=200623246" TargetMode="External"/><Relationship Id="rId2" Type="http://schemas.openxmlformats.org/officeDocument/2006/relationships/hyperlink" Target="http://www.microsoft.com/click/services/Redirect2.ashx?CR_CC=200623237" TargetMode="External"/><Relationship Id="rId1" Type="http://schemas.openxmlformats.org/officeDocument/2006/relationships/slideLayout" Target="../slideLayouts/slideLayout53.xml"/><Relationship Id="rId4" Type="http://schemas.openxmlformats.org/officeDocument/2006/relationships/hyperlink" Target="http://www.microsoft.com/click/services/Redirect2.ashx?CR_CC=200623236"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4136517"/>
          </a:xfrm>
        </p:spPr>
        <p:txBody>
          <a:bodyPr/>
          <a:lstStyle/>
          <a:p>
            <a:r>
              <a:rPr lang="en-US" dirty="0" smtClean="0"/>
              <a:t>A new headless, 64-bit only, deployment option for Windows Server</a:t>
            </a:r>
          </a:p>
          <a:p>
            <a:r>
              <a:rPr lang="en-US" dirty="0" smtClean="0"/>
              <a:t>Deep refactoring focused on </a:t>
            </a:r>
          </a:p>
          <a:p>
            <a:pPr lvl="1"/>
            <a:r>
              <a:rPr lang="en-US" dirty="0" smtClean="0"/>
              <a:t>CloudOS infrastructure</a:t>
            </a:r>
          </a:p>
          <a:p>
            <a:pPr lvl="1"/>
            <a:r>
              <a:rPr lang="en-US" dirty="0" smtClean="0"/>
              <a:t>Born-in-the-cloud applications</a:t>
            </a:r>
          </a:p>
          <a:p>
            <a:r>
              <a:rPr lang="en-US" dirty="0" smtClean="0"/>
              <a:t>Follow the Server Core pattern</a:t>
            </a:r>
          </a:p>
          <a:p>
            <a:endParaRPr lang="en-US" dirty="0"/>
          </a:p>
        </p:txBody>
      </p:sp>
      <p:sp>
        <p:nvSpPr>
          <p:cNvPr id="2" name="Title 1"/>
          <p:cNvSpPr>
            <a:spLocks noGrp="1"/>
          </p:cNvSpPr>
          <p:nvPr>
            <p:ph type="title"/>
          </p:nvPr>
        </p:nvSpPr>
        <p:spPr/>
        <p:txBody>
          <a:bodyPr/>
          <a:lstStyle/>
          <a:p>
            <a:r>
              <a:rPr lang="en-US" dirty="0" err="1"/>
              <a:t>Nano</a:t>
            </a:r>
            <a:r>
              <a:rPr lang="en-US" dirty="0"/>
              <a:t> Server </a:t>
            </a:r>
            <a:r>
              <a:rPr lang="en-US" dirty="0" smtClean="0"/>
              <a:t>- Next Step in Our Cloud Journey</a:t>
            </a:r>
            <a:endParaRPr lang="en-US" dirty="0"/>
          </a:p>
        </p:txBody>
      </p:sp>
      <p:pic>
        <p:nvPicPr>
          <p:cNvPr id="4" name="Picture 3"/>
          <p:cNvPicPr>
            <a:picLocks noChangeAspect="1"/>
          </p:cNvPicPr>
          <p:nvPr/>
        </p:nvPicPr>
        <p:blipFill>
          <a:blip r:embed="rId2"/>
          <a:stretch>
            <a:fillRect/>
          </a:stretch>
        </p:blipFill>
        <p:spPr>
          <a:xfrm>
            <a:off x="3445882" y="2354262"/>
            <a:ext cx="8973683" cy="4508760"/>
          </a:xfrm>
          <a:prstGeom prst="rect">
            <a:avLst/>
          </a:prstGeom>
        </p:spPr>
      </p:pic>
    </p:spTree>
    <p:extLst>
      <p:ext uri="{BB962C8B-B14F-4D97-AF65-F5344CB8AC3E}">
        <p14:creationId xmlns:p14="http://schemas.microsoft.com/office/powerpoint/2010/main" val="3407252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5749266"/>
          </a:xfrm>
        </p:spPr>
        <p:txBody>
          <a:bodyPr/>
          <a:lstStyle/>
          <a:p>
            <a:r>
              <a:rPr lang="en-US" dirty="0" smtClean="0"/>
              <a:t>Zero-footprint model </a:t>
            </a:r>
          </a:p>
          <a:p>
            <a:pPr lvl="1"/>
            <a:r>
              <a:rPr lang="en-US" dirty="0"/>
              <a:t>Server Roles </a:t>
            </a:r>
            <a:r>
              <a:rPr lang="en-US" dirty="0" smtClean="0"/>
              <a:t>and Optional Features </a:t>
            </a:r>
            <a:r>
              <a:rPr lang="en-US" dirty="0"/>
              <a:t>l</a:t>
            </a:r>
            <a:r>
              <a:rPr lang="en-US" dirty="0" smtClean="0"/>
              <a:t>ive outside of </a:t>
            </a:r>
            <a:r>
              <a:rPr lang="en-US" dirty="0" err="1" smtClean="0"/>
              <a:t>Nano</a:t>
            </a:r>
            <a:r>
              <a:rPr lang="en-US" dirty="0" smtClean="0"/>
              <a:t> Server</a:t>
            </a:r>
          </a:p>
          <a:p>
            <a:pPr lvl="1"/>
            <a:r>
              <a:rPr lang="en-US" dirty="0" smtClean="0"/>
              <a:t>Standalone packages that install like applications</a:t>
            </a:r>
          </a:p>
          <a:p>
            <a:r>
              <a:rPr lang="en-US" dirty="0" smtClean="0"/>
              <a:t>Key Roles &amp; Features</a:t>
            </a:r>
          </a:p>
          <a:p>
            <a:pPr lvl="1"/>
            <a:r>
              <a:rPr lang="en-US" dirty="0" smtClean="0"/>
              <a:t>Hyper-V, Storage (</a:t>
            </a:r>
            <a:r>
              <a:rPr lang="en-US" dirty="0" err="1" smtClean="0"/>
              <a:t>SoFS</a:t>
            </a:r>
            <a:r>
              <a:rPr lang="en-US" dirty="0" smtClean="0"/>
              <a:t>), and Clustering</a:t>
            </a:r>
          </a:p>
          <a:p>
            <a:pPr lvl="1"/>
            <a:r>
              <a:rPr lang="en-US" dirty="0" smtClean="0"/>
              <a:t>Core CLR, ASP.NET 5 &amp; </a:t>
            </a:r>
            <a:r>
              <a:rPr lang="en-US" dirty="0" err="1" smtClean="0"/>
              <a:t>PaaS</a:t>
            </a:r>
            <a:endParaRPr lang="en-US" dirty="0" smtClean="0"/>
          </a:p>
          <a:p>
            <a:r>
              <a:rPr lang="en-US" dirty="0" smtClean="0"/>
              <a:t>Full Windows Server driver support</a:t>
            </a:r>
          </a:p>
          <a:p>
            <a:r>
              <a:rPr lang="en-US" dirty="0" smtClean="0"/>
              <a:t>Antimalware Built-in</a:t>
            </a:r>
          </a:p>
          <a:p>
            <a:r>
              <a:rPr lang="en-US" dirty="0" smtClean="0"/>
              <a:t>System Center and Apps Insight agents to follow </a:t>
            </a:r>
          </a:p>
          <a:p>
            <a:endParaRPr lang="en-US" dirty="0"/>
          </a:p>
        </p:txBody>
      </p:sp>
      <p:sp>
        <p:nvSpPr>
          <p:cNvPr id="2" name="Title 1"/>
          <p:cNvSpPr>
            <a:spLocks noGrp="1"/>
          </p:cNvSpPr>
          <p:nvPr>
            <p:ph type="title"/>
          </p:nvPr>
        </p:nvSpPr>
        <p:spPr/>
        <p:txBody>
          <a:bodyPr/>
          <a:lstStyle/>
          <a:p>
            <a:r>
              <a:rPr lang="en-US" dirty="0" err="1" smtClean="0"/>
              <a:t>Nano</a:t>
            </a:r>
            <a:r>
              <a:rPr lang="en-US" dirty="0" smtClean="0"/>
              <a:t> Server - Roles &amp; Features</a:t>
            </a:r>
            <a:endParaRPr lang="en-US" dirty="0"/>
          </a:p>
        </p:txBody>
      </p:sp>
    </p:spTree>
    <p:extLst>
      <p:ext uri="{BB962C8B-B14F-4D97-AF65-F5344CB8AC3E}">
        <p14:creationId xmlns:p14="http://schemas.microsoft.com/office/powerpoint/2010/main" val="3488702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4555093"/>
          </a:xfrm>
        </p:spPr>
        <p:txBody>
          <a:bodyPr/>
          <a:lstStyle/>
          <a:p>
            <a:r>
              <a:rPr lang="en-US" dirty="0" smtClean="0"/>
              <a:t>Eliminating the need to ever sit in front of a server</a:t>
            </a:r>
          </a:p>
          <a:p>
            <a:r>
              <a:rPr lang="en-US" dirty="0"/>
              <a:t>Configuration via PowerShell Desired State Configuration (DSC)</a:t>
            </a:r>
          </a:p>
          <a:p>
            <a:r>
              <a:rPr lang="en-US" dirty="0" smtClean="0"/>
              <a:t>Remote management/automation via Core PowerShell and WMI</a:t>
            </a:r>
          </a:p>
          <a:p>
            <a:pPr lvl="0"/>
            <a:r>
              <a:rPr lang="en-US" dirty="0"/>
              <a:t>Integrate into </a:t>
            </a:r>
            <a:r>
              <a:rPr lang="en-US" dirty="0" smtClean="0"/>
              <a:t>DevOps </a:t>
            </a:r>
            <a:r>
              <a:rPr lang="en-US" dirty="0"/>
              <a:t>toolchains</a:t>
            </a:r>
          </a:p>
          <a:p>
            <a:endParaRPr lang="en-US" dirty="0" smtClean="0"/>
          </a:p>
        </p:txBody>
      </p:sp>
      <p:sp>
        <p:nvSpPr>
          <p:cNvPr id="2" name="Title 1"/>
          <p:cNvSpPr>
            <a:spLocks noGrp="1"/>
          </p:cNvSpPr>
          <p:nvPr>
            <p:ph type="title"/>
          </p:nvPr>
        </p:nvSpPr>
        <p:spPr/>
        <p:txBody>
          <a:bodyPr/>
          <a:lstStyle/>
          <a:p>
            <a:r>
              <a:rPr lang="en-US" dirty="0" smtClean="0"/>
              <a:t>Nano Server - Management</a:t>
            </a:r>
            <a:endParaRPr lang="en-US" dirty="0"/>
          </a:p>
        </p:txBody>
      </p:sp>
      <p:sp>
        <p:nvSpPr>
          <p:cNvPr id="4" name="Oval 3"/>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68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Visual Studio Release Management </a:t>
            </a:r>
            <a:endParaRPr lang="en-US" dirty="0"/>
          </a:p>
        </p:txBody>
      </p:sp>
      <p:sp>
        <p:nvSpPr>
          <p:cNvPr id="4" name="Oval 3"/>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127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363662"/>
            <a:ext cx="11887200" cy="3853363"/>
          </a:xfrm>
        </p:spPr>
        <p:txBody>
          <a:bodyPr/>
          <a:lstStyle/>
          <a:p>
            <a:r>
              <a:rPr lang="en-US" dirty="0" smtClean="0"/>
              <a:t>Refactored to run on </a:t>
            </a:r>
            <a:r>
              <a:rPr lang="en-US" dirty="0" err="1" smtClean="0"/>
              <a:t>CoreCLR</a:t>
            </a:r>
            <a:endParaRPr lang="en-US" dirty="0" smtClean="0"/>
          </a:p>
          <a:p>
            <a:r>
              <a:rPr lang="en-US" dirty="0" smtClean="0"/>
              <a:t>Full PowerShell language compatibility &amp; </a:t>
            </a:r>
            <a:r>
              <a:rPr lang="en-US" dirty="0" err="1"/>
              <a:t>r</a:t>
            </a:r>
            <a:r>
              <a:rPr lang="en-US" dirty="0" err="1" smtClean="0"/>
              <a:t>emoting</a:t>
            </a:r>
            <a:endParaRPr lang="en-US" dirty="0" smtClean="0"/>
          </a:p>
          <a:p>
            <a:pPr lvl="1"/>
            <a:r>
              <a:rPr lang="en-US" dirty="0" smtClean="0"/>
              <a:t>Invoke-Command, New-</a:t>
            </a:r>
            <a:r>
              <a:rPr lang="en-US" dirty="0" err="1" smtClean="0"/>
              <a:t>PSSession</a:t>
            </a:r>
            <a:r>
              <a:rPr lang="en-US" dirty="0" smtClean="0"/>
              <a:t>, Enter-</a:t>
            </a:r>
            <a:r>
              <a:rPr lang="en-US" dirty="0" err="1" smtClean="0"/>
              <a:t>PSSession</a:t>
            </a:r>
            <a:r>
              <a:rPr lang="en-US" dirty="0" smtClean="0"/>
              <a:t>, etc.</a:t>
            </a:r>
          </a:p>
          <a:p>
            <a:r>
              <a:rPr lang="en-US" dirty="0" smtClean="0"/>
              <a:t>Most core engine components</a:t>
            </a:r>
          </a:p>
          <a:p>
            <a:r>
              <a:rPr lang="en-US" dirty="0" smtClean="0"/>
              <a:t>Support for all cmdlet types: C#, Script, and CIM</a:t>
            </a:r>
          </a:p>
          <a:p>
            <a:r>
              <a:rPr lang="en-US" dirty="0" smtClean="0"/>
              <a:t>Limited set of </a:t>
            </a:r>
            <a:r>
              <a:rPr lang="en-US" dirty="0" err="1" smtClean="0"/>
              <a:t>cmdlets</a:t>
            </a:r>
            <a:r>
              <a:rPr lang="en-US" dirty="0" smtClean="0"/>
              <a:t> initially</a:t>
            </a:r>
          </a:p>
        </p:txBody>
      </p:sp>
      <p:sp>
        <p:nvSpPr>
          <p:cNvPr id="3" name="Title 2"/>
          <p:cNvSpPr>
            <a:spLocks noGrp="1"/>
          </p:cNvSpPr>
          <p:nvPr>
            <p:ph type="title"/>
          </p:nvPr>
        </p:nvSpPr>
        <p:spPr/>
        <p:txBody>
          <a:bodyPr/>
          <a:lstStyle/>
          <a:p>
            <a:r>
              <a:rPr lang="en-US" dirty="0" err="1" smtClean="0"/>
              <a:t>Nano</a:t>
            </a:r>
            <a:r>
              <a:rPr lang="en-US" dirty="0" smtClean="0"/>
              <a:t> Server - Core PowerShell</a:t>
            </a:r>
            <a:endParaRPr lang="en-US" dirty="0"/>
          </a:p>
        </p:txBody>
      </p:sp>
      <p:sp>
        <p:nvSpPr>
          <p:cNvPr id="4" name="Oval 3"/>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6984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5373779"/>
          </a:xfrm>
        </p:spPr>
        <p:txBody>
          <a:bodyPr/>
          <a:lstStyle/>
          <a:p>
            <a:r>
              <a:rPr lang="en-US" sz="3200" dirty="0" smtClean="0"/>
              <a:t>Web-based </a:t>
            </a:r>
          </a:p>
          <a:p>
            <a:r>
              <a:rPr lang="en-US" sz="3200" dirty="0" smtClean="0"/>
              <a:t>Includes replacements for local-only tools</a:t>
            </a:r>
          </a:p>
          <a:p>
            <a:pPr lvl="1"/>
            <a:r>
              <a:rPr lang="en-US" sz="2000" dirty="0" smtClean="0"/>
              <a:t>Task Manager</a:t>
            </a:r>
          </a:p>
          <a:p>
            <a:pPr lvl="1"/>
            <a:r>
              <a:rPr lang="en-US" sz="2000" dirty="0" smtClean="0"/>
              <a:t>Registry Editor</a:t>
            </a:r>
          </a:p>
          <a:p>
            <a:pPr lvl="1"/>
            <a:r>
              <a:rPr lang="en-US" sz="2000" dirty="0" smtClean="0"/>
              <a:t>Event Viewer</a:t>
            </a:r>
          </a:p>
          <a:p>
            <a:pPr lvl="1"/>
            <a:r>
              <a:rPr lang="en-US" sz="2000" dirty="0" smtClean="0"/>
              <a:t>Device Manager</a:t>
            </a:r>
          </a:p>
          <a:p>
            <a:pPr lvl="1"/>
            <a:r>
              <a:rPr lang="en-US" sz="2000" dirty="0" err="1" smtClean="0"/>
              <a:t>Sconfig</a:t>
            </a:r>
            <a:r>
              <a:rPr lang="en-US" sz="2000" dirty="0" smtClean="0"/>
              <a:t/>
            </a:r>
            <a:br>
              <a:rPr lang="en-US" sz="2000" dirty="0" smtClean="0"/>
            </a:br>
            <a:r>
              <a:rPr lang="en-US" sz="2000" dirty="0" smtClean="0"/>
              <a:t>----------------------------</a:t>
            </a:r>
          </a:p>
          <a:p>
            <a:pPr lvl="1"/>
            <a:r>
              <a:rPr lang="en-US" sz="2000" dirty="0" smtClean="0"/>
              <a:t>Control Panel</a:t>
            </a:r>
          </a:p>
          <a:p>
            <a:pPr lvl="1"/>
            <a:r>
              <a:rPr lang="en-US" sz="2000" dirty="0" smtClean="0"/>
              <a:t>File Explorer</a:t>
            </a:r>
          </a:p>
          <a:p>
            <a:pPr lvl="1"/>
            <a:r>
              <a:rPr lang="en-US" sz="2000" dirty="0" smtClean="0"/>
              <a:t>Performance Monitor</a:t>
            </a:r>
          </a:p>
          <a:p>
            <a:pPr lvl="1"/>
            <a:r>
              <a:rPr lang="en-US" sz="2000" dirty="0" smtClean="0"/>
              <a:t>Disk Management</a:t>
            </a:r>
          </a:p>
          <a:p>
            <a:pPr lvl="1"/>
            <a:r>
              <a:rPr lang="en-US" sz="2000" dirty="0" smtClean="0"/>
              <a:t>Users/Groups Manager</a:t>
            </a:r>
          </a:p>
          <a:p>
            <a:r>
              <a:rPr lang="en-US" sz="3200" dirty="0" smtClean="0"/>
              <a:t>Also manages Server Core and Server with GUI</a:t>
            </a:r>
            <a:endParaRPr lang="en-US" sz="3200" dirty="0"/>
          </a:p>
        </p:txBody>
      </p:sp>
      <p:sp>
        <p:nvSpPr>
          <p:cNvPr id="2" name="Title 1"/>
          <p:cNvSpPr>
            <a:spLocks noGrp="1"/>
          </p:cNvSpPr>
          <p:nvPr>
            <p:ph type="title"/>
          </p:nvPr>
        </p:nvSpPr>
        <p:spPr/>
        <p:txBody>
          <a:bodyPr/>
          <a:lstStyle/>
          <a:p>
            <a:r>
              <a:rPr lang="en-US" dirty="0"/>
              <a:t>Remote Server Management Tools</a:t>
            </a:r>
          </a:p>
        </p:txBody>
      </p:sp>
    </p:spTree>
    <p:extLst>
      <p:ext uri="{BB962C8B-B14F-4D97-AF65-F5344CB8AC3E}">
        <p14:creationId xmlns:p14="http://schemas.microsoft.com/office/powerpoint/2010/main" val="672878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6020110"/>
          </a:xfrm>
        </p:spPr>
        <p:txBody>
          <a:bodyPr/>
          <a:lstStyle/>
          <a:p>
            <a:r>
              <a:rPr lang="en-US" dirty="0" smtClean="0"/>
              <a:t>Born-in-the-cloud application support</a:t>
            </a:r>
          </a:p>
          <a:p>
            <a:pPr lvl="1"/>
            <a:r>
              <a:rPr lang="en-US" dirty="0" smtClean="0"/>
              <a:t>Subset of Win32</a:t>
            </a:r>
          </a:p>
          <a:p>
            <a:pPr lvl="1"/>
            <a:r>
              <a:rPr lang="en-US" dirty="0" err="1" smtClean="0"/>
              <a:t>CoreCLR</a:t>
            </a:r>
            <a:r>
              <a:rPr lang="en-US" dirty="0" smtClean="0"/>
              <a:t>, </a:t>
            </a:r>
            <a:r>
              <a:rPr lang="en-US" dirty="0" err="1" smtClean="0"/>
              <a:t>PaaS</a:t>
            </a:r>
            <a:r>
              <a:rPr lang="en-US" dirty="0" smtClean="0"/>
              <a:t>, and ASP.NET 5</a:t>
            </a:r>
          </a:p>
          <a:p>
            <a:r>
              <a:rPr lang="en-US" dirty="0" smtClean="0"/>
              <a:t>Available everywhere</a:t>
            </a:r>
          </a:p>
          <a:p>
            <a:pPr lvl="1"/>
            <a:r>
              <a:rPr lang="en-US" dirty="0" smtClean="0"/>
              <a:t>Host OS for physical hardware</a:t>
            </a:r>
          </a:p>
          <a:p>
            <a:pPr lvl="1"/>
            <a:r>
              <a:rPr lang="en-US" dirty="0" smtClean="0"/>
              <a:t>Guest OS in a VM</a:t>
            </a:r>
          </a:p>
          <a:p>
            <a:pPr lvl="1"/>
            <a:r>
              <a:rPr lang="en-US" dirty="0" smtClean="0"/>
              <a:t>Windows Server containers</a:t>
            </a:r>
          </a:p>
          <a:p>
            <a:pPr lvl="1"/>
            <a:r>
              <a:rPr lang="en-US" dirty="0" smtClean="0"/>
              <a:t>Hyper-V containers</a:t>
            </a:r>
          </a:p>
          <a:p>
            <a:r>
              <a:rPr lang="en-US" dirty="0" smtClean="0"/>
              <a:t>Future additions</a:t>
            </a:r>
          </a:p>
          <a:p>
            <a:pPr lvl="1"/>
            <a:r>
              <a:rPr lang="en-US" dirty="0" smtClean="0"/>
              <a:t>PowerShell Desired State Configuration (DSC) &amp; </a:t>
            </a:r>
            <a:r>
              <a:rPr lang="en-US" dirty="0" err="1" smtClean="0"/>
              <a:t>PackageManagement</a:t>
            </a:r>
            <a:endParaRPr lang="en-US" dirty="0" smtClean="0"/>
          </a:p>
          <a:p>
            <a:pPr lvl="1"/>
            <a:r>
              <a:rPr lang="en-US" dirty="0" smtClean="0"/>
              <a:t>Additional Roles and Application Frameworks</a:t>
            </a:r>
          </a:p>
          <a:p>
            <a:endParaRPr lang="en-US" dirty="0" smtClean="0"/>
          </a:p>
        </p:txBody>
      </p:sp>
      <p:sp>
        <p:nvSpPr>
          <p:cNvPr id="2" name="Title 1"/>
          <p:cNvSpPr>
            <a:spLocks noGrp="1"/>
          </p:cNvSpPr>
          <p:nvPr>
            <p:ph type="title"/>
          </p:nvPr>
        </p:nvSpPr>
        <p:spPr/>
        <p:txBody>
          <a:bodyPr/>
          <a:lstStyle/>
          <a:p>
            <a:r>
              <a:rPr lang="en-US" dirty="0" err="1" smtClean="0"/>
              <a:t>Nano</a:t>
            </a:r>
            <a:r>
              <a:rPr lang="en-US" dirty="0" smtClean="0"/>
              <a:t> Server - Cloud Application platform</a:t>
            </a:r>
            <a:endParaRPr lang="en-US" dirty="0"/>
          </a:p>
        </p:txBody>
      </p:sp>
    </p:spTree>
    <p:extLst>
      <p:ext uri="{BB962C8B-B14F-4D97-AF65-F5344CB8AC3E}">
        <p14:creationId xmlns:p14="http://schemas.microsoft.com/office/powerpoint/2010/main" val="3506813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500166" y="4356958"/>
            <a:ext cx="4480342" cy="17097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a:p>
            <a:pPr algn="ctr"/>
            <a:endParaRPr lang="en-US" sz="1836" dirty="0"/>
          </a:p>
          <a:p>
            <a:pPr algn="ctr"/>
            <a:endParaRPr lang="en-US" sz="1836" dirty="0"/>
          </a:p>
          <a:p>
            <a:pPr algn="ctr"/>
            <a:endParaRPr lang="en-US" sz="1836" dirty="0"/>
          </a:p>
          <a:p>
            <a:pPr algn="ctr"/>
            <a:endParaRPr lang="en-US" sz="1836" dirty="0"/>
          </a:p>
          <a:p>
            <a:pPr algn="ctr"/>
            <a:r>
              <a:rPr lang="en-US" sz="1836" dirty="0"/>
              <a:t>Physical, Virtual, Containers</a:t>
            </a:r>
          </a:p>
        </p:txBody>
      </p:sp>
      <p:sp>
        <p:nvSpPr>
          <p:cNvPr id="4" name="Title 3"/>
          <p:cNvSpPr>
            <a:spLocks noGrp="1"/>
          </p:cNvSpPr>
          <p:nvPr>
            <p:ph type="title"/>
          </p:nvPr>
        </p:nvSpPr>
        <p:spPr/>
        <p:txBody>
          <a:bodyPr/>
          <a:lstStyle/>
          <a:p>
            <a:r>
              <a:rPr lang="en-US" dirty="0" smtClean="0"/>
              <a:t>Server Application Development</a:t>
            </a:r>
            <a:endParaRPr lang="en-US" dirty="0"/>
          </a:p>
        </p:txBody>
      </p:sp>
      <p:sp>
        <p:nvSpPr>
          <p:cNvPr id="11" name="Content Placeholder 10"/>
          <p:cNvSpPr>
            <a:spLocks noGrp="1"/>
          </p:cNvSpPr>
          <p:nvPr>
            <p:ph idx="4294967295"/>
          </p:nvPr>
        </p:nvSpPr>
        <p:spPr>
          <a:xfrm>
            <a:off x="503237" y="1861968"/>
            <a:ext cx="5867400" cy="4437962"/>
          </a:xfrm>
          <a:prstGeom prst="rect">
            <a:avLst/>
          </a:prstGeom>
        </p:spPr>
        <p:txBody>
          <a:bodyPr/>
          <a:lstStyle/>
          <a:p>
            <a:r>
              <a:rPr lang="en-US" sz="3200" dirty="0" smtClean="0"/>
              <a:t>Deep refactoring</a:t>
            </a:r>
          </a:p>
          <a:p>
            <a:r>
              <a:rPr lang="en-US" sz="3200" dirty="0" smtClean="0"/>
              <a:t>Client stack for RDS</a:t>
            </a:r>
          </a:p>
          <a:p>
            <a:r>
              <a:rPr lang="en-US" sz="3200" dirty="0" smtClean="0"/>
              <a:t>Developers target Server or Nano Server</a:t>
            </a:r>
          </a:p>
          <a:p>
            <a:r>
              <a:rPr lang="en-US" sz="3200" dirty="0" smtClean="0"/>
              <a:t>Deploy to Physical, Virtual or Containers</a:t>
            </a:r>
          </a:p>
          <a:p>
            <a:pPr marL="0" indent="0">
              <a:buNone/>
            </a:pPr>
            <a:endParaRPr lang="en-US" sz="3200" dirty="0" smtClean="0"/>
          </a:p>
          <a:p>
            <a:endParaRPr lang="en-US" sz="3200" dirty="0" smtClean="0"/>
          </a:p>
          <a:p>
            <a:endParaRPr lang="en-US" sz="3200" dirty="0"/>
          </a:p>
        </p:txBody>
      </p:sp>
      <p:sp>
        <p:nvSpPr>
          <p:cNvPr id="5" name="Rectangle 4"/>
          <p:cNvSpPr/>
          <p:nvPr/>
        </p:nvSpPr>
        <p:spPr>
          <a:xfrm>
            <a:off x="7634772" y="5489856"/>
            <a:ext cx="4201523" cy="269205"/>
          </a:xfrm>
          <a:prstGeom prst="rect">
            <a:avLst/>
          </a:prstGeom>
          <a:solidFill>
            <a:srgbClr val="107C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Nano Server</a:t>
            </a:r>
          </a:p>
        </p:txBody>
      </p:sp>
      <p:sp>
        <p:nvSpPr>
          <p:cNvPr id="6" name="Rectangle 5"/>
          <p:cNvSpPr/>
          <p:nvPr/>
        </p:nvSpPr>
        <p:spPr>
          <a:xfrm>
            <a:off x="7634773" y="4528413"/>
            <a:ext cx="4172679" cy="817230"/>
          </a:xfrm>
          <a:prstGeom prst="rect">
            <a:avLst/>
          </a:prstGeom>
          <a:solidFill>
            <a:srgbClr val="107C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Server</a:t>
            </a:r>
          </a:p>
        </p:txBody>
      </p:sp>
      <p:sp>
        <p:nvSpPr>
          <p:cNvPr id="8" name="Rectangle 7"/>
          <p:cNvSpPr/>
          <p:nvPr/>
        </p:nvSpPr>
        <p:spPr>
          <a:xfrm>
            <a:off x="7634773" y="2595901"/>
            <a:ext cx="4193507" cy="1645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smtClean="0"/>
              <a:t>Client</a:t>
            </a:r>
          </a:p>
          <a:p>
            <a:pPr algn="ctr"/>
            <a:r>
              <a:rPr lang="en-US" sz="1836" dirty="0" smtClean="0"/>
              <a:t>(aka Server w/a GUI)</a:t>
            </a:r>
          </a:p>
          <a:p>
            <a:pPr algn="ctr"/>
            <a:r>
              <a:rPr lang="en-US" sz="1836" dirty="0"/>
              <a:t>(</a:t>
            </a:r>
            <a:r>
              <a:rPr lang="en-US" sz="1836" dirty="0" smtClean="0"/>
              <a:t>Aka Full Server)</a:t>
            </a:r>
            <a:endParaRPr lang="en-US" sz="1836" dirty="0"/>
          </a:p>
        </p:txBody>
      </p:sp>
      <p:sp>
        <p:nvSpPr>
          <p:cNvPr id="9" name="Rectangle 8"/>
          <p:cNvSpPr/>
          <p:nvPr/>
        </p:nvSpPr>
        <p:spPr>
          <a:xfrm>
            <a:off x="9817253" y="1838111"/>
            <a:ext cx="2011027" cy="653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i="1" dirty="0"/>
              <a:t>Local Admin Tools</a:t>
            </a:r>
          </a:p>
        </p:txBody>
      </p:sp>
      <p:sp>
        <p:nvSpPr>
          <p:cNvPr id="13" name="Rectangle 12"/>
          <p:cNvSpPr/>
          <p:nvPr/>
        </p:nvSpPr>
        <p:spPr>
          <a:xfrm>
            <a:off x="7634773" y="1838111"/>
            <a:ext cx="2115179" cy="653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Remote Desktop Server</a:t>
            </a:r>
          </a:p>
        </p:txBody>
      </p:sp>
      <p:grpSp>
        <p:nvGrpSpPr>
          <p:cNvPr id="7" name="Group 6"/>
          <p:cNvGrpSpPr/>
          <p:nvPr/>
        </p:nvGrpSpPr>
        <p:grpSpPr>
          <a:xfrm>
            <a:off x="8885237" y="2659061"/>
            <a:ext cx="1752600" cy="1582519"/>
            <a:chOff x="8885237" y="2659061"/>
            <a:chExt cx="1752600" cy="1582519"/>
          </a:xfrm>
        </p:grpSpPr>
        <p:sp>
          <p:nvSpPr>
            <p:cNvPr id="2" name="Donut 1"/>
            <p:cNvSpPr/>
            <p:nvPr/>
          </p:nvSpPr>
          <p:spPr bwMode="auto">
            <a:xfrm>
              <a:off x="8885237" y="2659061"/>
              <a:ext cx="1752600" cy="1582519"/>
            </a:xfrm>
            <a:prstGeom prst="donut">
              <a:avLst>
                <a:gd name="adj" fmla="val 9655"/>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 name="Diagonal Stripe 2"/>
            <p:cNvSpPr/>
            <p:nvPr/>
          </p:nvSpPr>
          <p:spPr bwMode="auto">
            <a:xfrm>
              <a:off x="9266237" y="2812948"/>
              <a:ext cx="940915" cy="1236342"/>
            </a:xfrm>
            <a:prstGeom prst="diagStripe">
              <a:avLst>
                <a:gd name="adj" fmla="val 78771"/>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 name="Oval 13"/>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0014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animBg="1"/>
      <p:bldP spid="6" grpId="0" animBg="1"/>
      <p:bldP spid="8" grpId="0" animBg="1"/>
      <p:bldP spid="9"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ASP.NET 5 Music Store on Nano Server</a:t>
            </a:r>
            <a:endParaRPr lang="en-US" dirty="0"/>
          </a:p>
        </p:txBody>
      </p:sp>
      <p:sp>
        <p:nvSpPr>
          <p:cNvPr id="4" name="Oval 3"/>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9335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3323987"/>
          </a:xfrm>
        </p:spPr>
        <p:txBody>
          <a:bodyPr/>
          <a:lstStyle/>
          <a:p>
            <a:r>
              <a:rPr lang="en-US" dirty="0" smtClean="0"/>
              <a:t>Windows SDK &amp; Visual Studio 2015 target </a:t>
            </a:r>
            <a:r>
              <a:rPr lang="en-US" dirty="0" err="1" smtClean="0"/>
              <a:t>Nano</a:t>
            </a:r>
            <a:r>
              <a:rPr lang="en-US" dirty="0" smtClean="0"/>
              <a:t> Server</a:t>
            </a:r>
          </a:p>
          <a:p>
            <a:pPr lvl="1"/>
            <a:r>
              <a:rPr lang="en-US" dirty="0" smtClean="0"/>
              <a:t>Download tooling from the VS gallery </a:t>
            </a:r>
          </a:p>
          <a:p>
            <a:r>
              <a:rPr lang="en-US" dirty="0" smtClean="0"/>
              <a:t>Rich design-time experience </a:t>
            </a:r>
          </a:p>
          <a:p>
            <a:pPr lvl="1"/>
            <a:r>
              <a:rPr lang="en-US" dirty="0"/>
              <a:t>P</a:t>
            </a:r>
            <a:r>
              <a:rPr lang="en-US" dirty="0" smtClean="0"/>
              <a:t>roject template, full IntelliSense, error squiggles, etc.</a:t>
            </a:r>
          </a:p>
          <a:p>
            <a:r>
              <a:rPr lang="en-US" dirty="0" smtClean="0"/>
              <a:t>Full </a:t>
            </a:r>
            <a:r>
              <a:rPr lang="en-US" dirty="0"/>
              <a:t>remote </a:t>
            </a:r>
            <a:r>
              <a:rPr lang="en-US" dirty="0" smtClean="0"/>
              <a:t>debugging experience</a:t>
            </a:r>
          </a:p>
          <a:p>
            <a:pPr marL="0" indent="0">
              <a:buNone/>
            </a:pPr>
            <a:endParaRPr lang="en-US" dirty="0" smtClean="0"/>
          </a:p>
        </p:txBody>
      </p:sp>
      <p:sp>
        <p:nvSpPr>
          <p:cNvPr id="2" name="Title 1"/>
          <p:cNvSpPr>
            <a:spLocks noGrp="1"/>
          </p:cNvSpPr>
          <p:nvPr>
            <p:ph type="title"/>
          </p:nvPr>
        </p:nvSpPr>
        <p:spPr/>
        <p:txBody>
          <a:bodyPr/>
          <a:lstStyle/>
          <a:p>
            <a:r>
              <a:rPr lang="en-US" dirty="0" err="1" smtClean="0"/>
              <a:t>Nano</a:t>
            </a:r>
            <a:r>
              <a:rPr lang="en-US" dirty="0" smtClean="0"/>
              <a:t> Server - Developer Experience</a:t>
            </a:r>
            <a:endParaRPr lang="en-US" dirty="0"/>
          </a:p>
        </p:txBody>
      </p:sp>
    </p:spTree>
    <p:extLst>
      <p:ext uri="{BB962C8B-B14F-4D97-AF65-F5344CB8AC3E}">
        <p14:creationId xmlns:p14="http://schemas.microsoft.com/office/powerpoint/2010/main" val="4272557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p:txBody>
          <a:bodyPr/>
          <a:lstStyle/>
          <a:p>
            <a:r>
              <a:rPr lang="en-US" dirty="0" smtClean="0"/>
              <a:t>Jeffrey Snover</a:t>
            </a:r>
          </a:p>
          <a:p>
            <a:r>
              <a:rPr lang="en-US" dirty="0"/>
              <a:t>Distinguished </a:t>
            </a:r>
            <a:r>
              <a:rPr lang="en-US" dirty="0" smtClean="0"/>
              <a:t>Engineer</a:t>
            </a:r>
          </a:p>
          <a:p>
            <a:endParaRPr lang="en-US" dirty="0"/>
          </a:p>
        </p:txBody>
      </p:sp>
      <p:sp>
        <p:nvSpPr>
          <p:cNvPr id="2" name="Title 1"/>
          <p:cNvSpPr>
            <a:spLocks noGrp="1"/>
          </p:cNvSpPr>
          <p:nvPr>
            <p:ph type="ctrTitle"/>
          </p:nvPr>
        </p:nvSpPr>
        <p:spPr/>
        <p:txBody>
          <a:bodyPr/>
          <a:lstStyle/>
          <a:p>
            <a:r>
              <a:rPr lang="en-US" dirty="0"/>
              <a:t>Nano Server:  </a:t>
            </a:r>
            <a:br>
              <a:rPr lang="en-US" dirty="0"/>
            </a:br>
            <a:r>
              <a:rPr lang="en-US" dirty="0" smtClean="0"/>
              <a:t>A Cloud Optimized Windows Server </a:t>
            </a:r>
            <a:br>
              <a:rPr lang="en-US" dirty="0" smtClean="0"/>
            </a:br>
            <a:r>
              <a:rPr lang="en-US" dirty="0" smtClean="0"/>
              <a:t>for Developers</a:t>
            </a:r>
            <a:endParaRPr lang="en-US" dirty="0"/>
          </a:p>
        </p:txBody>
      </p:sp>
      <p:sp>
        <p:nvSpPr>
          <p:cNvPr id="6" name="Text Placeholder 5"/>
          <p:cNvSpPr>
            <a:spLocks noGrp="1"/>
          </p:cNvSpPr>
          <p:nvPr>
            <p:ph type="body" sz="quarter" idx="13"/>
          </p:nvPr>
        </p:nvSpPr>
        <p:spPr/>
        <p:txBody>
          <a:bodyPr/>
          <a:lstStyle/>
          <a:p>
            <a:r>
              <a:rPr lang="en-US" dirty="0" smtClean="0"/>
              <a:t>2-755</a:t>
            </a:r>
            <a:endParaRPr lang="en-US" dirty="0"/>
          </a:p>
        </p:txBody>
      </p:sp>
      <p:sp>
        <p:nvSpPr>
          <p:cNvPr id="5" name="Subtitle 2"/>
          <p:cNvSpPr txBox="1">
            <a:spLocks/>
          </p:cNvSpPr>
          <p:nvPr/>
        </p:nvSpPr>
        <p:spPr>
          <a:xfrm>
            <a:off x="3629339" y="5783262"/>
            <a:ext cx="4112898" cy="902608"/>
          </a:xfrm>
          <a:prstGeom prst="rect">
            <a:avLst/>
          </a:prstGeom>
          <a:noFill/>
        </p:spPr>
        <p:txBody>
          <a:bodyPr vert="horz" wrap="square" lIns="146304" tIns="109728" rIns="146304" bIns="109728" rtlCol="0" anchor="b">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000" kern="1200" spc="0" baseline="0">
                <a:gradFill>
                  <a:gsLst>
                    <a:gs pos="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Andrew Mason</a:t>
            </a:r>
          </a:p>
          <a:p>
            <a:r>
              <a:rPr lang="en-US" dirty="0" smtClean="0"/>
              <a:t>Principal PM Manager</a:t>
            </a:r>
          </a:p>
          <a:p>
            <a:endParaRPr lang="en-US" dirty="0"/>
          </a:p>
        </p:txBody>
      </p:sp>
      <p:sp>
        <p:nvSpPr>
          <p:cNvPr id="7" name="Oval 6"/>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Nano Server Developer Experience</a:t>
            </a:r>
          </a:p>
        </p:txBody>
      </p:sp>
    </p:spTree>
    <p:extLst>
      <p:ext uri="{BB962C8B-B14F-4D97-AF65-F5344CB8AC3E}">
        <p14:creationId xmlns:p14="http://schemas.microsoft.com/office/powerpoint/2010/main" val="195318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752070"/>
          </a:xfrm>
        </p:spPr>
        <p:txBody>
          <a:bodyPr/>
          <a:lstStyle/>
          <a:p>
            <a:r>
              <a:rPr lang="en-US" dirty="0" smtClean="0"/>
              <a:t>A missing DLL will result in your code failing to run</a:t>
            </a:r>
          </a:p>
          <a:p>
            <a:r>
              <a:rPr lang="en-US" dirty="0" smtClean="0"/>
              <a:t>Provide a way to run existing code without recompiling code for Nano Server</a:t>
            </a:r>
          </a:p>
          <a:p>
            <a:pPr lvl="1"/>
            <a:r>
              <a:rPr lang="en-US" dirty="0" smtClean="0"/>
              <a:t>With Reverse Forwarders your code will load and API calls in those DLLs will either result in</a:t>
            </a:r>
          </a:p>
          <a:p>
            <a:pPr lvl="2"/>
            <a:r>
              <a:rPr lang="en-US" dirty="0" smtClean="0"/>
              <a:t>API call will succeeding if the API is in the Nano Server boundary</a:t>
            </a:r>
          </a:p>
          <a:p>
            <a:pPr lvl="2"/>
            <a:r>
              <a:rPr lang="en-US" dirty="0" smtClean="0"/>
              <a:t>Return of Not Implemented if it is not within the Nano Server boundary</a:t>
            </a:r>
          </a:p>
          <a:p>
            <a:r>
              <a:rPr lang="en-US" dirty="0" smtClean="0"/>
              <a:t>Does not eliminate the need to refactor code to what is available in Nano Server</a:t>
            </a:r>
          </a:p>
        </p:txBody>
      </p:sp>
      <p:sp>
        <p:nvSpPr>
          <p:cNvPr id="3" name="Title 2"/>
          <p:cNvSpPr>
            <a:spLocks noGrp="1"/>
          </p:cNvSpPr>
          <p:nvPr>
            <p:ph type="title"/>
          </p:nvPr>
        </p:nvSpPr>
        <p:spPr/>
        <p:txBody>
          <a:bodyPr/>
          <a:lstStyle/>
          <a:p>
            <a:r>
              <a:rPr lang="en-US" dirty="0" smtClean="0"/>
              <a:t>Reverse Forwarders</a:t>
            </a:r>
            <a:endParaRPr lang="en-US" dirty="0"/>
          </a:p>
        </p:txBody>
      </p:sp>
    </p:spTree>
    <p:extLst>
      <p:ext uri="{BB962C8B-B14F-4D97-AF65-F5344CB8AC3E}">
        <p14:creationId xmlns:p14="http://schemas.microsoft.com/office/powerpoint/2010/main" val="3607349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376035"/>
          </a:xfrm>
        </p:spPr>
        <p:txBody>
          <a:bodyPr/>
          <a:lstStyle/>
          <a:p>
            <a:r>
              <a:rPr lang="en-US" dirty="0"/>
              <a:t>O</a:t>
            </a:r>
            <a:r>
              <a:rPr lang="en-US" dirty="0" smtClean="0"/>
              <a:t>ptional package that can be included in a Nano Server image when needed</a:t>
            </a:r>
          </a:p>
          <a:p>
            <a:r>
              <a:rPr lang="en-US" dirty="0" smtClean="0"/>
              <a:t>Available reverse </a:t>
            </a:r>
            <a:r>
              <a:rPr lang="en-US" dirty="0"/>
              <a:t>forwarders include: </a:t>
            </a:r>
          </a:p>
          <a:p>
            <a:pPr lvl="1"/>
            <a:endParaRPr lang="en-US" dirty="0"/>
          </a:p>
        </p:txBody>
      </p:sp>
      <p:sp>
        <p:nvSpPr>
          <p:cNvPr id="3" name="Title 2"/>
          <p:cNvSpPr>
            <a:spLocks noGrp="1"/>
          </p:cNvSpPr>
          <p:nvPr>
            <p:ph type="title"/>
          </p:nvPr>
        </p:nvSpPr>
        <p:spPr/>
        <p:txBody>
          <a:bodyPr/>
          <a:lstStyle/>
          <a:p>
            <a:r>
              <a:rPr lang="en-US" dirty="0" smtClean="0"/>
              <a:t>Reverse Forwarders (cont.)</a:t>
            </a:r>
            <a:endParaRPr lang="en-US" dirty="0"/>
          </a:p>
        </p:txBody>
      </p:sp>
      <p:sp>
        <p:nvSpPr>
          <p:cNvPr id="6" name="Text Placeholder 3"/>
          <p:cNvSpPr txBox="1">
            <a:spLocks/>
          </p:cNvSpPr>
          <p:nvPr/>
        </p:nvSpPr>
        <p:spPr>
          <a:xfrm>
            <a:off x="579437" y="3373004"/>
            <a:ext cx="3733800" cy="29546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smtClean="0"/>
              <a:t>advapi32.dll </a:t>
            </a:r>
          </a:p>
          <a:p>
            <a:pPr lvl="1"/>
            <a:r>
              <a:rPr lang="en-US" dirty="0" smtClean="0"/>
              <a:t>comctl32.dll</a:t>
            </a:r>
          </a:p>
          <a:p>
            <a:pPr lvl="1"/>
            <a:r>
              <a:rPr lang="en-US" dirty="0" smtClean="0"/>
              <a:t>comdlg32.dll</a:t>
            </a:r>
          </a:p>
          <a:p>
            <a:pPr lvl="1"/>
            <a:r>
              <a:rPr lang="en-US" dirty="0" smtClean="0"/>
              <a:t>gdi32.dll</a:t>
            </a:r>
          </a:p>
          <a:p>
            <a:pPr lvl="1"/>
            <a:r>
              <a:rPr lang="en-US" dirty="0" smtClean="0"/>
              <a:t>kernel32.dll</a:t>
            </a:r>
          </a:p>
          <a:p>
            <a:pPr lvl="1"/>
            <a:r>
              <a:rPr lang="en-US" dirty="0" smtClean="0"/>
              <a:t>ole32.dll</a:t>
            </a:r>
          </a:p>
          <a:p>
            <a:pPr marL="342900" lvl="1" indent="0">
              <a:buNone/>
            </a:pPr>
            <a:endParaRPr lang="en-US" dirty="0" smtClean="0"/>
          </a:p>
        </p:txBody>
      </p:sp>
      <p:sp>
        <p:nvSpPr>
          <p:cNvPr id="7" name="Text Placeholder 3"/>
          <p:cNvSpPr txBox="1">
            <a:spLocks/>
          </p:cNvSpPr>
          <p:nvPr/>
        </p:nvSpPr>
        <p:spPr>
          <a:xfrm>
            <a:off x="3475037" y="3336337"/>
            <a:ext cx="3733800" cy="295465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psapi.dll </a:t>
            </a:r>
          </a:p>
          <a:p>
            <a:pPr lvl="1"/>
            <a:r>
              <a:rPr lang="en-US" dirty="0" smtClean="0"/>
              <a:t>shell32.dll </a:t>
            </a:r>
          </a:p>
          <a:p>
            <a:pPr lvl="1"/>
            <a:r>
              <a:rPr lang="en-US" dirty="0" smtClean="0"/>
              <a:t>shlwapi.dll </a:t>
            </a:r>
          </a:p>
          <a:p>
            <a:pPr lvl="1"/>
            <a:r>
              <a:rPr lang="en-US" dirty="0"/>
              <a:t>user32.dll</a:t>
            </a:r>
            <a:endParaRPr lang="en-US" dirty="0" smtClean="0"/>
          </a:p>
          <a:p>
            <a:pPr lvl="1"/>
            <a:r>
              <a:rPr lang="en-US" dirty="0" smtClean="0"/>
              <a:t>version.dll </a:t>
            </a:r>
          </a:p>
          <a:p>
            <a:pPr lvl="1"/>
            <a:r>
              <a:rPr lang="en-US" dirty="0" smtClean="0"/>
              <a:t>winmm.dll </a:t>
            </a:r>
          </a:p>
          <a:p>
            <a:pPr lvl="1"/>
            <a:endParaRPr lang="en-US" dirty="0"/>
          </a:p>
        </p:txBody>
      </p:sp>
    </p:spTree>
    <p:extLst>
      <p:ext uri="{BB962C8B-B14F-4D97-AF65-F5344CB8AC3E}">
        <p14:creationId xmlns:p14="http://schemas.microsoft.com/office/powerpoint/2010/main" val="14379809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786199"/>
          </a:xfrm>
        </p:spPr>
        <p:txBody>
          <a:bodyPr/>
          <a:lstStyle/>
          <a:p>
            <a:r>
              <a:rPr lang="en-US" sz="2800" dirty="0" smtClean="0"/>
              <a:t>Chef</a:t>
            </a:r>
          </a:p>
          <a:p>
            <a:r>
              <a:rPr lang="en-US" sz="2800" dirty="0" smtClean="0"/>
              <a:t>PHP</a:t>
            </a:r>
          </a:p>
          <a:p>
            <a:r>
              <a:rPr lang="en-US" sz="2800" dirty="0" smtClean="0"/>
              <a:t>Nginx</a:t>
            </a:r>
          </a:p>
          <a:p>
            <a:r>
              <a:rPr lang="en-US" sz="2800" dirty="0" smtClean="0"/>
              <a:t>Python 3.5</a:t>
            </a:r>
          </a:p>
          <a:p>
            <a:r>
              <a:rPr lang="en-US" sz="2800" dirty="0" smtClean="0"/>
              <a:t>Node.js</a:t>
            </a:r>
          </a:p>
          <a:p>
            <a:r>
              <a:rPr lang="en-US" sz="2800" dirty="0" smtClean="0"/>
              <a:t>GO</a:t>
            </a:r>
          </a:p>
          <a:p>
            <a:r>
              <a:rPr lang="en-US" sz="2800" dirty="0" err="1" smtClean="0"/>
              <a:t>Redis</a:t>
            </a:r>
            <a:endParaRPr lang="en-US" sz="2800" dirty="0" smtClean="0"/>
          </a:p>
          <a:p>
            <a:r>
              <a:rPr lang="en-US" sz="2800" dirty="0" smtClean="0"/>
              <a:t>MySQL</a:t>
            </a:r>
          </a:p>
          <a:p>
            <a:r>
              <a:rPr lang="en-US" sz="2800" dirty="0" smtClean="0"/>
              <a:t>OpenSSL</a:t>
            </a:r>
          </a:p>
          <a:p>
            <a:r>
              <a:rPr lang="en-US" sz="2800" dirty="0" smtClean="0"/>
              <a:t>Java (</a:t>
            </a:r>
            <a:r>
              <a:rPr lang="en-US" sz="2800" dirty="0" err="1" smtClean="0"/>
              <a:t>OpenJDK</a:t>
            </a:r>
            <a:r>
              <a:rPr lang="en-US" sz="2800" dirty="0" smtClean="0"/>
              <a:t>)</a:t>
            </a:r>
          </a:p>
          <a:p>
            <a:r>
              <a:rPr lang="en-US" sz="2800" dirty="0" smtClean="0"/>
              <a:t>Ruby (2.1.5)</a:t>
            </a:r>
          </a:p>
          <a:p>
            <a:r>
              <a:rPr lang="en-US" sz="2800" dirty="0" smtClean="0"/>
              <a:t>SQLite</a:t>
            </a:r>
            <a:endParaRPr lang="en-US" sz="2800" dirty="0"/>
          </a:p>
        </p:txBody>
      </p:sp>
      <p:sp>
        <p:nvSpPr>
          <p:cNvPr id="3" name="Title 2"/>
          <p:cNvSpPr>
            <a:spLocks noGrp="1"/>
          </p:cNvSpPr>
          <p:nvPr>
            <p:ph type="title"/>
          </p:nvPr>
        </p:nvSpPr>
        <p:spPr/>
        <p:txBody>
          <a:bodyPr/>
          <a:lstStyle/>
          <a:p>
            <a:r>
              <a:rPr lang="en-US" dirty="0" smtClean="0"/>
              <a:t>What runs today with the Reverse Forwarders?</a:t>
            </a:r>
            <a:endParaRPr lang="en-US" dirty="0"/>
          </a:p>
        </p:txBody>
      </p:sp>
    </p:spTree>
    <p:extLst>
      <p:ext uri="{BB962C8B-B14F-4D97-AF65-F5344CB8AC3E}">
        <p14:creationId xmlns:p14="http://schemas.microsoft.com/office/powerpoint/2010/main" val="2635408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DevOps with Nano Server using Chef</a:t>
            </a:r>
            <a:endParaRPr lang="en-US" dirty="0"/>
          </a:p>
        </p:txBody>
      </p:sp>
      <p:sp>
        <p:nvSpPr>
          <p:cNvPr id="4" name="Oval 3"/>
          <p:cNvSpPr/>
          <p:nvPr/>
        </p:nvSpPr>
        <p:spPr bwMode="auto">
          <a:xfrm>
            <a:off x="12314237" y="1366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1977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124206"/>
          </a:xfrm>
        </p:spPr>
        <p:txBody>
          <a:bodyPr/>
          <a:lstStyle/>
          <a:p>
            <a:r>
              <a:rPr lang="en-US" dirty="0" smtClean="0"/>
              <a:t>No MSI support in Nano Server</a:t>
            </a:r>
          </a:p>
          <a:p>
            <a:pPr lvl="1"/>
            <a:r>
              <a:rPr lang="en-US" dirty="0" smtClean="0"/>
              <a:t>Current builds of Nano Server require </a:t>
            </a:r>
            <a:r>
              <a:rPr lang="en-US" dirty="0" err="1" smtClean="0"/>
              <a:t>xcopy</a:t>
            </a:r>
            <a:r>
              <a:rPr lang="en-US" dirty="0" smtClean="0"/>
              <a:t> or custom PowerShell script</a:t>
            </a:r>
          </a:p>
          <a:p>
            <a:r>
              <a:rPr lang="en-US" dirty="0" smtClean="0"/>
              <a:t>Nano Server Installer in the works, which will provide</a:t>
            </a:r>
          </a:p>
          <a:p>
            <a:pPr lvl="1"/>
            <a:r>
              <a:rPr lang="en-US" dirty="0" smtClean="0"/>
              <a:t>Install</a:t>
            </a:r>
          </a:p>
          <a:p>
            <a:pPr lvl="1"/>
            <a:r>
              <a:rPr lang="en-US" dirty="0" smtClean="0"/>
              <a:t>Uninstall</a:t>
            </a:r>
          </a:p>
          <a:p>
            <a:pPr lvl="1"/>
            <a:r>
              <a:rPr lang="en-US" dirty="0" smtClean="0"/>
              <a:t>Inventory</a:t>
            </a:r>
          </a:p>
          <a:p>
            <a:pPr lvl="1"/>
            <a:r>
              <a:rPr lang="en-US" dirty="0" smtClean="0"/>
              <a:t>Online and offline installation support</a:t>
            </a:r>
          </a:p>
          <a:p>
            <a:pPr marL="0" indent="0">
              <a:buNone/>
            </a:pPr>
            <a:endParaRPr lang="en-US" dirty="0" smtClean="0"/>
          </a:p>
        </p:txBody>
      </p:sp>
      <p:sp>
        <p:nvSpPr>
          <p:cNvPr id="3" name="Title 2"/>
          <p:cNvSpPr>
            <a:spLocks noGrp="1"/>
          </p:cNvSpPr>
          <p:nvPr>
            <p:ph type="title"/>
          </p:nvPr>
        </p:nvSpPr>
        <p:spPr/>
        <p:txBody>
          <a:bodyPr/>
          <a:lstStyle/>
          <a:p>
            <a:r>
              <a:rPr lang="en-US" dirty="0" smtClean="0"/>
              <a:t>Installing Software on Nano Server</a:t>
            </a:r>
            <a:endParaRPr lang="en-US" dirty="0"/>
          </a:p>
        </p:txBody>
      </p:sp>
    </p:spTree>
    <p:extLst>
      <p:ext uri="{BB962C8B-B14F-4D97-AF65-F5344CB8AC3E}">
        <p14:creationId xmlns:p14="http://schemas.microsoft.com/office/powerpoint/2010/main" val="1425254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6561796"/>
          </a:xfrm>
        </p:spPr>
        <p:txBody>
          <a:bodyPr/>
          <a:lstStyle/>
          <a:p>
            <a:pPr fontAlgn="base"/>
            <a:r>
              <a:rPr lang="en-US" dirty="0"/>
              <a:t>Files​</a:t>
            </a:r>
          </a:p>
          <a:p>
            <a:pPr lvl="1" fontAlgn="base"/>
            <a:r>
              <a:rPr lang="en-US" dirty="0" smtClean="0"/>
              <a:t>Create and Delete folders</a:t>
            </a:r>
          </a:p>
          <a:p>
            <a:pPr lvl="1" fontAlgn="base"/>
            <a:r>
              <a:rPr lang="en-US" dirty="0" smtClean="0"/>
              <a:t>Copy and Delete files</a:t>
            </a:r>
          </a:p>
          <a:p>
            <a:pPr lvl="1" fontAlgn="base"/>
            <a:r>
              <a:rPr lang="en-US" dirty="0" smtClean="0"/>
              <a:t>ACLs </a:t>
            </a:r>
            <a:r>
              <a:rPr lang="en-US" dirty="0"/>
              <a:t>for </a:t>
            </a:r>
            <a:r>
              <a:rPr lang="en-US" dirty="0" smtClean="0"/>
              <a:t>files and folders</a:t>
            </a:r>
            <a:r>
              <a:rPr lang="en-US" dirty="0"/>
              <a:t>​</a:t>
            </a:r>
          </a:p>
          <a:p>
            <a:pPr fontAlgn="base"/>
            <a:r>
              <a:rPr lang="en-US" dirty="0"/>
              <a:t>Services ​</a:t>
            </a:r>
          </a:p>
          <a:p>
            <a:pPr lvl="1" fontAlgn="base"/>
            <a:r>
              <a:rPr lang="en-US" dirty="0" smtClean="0"/>
              <a:t>Configure, Start​, and Delete</a:t>
            </a:r>
            <a:r>
              <a:rPr lang="en-US" dirty="0"/>
              <a:t>​</a:t>
            </a:r>
          </a:p>
          <a:p>
            <a:pPr fontAlgn="base"/>
            <a:r>
              <a:rPr lang="en-US" dirty="0"/>
              <a:t>COM ​</a:t>
            </a:r>
          </a:p>
          <a:p>
            <a:pPr lvl="1" fontAlgn="base"/>
            <a:r>
              <a:rPr lang="en-US" dirty="0" smtClean="0"/>
              <a:t>Register and Deregister </a:t>
            </a:r>
            <a:r>
              <a:rPr lang="en-US" dirty="0"/>
              <a:t>COM class</a:t>
            </a:r>
            <a:r>
              <a:rPr lang="en-US" dirty="0" smtClean="0"/>
              <a:t>​</a:t>
            </a:r>
            <a:r>
              <a:rPr lang="en-US" dirty="0" err="1" smtClean="0"/>
              <a:t>es</a:t>
            </a:r>
            <a:endParaRPr lang="en-US" dirty="0"/>
          </a:p>
          <a:p>
            <a:pPr fontAlgn="base"/>
            <a:r>
              <a:rPr lang="en-US" dirty="0" smtClean="0"/>
              <a:t>Registry </a:t>
            </a:r>
            <a:endParaRPr lang="en-US" dirty="0"/>
          </a:p>
          <a:p>
            <a:pPr lvl="1" fontAlgn="base"/>
            <a:r>
              <a:rPr lang="en-US" dirty="0" smtClean="0"/>
              <a:t>Create and Delete Registry </a:t>
            </a:r>
            <a:r>
              <a:rPr lang="en-US" dirty="0"/>
              <a:t>entries​</a:t>
            </a:r>
          </a:p>
          <a:p>
            <a:pPr fontAlgn="base"/>
            <a:r>
              <a:rPr lang="en-US" dirty="0" smtClean="0"/>
              <a:t>ETW </a:t>
            </a:r>
            <a:r>
              <a:rPr lang="en-US" dirty="0"/>
              <a:t>events (note that this is a custom action in MSI)​</a:t>
            </a:r>
          </a:p>
          <a:p>
            <a:endParaRPr lang="en-US" dirty="0"/>
          </a:p>
        </p:txBody>
      </p:sp>
      <p:sp>
        <p:nvSpPr>
          <p:cNvPr id="3" name="Title 2"/>
          <p:cNvSpPr>
            <a:spLocks noGrp="1"/>
          </p:cNvSpPr>
          <p:nvPr>
            <p:ph type="title"/>
          </p:nvPr>
        </p:nvSpPr>
        <p:spPr/>
        <p:txBody>
          <a:bodyPr/>
          <a:lstStyle/>
          <a:p>
            <a:r>
              <a:rPr lang="en-US" dirty="0" smtClean="0"/>
              <a:t>Nano Server Installer Supported Tasks</a:t>
            </a:r>
            <a:endParaRPr lang="en-US" dirty="0"/>
          </a:p>
        </p:txBody>
      </p:sp>
    </p:spTree>
    <p:extLst>
      <p:ext uri="{BB962C8B-B14F-4D97-AF65-F5344CB8AC3E}">
        <p14:creationId xmlns:p14="http://schemas.microsoft.com/office/powerpoint/2010/main" val="1482585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Preliminary Results</a:t>
            </a:r>
            <a:endParaRPr lang="en-US" dirty="0"/>
          </a:p>
        </p:txBody>
      </p:sp>
    </p:spTree>
    <p:extLst>
      <p:ext uri="{BB962C8B-B14F-4D97-AF65-F5344CB8AC3E}">
        <p14:creationId xmlns:p14="http://schemas.microsoft.com/office/powerpoint/2010/main" val="33524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Servicing Improvements*</a:t>
            </a:r>
            <a:endParaRPr lang="en-US" dirty="0"/>
          </a:p>
        </p:txBody>
      </p:sp>
      <p:graphicFrame>
        <p:nvGraphicFramePr>
          <p:cNvPr id="3" name="Content Placeholder 5"/>
          <p:cNvGraphicFramePr>
            <a:graphicFrameLocks noGrp="1"/>
          </p:cNvGraphicFramePr>
          <p:nvPr>
            <p:ph idx="4294967295"/>
            <p:extLst/>
          </p:nvPr>
        </p:nvGraphicFramePr>
        <p:xfrm>
          <a:off x="4618037" y="1806348"/>
          <a:ext cx="3379637" cy="4437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p:cNvGraphicFramePr>
            <a:graphicFrameLocks/>
          </p:cNvGraphicFramePr>
          <p:nvPr>
            <p:extLst/>
          </p:nvPr>
        </p:nvGraphicFramePr>
        <p:xfrm>
          <a:off x="884237" y="1820862"/>
          <a:ext cx="3206667" cy="4437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5"/>
          <p:cNvGraphicFramePr>
            <a:graphicFrameLocks/>
          </p:cNvGraphicFramePr>
          <p:nvPr>
            <p:extLst/>
          </p:nvPr>
        </p:nvGraphicFramePr>
        <p:xfrm>
          <a:off x="8407153" y="1795461"/>
          <a:ext cx="3045827" cy="4437962"/>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7001123" y="2315029"/>
            <a:ext cx="446658" cy="382308"/>
          </a:xfrm>
          <a:prstGeom prst="rect">
            <a:avLst/>
          </a:prstGeom>
          <a:noFill/>
        </p:spPr>
        <p:txBody>
          <a:bodyPr wrap="none" rtlCol="0">
            <a:spAutoFit/>
          </a:bodyPr>
          <a:lstStyle/>
          <a:p>
            <a:r>
              <a:rPr lang="en-US" sz="1836" dirty="0">
                <a:solidFill>
                  <a:schemeClr val="bg1"/>
                </a:solidFill>
              </a:rPr>
              <a:t>23</a:t>
            </a:r>
          </a:p>
        </p:txBody>
      </p:sp>
      <p:sp>
        <p:nvSpPr>
          <p:cNvPr id="7" name="TextBox 6"/>
          <p:cNvSpPr txBox="1"/>
          <p:nvPr/>
        </p:nvSpPr>
        <p:spPr>
          <a:xfrm>
            <a:off x="6276941" y="4288444"/>
            <a:ext cx="317501" cy="382308"/>
          </a:xfrm>
          <a:prstGeom prst="rect">
            <a:avLst/>
          </a:prstGeom>
          <a:noFill/>
        </p:spPr>
        <p:txBody>
          <a:bodyPr wrap="none" rtlCol="0">
            <a:spAutoFit/>
          </a:bodyPr>
          <a:lstStyle/>
          <a:p>
            <a:r>
              <a:rPr lang="en-US" sz="1836" dirty="0">
                <a:solidFill>
                  <a:schemeClr val="bg1"/>
                </a:solidFill>
              </a:rPr>
              <a:t>8</a:t>
            </a:r>
          </a:p>
        </p:txBody>
      </p:sp>
      <p:sp>
        <p:nvSpPr>
          <p:cNvPr id="8" name="TextBox 7"/>
          <p:cNvSpPr txBox="1"/>
          <p:nvPr/>
        </p:nvSpPr>
        <p:spPr>
          <a:xfrm>
            <a:off x="5489174" y="5073980"/>
            <a:ext cx="317501" cy="382308"/>
          </a:xfrm>
          <a:prstGeom prst="rect">
            <a:avLst/>
          </a:prstGeom>
          <a:noFill/>
        </p:spPr>
        <p:txBody>
          <a:bodyPr wrap="none" rtlCol="0">
            <a:spAutoFit/>
          </a:bodyPr>
          <a:lstStyle/>
          <a:p>
            <a:r>
              <a:rPr lang="en-US" sz="1836" dirty="0">
                <a:solidFill>
                  <a:schemeClr val="bg1"/>
                </a:solidFill>
              </a:rPr>
              <a:t>2</a:t>
            </a:r>
          </a:p>
        </p:txBody>
      </p:sp>
      <p:sp>
        <p:nvSpPr>
          <p:cNvPr id="16" name="TextBox 15"/>
          <p:cNvSpPr txBox="1"/>
          <p:nvPr/>
        </p:nvSpPr>
        <p:spPr>
          <a:xfrm>
            <a:off x="1716852" y="4350759"/>
            <a:ext cx="317501" cy="382308"/>
          </a:xfrm>
          <a:prstGeom prst="rect">
            <a:avLst/>
          </a:prstGeom>
          <a:noFill/>
        </p:spPr>
        <p:txBody>
          <a:bodyPr wrap="none" rtlCol="0">
            <a:spAutoFit/>
          </a:bodyPr>
          <a:lstStyle/>
          <a:p>
            <a:r>
              <a:rPr lang="en-US" sz="1836" dirty="0">
                <a:solidFill>
                  <a:schemeClr val="bg1"/>
                </a:solidFill>
              </a:rPr>
              <a:t>9</a:t>
            </a:r>
          </a:p>
        </p:txBody>
      </p:sp>
      <p:sp>
        <p:nvSpPr>
          <p:cNvPr id="17" name="TextBox 16"/>
          <p:cNvSpPr txBox="1"/>
          <p:nvPr/>
        </p:nvSpPr>
        <p:spPr>
          <a:xfrm>
            <a:off x="2412773" y="2817136"/>
            <a:ext cx="446658" cy="382308"/>
          </a:xfrm>
          <a:prstGeom prst="rect">
            <a:avLst/>
          </a:prstGeom>
          <a:noFill/>
        </p:spPr>
        <p:txBody>
          <a:bodyPr wrap="none" rtlCol="0">
            <a:spAutoFit/>
          </a:bodyPr>
          <a:lstStyle/>
          <a:p>
            <a:r>
              <a:rPr lang="en-US" sz="1836" dirty="0">
                <a:solidFill>
                  <a:schemeClr val="bg1"/>
                </a:solidFill>
              </a:rPr>
              <a:t>23</a:t>
            </a:r>
          </a:p>
        </p:txBody>
      </p:sp>
      <p:sp>
        <p:nvSpPr>
          <p:cNvPr id="18" name="TextBox 17"/>
          <p:cNvSpPr txBox="1"/>
          <p:nvPr/>
        </p:nvSpPr>
        <p:spPr>
          <a:xfrm>
            <a:off x="3141871" y="2518168"/>
            <a:ext cx="446658" cy="382308"/>
          </a:xfrm>
          <a:prstGeom prst="rect">
            <a:avLst/>
          </a:prstGeom>
          <a:noFill/>
        </p:spPr>
        <p:txBody>
          <a:bodyPr wrap="none" rtlCol="0">
            <a:spAutoFit/>
          </a:bodyPr>
          <a:lstStyle/>
          <a:p>
            <a:r>
              <a:rPr lang="en-US" sz="1836" dirty="0">
                <a:solidFill>
                  <a:schemeClr val="bg1"/>
                </a:solidFill>
              </a:rPr>
              <a:t>26</a:t>
            </a:r>
          </a:p>
        </p:txBody>
      </p:sp>
      <p:sp>
        <p:nvSpPr>
          <p:cNvPr id="19" name="TextBox 18"/>
          <p:cNvSpPr txBox="1"/>
          <p:nvPr/>
        </p:nvSpPr>
        <p:spPr>
          <a:xfrm>
            <a:off x="9862456" y="3725862"/>
            <a:ext cx="317501" cy="382308"/>
          </a:xfrm>
          <a:prstGeom prst="rect">
            <a:avLst/>
          </a:prstGeom>
          <a:noFill/>
        </p:spPr>
        <p:txBody>
          <a:bodyPr wrap="none" rtlCol="0">
            <a:spAutoFit/>
          </a:bodyPr>
          <a:lstStyle/>
          <a:p>
            <a:r>
              <a:rPr lang="en-US" sz="1836" dirty="0">
                <a:solidFill>
                  <a:schemeClr val="bg1"/>
                </a:solidFill>
              </a:rPr>
              <a:t>6</a:t>
            </a:r>
          </a:p>
        </p:txBody>
      </p:sp>
      <p:sp>
        <p:nvSpPr>
          <p:cNvPr id="20" name="TextBox 19"/>
          <p:cNvSpPr txBox="1"/>
          <p:nvPr/>
        </p:nvSpPr>
        <p:spPr>
          <a:xfrm>
            <a:off x="10547778" y="2605879"/>
            <a:ext cx="446658" cy="382308"/>
          </a:xfrm>
          <a:prstGeom prst="rect">
            <a:avLst/>
          </a:prstGeom>
          <a:noFill/>
        </p:spPr>
        <p:txBody>
          <a:bodyPr wrap="none" rtlCol="0">
            <a:spAutoFit/>
          </a:bodyPr>
          <a:lstStyle/>
          <a:p>
            <a:r>
              <a:rPr lang="en-US" sz="1836" dirty="0">
                <a:solidFill>
                  <a:schemeClr val="bg1"/>
                </a:solidFill>
              </a:rPr>
              <a:t>11</a:t>
            </a:r>
          </a:p>
        </p:txBody>
      </p:sp>
      <p:sp>
        <p:nvSpPr>
          <p:cNvPr id="21" name="TextBox 20"/>
          <p:cNvSpPr txBox="1"/>
          <p:nvPr/>
        </p:nvSpPr>
        <p:spPr>
          <a:xfrm>
            <a:off x="9180666" y="4335462"/>
            <a:ext cx="317501" cy="382308"/>
          </a:xfrm>
          <a:prstGeom prst="rect">
            <a:avLst/>
          </a:prstGeom>
          <a:noFill/>
        </p:spPr>
        <p:txBody>
          <a:bodyPr wrap="none" rtlCol="0">
            <a:spAutoFit/>
          </a:bodyPr>
          <a:lstStyle/>
          <a:p>
            <a:r>
              <a:rPr lang="en-US" sz="1836" dirty="0">
                <a:solidFill>
                  <a:schemeClr val="bg1"/>
                </a:solidFill>
              </a:rPr>
              <a:t>3</a:t>
            </a:r>
          </a:p>
        </p:txBody>
      </p:sp>
      <p:sp>
        <p:nvSpPr>
          <p:cNvPr id="9" name="TextBox 8"/>
          <p:cNvSpPr txBox="1"/>
          <p:nvPr/>
        </p:nvSpPr>
        <p:spPr>
          <a:xfrm>
            <a:off x="2859431" y="6316662"/>
            <a:ext cx="708899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 Analysis based on all patches released in 2014</a:t>
            </a:r>
          </a:p>
        </p:txBody>
      </p:sp>
    </p:spTree>
    <p:extLst>
      <p:ext uri="{BB962C8B-B14F-4D97-AF65-F5344CB8AC3E}">
        <p14:creationId xmlns:p14="http://schemas.microsoft.com/office/powerpoint/2010/main" val="2337436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Graphic spid="5" grpId="0">
        <p:bldAsOne/>
      </p:bldGraphic>
      <p:bldP spid="6" grpId="0"/>
      <p:bldP spid="7" grpId="0"/>
      <p:bldP spid="8" grpId="0"/>
      <p:bldP spid="16" grpId="0"/>
      <p:bldP spid="17" grpId="0"/>
      <p:bldP spid="18" grpId="0"/>
      <p:bldP spid="19"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Improvements</a:t>
            </a:r>
            <a:endParaRPr lang="en-US" dirty="0"/>
          </a:p>
        </p:txBody>
      </p:sp>
      <p:graphicFrame>
        <p:nvGraphicFramePr>
          <p:cNvPr id="3" name="Content Placeholder 5"/>
          <p:cNvGraphicFramePr>
            <a:graphicFrameLocks noGrp="1"/>
          </p:cNvGraphicFramePr>
          <p:nvPr>
            <p:ph idx="4294967295"/>
            <p:extLst/>
          </p:nvPr>
        </p:nvGraphicFramePr>
        <p:xfrm>
          <a:off x="8504237" y="1820862"/>
          <a:ext cx="3379637" cy="4437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p:cNvGraphicFramePr>
            <a:graphicFrameLocks/>
          </p:cNvGraphicFramePr>
          <p:nvPr>
            <p:extLst/>
          </p:nvPr>
        </p:nvGraphicFramePr>
        <p:xfrm>
          <a:off x="4793181" y="1802500"/>
          <a:ext cx="3252829" cy="4437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9"/>
          <p:cNvGraphicFramePr>
            <a:graphicFrameLocks/>
          </p:cNvGraphicFramePr>
          <p:nvPr>
            <p:extLst/>
          </p:nvPr>
        </p:nvGraphicFramePr>
        <p:xfrm>
          <a:off x="1036637" y="1820862"/>
          <a:ext cx="3046002" cy="4437962"/>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9562601" y="4232306"/>
            <a:ext cx="446658" cy="382308"/>
          </a:xfrm>
          <a:prstGeom prst="rect">
            <a:avLst/>
          </a:prstGeom>
          <a:noFill/>
        </p:spPr>
        <p:txBody>
          <a:bodyPr wrap="none" rtlCol="0">
            <a:spAutoFit/>
          </a:bodyPr>
          <a:lstStyle/>
          <a:p>
            <a:r>
              <a:rPr lang="en-US" sz="1836" dirty="0">
                <a:solidFill>
                  <a:schemeClr val="bg1"/>
                </a:solidFill>
              </a:rPr>
              <a:t>12</a:t>
            </a:r>
          </a:p>
        </p:txBody>
      </p:sp>
      <p:sp>
        <p:nvSpPr>
          <p:cNvPr id="7" name="TextBox 6"/>
          <p:cNvSpPr txBox="1"/>
          <p:nvPr/>
        </p:nvSpPr>
        <p:spPr>
          <a:xfrm>
            <a:off x="10640040" y="2445735"/>
            <a:ext cx="446658" cy="382308"/>
          </a:xfrm>
          <a:prstGeom prst="rect">
            <a:avLst/>
          </a:prstGeom>
          <a:noFill/>
        </p:spPr>
        <p:txBody>
          <a:bodyPr wrap="none" rtlCol="0">
            <a:spAutoFit/>
          </a:bodyPr>
          <a:lstStyle/>
          <a:p>
            <a:r>
              <a:rPr lang="en-US" sz="1836" dirty="0">
                <a:solidFill>
                  <a:schemeClr val="bg1"/>
                </a:solidFill>
              </a:rPr>
              <a:t>31</a:t>
            </a:r>
          </a:p>
        </p:txBody>
      </p:sp>
      <p:sp>
        <p:nvSpPr>
          <p:cNvPr id="8" name="TextBox 7"/>
          <p:cNvSpPr txBox="1"/>
          <p:nvPr/>
        </p:nvSpPr>
        <p:spPr>
          <a:xfrm>
            <a:off x="5791198" y="3894795"/>
            <a:ext cx="446658" cy="382308"/>
          </a:xfrm>
          <a:prstGeom prst="rect">
            <a:avLst/>
          </a:prstGeom>
          <a:noFill/>
        </p:spPr>
        <p:txBody>
          <a:bodyPr wrap="none" rtlCol="0">
            <a:spAutoFit/>
          </a:bodyPr>
          <a:lstStyle/>
          <a:p>
            <a:r>
              <a:rPr lang="en-US" sz="1836" dirty="0">
                <a:solidFill>
                  <a:schemeClr val="bg1"/>
                </a:solidFill>
              </a:rPr>
              <a:t>22</a:t>
            </a:r>
          </a:p>
        </p:txBody>
      </p:sp>
      <p:sp>
        <p:nvSpPr>
          <p:cNvPr id="9" name="TextBox 8"/>
          <p:cNvSpPr txBox="1"/>
          <p:nvPr/>
        </p:nvSpPr>
        <p:spPr>
          <a:xfrm>
            <a:off x="6835027" y="2307162"/>
            <a:ext cx="446658" cy="382308"/>
          </a:xfrm>
          <a:prstGeom prst="rect">
            <a:avLst/>
          </a:prstGeom>
          <a:noFill/>
        </p:spPr>
        <p:txBody>
          <a:bodyPr wrap="none" rtlCol="0">
            <a:spAutoFit/>
          </a:bodyPr>
          <a:lstStyle/>
          <a:p>
            <a:r>
              <a:rPr lang="en-US" sz="1836" dirty="0">
                <a:solidFill>
                  <a:schemeClr val="bg1"/>
                </a:solidFill>
              </a:rPr>
              <a:t>46</a:t>
            </a:r>
          </a:p>
        </p:txBody>
      </p:sp>
      <p:sp>
        <p:nvSpPr>
          <p:cNvPr id="10" name="TextBox 9"/>
          <p:cNvSpPr txBox="1"/>
          <p:nvPr/>
        </p:nvSpPr>
        <p:spPr>
          <a:xfrm>
            <a:off x="2046455" y="3349976"/>
            <a:ext cx="446658" cy="382308"/>
          </a:xfrm>
          <a:prstGeom prst="rect">
            <a:avLst/>
          </a:prstGeom>
          <a:noFill/>
        </p:spPr>
        <p:txBody>
          <a:bodyPr wrap="none" rtlCol="0">
            <a:spAutoFit/>
          </a:bodyPr>
          <a:lstStyle/>
          <a:p>
            <a:r>
              <a:rPr lang="en-US" sz="1836" dirty="0">
                <a:solidFill>
                  <a:schemeClr val="bg1"/>
                </a:solidFill>
              </a:rPr>
              <a:t>73</a:t>
            </a:r>
          </a:p>
        </p:txBody>
      </p:sp>
      <p:sp>
        <p:nvSpPr>
          <p:cNvPr id="11" name="TextBox 10"/>
          <p:cNvSpPr txBox="1"/>
          <p:nvPr/>
        </p:nvSpPr>
        <p:spPr>
          <a:xfrm>
            <a:off x="2977494" y="2687066"/>
            <a:ext cx="446658" cy="382308"/>
          </a:xfrm>
          <a:prstGeom prst="rect">
            <a:avLst/>
          </a:prstGeom>
          <a:noFill/>
        </p:spPr>
        <p:txBody>
          <a:bodyPr wrap="none" rtlCol="0">
            <a:spAutoFit/>
          </a:bodyPr>
          <a:lstStyle/>
          <a:p>
            <a:r>
              <a:rPr lang="en-US" sz="1836" dirty="0">
                <a:solidFill>
                  <a:schemeClr val="bg1"/>
                </a:solidFill>
              </a:rPr>
              <a:t>98</a:t>
            </a:r>
          </a:p>
        </p:txBody>
      </p:sp>
    </p:spTree>
    <p:extLst>
      <p:ext uri="{BB962C8B-B14F-4D97-AF65-F5344CB8AC3E}">
        <p14:creationId xmlns:p14="http://schemas.microsoft.com/office/powerpoint/2010/main" val="2885794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Graphic spid="5" grpId="0">
        <p:bldAsOne/>
      </p:bldGraphic>
      <p:bldP spid="6" grpId="0"/>
      <p:bldP spid="7"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3404009"/>
          </a:xfrm>
        </p:spPr>
        <p:txBody>
          <a:bodyPr/>
          <a:lstStyle/>
          <a:p>
            <a:r>
              <a:rPr lang="en-US" sz="3200" dirty="0" smtClean="0"/>
              <a:t>What we hear from customers</a:t>
            </a:r>
          </a:p>
          <a:p>
            <a:r>
              <a:rPr lang="en-US" sz="3200" dirty="0" smtClean="0"/>
              <a:t>Our Journey </a:t>
            </a:r>
          </a:p>
          <a:p>
            <a:r>
              <a:rPr lang="en-US" sz="3200" dirty="0" err="1" smtClean="0"/>
              <a:t>Nano</a:t>
            </a:r>
            <a:r>
              <a:rPr lang="en-US" sz="3200" dirty="0" smtClean="0"/>
              <a:t> Server</a:t>
            </a:r>
          </a:p>
          <a:p>
            <a:r>
              <a:rPr lang="en-US" sz="3200" dirty="0"/>
              <a:t>Preliminary Results </a:t>
            </a:r>
          </a:p>
          <a:p>
            <a:r>
              <a:rPr lang="en-US" sz="3200" dirty="0" smtClean="0"/>
              <a:t>Status and Roadmap</a:t>
            </a:r>
          </a:p>
          <a:p>
            <a:r>
              <a:rPr lang="en-US" sz="3200" dirty="0" smtClean="0"/>
              <a:t>Call to Action/Go Dos</a:t>
            </a:r>
          </a:p>
        </p:txBody>
      </p:sp>
      <p:sp>
        <p:nvSpPr>
          <p:cNvPr id="2" name="Title 1"/>
          <p:cNvSpPr>
            <a:spLocks noGrp="1"/>
          </p:cNvSpPr>
          <p:nvPr>
            <p:ph type="title"/>
          </p:nvPr>
        </p:nvSpPr>
        <p:spPr/>
        <p:txBody>
          <a:bodyPr/>
          <a:lstStyle/>
          <a:p>
            <a:r>
              <a:rPr lang="en-US" smtClean="0"/>
              <a:t>Agenda</a:t>
            </a:r>
            <a:endParaRPr lang="en-US" dirty="0"/>
          </a:p>
        </p:txBody>
      </p:sp>
      <p:sp>
        <p:nvSpPr>
          <p:cNvPr id="4" name="Oval 3"/>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9613343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9"/>
          <p:cNvGraphicFramePr>
            <a:graphicFrameLocks/>
          </p:cNvGraphicFramePr>
          <p:nvPr>
            <p:extLst/>
          </p:nvPr>
        </p:nvGraphicFramePr>
        <p:xfrm>
          <a:off x="4541837" y="1805969"/>
          <a:ext cx="3046002" cy="443796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smtClean="0"/>
              <a:t>Resource Utilization Improvements</a:t>
            </a:r>
            <a:endParaRPr lang="en-US" dirty="0"/>
          </a:p>
        </p:txBody>
      </p:sp>
      <p:graphicFrame>
        <p:nvGraphicFramePr>
          <p:cNvPr id="4" name="Content Placeholder 5"/>
          <p:cNvGraphicFramePr>
            <a:graphicFrameLocks/>
          </p:cNvGraphicFramePr>
          <p:nvPr>
            <p:extLst/>
          </p:nvPr>
        </p:nvGraphicFramePr>
        <p:xfrm>
          <a:off x="884237" y="1817393"/>
          <a:ext cx="3080735" cy="4437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9"/>
          <p:cNvGraphicFramePr>
            <a:graphicFrameLocks/>
          </p:cNvGraphicFramePr>
          <p:nvPr>
            <p:extLst/>
          </p:nvPr>
        </p:nvGraphicFramePr>
        <p:xfrm>
          <a:off x="8126696" y="1802500"/>
          <a:ext cx="3454011" cy="4437962"/>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2820107" y="2506662"/>
            <a:ext cx="446658" cy="382308"/>
          </a:xfrm>
          <a:prstGeom prst="rect">
            <a:avLst/>
          </a:prstGeom>
          <a:noFill/>
        </p:spPr>
        <p:txBody>
          <a:bodyPr wrap="none" rtlCol="0">
            <a:spAutoFit/>
          </a:bodyPr>
          <a:lstStyle/>
          <a:p>
            <a:r>
              <a:rPr lang="en-US" sz="1836" dirty="0">
                <a:solidFill>
                  <a:schemeClr val="bg1"/>
                </a:solidFill>
              </a:rPr>
              <a:t>26</a:t>
            </a:r>
          </a:p>
        </p:txBody>
      </p:sp>
      <p:sp>
        <p:nvSpPr>
          <p:cNvPr id="7" name="TextBox 6"/>
          <p:cNvSpPr txBox="1"/>
          <p:nvPr/>
        </p:nvSpPr>
        <p:spPr>
          <a:xfrm>
            <a:off x="1830982" y="3061091"/>
            <a:ext cx="446658" cy="382308"/>
          </a:xfrm>
          <a:prstGeom prst="rect">
            <a:avLst/>
          </a:prstGeom>
          <a:noFill/>
        </p:spPr>
        <p:txBody>
          <a:bodyPr wrap="none" rtlCol="0">
            <a:spAutoFit/>
          </a:bodyPr>
          <a:lstStyle/>
          <a:p>
            <a:r>
              <a:rPr lang="en-US" sz="1836" dirty="0">
                <a:solidFill>
                  <a:schemeClr val="bg1"/>
                </a:solidFill>
              </a:rPr>
              <a:t>21</a:t>
            </a:r>
          </a:p>
        </p:txBody>
      </p:sp>
      <p:sp>
        <p:nvSpPr>
          <p:cNvPr id="11" name="TextBox 10"/>
          <p:cNvSpPr txBox="1"/>
          <p:nvPr/>
        </p:nvSpPr>
        <p:spPr>
          <a:xfrm>
            <a:off x="9254850" y="4218293"/>
            <a:ext cx="446658" cy="382308"/>
          </a:xfrm>
          <a:prstGeom prst="rect">
            <a:avLst/>
          </a:prstGeom>
          <a:noFill/>
        </p:spPr>
        <p:txBody>
          <a:bodyPr wrap="none" rtlCol="0">
            <a:spAutoFit/>
          </a:bodyPr>
          <a:lstStyle/>
          <a:p>
            <a:r>
              <a:rPr lang="en-US" sz="1836" dirty="0">
                <a:solidFill>
                  <a:schemeClr val="bg1"/>
                </a:solidFill>
              </a:rPr>
              <a:t>61</a:t>
            </a:r>
          </a:p>
        </p:txBody>
      </p:sp>
      <p:sp>
        <p:nvSpPr>
          <p:cNvPr id="12" name="TextBox 11"/>
          <p:cNvSpPr txBox="1"/>
          <p:nvPr/>
        </p:nvSpPr>
        <p:spPr>
          <a:xfrm>
            <a:off x="10321692" y="2776793"/>
            <a:ext cx="575817" cy="382308"/>
          </a:xfrm>
          <a:prstGeom prst="rect">
            <a:avLst/>
          </a:prstGeom>
          <a:noFill/>
        </p:spPr>
        <p:txBody>
          <a:bodyPr wrap="none" rtlCol="0">
            <a:spAutoFit/>
          </a:bodyPr>
          <a:lstStyle/>
          <a:p>
            <a:r>
              <a:rPr lang="en-US" sz="1836" dirty="0">
                <a:solidFill>
                  <a:schemeClr val="bg1"/>
                </a:solidFill>
              </a:rPr>
              <a:t>139</a:t>
            </a:r>
          </a:p>
        </p:txBody>
      </p:sp>
      <p:sp>
        <p:nvSpPr>
          <p:cNvPr id="15" name="TextBox 14"/>
          <p:cNvSpPr txBox="1"/>
          <p:nvPr/>
        </p:nvSpPr>
        <p:spPr>
          <a:xfrm>
            <a:off x="5467905" y="3654066"/>
            <a:ext cx="575817" cy="382308"/>
          </a:xfrm>
          <a:prstGeom prst="rect">
            <a:avLst/>
          </a:prstGeom>
          <a:noFill/>
        </p:spPr>
        <p:txBody>
          <a:bodyPr wrap="none" rtlCol="0">
            <a:spAutoFit/>
          </a:bodyPr>
          <a:lstStyle/>
          <a:p>
            <a:r>
              <a:rPr lang="en-US" sz="1836" dirty="0">
                <a:solidFill>
                  <a:schemeClr val="bg1"/>
                </a:solidFill>
              </a:rPr>
              <a:t>150</a:t>
            </a:r>
          </a:p>
        </p:txBody>
      </p:sp>
      <p:sp>
        <p:nvSpPr>
          <p:cNvPr id="16" name="TextBox 15"/>
          <p:cNvSpPr txBox="1"/>
          <p:nvPr/>
        </p:nvSpPr>
        <p:spPr>
          <a:xfrm>
            <a:off x="6436116" y="2477793"/>
            <a:ext cx="575817" cy="382308"/>
          </a:xfrm>
          <a:prstGeom prst="rect">
            <a:avLst/>
          </a:prstGeom>
          <a:noFill/>
        </p:spPr>
        <p:txBody>
          <a:bodyPr wrap="none" rtlCol="0">
            <a:spAutoFit/>
          </a:bodyPr>
          <a:lstStyle/>
          <a:p>
            <a:r>
              <a:rPr lang="en-US" sz="1836" dirty="0">
                <a:solidFill>
                  <a:schemeClr val="bg1"/>
                </a:solidFill>
              </a:rPr>
              <a:t>255</a:t>
            </a:r>
          </a:p>
        </p:txBody>
      </p:sp>
    </p:spTree>
    <p:extLst>
      <p:ext uri="{BB962C8B-B14F-4D97-AF65-F5344CB8AC3E}">
        <p14:creationId xmlns:p14="http://schemas.microsoft.com/office/powerpoint/2010/main" val="34664529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4" grpId="0">
        <p:bldAsOne/>
      </p:bldGraphic>
      <p:bldGraphic spid="5" grpId="0">
        <p:bldAsOne/>
      </p:bldGraphic>
      <p:bldP spid="6" grpId="0"/>
      <p:bldP spid="7" grpId="0"/>
      <p:bldP spid="11" grpId="0"/>
      <p:bldP spid="12"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9"/>
          <p:cNvGraphicFramePr>
            <a:graphicFrameLocks/>
          </p:cNvGraphicFramePr>
          <p:nvPr>
            <p:extLst/>
          </p:nvPr>
        </p:nvGraphicFramePr>
        <p:xfrm>
          <a:off x="644740" y="1809267"/>
          <a:ext cx="3556109" cy="44379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5"/>
          <p:cNvGraphicFramePr>
            <a:graphicFrameLocks/>
          </p:cNvGraphicFramePr>
          <p:nvPr>
            <p:extLst/>
          </p:nvPr>
        </p:nvGraphicFramePr>
        <p:xfrm>
          <a:off x="4739516" y="1812506"/>
          <a:ext cx="3331626" cy="442776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Deployment Improvements</a:t>
            </a:r>
            <a:endParaRPr lang="en-US" dirty="0"/>
          </a:p>
        </p:txBody>
      </p:sp>
      <p:graphicFrame>
        <p:nvGraphicFramePr>
          <p:cNvPr id="5" name="Content Placeholder 5"/>
          <p:cNvGraphicFramePr>
            <a:graphicFrameLocks noGrp="1"/>
          </p:cNvGraphicFramePr>
          <p:nvPr>
            <p:ph idx="4294967295"/>
            <p:extLst/>
          </p:nvPr>
        </p:nvGraphicFramePr>
        <p:xfrm>
          <a:off x="8428037" y="1804295"/>
          <a:ext cx="3572879" cy="4436167"/>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9434996" y="5230226"/>
            <a:ext cx="498975" cy="382308"/>
          </a:xfrm>
          <a:prstGeom prst="rect">
            <a:avLst/>
          </a:prstGeom>
          <a:noFill/>
        </p:spPr>
        <p:txBody>
          <a:bodyPr wrap="none" rtlCol="0">
            <a:spAutoFit/>
          </a:bodyPr>
          <a:lstStyle/>
          <a:p>
            <a:r>
              <a:rPr lang="en-US" sz="1836" dirty="0" smtClean="0">
                <a:solidFill>
                  <a:schemeClr val="bg1"/>
                </a:solidFill>
              </a:rPr>
              <a:t>.41</a:t>
            </a:r>
            <a:endParaRPr lang="en-US" sz="1836" dirty="0">
              <a:solidFill>
                <a:schemeClr val="bg1"/>
              </a:solidFill>
            </a:endParaRPr>
          </a:p>
        </p:txBody>
      </p:sp>
      <p:sp>
        <p:nvSpPr>
          <p:cNvPr id="9" name="TextBox 8"/>
          <p:cNvSpPr txBox="1"/>
          <p:nvPr/>
        </p:nvSpPr>
        <p:spPr>
          <a:xfrm>
            <a:off x="10655782" y="2387550"/>
            <a:ext cx="498975" cy="382308"/>
          </a:xfrm>
          <a:prstGeom prst="rect">
            <a:avLst/>
          </a:prstGeom>
          <a:noFill/>
        </p:spPr>
        <p:txBody>
          <a:bodyPr wrap="none" rtlCol="0">
            <a:spAutoFit/>
          </a:bodyPr>
          <a:lstStyle/>
          <a:p>
            <a:r>
              <a:rPr lang="en-US" sz="1836" dirty="0">
                <a:solidFill>
                  <a:schemeClr val="bg1"/>
                </a:solidFill>
              </a:rPr>
              <a:t>6.3</a:t>
            </a:r>
          </a:p>
        </p:txBody>
      </p:sp>
      <p:sp>
        <p:nvSpPr>
          <p:cNvPr id="10" name="TextBox 9"/>
          <p:cNvSpPr txBox="1"/>
          <p:nvPr/>
        </p:nvSpPr>
        <p:spPr>
          <a:xfrm>
            <a:off x="1761488" y="4982181"/>
            <a:ext cx="446658" cy="382308"/>
          </a:xfrm>
          <a:prstGeom prst="rect">
            <a:avLst/>
          </a:prstGeom>
          <a:noFill/>
        </p:spPr>
        <p:txBody>
          <a:bodyPr wrap="none" rtlCol="0">
            <a:spAutoFit/>
          </a:bodyPr>
          <a:lstStyle/>
          <a:p>
            <a:r>
              <a:rPr lang="en-US" sz="1836" dirty="0">
                <a:solidFill>
                  <a:schemeClr val="bg1"/>
                </a:solidFill>
              </a:rPr>
              <a:t>40</a:t>
            </a:r>
          </a:p>
        </p:txBody>
      </p:sp>
      <p:sp>
        <p:nvSpPr>
          <p:cNvPr id="11" name="TextBox 10"/>
          <p:cNvSpPr txBox="1"/>
          <p:nvPr/>
        </p:nvSpPr>
        <p:spPr>
          <a:xfrm>
            <a:off x="2838927" y="2498771"/>
            <a:ext cx="575817" cy="382308"/>
          </a:xfrm>
          <a:prstGeom prst="rect">
            <a:avLst/>
          </a:prstGeom>
          <a:noFill/>
        </p:spPr>
        <p:txBody>
          <a:bodyPr wrap="none" rtlCol="0">
            <a:spAutoFit/>
          </a:bodyPr>
          <a:lstStyle/>
          <a:p>
            <a:r>
              <a:rPr lang="en-US" sz="1836" dirty="0">
                <a:solidFill>
                  <a:schemeClr val="bg1"/>
                </a:solidFill>
              </a:rPr>
              <a:t>300</a:t>
            </a:r>
          </a:p>
        </p:txBody>
      </p:sp>
      <p:sp>
        <p:nvSpPr>
          <p:cNvPr id="15" name="TextBox 14"/>
          <p:cNvSpPr txBox="1"/>
          <p:nvPr/>
        </p:nvSpPr>
        <p:spPr>
          <a:xfrm>
            <a:off x="6735408" y="2714279"/>
            <a:ext cx="628134" cy="382308"/>
          </a:xfrm>
          <a:prstGeom prst="rect">
            <a:avLst/>
          </a:prstGeom>
          <a:noFill/>
        </p:spPr>
        <p:txBody>
          <a:bodyPr wrap="none" rtlCol="0">
            <a:spAutoFit/>
          </a:bodyPr>
          <a:lstStyle/>
          <a:p>
            <a:r>
              <a:rPr lang="en-US" sz="1836" dirty="0">
                <a:solidFill>
                  <a:schemeClr val="bg1"/>
                </a:solidFill>
              </a:rPr>
              <a:t>4.84</a:t>
            </a:r>
          </a:p>
        </p:txBody>
      </p:sp>
      <p:sp>
        <p:nvSpPr>
          <p:cNvPr id="16" name="TextBox 15"/>
          <p:cNvSpPr txBox="1"/>
          <p:nvPr/>
        </p:nvSpPr>
        <p:spPr>
          <a:xfrm>
            <a:off x="5638147" y="5202728"/>
            <a:ext cx="362600" cy="374846"/>
          </a:xfrm>
          <a:prstGeom prst="rect">
            <a:avLst/>
          </a:prstGeom>
          <a:noFill/>
        </p:spPr>
        <p:txBody>
          <a:bodyPr wrap="none" rtlCol="0">
            <a:spAutoFit/>
          </a:bodyPr>
          <a:lstStyle/>
          <a:p>
            <a:r>
              <a:rPr lang="en-US" sz="1836" dirty="0" smtClean="0">
                <a:solidFill>
                  <a:schemeClr val="bg1"/>
                </a:solidFill>
              </a:rPr>
              <a:t>.4</a:t>
            </a:r>
            <a:endParaRPr lang="en-US" sz="1836" dirty="0">
              <a:solidFill>
                <a:schemeClr val="bg1"/>
              </a:solidFill>
            </a:endParaRPr>
          </a:p>
        </p:txBody>
      </p:sp>
    </p:spTree>
    <p:extLst>
      <p:ext uri="{BB962C8B-B14F-4D97-AF65-F5344CB8AC3E}">
        <p14:creationId xmlns:p14="http://schemas.microsoft.com/office/powerpoint/2010/main" val="2382259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14" grpId="0">
        <p:bldAsOne/>
      </p:bldGraphic>
      <p:bldGraphic spid="5" grpId="0">
        <p:bldAsOne/>
      </p:bldGraphic>
      <p:bldP spid="3" grpId="0"/>
      <p:bldP spid="9" grpId="0"/>
      <p:bldP spid="10" grpId="0"/>
      <p:bldP spid="11"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5638467"/>
          </a:xfrm>
        </p:spPr>
        <p:txBody>
          <a:bodyPr/>
          <a:lstStyle/>
          <a:p>
            <a:r>
              <a:rPr lang="en-US" dirty="0" smtClean="0"/>
              <a:t>Will be an installation option, like Server Core</a:t>
            </a:r>
          </a:p>
          <a:p>
            <a:r>
              <a:rPr lang="en-US" dirty="0" smtClean="0"/>
              <a:t>Not listed in Setup because </a:t>
            </a:r>
            <a:r>
              <a:rPr lang="en-US" dirty="0"/>
              <a:t>image </a:t>
            </a:r>
            <a:r>
              <a:rPr lang="en-US" dirty="0" smtClean="0"/>
              <a:t>must be customized with drivers</a:t>
            </a:r>
          </a:p>
          <a:p>
            <a:pPr lvl="1"/>
            <a:r>
              <a:rPr lang="en-US" dirty="0" smtClean="0"/>
              <a:t>Separate folder on the Windows Server media</a:t>
            </a:r>
          </a:p>
          <a:p>
            <a:r>
              <a:rPr lang="en-US" dirty="0" smtClean="0"/>
              <a:t>Available in the next Server </a:t>
            </a:r>
            <a:br>
              <a:rPr lang="en-US" dirty="0" smtClean="0"/>
            </a:br>
            <a:r>
              <a:rPr lang="en-US" dirty="0" smtClean="0"/>
              <a:t>build being released early May</a:t>
            </a:r>
          </a:p>
          <a:p>
            <a:pPr marL="0" indent="0">
              <a:buNone/>
            </a:pPr>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Nano Server in Windows Server vNext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837" y="2582862"/>
            <a:ext cx="3924465" cy="2642684"/>
          </a:xfrm>
          <a:prstGeom prst="rect">
            <a:avLst/>
          </a:prstGeom>
        </p:spPr>
      </p:pic>
    </p:spTree>
    <p:extLst>
      <p:ext uri="{BB962C8B-B14F-4D97-AF65-F5344CB8AC3E}">
        <p14:creationId xmlns:p14="http://schemas.microsoft.com/office/powerpoint/2010/main" val="1490452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3040832"/>
          </a:xfrm>
        </p:spPr>
        <p:txBody>
          <a:bodyPr/>
          <a:lstStyle/>
          <a:p>
            <a:r>
              <a:rPr lang="en-US" dirty="0" err="1" smtClean="0"/>
              <a:t>Nano</a:t>
            </a:r>
            <a:r>
              <a:rPr lang="en-US" dirty="0" smtClean="0"/>
              <a:t> Server is the future nucleus of Windows Server</a:t>
            </a:r>
          </a:p>
          <a:p>
            <a:pPr lvl="1"/>
            <a:r>
              <a:rPr lang="en-US" dirty="0" smtClean="0"/>
              <a:t>Target for cloud components and Born-in-the-Cloud applications</a:t>
            </a:r>
          </a:p>
          <a:p>
            <a:pPr lvl="1"/>
            <a:r>
              <a:rPr lang="en-US" dirty="0" smtClean="0"/>
              <a:t>New foundation for all components</a:t>
            </a:r>
          </a:p>
          <a:p>
            <a:pPr lvl="2"/>
            <a:r>
              <a:rPr lang="en-US" dirty="0" smtClean="0"/>
              <a:t>Provides a Just Enough OS model for all applications</a:t>
            </a:r>
          </a:p>
          <a:p>
            <a:r>
              <a:rPr lang="en-US" dirty="0" smtClean="0"/>
              <a:t>Not everything will run on </a:t>
            </a:r>
            <a:r>
              <a:rPr lang="en-US" dirty="0" err="1" smtClean="0"/>
              <a:t>Nano</a:t>
            </a:r>
            <a:r>
              <a:rPr lang="en-US" dirty="0" smtClean="0"/>
              <a:t> Server</a:t>
            </a:r>
          </a:p>
          <a:p>
            <a:pPr lvl="1"/>
            <a:r>
              <a:rPr lang="en-US" dirty="0" smtClean="0"/>
              <a:t>Server Core provides compatibility for existing Enterprise applications</a:t>
            </a:r>
            <a:endParaRPr lang="en-US" dirty="0"/>
          </a:p>
        </p:txBody>
      </p:sp>
      <p:sp>
        <p:nvSpPr>
          <p:cNvPr id="2" name="Title 1"/>
          <p:cNvSpPr>
            <a:spLocks noGrp="1"/>
          </p:cNvSpPr>
          <p:nvPr>
            <p:ph type="title"/>
          </p:nvPr>
        </p:nvSpPr>
        <p:spPr/>
        <p:txBody>
          <a:bodyPr/>
          <a:lstStyle/>
          <a:p>
            <a:r>
              <a:rPr lang="en-US" smtClean="0"/>
              <a:t>Roadmap</a:t>
            </a:r>
            <a:endParaRPr lang="en-US" dirty="0"/>
          </a:p>
        </p:txBody>
      </p:sp>
      <p:sp>
        <p:nvSpPr>
          <p:cNvPr id="4" name="Rectangle 3"/>
          <p:cNvSpPr/>
          <p:nvPr/>
        </p:nvSpPr>
        <p:spPr>
          <a:xfrm>
            <a:off x="6434875" y="4659948"/>
            <a:ext cx="5726963" cy="20839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bg1"/>
                </a:solidFill>
              </a:rPr>
              <a:t>Physical, Virtual, Containers</a:t>
            </a:r>
            <a:endParaRPr lang="en-US" dirty="0">
              <a:solidFill>
                <a:schemeClr val="bg1"/>
              </a:solidFill>
            </a:endParaRPr>
          </a:p>
        </p:txBody>
      </p:sp>
      <p:sp>
        <p:nvSpPr>
          <p:cNvPr id="5" name="Rectangle 4"/>
          <p:cNvSpPr/>
          <p:nvPr/>
        </p:nvSpPr>
        <p:spPr>
          <a:xfrm>
            <a:off x="6702916" y="6056897"/>
            <a:ext cx="2396019" cy="302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r>
              <a:rPr lang="en-US" dirty="0" smtClean="0"/>
              <a:t>ano Server</a:t>
            </a:r>
            <a:endParaRPr lang="en-US" dirty="0"/>
          </a:p>
        </p:txBody>
      </p:sp>
      <p:sp>
        <p:nvSpPr>
          <p:cNvPr id="6" name="Rectangle 5"/>
          <p:cNvSpPr/>
          <p:nvPr/>
        </p:nvSpPr>
        <p:spPr>
          <a:xfrm>
            <a:off x="9514706" y="5558324"/>
            <a:ext cx="2345756" cy="80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 Core</a:t>
            </a:r>
            <a:endParaRPr lang="en-US" dirty="0"/>
          </a:p>
        </p:txBody>
      </p:sp>
      <p:sp>
        <p:nvSpPr>
          <p:cNvPr id="7" name="Rectangle 6"/>
          <p:cNvSpPr/>
          <p:nvPr/>
        </p:nvSpPr>
        <p:spPr bwMode="auto">
          <a:xfrm>
            <a:off x="6702916" y="5358422"/>
            <a:ext cx="2345756" cy="577240"/>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dirty="0" smtClean="0">
                <a:solidFill>
                  <a:schemeClr val="tx1"/>
                </a:solidFill>
                <a:ea typeface="Segoe UI" pitchFamily="34" charset="0"/>
                <a:cs typeface="Segoe UI" pitchFamily="34" charset="0"/>
              </a:rPr>
              <a:t>Born-in-the-Cloud</a:t>
            </a:r>
          </a:p>
          <a:p>
            <a:pPr algn="ctr" defTabSz="932406"/>
            <a:r>
              <a:rPr lang="en-US" dirty="0" smtClean="0">
                <a:solidFill>
                  <a:schemeClr val="tx1"/>
                </a:solidFill>
                <a:ea typeface="Segoe UI" pitchFamily="34" charset="0"/>
                <a:cs typeface="Segoe UI" pitchFamily="34" charset="0"/>
              </a:rPr>
              <a:t>applications</a:t>
            </a:r>
            <a:endParaRPr lang="en-US" dirty="0">
              <a:solidFill>
                <a:schemeClr val="tx1"/>
              </a:solidFill>
              <a:ea typeface="Segoe UI" pitchFamily="34" charset="0"/>
              <a:cs typeface="Segoe UI" pitchFamily="34" charset="0"/>
            </a:endParaRPr>
          </a:p>
        </p:txBody>
      </p:sp>
      <p:sp>
        <p:nvSpPr>
          <p:cNvPr id="10" name="Rectangle 9"/>
          <p:cNvSpPr/>
          <p:nvPr/>
        </p:nvSpPr>
        <p:spPr bwMode="auto">
          <a:xfrm>
            <a:off x="9514706" y="4820516"/>
            <a:ext cx="2345756" cy="57724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ctr" anchorCtr="0"/>
          <a:lstStyle/>
          <a:p>
            <a:pPr algn="ctr" defTabSz="932406"/>
            <a:r>
              <a:rPr lang="en-US" dirty="0" smtClean="0">
                <a:solidFill>
                  <a:schemeClr val="bg1"/>
                </a:solidFill>
                <a:ea typeface="Segoe UI" pitchFamily="34" charset="0"/>
                <a:cs typeface="Segoe UI" pitchFamily="34" charset="0"/>
              </a:rPr>
              <a:t>Existing Enterprise Applications</a:t>
            </a:r>
            <a:endParaRPr lang="en-US" dirty="0">
              <a:solidFill>
                <a:schemeClr val="bg1"/>
              </a:solidFill>
              <a:ea typeface="Segoe UI" pitchFamily="34" charset="0"/>
              <a:cs typeface="Segoe UI" pitchFamily="34" charset="0"/>
            </a:endParaRPr>
          </a:p>
        </p:txBody>
      </p:sp>
      <p:sp>
        <p:nvSpPr>
          <p:cNvPr id="9" name="Oval 8"/>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8612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5983176"/>
          </a:xfrm>
        </p:spPr>
        <p:txBody>
          <a:bodyPr/>
          <a:lstStyle/>
          <a:p>
            <a:pPr lvl="0"/>
            <a:r>
              <a:rPr lang="en-US" dirty="0" smtClean="0"/>
              <a:t>Retarget your code to Nano Server</a:t>
            </a:r>
          </a:p>
          <a:p>
            <a:r>
              <a:rPr lang="en-US" dirty="0" smtClean="0"/>
              <a:t>Deploy Nano Server and your code and let us know where you encounter difficulties:  </a:t>
            </a:r>
            <a:r>
              <a:rPr lang="en-US" dirty="0" smtClean="0">
                <a:hlinkClick r:id="rId2"/>
              </a:rPr>
              <a:t>nanoserver@microsoft.com</a:t>
            </a:r>
            <a:endParaRPr lang="en-US" dirty="0" smtClean="0"/>
          </a:p>
          <a:p>
            <a:pPr lvl="0"/>
            <a:r>
              <a:rPr lang="en-US" dirty="0" smtClean="0"/>
              <a:t>Shift your org and tools to full remote management of Server Core</a:t>
            </a:r>
          </a:p>
          <a:p>
            <a:pPr lvl="1"/>
            <a:r>
              <a:rPr lang="en-US" dirty="0" smtClean="0"/>
              <a:t>Inventory tools and agents that only run locally</a:t>
            </a:r>
          </a:p>
          <a:p>
            <a:pPr lvl="2"/>
            <a:r>
              <a:rPr lang="en-US" dirty="0" smtClean="0"/>
              <a:t>Check with your ISV for a </a:t>
            </a:r>
            <a:r>
              <a:rPr lang="en-US" dirty="0" err="1" smtClean="0"/>
              <a:t>remotable</a:t>
            </a:r>
            <a:r>
              <a:rPr lang="en-US" dirty="0" smtClean="0"/>
              <a:t> version</a:t>
            </a:r>
          </a:p>
          <a:p>
            <a:pPr lvl="2"/>
            <a:r>
              <a:rPr lang="en-US" dirty="0" smtClean="0"/>
              <a:t>Send list of those with no remote equivalent and ISV to </a:t>
            </a:r>
            <a:r>
              <a:rPr lang="en-US" dirty="0" smtClean="0">
                <a:hlinkClick r:id="rId2"/>
              </a:rPr>
              <a:t>nanoserver@microsoft.com</a:t>
            </a:r>
            <a:r>
              <a:rPr lang="en-US" dirty="0" smtClean="0"/>
              <a:t> </a:t>
            </a:r>
          </a:p>
          <a:p>
            <a:endParaRPr lang="en-US" dirty="0"/>
          </a:p>
        </p:txBody>
      </p:sp>
      <p:sp>
        <p:nvSpPr>
          <p:cNvPr id="2" name="Title 1"/>
          <p:cNvSpPr>
            <a:spLocks noGrp="1"/>
          </p:cNvSpPr>
          <p:nvPr>
            <p:ph type="title"/>
          </p:nvPr>
        </p:nvSpPr>
        <p:spPr/>
        <p:txBody>
          <a:bodyPr/>
          <a:lstStyle/>
          <a:p>
            <a:r>
              <a:rPr lang="en-US" smtClean="0"/>
              <a:t>Call to Action/Go Dos</a:t>
            </a:r>
            <a:endParaRPr lang="en-US" dirty="0"/>
          </a:p>
        </p:txBody>
      </p:sp>
      <p:sp>
        <p:nvSpPr>
          <p:cNvPr id="4" name="Oval 3"/>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17699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744662"/>
            <a:ext cx="10926761" cy="4648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fontAlgn="ctr">
              <a:lnSpc>
                <a:spcPct val="85000"/>
              </a:lnSpc>
              <a:spcAft>
                <a:spcPts val="3600"/>
              </a:spcAft>
              <a:buSzPct val="90000"/>
            </a:pPr>
            <a:r>
              <a:rPr lang="en-US" sz="3600" dirty="0">
                <a:gradFill>
                  <a:gsLst>
                    <a:gs pos="20354">
                      <a:srgbClr val="FFFFFF"/>
                    </a:gs>
                    <a:gs pos="46000">
                      <a:srgbClr val="FFFFFF"/>
                    </a:gs>
                  </a:gsLst>
                  <a:lin ang="5400000" scaled="0"/>
                </a:gradFill>
                <a:latin typeface="Segoe UI Light"/>
              </a:rPr>
              <a:t>Improve your skills by enrolling in our </a:t>
            </a:r>
            <a:r>
              <a:rPr lang="en-US" sz="3600" dirty="0" smtClean="0">
                <a:gradFill>
                  <a:gsLst>
                    <a:gs pos="20354">
                      <a:srgbClr val="FFFFFF"/>
                    </a:gs>
                    <a:gs pos="46000">
                      <a:srgbClr val="FFFFFF"/>
                    </a:gs>
                  </a:gsLst>
                  <a:lin ang="5400000" scaled="0"/>
                </a:gradFill>
                <a:latin typeface="Segoe UI Light"/>
              </a:rPr>
              <a:t/>
            </a:r>
            <a:br>
              <a:rPr lang="en-US" sz="3600" dirty="0" smtClean="0">
                <a:gradFill>
                  <a:gsLst>
                    <a:gs pos="20354">
                      <a:srgbClr val="FFFFFF"/>
                    </a:gs>
                    <a:gs pos="46000">
                      <a:srgbClr val="FFFFFF"/>
                    </a:gs>
                  </a:gsLst>
                  <a:lin ang="5400000" scaled="0"/>
                </a:gradFill>
                <a:latin typeface="Segoe UI Light"/>
              </a:rPr>
            </a:br>
            <a:r>
              <a:rPr lang="en-US" sz="3600" dirty="0" smtClean="0">
                <a:gradFill>
                  <a:gsLst>
                    <a:gs pos="20354">
                      <a:srgbClr val="FFFFFF"/>
                    </a:gs>
                    <a:gs pos="46000">
                      <a:srgbClr val="FFFFFF"/>
                    </a:gs>
                  </a:gsLst>
                  <a:lin ang="5400000" scaled="0"/>
                </a:gradFill>
                <a:latin typeface="Segoe UI Light"/>
                <a:hlinkClick r:id="rId2"/>
              </a:rPr>
              <a:t>free </a:t>
            </a:r>
            <a:r>
              <a:rPr lang="en-US" sz="3600" dirty="0">
                <a:gradFill>
                  <a:gsLst>
                    <a:gs pos="20354">
                      <a:srgbClr val="FFFFFF"/>
                    </a:gs>
                    <a:gs pos="46000">
                      <a:srgbClr val="FFFFFF"/>
                    </a:gs>
                  </a:gsLst>
                  <a:lin ang="5400000" scaled="0"/>
                </a:gradFill>
                <a:latin typeface="Segoe UI Light"/>
                <a:hlinkClick r:id="rId2"/>
              </a:rPr>
              <a:t>cloud development courses </a:t>
            </a:r>
            <a:r>
              <a:rPr lang="en-US" sz="3600" dirty="0">
                <a:gradFill>
                  <a:gsLst>
                    <a:gs pos="20354">
                      <a:srgbClr val="FFFFFF"/>
                    </a:gs>
                    <a:gs pos="46000">
                      <a:srgbClr val="FFFFFF"/>
                    </a:gs>
                  </a:gsLst>
                  <a:lin ang="5400000" scaled="0"/>
                </a:gradFill>
                <a:latin typeface="Segoe UI Light"/>
              </a:rPr>
              <a:t>at the Microsoft Virtual Academy.</a:t>
            </a:r>
          </a:p>
          <a:p>
            <a:pPr fontAlgn="ctr">
              <a:lnSpc>
                <a:spcPct val="85000"/>
              </a:lnSpc>
              <a:spcAft>
                <a:spcPts val="3600"/>
              </a:spcAft>
              <a:buSzPct val="90000"/>
            </a:pPr>
            <a:r>
              <a:rPr lang="en-US" sz="3600" dirty="0">
                <a:gradFill>
                  <a:gsLst>
                    <a:gs pos="20354">
                      <a:srgbClr val="FFFFFF"/>
                    </a:gs>
                    <a:gs pos="46000">
                      <a:srgbClr val="FFFFFF"/>
                    </a:gs>
                  </a:gsLst>
                  <a:lin ang="5400000" scaled="0"/>
                </a:gradFill>
                <a:latin typeface="Segoe UI Light"/>
                <a:hlinkClick r:id="rId3"/>
              </a:rPr>
              <a:t>Try Microsoft Azure for free </a:t>
            </a:r>
            <a:r>
              <a:rPr lang="en-US" sz="3600" dirty="0">
                <a:gradFill>
                  <a:gsLst>
                    <a:gs pos="20354">
                      <a:srgbClr val="FFFFFF"/>
                    </a:gs>
                    <a:gs pos="46000">
                      <a:srgbClr val="FFFFFF"/>
                    </a:gs>
                  </a:gsLst>
                  <a:lin ang="5400000" scaled="0"/>
                </a:gradFill>
                <a:latin typeface="Segoe UI Light"/>
              </a:rPr>
              <a:t>and deploy your first cloud solution in under 5 minutes!</a:t>
            </a:r>
          </a:p>
          <a:p>
            <a:pPr fontAlgn="ctr">
              <a:lnSpc>
                <a:spcPct val="85000"/>
              </a:lnSpc>
              <a:spcAft>
                <a:spcPts val="3600"/>
              </a:spcAft>
              <a:buSzPct val="90000"/>
            </a:pPr>
            <a:r>
              <a:rPr lang="en-US" sz="3600" dirty="0">
                <a:gradFill>
                  <a:gsLst>
                    <a:gs pos="20354">
                      <a:srgbClr val="FFFFFF"/>
                    </a:gs>
                    <a:gs pos="46000">
                      <a:srgbClr val="FFFFFF"/>
                    </a:gs>
                  </a:gsLst>
                  <a:lin ang="5400000" scaled="0"/>
                </a:gradFill>
                <a:latin typeface="Segoe UI Light"/>
              </a:rPr>
              <a:t>Easily build web and mobile apps for any platform with </a:t>
            </a:r>
            <a:r>
              <a:rPr lang="en-US" sz="3600" dirty="0" err="1">
                <a:gradFill>
                  <a:gsLst>
                    <a:gs pos="20354">
                      <a:srgbClr val="FFFFFF"/>
                    </a:gs>
                    <a:gs pos="46000">
                      <a:srgbClr val="FFFFFF"/>
                    </a:gs>
                  </a:gsLst>
                  <a:lin ang="5400000" scaled="0"/>
                </a:gradFill>
                <a:latin typeface="Segoe UI Light"/>
                <a:hlinkClick r:id="rId4"/>
              </a:rPr>
              <a:t>AzureAppService</a:t>
            </a:r>
            <a:r>
              <a:rPr lang="en-US" sz="3600" dirty="0">
                <a:gradFill>
                  <a:gsLst>
                    <a:gs pos="20354">
                      <a:srgbClr val="FFFFFF"/>
                    </a:gs>
                    <a:gs pos="46000">
                      <a:srgbClr val="FFFFFF"/>
                    </a:gs>
                  </a:gsLst>
                  <a:lin ang="5400000" scaled="0"/>
                </a:gradFill>
                <a:latin typeface="Segoe UI Light"/>
                <a:hlinkClick r:id="rId4"/>
              </a:rPr>
              <a:t> for free</a:t>
            </a:r>
            <a:r>
              <a:rPr lang="en-US" sz="3600" dirty="0">
                <a:gradFill>
                  <a:gsLst>
                    <a:gs pos="20354">
                      <a:srgbClr val="FFFFFF"/>
                    </a:gs>
                    <a:gs pos="46000">
                      <a:srgbClr val="FFFFFF"/>
                    </a:gs>
                  </a:gsLst>
                  <a:lin ang="5400000" scaled="0"/>
                </a:gradFill>
                <a:latin typeface="Segoe UI Light"/>
              </a:rPr>
              <a:t>.</a:t>
            </a:r>
          </a:p>
        </p:txBody>
      </p:sp>
      <p:sp>
        <p:nvSpPr>
          <p:cNvPr id="2" name="Title 1"/>
          <p:cNvSpPr>
            <a:spLocks noGrp="1"/>
          </p:cNvSpPr>
          <p:nvPr>
            <p:ph type="title"/>
          </p:nvPr>
        </p:nvSpPr>
        <p:spPr/>
        <p:txBody>
          <a:bodyPr/>
          <a:lstStyle/>
          <a:p>
            <a:r>
              <a:rPr lang="en-US" smtClean="0"/>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solidFill>
                <a:srgbClr val="404040"/>
              </a:solidFill>
            </a:endParaRPr>
          </a:p>
        </p:txBody>
      </p:sp>
    </p:spTree>
    <p:extLst>
      <p:ext uri="{BB962C8B-B14F-4D97-AF65-F5344CB8AC3E}">
        <p14:creationId xmlns:p14="http://schemas.microsoft.com/office/powerpoint/2010/main" val="375792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Core PowerShell</a:t>
            </a:r>
            <a:endParaRPr lang="en-US" dirty="0"/>
          </a:p>
        </p:txBody>
      </p:sp>
      <p:sp>
        <p:nvSpPr>
          <p:cNvPr id="4" name="Oval 3"/>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6639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22436" y="1212851"/>
            <a:ext cx="10714039" cy="5021375"/>
          </a:xfrm>
        </p:spPr>
        <p:txBody>
          <a:bodyPr/>
          <a:lstStyle/>
          <a:p>
            <a:r>
              <a:rPr lang="en-US" dirty="0" smtClean="0"/>
              <a:t>Reboots impact my business</a:t>
            </a:r>
          </a:p>
          <a:p>
            <a:pPr lvl="1"/>
            <a:r>
              <a:rPr lang="en-US" sz="2300" dirty="0" smtClean="0"/>
              <a:t>Why do I have to reboot because of a patch to a component I never use?</a:t>
            </a:r>
          </a:p>
          <a:p>
            <a:pPr lvl="1"/>
            <a:r>
              <a:rPr lang="en-US" sz="2300" dirty="0" smtClean="0"/>
              <a:t>When a reboot is required, the systems need to be back in service ASAP</a:t>
            </a:r>
          </a:p>
          <a:p>
            <a:pPr lvl="1"/>
            <a:endParaRPr lang="en-US" sz="600" dirty="0" smtClean="0"/>
          </a:p>
          <a:p>
            <a:r>
              <a:rPr lang="en-US" dirty="0" smtClean="0"/>
              <a:t>Server images are too big</a:t>
            </a:r>
          </a:p>
          <a:p>
            <a:pPr lvl="1"/>
            <a:r>
              <a:rPr lang="en-US" sz="2300" dirty="0" smtClean="0"/>
              <a:t>Large images take a long time to install and configure</a:t>
            </a:r>
          </a:p>
          <a:p>
            <a:pPr lvl="1"/>
            <a:r>
              <a:rPr lang="en-US" sz="2300" dirty="0" smtClean="0"/>
              <a:t>Transferring images consumes too much network bandwidth</a:t>
            </a:r>
          </a:p>
          <a:p>
            <a:pPr lvl="1"/>
            <a:r>
              <a:rPr lang="en-US" sz="2300" dirty="0" smtClean="0"/>
              <a:t>Storing images requires too much disk space</a:t>
            </a:r>
          </a:p>
          <a:p>
            <a:pPr lvl="1"/>
            <a:endParaRPr lang="en-US" sz="600" dirty="0" smtClean="0"/>
          </a:p>
          <a:p>
            <a:r>
              <a:rPr lang="en-US" dirty="0" smtClean="0"/>
              <a:t>Infrastructure requires too many resources</a:t>
            </a:r>
          </a:p>
          <a:p>
            <a:pPr lvl="1"/>
            <a:r>
              <a:rPr lang="en-US" sz="2300" dirty="0" smtClean="0"/>
              <a:t>If the OS consumes fewer resources, I can increase my VM density</a:t>
            </a:r>
          </a:p>
          <a:p>
            <a:pPr lvl="1"/>
            <a:r>
              <a:rPr lang="en-US" sz="2300" dirty="0" smtClean="0"/>
              <a:t>Higher VM density lowers my costs and increases my efficiency &amp; margins</a:t>
            </a:r>
            <a:endParaRPr lang="en-US" sz="2300" dirty="0"/>
          </a:p>
        </p:txBody>
      </p:sp>
      <p:sp>
        <p:nvSpPr>
          <p:cNvPr id="3" name="Title 2"/>
          <p:cNvSpPr>
            <a:spLocks noGrp="1"/>
          </p:cNvSpPr>
          <p:nvPr>
            <p:ph type="title"/>
          </p:nvPr>
        </p:nvSpPr>
        <p:spPr/>
        <p:txBody>
          <a:bodyPr/>
          <a:lstStyle/>
          <a:p>
            <a:r>
              <a:rPr lang="en-US" dirty="0" smtClean="0"/>
              <a:t>Voice of the Customer</a:t>
            </a:r>
            <a:endParaRPr lang="en-US" dirty="0"/>
          </a:p>
        </p:txBody>
      </p:sp>
      <p:pic>
        <p:nvPicPr>
          <p:cNvPr id="6" name="Picture 5"/>
          <p:cNvPicPr>
            <a:picLocks noChangeAspect="1"/>
          </p:cNvPicPr>
          <p:nvPr/>
        </p:nvPicPr>
        <p:blipFill>
          <a:blip r:embed="rId2"/>
          <a:stretch>
            <a:fillRect/>
          </a:stretch>
        </p:blipFill>
        <p:spPr>
          <a:xfrm>
            <a:off x="350837" y="4879716"/>
            <a:ext cx="1161661" cy="1143000"/>
          </a:xfrm>
          <a:prstGeom prst="rect">
            <a:avLst/>
          </a:prstGeom>
        </p:spPr>
      </p:pic>
      <p:pic>
        <p:nvPicPr>
          <p:cNvPr id="7" name="Picture 6"/>
          <p:cNvPicPr>
            <a:picLocks noChangeAspect="1"/>
          </p:cNvPicPr>
          <p:nvPr/>
        </p:nvPicPr>
        <p:blipFill>
          <a:blip r:embed="rId3"/>
          <a:stretch>
            <a:fillRect/>
          </a:stretch>
        </p:blipFill>
        <p:spPr>
          <a:xfrm>
            <a:off x="351636" y="3196353"/>
            <a:ext cx="1160063" cy="997564"/>
          </a:xfrm>
          <a:prstGeom prst="rect">
            <a:avLst/>
          </a:prstGeom>
        </p:spPr>
      </p:pic>
      <p:pic>
        <p:nvPicPr>
          <p:cNvPr id="10" name="Picture 9"/>
          <p:cNvPicPr>
            <a:picLocks noChangeAspect="1"/>
          </p:cNvPicPr>
          <p:nvPr/>
        </p:nvPicPr>
        <p:blipFill>
          <a:blip r:embed="rId4"/>
          <a:stretch>
            <a:fillRect/>
          </a:stretch>
        </p:blipFill>
        <p:spPr>
          <a:xfrm>
            <a:off x="361234" y="1516062"/>
            <a:ext cx="1140867" cy="994492"/>
          </a:xfrm>
          <a:prstGeom prst="rect">
            <a:avLst/>
          </a:prstGeom>
        </p:spPr>
      </p:pic>
    </p:spTree>
    <p:extLst>
      <p:ext uri="{BB962C8B-B14F-4D97-AF65-F5344CB8AC3E}">
        <p14:creationId xmlns:p14="http://schemas.microsoft.com/office/powerpoint/2010/main" val="359625359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237" y="567287"/>
            <a:ext cx="10058400" cy="6392863"/>
          </a:xfrm>
          <a:prstGeom prst="rect">
            <a:avLst/>
          </a:prstGeom>
          <a:scene3d>
            <a:camera prst="perspectiveRelaxedModerately"/>
            <a:lightRig rig="threePt" dir="t"/>
          </a:scene3d>
        </p:spPr>
      </p:pic>
      <p:pic>
        <p:nvPicPr>
          <p:cNvPr id="15" name="Picture 14"/>
          <p:cNvPicPr>
            <a:picLocks noChangeAspect="1"/>
          </p:cNvPicPr>
          <p:nvPr/>
        </p:nvPicPr>
        <p:blipFill>
          <a:blip r:embed="rId4"/>
          <a:stretch>
            <a:fillRect/>
          </a:stretch>
        </p:blipFill>
        <p:spPr>
          <a:xfrm>
            <a:off x="1680758" y="2403423"/>
            <a:ext cx="9077325" cy="1466850"/>
          </a:xfrm>
          <a:prstGeom prst="rect">
            <a:avLst/>
          </a:prstGeom>
          <a:ln w="28575">
            <a:solidFill>
              <a:schemeClr val="tx1"/>
            </a:solidFill>
            <a:prstDash val="solid"/>
          </a:ln>
        </p:spPr>
      </p:pic>
      <p:sp>
        <p:nvSpPr>
          <p:cNvPr id="2" name="Title 1"/>
          <p:cNvSpPr>
            <a:spLocks noGrp="1"/>
          </p:cNvSpPr>
          <p:nvPr>
            <p:ph type="title"/>
          </p:nvPr>
        </p:nvSpPr>
        <p:spPr/>
        <p:txBody>
          <a:bodyPr/>
          <a:lstStyle/>
          <a:p>
            <a:r>
              <a:rPr lang="en-US" dirty="0" smtClean="0"/>
              <a:t>Security Impact</a:t>
            </a:r>
            <a:endParaRPr lang="en-US" dirty="0"/>
          </a:p>
        </p:txBody>
      </p:sp>
      <p:pic>
        <p:nvPicPr>
          <p:cNvPr id="4" name="Picture 3"/>
          <p:cNvPicPr>
            <a:picLocks noChangeAspect="1"/>
          </p:cNvPicPr>
          <p:nvPr/>
        </p:nvPicPr>
        <p:blipFill>
          <a:blip r:embed="rId5"/>
          <a:stretch>
            <a:fillRect/>
          </a:stretch>
        </p:blipFill>
        <p:spPr>
          <a:xfrm>
            <a:off x="409164" y="1640766"/>
            <a:ext cx="5410200" cy="742950"/>
          </a:xfrm>
          <a:prstGeom prst="rect">
            <a:avLst/>
          </a:prstGeom>
          <a:ln w="28575">
            <a:solidFill>
              <a:schemeClr val="tx1"/>
            </a:solidFill>
            <a:prstDash val="solid"/>
          </a:ln>
        </p:spPr>
      </p:pic>
      <p:pic>
        <p:nvPicPr>
          <p:cNvPr id="7" name="Picture 6"/>
          <p:cNvPicPr>
            <a:picLocks noChangeAspect="1"/>
          </p:cNvPicPr>
          <p:nvPr/>
        </p:nvPicPr>
        <p:blipFill>
          <a:blip r:embed="rId6"/>
          <a:stretch>
            <a:fillRect/>
          </a:stretch>
        </p:blipFill>
        <p:spPr>
          <a:xfrm>
            <a:off x="427037" y="3497262"/>
            <a:ext cx="8734425" cy="828675"/>
          </a:xfrm>
          <a:prstGeom prst="rect">
            <a:avLst/>
          </a:prstGeom>
          <a:ln w="28575">
            <a:solidFill>
              <a:schemeClr val="tx1"/>
            </a:solidFill>
            <a:prstDash val="solid"/>
          </a:ln>
        </p:spPr>
      </p:pic>
      <p:pic>
        <p:nvPicPr>
          <p:cNvPr id="8" name="Picture 7"/>
          <p:cNvPicPr>
            <a:picLocks noChangeAspect="1"/>
          </p:cNvPicPr>
          <p:nvPr/>
        </p:nvPicPr>
        <p:blipFill>
          <a:blip r:embed="rId7"/>
          <a:stretch>
            <a:fillRect/>
          </a:stretch>
        </p:blipFill>
        <p:spPr>
          <a:xfrm>
            <a:off x="5303837" y="1168913"/>
            <a:ext cx="4495800" cy="752475"/>
          </a:xfrm>
          <a:prstGeom prst="rect">
            <a:avLst/>
          </a:prstGeom>
          <a:ln w="28575">
            <a:solidFill>
              <a:schemeClr val="tx1"/>
            </a:solidFill>
            <a:prstDash val="solid"/>
          </a:ln>
        </p:spPr>
      </p:pic>
      <p:pic>
        <p:nvPicPr>
          <p:cNvPr id="11" name="Picture 10"/>
          <p:cNvPicPr>
            <a:picLocks noChangeAspect="1"/>
          </p:cNvPicPr>
          <p:nvPr/>
        </p:nvPicPr>
        <p:blipFill>
          <a:blip r:embed="rId8"/>
          <a:stretch>
            <a:fillRect/>
          </a:stretch>
        </p:blipFill>
        <p:spPr>
          <a:xfrm>
            <a:off x="2865437" y="4597949"/>
            <a:ext cx="8977312" cy="1038359"/>
          </a:xfrm>
          <a:prstGeom prst="rect">
            <a:avLst/>
          </a:prstGeom>
          <a:ln w="28575" cmpd="tri">
            <a:solidFill>
              <a:schemeClr val="tx1"/>
            </a:solidFill>
            <a:prstDash val="solid"/>
          </a:ln>
        </p:spPr>
      </p:pic>
      <p:pic>
        <p:nvPicPr>
          <p:cNvPr id="13" name="Picture 12"/>
          <p:cNvPicPr>
            <a:picLocks noChangeAspect="1"/>
          </p:cNvPicPr>
          <p:nvPr/>
        </p:nvPicPr>
        <p:blipFill>
          <a:blip r:embed="rId9"/>
          <a:stretch>
            <a:fillRect/>
          </a:stretch>
        </p:blipFill>
        <p:spPr>
          <a:xfrm>
            <a:off x="1341437" y="5592762"/>
            <a:ext cx="6438900" cy="952500"/>
          </a:xfrm>
          <a:prstGeom prst="rect">
            <a:avLst/>
          </a:prstGeom>
          <a:ln w="28575">
            <a:solidFill>
              <a:schemeClr val="tx1"/>
            </a:solidFill>
            <a:prstDash val="solid"/>
          </a:ln>
        </p:spPr>
      </p:pic>
      <p:pic>
        <p:nvPicPr>
          <p:cNvPr id="9" name="Picture 8"/>
          <p:cNvPicPr>
            <a:picLocks noChangeAspect="1"/>
          </p:cNvPicPr>
          <p:nvPr/>
        </p:nvPicPr>
        <p:blipFill>
          <a:blip r:embed="rId10"/>
          <a:stretch>
            <a:fillRect/>
          </a:stretch>
        </p:blipFill>
        <p:spPr>
          <a:xfrm>
            <a:off x="3813174" y="4190055"/>
            <a:ext cx="6429375" cy="428625"/>
          </a:xfrm>
          <a:prstGeom prst="rect">
            <a:avLst/>
          </a:prstGeom>
          <a:ln w="28575" cmpd="thickThin">
            <a:solidFill>
              <a:schemeClr val="tx1"/>
            </a:solidFill>
            <a:prstDash val="solid"/>
          </a:ln>
        </p:spPr>
      </p:pic>
    </p:spTree>
    <p:extLst>
      <p:ext uri="{BB962C8B-B14F-4D97-AF65-F5344CB8AC3E}">
        <p14:creationId xmlns:p14="http://schemas.microsoft.com/office/powerpoint/2010/main" val="88990451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55662" y="2724150"/>
            <a:ext cx="10725150" cy="1352550"/>
          </a:xfrm>
        </p:spPr>
        <p:txBody>
          <a:bodyPr>
            <a:normAutofit fontScale="90000"/>
          </a:bodyPr>
          <a:lstStyle/>
          <a:p>
            <a:pPr algn="ctr"/>
            <a:r>
              <a:rPr lang="en-US" b="1" dirty="0" smtClean="0"/>
              <a:t>I want </a:t>
            </a:r>
            <a:r>
              <a:rPr lang="en-US" b="1" dirty="0"/>
              <a:t>just the </a:t>
            </a:r>
            <a:r>
              <a:rPr lang="en-US" b="1" dirty="0" smtClean="0"/>
              <a:t>components </a:t>
            </a:r>
            <a:br>
              <a:rPr lang="en-US" b="1" dirty="0" smtClean="0"/>
            </a:br>
            <a:r>
              <a:rPr lang="en-US" sz="6700" b="1" dirty="0" smtClean="0"/>
              <a:t>I need</a:t>
            </a:r>
            <a:r>
              <a:rPr lang="en-US" b="1" dirty="0" smtClean="0"/>
              <a:t/>
            </a:r>
            <a:br>
              <a:rPr lang="en-US" b="1" dirty="0" smtClean="0"/>
            </a:br>
            <a:r>
              <a:rPr lang="en-US" b="1" dirty="0" smtClean="0"/>
              <a:t>and </a:t>
            </a:r>
            <a:r>
              <a:rPr lang="en-US" b="1" dirty="0"/>
              <a:t>nothing </a:t>
            </a:r>
            <a:r>
              <a:rPr lang="en-US" b="1" dirty="0" smtClean="0"/>
              <a:t>more</a:t>
            </a:r>
            <a:endParaRPr lang="en-US" dirty="0"/>
          </a:p>
        </p:txBody>
      </p:sp>
    </p:spTree>
    <p:extLst>
      <p:ext uri="{BB962C8B-B14F-4D97-AF65-F5344CB8AC3E}">
        <p14:creationId xmlns:p14="http://schemas.microsoft.com/office/powerpoint/2010/main" val="88966169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Server Journey*</a:t>
            </a:r>
            <a:endParaRPr lang="en-US" dirty="0"/>
          </a:p>
        </p:txBody>
      </p:sp>
      <p:pic>
        <p:nvPicPr>
          <p:cNvPr id="3" name="Picture 2"/>
          <p:cNvPicPr>
            <a:picLocks noChangeAspect="1"/>
          </p:cNvPicPr>
          <p:nvPr/>
        </p:nvPicPr>
        <p:blipFill>
          <a:blip r:embed="rId2"/>
          <a:stretch>
            <a:fillRect/>
          </a:stretch>
        </p:blipFill>
        <p:spPr>
          <a:xfrm>
            <a:off x="274639" y="1784186"/>
            <a:ext cx="2031075" cy="4215900"/>
          </a:xfrm>
          <a:prstGeom prst="rect">
            <a:avLst/>
          </a:prstGeom>
        </p:spPr>
      </p:pic>
      <p:pic>
        <p:nvPicPr>
          <p:cNvPr id="4" name="Picture 3"/>
          <p:cNvPicPr>
            <a:picLocks noChangeAspect="1"/>
          </p:cNvPicPr>
          <p:nvPr/>
        </p:nvPicPr>
        <p:blipFill>
          <a:blip r:embed="rId3"/>
          <a:stretch>
            <a:fillRect/>
          </a:stretch>
        </p:blipFill>
        <p:spPr>
          <a:xfrm>
            <a:off x="2789237" y="1781238"/>
            <a:ext cx="3823200" cy="4225867"/>
          </a:xfrm>
          <a:prstGeom prst="rect">
            <a:avLst/>
          </a:prstGeom>
        </p:spPr>
      </p:pic>
      <p:pic>
        <p:nvPicPr>
          <p:cNvPr id="5" name="Picture 4"/>
          <p:cNvPicPr>
            <a:picLocks noChangeAspect="1"/>
          </p:cNvPicPr>
          <p:nvPr/>
        </p:nvPicPr>
        <p:blipFill>
          <a:blip r:embed="rId4"/>
          <a:stretch>
            <a:fillRect/>
          </a:stretch>
        </p:blipFill>
        <p:spPr>
          <a:xfrm>
            <a:off x="7083328" y="1786664"/>
            <a:ext cx="4938301" cy="4225867"/>
          </a:xfrm>
          <a:prstGeom prst="rect">
            <a:avLst/>
          </a:prstGeom>
        </p:spPr>
      </p:pic>
      <p:sp>
        <p:nvSpPr>
          <p:cNvPr id="6" name="TextBox 5"/>
          <p:cNvSpPr txBox="1"/>
          <p:nvPr/>
        </p:nvSpPr>
        <p:spPr>
          <a:xfrm>
            <a:off x="350837" y="6145998"/>
            <a:ext cx="5191742"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 Admin GUIs on servers are poison</a:t>
            </a:r>
          </a:p>
        </p:txBody>
      </p:sp>
      <p:sp>
        <p:nvSpPr>
          <p:cNvPr id="7" name="Oval 6"/>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9432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982662"/>
            <a:ext cx="11887200" cy="5355312"/>
          </a:xfrm>
        </p:spPr>
        <p:txBody>
          <a:bodyPr/>
          <a:lstStyle/>
          <a:p>
            <a:r>
              <a:rPr lang="en-US" dirty="0" smtClean="0"/>
              <a:t>Azure</a:t>
            </a:r>
          </a:p>
          <a:p>
            <a:pPr lvl="1"/>
            <a:r>
              <a:rPr lang="en-US" dirty="0" smtClean="0"/>
              <a:t>Patches and reboots interrupt service delivery</a:t>
            </a:r>
          </a:p>
          <a:p>
            <a:pPr lvl="1"/>
            <a:r>
              <a:rPr lang="en-US" dirty="0" smtClean="0"/>
              <a:t>(*</a:t>
            </a:r>
            <a:r>
              <a:rPr lang="en-US" b="1" dirty="0" smtClean="0"/>
              <a:t>VERY</a:t>
            </a:r>
            <a:r>
              <a:rPr lang="en-US" dirty="0" smtClean="0"/>
              <a:t> </a:t>
            </a:r>
            <a:r>
              <a:rPr lang="en-US" dirty="0"/>
              <a:t>large # of </a:t>
            </a:r>
            <a:r>
              <a:rPr lang="en-US" dirty="0" smtClean="0"/>
              <a:t>servers) * (large OS resource consumption) =&gt; COGS</a:t>
            </a:r>
          </a:p>
          <a:p>
            <a:pPr lvl="1"/>
            <a:r>
              <a:rPr lang="en-US" dirty="0" smtClean="0"/>
              <a:t>Provisioning large host images competes for network resources</a:t>
            </a:r>
          </a:p>
          <a:p>
            <a:r>
              <a:rPr lang="en-US" dirty="0" smtClean="0"/>
              <a:t>Cloud Platform System (CPS)</a:t>
            </a:r>
          </a:p>
          <a:p>
            <a:pPr lvl="1"/>
            <a:r>
              <a:rPr lang="en-US" dirty="0" smtClean="0"/>
              <a:t>Cloud-in-box running on 1-4 racks using System Center &amp; Windows Server</a:t>
            </a:r>
          </a:p>
          <a:p>
            <a:pPr lvl="1"/>
            <a:r>
              <a:rPr lang="en-US" dirty="0" smtClean="0"/>
              <a:t>Setup time needs to be shortened</a:t>
            </a:r>
          </a:p>
          <a:p>
            <a:pPr lvl="1"/>
            <a:r>
              <a:rPr lang="en-US" dirty="0" smtClean="0"/>
              <a:t>Patches and reboots result in service disruption</a:t>
            </a:r>
          </a:p>
          <a:p>
            <a:pPr lvl="2"/>
            <a:r>
              <a:rPr lang="en-US" dirty="0" smtClean="0"/>
              <a:t>Fully loaded CPS would live migrate &gt; 16TB for every host OS patch</a:t>
            </a:r>
          </a:p>
          <a:p>
            <a:pPr lvl="2"/>
            <a:r>
              <a:rPr lang="en-US" dirty="0" smtClean="0"/>
              <a:t>Network capacity could have otherwise gone to business uses</a:t>
            </a:r>
          </a:p>
          <a:p>
            <a:pPr lvl="2"/>
            <a:r>
              <a:rPr lang="en-US" dirty="0" smtClean="0"/>
              <a:t>Reboots:  Compute host ~2 minutes / Storage host ~5 minutes</a:t>
            </a:r>
          </a:p>
          <a:p>
            <a:pPr marL="0" indent="0">
              <a:buNone/>
            </a:pPr>
            <a:endParaRPr lang="en-US" dirty="0"/>
          </a:p>
        </p:txBody>
      </p:sp>
      <p:sp>
        <p:nvSpPr>
          <p:cNvPr id="2" name="Title 1"/>
          <p:cNvSpPr>
            <a:spLocks noGrp="1"/>
          </p:cNvSpPr>
          <p:nvPr>
            <p:ph type="title"/>
          </p:nvPr>
        </p:nvSpPr>
        <p:spPr/>
        <p:txBody>
          <a:bodyPr/>
          <a:lstStyle/>
          <a:p>
            <a:r>
              <a:rPr lang="en-US" dirty="0" smtClean="0"/>
              <a:t>Our Cloud Journey</a:t>
            </a:r>
            <a:endParaRPr lang="en-US" dirty="0"/>
          </a:p>
        </p:txBody>
      </p:sp>
      <p:sp>
        <p:nvSpPr>
          <p:cNvPr id="4" name="Oval 3"/>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37252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724150"/>
            <a:ext cx="12436475" cy="1352550"/>
          </a:xfrm>
        </p:spPr>
        <p:txBody>
          <a:bodyPr>
            <a:normAutofit fontScale="90000"/>
          </a:bodyPr>
          <a:lstStyle/>
          <a:p>
            <a:pPr algn="ctr"/>
            <a:r>
              <a:rPr lang="en-US" b="1" dirty="0"/>
              <a:t>We need server configuration optimized for the cloud</a:t>
            </a:r>
          </a:p>
        </p:txBody>
      </p:sp>
      <p:sp>
        <p:nvSpPr>
          <p:cNvPr id="3" name="Oval 2"/>
          <p:cNvSpPr/>
          <p:nvPr/>
        </p:nvSpPr>
        <p:spPr bwMode="auto">
          <a:xfrm>
            <a:off x="12314237" y="60453"/>
            <a:ext cx="76200" cy="84009"/>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7903117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3.potx" id="{60010040-FB05-4F4C-8C92-987A22EFC14F}" vid="{8A0926CE-FFCE-40A6-A065-050108FA5500}"/>
    </a:ext>
  </a:extLst>
</a:theme>
</file>

<file path=ppt/theme/theme4.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Andrew Mason;Jeffrey Snover</External_x0020_Speaker>
    <Session_x0020_Code xmlns="12a172fe-0250-434a-85cf-03b10810c5e5">2-755</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12a172fe-0250-434a-85cf-03b10810c5e5"/>
    <ds:schemaRef ds:uri="http://purl.org/dc/terms/"/>
    <ds:schemaRef ds:uri="230e9df3-be65-4c73-a93b-d1236ebd677e"/>
    <ds:schemaRef ds:uri="http://schemas.microsoft.com/office/2006/documentManagement/types"/>
    <ds:schemaRef ds:uri="http://purl.org/dc/elements/1.1/"/>
    <ds:schemaRef ds:uri="http://www.w3.org/XML/1998/namespace"/>
    <ds:schemaRef ds:uri="http://purl.org/dc/dcmitype/"/>
    <ds:schemaRef ds:uri="http://schemas.microsoft.com/office/infopath/2007/PartnerControls"/>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Build_2015_Template</Template>
  <TotalTime>4952</TotalTime>
  <Words>1266</Words>
  <Application>Microsoft Office PowerPoint</Application>
  <PresentationFormat>Custom</PresentationFormat>
  <Paragraphs>269</Paragraphs>
  <Slides>37</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37</vt:i4>
      </vt:variant>
    </vt:vector>
  </HeadingPairs>
  <TitlesOfParts>
    <vt:vector size="47" baseType="lpstr">
      <vt:lpstr>ＭＳ Ｐゴシック</vt:lpstr>
      <vt:lpstr>Arial</vt:lpstr>
      <vt:lpstr>Avenir LT Pro 45 Book</vt:lpstr>
      <vt:lpstr>Consolas</vt:lpstr>
      <vt:lpstr>Segoe UI</vt:lpstr>
      <vt:lpstr>Segoe UI Light</vt:lpstr>
      <vt:lpstr>5-30629_Build_Template_WHITE</vt:lpstr>
      <vt:lpstr>5-30629_Build_Template_DARK BLUE</vt:lpstr>
      <vt:lpstr>1_5-30629_Build_Template_WHITE</vt:lpstr>
      <vt:lpstr>2_5-30629_Build_Template_WHITE</vt:lpstr>
      <vt:lpstr>PowerPoint Presentation</vt:lpstr>
      <vt:lpstr>Nano Server:   A Cloud Optimized Windows Server  for Developers</vt:lpstr>
      <vt:lpstr>Agenda</vt:lpstr>
      <vt:lpstr>Voice of the Customer</vt:lpstr>
      <vt:lpstr>Security Impact</vt:lpstr>
      <vt:lpstr>I want just the components  I need and nothing more</vt:lpstr>
      <vt:lpstr>Our Server Journey*</vt:lpstr>
      <vt:lpstr>Our Cloud Journey</vt:lpstr>
      <vt:lpstr>We need server configuration optimized for the cloud</vt:lpstr>
      <vt:lpstr>Nano Server - Next Step in Our Cloud Journey</vt:lpstr>
      <vt:lpstr>Nano Server - Roles &amp; Features</vt:lpstr>
      <vt:lpstr>Nano Server - Management</vt:lpstr>
      <vt:lpstr>Visual Studio Release Management </vt:lpstr>
      <vt:lpstr>Nano Server - Core PowerShell</vt:lpstr>
      <vt:lpstr>Remote Server Management Tools</vt:lpstr>
      <vt:lpstr>Nano Server - Cloud Application platform</vt:lpstr>
      <vt:lpstr>Server Application Development</vt:lpstr>
      <vt:lpstr>ASP.NET 5 Music Store on Nano Server</vt:lpstr>
      <vt:lpstr>Nano Server - Developer Experience</vt:lpstr>
      <vt:lpstr>Nano Server Developer Experience</vt:lpstr>
      <vt:lpstr>Reverse Forwarders</vt:lpstr>
      <vt:lpstr>Reverse Forwarders (cont.)</vt:lpstr>
      <vt:lpstr>What runs today with the Reverse Forwarders?</vt:lpstr>
      <vt:lpstr>DevOps with Nano Server using Chef</vt:lpstr>
      <vt:lpstr>Installing Software on Nano Server</vt:lpstr>
      <vt:lpstr>Nano Server Installer Supported Tasks</vt:lpstr>
      <vt:lpstr>Preliminary Results</vt:lpstr>
      <vt:lpstr>Servicing Improvements*</vt:lpstr>
      <vt:lpstr>Security Improvements</vt:lpstr>
      <vt:lpstr>Resource Utilization Improvements</vt:lpstr>
      <vt:lpstr>Deployment Improvements</vt:lpstr>
      <vt:lpstr>Nano Server in Windows Server vNext</vt:lpstr>
      <vt:lpstr>Roadmap</vt:lpstr>
      <vt:lpstr>Call to Action/Go Dos</vt:lpstr>
      <vt:lpstr>Resources</vt:lpstr>
      <vt:lpstr>Core PowerShell</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 Server: A Cloud Optimized Windows Server for Developers</dc:title>
  <dc:subject>Build 2015</dc:subject>
  <dc:creator>Seth Brickman</dc:creator>
  <cp:keywords>Build 2015</cp:keywords>
  <dc:description>Template: Mitchell Derrey, Silver Fox Productions
Formatting: 
Audience Type:</dc:description>
  <cp:lastModifiedBy>Amber Templeton</cp:lastModifiedBy>
  <cp:revision>42</cp:revision>
  <dcterms:created xsi:type="dcterms:W3CDTF">2015-03-02T15:58:31Z</dcterms:created>
  <dcterms:modified xsi:type="dcterms:W3CDTF">2015-05-01T01:29:37Z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