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Lst>
  <p:notesMasterIdLst>
    <p:notesMasterId r:id="rId74"/>
  </p:notesMasterIdLst>
  <p:handoutMasterIdLst>
    <p:handoutMasterId r:id="rId75"/>
  </p:handoutMasterIdLst>
  <p:sldIdLst>
    <p:sldId id="1571" r:id="rId7"/>
    <p:sldId id="1572" r:id="rId8"/>
    <p:sldId id="1573" r:id="rId9"/>
    <p:sldId id="1574" r:id="rId10"/>
    <p:sldId id="1575" r:id="rId11"/>
    <p:sldId id="1576" r:id="rId12"/>
    <p:sldId id="1577" r:id="rId13"/>
    <p:sldId id="1581" r:id="rId14"/>
    <p:sldId id="1579" r:id="rId15"/>
    <p:sldId id="1580" r:id="rId16"/>
    <p:sldId id="1582" r:id="rId17"/>
    <p:sldId id="1583" r:id="rId18"/>
    <p:sldId id="1584" r:id="rId19"/>
    <p:sldId id="1585" r:id="rId20"/>
    <p:sldId id="1661" r:id="rId21"/>
    <p:sldId id="1587" r:id="rId22"/>
    <p:sldId id="1588" r:id="rId23"/>
    <p:sldId id="1589" r:id="rId24"/>
    <p:sldId id="1590" r:id="rId25"/>
    <p:sldId id="1639" r:id="rId26"/>
    <p:sldId id="1640" r:id="rId27"/>
    <p:sldId id="1642" r:id="rId28"/>
    <p:sldId id="1641" r:id="rId29"/>
    <p:sldId id="1660" r:id="rId30"/>
    <p:sldId id="1593" r:id="rId31"/>
    <p:sldId id="1594" r:id="rId32"/>
    <p:sldId id="1595" r:id="rId33"/>
    <p:sldId id="1596" r:id="rId34"/>
    <p:sldId id="1597" r:id="rId35"/>
    <p:sldId id="1598" r:id="rId36"/>
    <p:sldId id="1599" r:id="rId37"/>
    <p:sldId id="1600" r:id="rId38"/>
    <p:sldId id="1601" r:id="rId39"/>
    <p:sldId id="1659" r:id="rId40"/>
    <p:sldId id="1604" r:id="rId41"/>
    <p:sldId id="1605" r:id="rId42"/>
    <p:sldId id="1606" r:id="rId43"/>
    <p:sldId id="1615" r:id="rId44"/>
    <p:sldId id="1616" r:id="rId45"/>
    <p:sldId id="1617" r:id="rId46"/>
    <p:sldId id="1619" r:id="rId47"/>
    <p:sldId id="1620" r:id="rId48"/>
    <p:sldId id="1621" r:id="rId49"/>
    <p:sldId id="1622" r:id="rId50"/>
    <p:sldId id="1623" r:id="rId51"/>
    <p:sldId id="1624" r:id="rId52"/>
    <p:sldId id="1632" r:id="rId53"/>
    <p:sldId id="1633" r:id="rId54"/>
    <p:sldId id="1634" r:id="rId55"/>
    <p:sldId id="1636" r:id="rId56"/>
    <p:sldId id="1638" r:id="rId57"/>
    <p:sldId id="1643" r:id="rId58"/>
    <p:sldId id="1644" r:id="rId59"/>
    <p:sldId id="1645" r:id="rId60"/>
    <p:sldId id="1646" r:id="rId61"/>
    <p:sldId id="1647" r:id="rId62"/>
    <p:sldId id="1648" r:id="rId63"/>
    <p:sldId id="1649" r:id="rId64"/>
    <p:sldId id="1650" r:id="rId65"/>
    <p:sldId id="1651" r:id="rId66"/>
    <p:sldId id="1652" r:id="rId67"/>
    <p:sldId id="1653" r:id="rId68"/>
    <p:sldId id="1654" r:id="rId69"/>
    <p:sldId id="1655" r:id="rId70"/>
    <p:sldId id="1656" r:id="rId71"/>
    <p:sldId id="1657" r:id="rId72"/>
    <p:sldId id="1658" r:id="rId7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5 min" id="{FD65F955-519D-4458-B8C9-ADAAE61BB729}">
          <p14:sldIdLst>
            <p14:sldId id="1571"/>
            <p14:sldId id="1572"/>
            <p14:sldId id="1573"/>
            <p14:sldId id="1574"/>
            <p14:sldId id="1575"/>
            <p14:sldId id="1576"/>
            <p14:sldId id="1577"/>
          </p14:sldIdLst>
        </p14:section>
        <p14:section name="Nano Server Overview - ?min" id="{6CF672A8-512E-4850-86AC-0FBD90E68AEF}">
          <p14:sldIdLst>
            <p14:sldId id="1581"/>
            <p14:sldId id="1579"/>
            <p14:sldId id="1580"/>
            <p14:sldId id="1582"/>
            <p14:sldId id="1583"/>
            <p14:sldId id="1584"/>
            <p14:sldId id="1585"/>
            <p14:sldId id="1661"/>
            <p14:sldId id="1587"/>
            <p14:sldId id="1588"/>
            <p14:sldId id="1589"/>
          </p14:sldIdLst>
        </p14:section>
        <p14:section name="Containers - 7min" id="{C1FBF96C-03A8-4C53-A3E6-6F85B8AF3B73}">
          <p14:sldIdLst>
            <p14:sldId id="1590"/>
            <p14:sldId id="1639"/>
            <p14:sldId id="1640"/>
            <p14:sldId id="1642"/>
            <p14:sldId id="1641"/>
            <p14:sldId id="1660"/>
            <p14:sldId id="1593"/>
            <p14:sldId id="1594"/>
            <p14:sldId id="1595"/>
          </p14:sldIdLst>
        </p14:section>
        <p14:section name="WSAs - ?min" id="{7C7168A0-0DEB-40B7-8751-4FB22ACB01FC}">
          <p14:sldIdLst>
            <p14:sldId id="1596"/>
            <p14:sldId id="1597"/>
            <p14:sldId id="1598"/>
            <p14:sldId id="1599"/>
            <p14:sldId id="1600"/>
            <p14:sldId id="1601"/>
            <p14:sldId id="1659"/>
            <p14:sldId id="1604"/>
            <p14:sldId id="1605"/>
            <p14:sldId id="1606"/>
          </p14:sldIdLst>
        </p14:section>
        <p14:section name="Container Based Apps - 12 min" id="{48C227E1-6CA2-4D23-A4D0-018D4E356BF9}">
          <p14:sldIdLst>
            <p14:sldId id="1615"/>
            <p14:sldId id="1616"/>
            <p14:sldId id="1617"/>
            <p14:sldId id="1619"/>
            <p14:sldId id="1620"/>
            <p14:sldId id="1621"/>
            <p14:sldId id="1622"/>
            <p14:sldId id="1623"/>
            <p14:sldId id="1624"/>
          </p14:sldIdLst>
        </p14:section>
        <p14:section name="Wrapup - 5min" id="{B024B0D0-74A1-4FAB-95A9-7BC91B258338}">
          <p14:sldIdLst>
            <p14:sldId id="1632"/>
            <p14:sldId id="1633"/>
            <p14:sldId id="1634"/>
            <p14:sldId id="1636"/>
            <p14:sldId id="1638"/>
            <p14:sldId id="1643"/>
            <p14:sldId id="1644"/>
            <p14:sldId id="1645"/>
            <p14:sldId id="1646"/>
            <p14:sldId id="1647"/>
            <p14:sldId id="1648"/>
            <p14:sldId id="1649"/>
            <p14:sldId id="1650"/>
            <p14:sldId id="1651"/>
            <p14:sldId id="1652"/>
            <p14:sldId id="1653"/>
            <p14:sldId id="1654"/>
            <p14:sldId id="1655"/>
            <p14:sldId id="1656"/>
            <p14:sldId id="1657"/>
            <p14:sldId id="16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3" autoAdjust="0"/>
    <p:restoredTop sz="96242" autoAdjust="0"/>
  </p:normalViewPr>
  <p:slideViewPr>
    <p:cSldViewPr>
      <p:cViewPr varScale="1">
        <p:scale>
          <a:sx n="106" d="100"/>
          <a:sy n="106" d="100"/>
        </p:scale>
        <p:origin x="78" y="108"/>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100" d="100"/>
          <a:sy n="100" d="100"/>
        </p:scale>
        <p:origin x="3552" y="-6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commentAuthors" Target="commentAuthor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9ED72F-B161-4F1A-89DC-EB39039511D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4B48A0BB-D473-4967-AB3A-D75E925A8C38}">
      <dgm:prSet phldrT="[Text]"/>
      <dgm:spPr/>
      <dgm:t>
        <a:bodyPr/>
        <a:lstStyle/>
        <a:p>
          <a:r>
            <a:rPr lang="en-US" b="1" dirty="0"/>
            <a:t>End User</a:t>
          </a:r>
        </a:p>
      </dgm:t>
    </dgm:pt>
    <dgm:pt modelId="{AEBBFA5B-AFEC-4C7F-BC84-862ADA87A191}" type="parTrans" cxnId="{71FC38D1-B008-42DC-B1AA-A5F60AAF2AE3}">
      <dgm:prSet/>
      <dgm:spPr/>
      <dgm:t>
        <a:bodyPr/>
        <a:lstStyle/>
        <a:p>
          <a:endParaRPr lang="en-US"/>
        </a:p>
      </dgm:t>
    </dgm:pt>
    <dgm:pt modelId="{CB7789A9-D55C-4A49-8274-4041AA747046}" type="sibTrans" cxnId="{71FC38D1-B008-42DC-B1AA-A5F60AAF2AE3}">
      <dgm:prSet/>
      <dgm:spPr/>
      <dgm:t>
        <a:bodyPr/>
        <a:lstStyle/>
        <a:p>
          <a:endParaRPr lang="en-US"/>
        </a:p>
      </dgm:t>
    </dgm:pt>
    <dgm:pt modelId="{D3D84D13-1B07-4593-94AF-CE4C8768911D}">
      <dgm:prSet phldrT="[Text]"/>
      <dgm:spPr>
        <a:solidFill>
          <a:schemeClr val="bg1">
            <a:lumMod val="65000"/>
          </a:schemeClr>
        </a:solidFill>
      </dgm:spPr>
      <dgm:t>
        <a:bodyPr/>
        <a:lstStyle/>
        <a:p>
          <a:r>
            <a:rPr lang="en-US" b="1" dirty="0">
              <a:solidFill>
                <a:schemeClr val="tx1"/>
              </a:solidFill>
            </a:rPr>
            <a:t>PackageManagement Core</a:t>
          </a:r>
        </a:p>
      </dgm:t>
    </dgm:pt>
    <dgm:pt modelId="{8C5F19D8-25EC-4E8A-A2BC-AF43F15AD461}" type="parTrans" cxnId="{6ACEC37F-D8BD-418E-AED4-7BDFB6CF285C}">
      <dgm:prSet/>
      <dgm:spPr/>
      <dgm:t>
        <a:bodyPr/>
        <a:lstStyle/>
        <a:p>
          <a:endParaRPr lang="en-US"/>
        </a:p>
      </dgm:t>
    </dgm:pt>
    <dgm:pt modelId="{401E4FF0-58B8-4375-8558-8877CA127728}" type="sibTrans" cxnId="{6ACEC37F-D8BD-418E-AED4-7BDFB6CF285C}">
      <dgm:prSet/>
      <dgm:spPr/>
      <dgm:t>
        <a:bodyPr/>
        <a:lstStyle/>
        <a:p>
          <a:endParaRPr lang="en-US"/>
        </a:p>
      </dgm:t>
    </dgm:pt>
    <dgm:pt modelId="{A87C8089-B9F4-4833-8E52-DA485987F94E}">
      <dgm:prSet phldrT="[Text]"/>
      <dgm:spPr>
        <a:solidFill>
          <a:srgbClr val="00B050"/>
        </a:solidFill>
      </dgm:spPr>
      <dgm:t>
        <a:bodyPr/>
        <a:lstStyle/>
        <a:p>
          <a:r>
            <a:rPr lang="en-US" dirty="0"/>
            <a:t>Inventory</a:t>
          </a:r>
        </a:p>
      </dgm:t>
    </dgm:pt>
    <dgm:pt modelId="{6ADA84BE-A6A9-4CF3-957B-D17AFE50921C}" type="parTrans" cxnId="{5DAAA8AB-F166-45D5-B7D6-B97BDA18DA6A}">
      <dgm:prSet/>
      <dgm:spPr/>
      <dgm:t>
        <a:bodyPr/>
        <a:lstStyle/>
        <a:p>
          <a:endParaRPr lang="en-US"/>
        </a:p>
      </dgm:t>
    </dgm:pt>
    <dgm:pt modelId="{0790CAD3-AA06-4DA2-9ECC-DA18264FB89B}" type="sibTrans" cxnId="{5DAAA8AB-F166-45D5-B7D6-B97BDA18DA6A}">
      <dgm:prSet/>
      <dgm:spPr/>
      <dgm:t>
        <a:bodyPr/>
        <a:lstStyle/>
        <a:p>
          <a:endParaRPr lang="en-US"/>
        </a:p>
      </dgm:t>
    </dgm:pt>
    <dgm:pt modelId="{A3021172-2153-496A-B5AE-A04730A3C51D}">
      <dgm:prSet phldrT="[Text]"/>
      <dgm:spPr/>
      <dgm:t>
        <a:bodyPr/>
        <a:lstStyle/>
        <a:p>
          <a:r>
            <a:rPr lang="en-US" b="1" dirty="0"/>
            <a:t>PackageManagement Providers</a:t>
          </a:r>
        </a:p>
      </dgm:t>
    </dgm:pt>
    <dgm:pt modelId="{E41A105F-F036-4503-AA54-A12ADFBC8D76}" type="parTrans" cxnId="{0A504D0C-032D-48F8-9168-F6E6C447CF61}">
      <dgm:prSet/>
      <dgm:spPr/>
      <dgm:t>
        <a:bodyPr/>
        <a:lstStyle/>
        <a:p>
          <a:endParaRPr lang="en-US"/>
        </a:p>
      </dgm:t>
    </dgm:pt>
    <dgm:pt modelId="{4490F17C-0F9E-4DD5-99DB-315BCE99E159}" type="sibTrans" cxnId="{0A504D0C-032D-48F8-9168-F6E6C447CF61}">
      <dgm:prSet/>
      <dgm:spPr/>
      <dgm:t>
        <a:bodyPr/>
        <a:lstStyle/>
        <a:p>
          <a:endParaRPr lang="en-US"/>
        </a:p>
      </dgm:t>
    </dgm:pt>
    <dgm:pt modelId="{B152EDC0-8604-413D-A1B6-455DC8EF72BB}">
      <dgm:prSet phldrT="[Text]"/>
      <dgm:spPr>
        <a:solidFill>
          <a:srgbClr val="00B050"/>
        </a:solidFill>
        <a:ln>
          <a:solidFill>
            <a:srgbClr val="00B050"/>
          </a:solidFill>
        </a:ln>
      </dgm:spPr>
      <dgm:t>
        <a:bodyPr/>
        <a:lstStyle/>
        <a:p>
          <a:r>
            <a:rPr lang="en-US" dirty="0"/>
            <a:t>Windows Server App (WSA)</a:t>
          </a:r>
        </a:p>
      </dgm:t>
    </dgm:pt>
    <dgm:pt modelId="{251C5657-F419-495A-8EC8-9A9CF9C3A019}" type="parTrans" cxnId="{AEC11C97-B55D-4291-B15F-6BA4FE7D0250}">
      <dgm:prSet/>
      <dgm:spPr/>
      <dgm:t>
        <a:bodyPr/>
        <a:lstStyle/>
        <a:p>
          <a:endParaRPr lang="en-US"/>
        </a:p>
      </dgm:t>
    </dgm:pt>
    <dgm:pt modelId="{3BF032DC-24AA-47D4-A61C-B1559AA375B7}" type="sibTrans" cxnId="{AEC11C97-B55D-4291-B15F-6BA4FE7D0250}">
      <dgm:prSet/>
      <dgm:spPr/>
      <dgm:t>
        <a:bodyPr/>
        <a:lstStyle/>
        <a:p>
          <a:endParaRPr lang="en-US"/>
        </a:p>
      </dgm:t>
    </dgm:pt>
    <dgm:pt modelId="{A6AC0F58-838B-4A42-A564-07B41AC22D08}">
      <dgm:prSet phldrT="[Text]"/>
      <dgm:spPr>
        <a:solidFill>
          <a:srgbClr val="00B050"/>
        </a:solidFill>
      </dgm:spPr>
      <dgm:t>
        <a:bodyPr/>
        <a:lstStyle/>
        <a:p>
          <a:r>
            <a:rPr lang="en-US" dirty="0" err="1"/>
            <a:t>PowerShellGet</a:t>
          </a:r>
          <a:endParaRPr lang="en-US" dirty="0"/>
        </a:p>
      </dgm:t>
    </dgm:pt>
    <dgm:pt modelId="{A0C97C18-9B79-4B26-BD32-DB36B911E712}" type="parTrans" cxnId="{10B67ED6-4597-443C-BE4C-012E2C93ACCC}">
      <dgm:prSet/>
      <dgm:spPr/>
      <dgm:t>
        <a:bodyPr/>
        <a:lstStyle/>
        <a:p>
          <a:endParaRPr lang="en-US"/>
        </a:p>
      </dgm:t>
    </dgm:pt>
    <dgm:pt modelId="{DEAB0060-51F4-4ABC-90E7-9A6873519195}" type="sibTrans" cxnId="{10B67ED6-4597-443C-BE4C-012E2C93ACCC}">
      <dgm:prSet/>
      <dgm:spPr/>
      <dgm:t>
        <a:bodyPr/>
        <a:lstStyle/>
        <a:p>
          <a:endParaRPr lang="en-US"/>
        </a:p>
      </dgm:t>
    </dgm:pt>
    <dgm:pt modelId="{D8A90C9A-678D-4F1F-8E45-698C133FD905}">
      <dgm:prSet phldrT="[Text]"/>
      <dgm:spPr>
        <a:solidFill>
          <a:srgbClr val="00B050"/>
        </a:solidFill>
      </dgm:spPr>
      <dgm:t>
        <a:bodyPr/>
        <a:lstStyle/>
        <a:p>
          <a:r>
            <a:rPr lang="en-US" dirty="0"/>
            <a:t>Discovery</a:t>
          </a:r>
        </a:p>
      </dgm:t>
    </dgm:pt>
    <dgm:pt modelId="{516CE615-C8F7-4A7F-8B2B-6DCCCBC0D1AE}" type="parTrans" cxnId="{A9650D48-5768-49C1-93B1-E07DA516251C}">
      <dgm:prSet/>
      <dgm:spPr/>
      <dgm:t>
        <a:bodyPr/>
        <a:lstStyle/>
        <a:p>
          <a:endParaRPr lang="en-US"/>
        </a:p>
      </dgm:t>
    </dgm:pt>
    <dgm:pt modelId="{FBE03D0C-A730-49CF-8495-15EE5E032752}" type="sibTrans" cxnId="{A9650D48-5768-49C1-93B1-E07DA516251C}">
      <dgm:prSet/>
      <dgm:spPr/>
      <dgm:t>
        <a:bodyPr/>
        <a:lstStyle/>
        <a:p>
          <a:endParaRPr lang="en-US"/>
        </a:p>
      </dgm:t>
    </dgm:pt>
    <dgm:pt modelId="{56E495FC-185C-43E1-8DD2-AD612D62B868}">
      <dgm:prSet phldrT="[Text]"/>
      <dgm:spPr>
        <a:solidFill>
          <a:srgbClr val="00B050"/>
        </a:solidFill>
      </dgm:spPr>
      <dgm:t>
        <a:bodyPr/>
        <a:lstStyle/>
        <a:p>
          <a:r>
            <a:rPr lang="en-US" dirty="0"/>
            <a:t>Windows Container</a:t>
          </a:r>
        </a:p>
      </dgm:t>
    </dgm:pt>
    <dgm:pt modelId="{72FFD798-DB69-495D-8834-C3DBD64EB161}" type="parTrans" cxnId="{35FB8317-30D7-4806-B71F-E83E1BC3DB1B}">
      <dgm:prSet/>
      <dgm:spPr/>
      <dgm:t>
        <a:bodyPr/>
        <a:lstStyle/>
        <a:p>
          <a:endParaRPr lang="en-US"/>
        </a:p>
      </dgm:t>
    </dgm:pt>
    <dgm:pt modelId="{39E26765-259E-46ED-A413-5791897EB6A7}" type="sibTrans" cxnId="{35FB8317-30D7-4806-B71F-E83E1BC3DB1B}">
      <dgm:prSet/>
      <dgm:spPr/>
      <dgm:t>
        <a:bodyPr/>
        <a:lstStyle/>
        <a:p>
          <a:endParaRPr lang="en-US"/>
        </a:p>
      </dgm:t>
    </dgm:pt>
    <dgm:pt modelId="{10C431B3-8E22-4528-84D7-323E99BF8C3E}">
      <dgm:prSet phldrT="[Text]"/>
      <dgm:spPr>
        <a:solidFill>
          <a:srgbClr val="00B050"/>
        </a:solidFill>
      </dgm:spPr>
      <dgm:t>
        <a:bodyPr/>
        <a:lstStyle/>
        <a:p>
          <a:r>
            <a:rPr lang="en-US" dirty="0"/>
            <a:t>NuGet</a:t>
          </a:r>
        </a:p>
      </dgm:t>
    </dgm:pt>
    <dgm:pt modelId="{B96C7847-FEE1-43D5-9055-B80DC29096EF}" type="parTrans" cxnId="{FCF47E16-FD23-45CB-B2B4-B26B7F87E0F9}">
      <dgm:prSet/>
      <dgm:spPr/>
      <dgm:t>
        <a:bodyPr/>
        <a:lstStyle/>
        <a:p>
          <a:endParaRPr lang="en-US"/>
        </a:p>
      </dgm:t>
    </dgm:pt>
    <dgm:pt modelId="{C4379C89-500A-40C8-ACED-18F0080A7642}" type="sibTrans" cxnId="{FCF47E16-FD23-45CB-B2B4-B26B7F87E0F9}">
      <dgm:prSet/>
      <dgm:spPr/>
      <dgm:t>
        <a:bodyPr/>
        <a:lstStyle/>
        <a:p>
          <a:endParaRPr lang="en-US"/>
        </a:p>
      </dgm:t>
    </dgm:pt>
    <dgm:pt modelId="{2E748732-180B-4F43-8E05-79BD81475C39}">
      <dgm:prSet phldrT="[Text]"/>
      <dgm:spPr>
        <a:solidFill>
          <a:schemeClr val="bg1">
            <a:lumMod val="65000"/>
          </a:schemeClr>
        </a:solidFill>
      </dgm:spPr>
      <dgm:t>
        <a:bodyPr/>
        <a:lstStyle/>
        <a:p>
          <a:r>
            <a:rPr lang="en-US" dirty="0"/>
            <a:t>…</a:t>
          </a:r>
        </a:p>
      </dgm:t>
    </dgm:pt>
    <dgm:pt modelId="{2095DD5C-FC86-459C-AF72-EBCDA63DE40E}" type="parTrans" cxnId="{C9025D97-4BEE-440D-B2EF-D058AF877A35}">
      <dgm:prSet/>
      <dgm:spPr/>
      <dgm:t>
        <a:bodyPr/>
        <a:lstStyle/>
        <a:p>
          <a:endParaRPr lang="en-US"/>
        </a:p>
      </dgm:t>
    </dgm:pt>
    <dgm:pt modelId="{0921B875-27A8-454D-9C58-42306E7A248A}" type="sibTrans" cxnId="{C9025D97-4BEE-440D-B2EF-D058AF877A35}">
      <dgm:prSet/>
      <dgm:spPr/>
      <dgm:t>
        <a:bodyPr/>
        <a:lstStyle/>
        <a:p>
          <a:endParaRPr lang="en-US"/>
        </a:p>
      </dgm:t>
    </dgm:pt>
    <dgm:pt modelId="{4D44E2F6-0DCA-4EBB-AF69-0A50251ED223}">
      <dgm:prSet phldrT="[Text]"/>
      <dgm:spPr/>
      <dgm:t>
        <a:bodyPr/>
        <a:lstStyle/>
        <a:p>
          <a:r>
            <a:rPr lang="en-US" b="1" dirty="0"/>
            <a:t>Package Sources</a:t>
          </a:r>
        </a:p>
      </dgm:t>
    </dgm:pt>
    <dgm:pt modelId="{27A58680-5645-4443-B310-D89CF3389F99}" type="parTrans" cxnId="{D09C7F13-54F2-4073-960B-03FD45152994}">
      <dgm:prSet/>
      <dgm:spPr/>
      <dgm:t>
        <a:bodyPr/>
        <a:lstStyle/>
        <a:p>
          <a:endParaRPr lang="en-US"/>
        </a:p>
      </dgm:t>
    </dgm:pt>
    <dgm:pt modelId="{FDA1AA01-E203-4B37-934C-D3C6A46753C0}" type="sibTrans" cxnId="{D09C7F13-54F2-4073-960B-03FD45152994}">
      <dgm:prSet/>
      <dgm:spPr/>
      <dgm:t>
        <a:bodyPr/>
        <a:lstStyle/>
        <a:p>
          <a:endParaRPr lang="en-US"/>
        </a:p>
      </dgm:t>
    </dgm:pt>
    <dgm:pt modelId="{A3C582E5-E296-4F0E-AC50-9D048D1B9617}">
      <dgm:prSet phldrT="[Text]"/>
      <dgm:spPr/>
      <dgm:t>
        <a:bodyPr/>
        <a:lstStyle/>
        <a:p>
          <a:r>
            <a:rPr lang="en-US" dirty="0"/>
            <a:t>WSA Package Repository…</a:t>
          </a:r>
        </a:p>
      </dgm:t>
    </dgm:pt>
    <dgm:pt modelId="{CD63333B-B0FD-4F64-B1CF-0EDAB28E5768}" type="parTrans" cxnId="{906DBDBE-A21C-4198-87DF-3809665AC73F}">
      <dgm:prSet/>
      <dgm:spPr/>
      <dgm:t>
        <a:bodyPr/>
        <a:lstStyle/>
        <a:p>
          <a:endParaRPr lang="en-US"/>
        </a:p>
      </dgm:t>
    </dgm:pt>
    <dgm:pt modelId="{DF581167-B06F-40FB-9DA7-913DB029B895}" type="sibTrans" cxnId="{906DBDBE-A21C-4198-87DF-3809665AC73F}">
      <dgm:prSet/>
      <dgm:spPr/>
      <dgm:t>
        <a:bodyPr/>
        <a:lstStyle/>
        <a:p>
          <a:endParaRPr lang="en-US"/>
        </a:p>
      </dgm:t>
    </dgm:pt>
    <dgm:pt modelId="{22A4482C-5BB3-4333-8CE8-53B0DB2BCF16}">
      <dgm:prSet phldrT="[Text]"/>
      <dgm:spPr/>
      <dgm:t>
        <a:bodyPr/>
        <a:lstStyle/>
        <a:p>
          <a:r>
            <a:rPr lang="en-US" dirty="0"/>
            <a:t>WordPress, …</a:t>
          </a:r>
        </a:p>
      </dgm:t>
    </dgm:pt>
    <dgm:pt modelId="{4EF99313-F31C-430C-A9CF-365C43839772}" type="parTrans" cxnId="{A47D7669-7C1C-468A-921D-76542BBE542D}">
      <dgm:prSet/>
      <dgm:spPr/>
      <dgm:t>
        <a:bodyPr/>
        <a:lstStyle/>
        <a:p>
          <a:endParaRPr lang="en-US"/>
        </a:p>
      </dgm:t>
    </dgm:pt>
    <dgm:pt modelId="{13CDB267-78C8-4E06-AD71-455F26725589}" type="sibTrans" cxnId="{A47D7669-7C1C-468A-921D-76542BBE542D}">
      <dgm:prSet/>
      <dgm:spPr/>
      <dgm:t>
        <a:bodyPr/>
        <a:lstStyle/>
        <a:p>
          <a:endParaRPr lang="en-US"/>
        </a:p>
      </dgm:t>
    </dgm:pt>
    <dgm:pt modelId="{63701525-CD15-4BDA-8A3F-48CCCAAEFF84}">
      <dgm:prSet phldrT="[Text]"/>
      <dgm:spPr>
        <a:solidFill>
          <a:srgbClr val="00B050"/>
        </a:solidFill>
      </dgm:spPr>
      <dgm:t>
        <a:bodyPr/>
        <a:lstStyle/>
        <a:p>
          <a:r>
            <a:rPr lang="en-US" dirty="0"/>
            <a:t>PackageManagement PowerShell cmdlets</a:t>
          </a:r>
        </a:p>
      </dgm:t>
    </dgm:pt>
    <dgm:pt modelId="{F9164AAE-B0BD-451E-88E4-5379B12B50FB}" type="parTrans" cxnId="{551E1663-8CD5-496A-A530-6AD019C21712}">
      <dgm:prSet/>
      <dgm:spPr/>
      <dgm:t>
        <a:bodyPr/>
        <a:lstStyle/>
        <a:p>
          <a:endParaRPr lang="en-US"/>
        </a:p>
      </dgm:t>
    </dgm:pt>
    <dgm:pt modelId="{C1638AD1-B43D-425B-B7D2-191CA7F68109}" type="sibTrans" cxnId="{551E1663-8CD5-496A-A530-6AD019C21712}">
      <dgm:prSet/>
      <dgm:spPr/>
      <dgm:t>
        <a:bodyPr/>
        <a:lstStyle/>
        <a:p>
          <a:endParaRPr lang="en-US"/>
        </a:p>
      </dgm:t>
    </dgm:pt>
    <dgm:pt modelId="{28C36461-07F4-4D61-B87C-4A972104BB99}">
      <dgm:prSet phldrT="[Text]"/>
      <dgm:spPr>
        <a:solidFill>
          <a:srgbClr val="00B050"/>
        </a:solidFill>
        <a:ln>
          <a:solidFill>
            <a:srgbClr val="00B050"/>
          </a:solidFill>
        </a:ln>
      </dgm:spPr>
      <dgm:t>
        <a:bodyPr/>
        <a:lstStyle/>
        <a:p>
          <a:r>
            <a:rPr lang="en-US" dirty="0"/>
            <a:t>Install/Uninstall</a:t>
          </a:r>
        </a:p>
      </dgm:t>
    </dgm:pt>
    <dgm:pt modelId="{8ED629C5-D88E-46DB-A150-45FA168F5C51}" type="parTrans" cxnId="{21FC6516-E44B-4B14-9810-DF1C5AA6E970}">
      <dgm:prSet/>
      <dgm:spPr/>
      <dgm:t>
        <a:bodyPr/>
        <a:lstStyle/>
        <a:p>
          <a:endParaRPr lang="en-US"/>
        </a:p>
      </dgm:t>
    </dgm:pt>
    <dgm:pt modelId="{DF3CE2F9-F64D-47CA-9360-C75DF46D441F}" type="sibTrans" cxnId="{21FC6516-E44B-4B14-9810-DF1C5AA6E970}">
      <dgm:prSet/>
      <dgm:spPr/>
      <dgm:t>
        <a:bodyPr/>
        <a:lstStyle/>
        <a:p>
          <a:endParaRPr lang="en-US"/>
        </a:p>
      </dgm:t>
    </dgm:pt>
    <dgm:pt modelId="{A64503CC-C066-4FE1-B5F1-7A924F26E256}">
      <dgm:prSet phldrT="[Text]"/>
      <dgm:spPr/>
      <dgm:t>
        <a:bodyPr/>
        <a:lstStyle/>
        <a:p>
          <a:r>
            <a:rPr lang="en-US" dirty="0"/>
            <a:t>PowerShell Gallery</a:t>
          </a:r>
        </a:p>
      </dgm:t>
    </dgm:pt>
    <dgm:pt modelId="{215F841D-7699-4134-AF63-91FCFF3A4BEC}" type="parTrans" cxnId="{9C4B5821-2013-4CFA-9CEF-C555C6219002}">
      <dgm:prSet/>
      <dgm:spPr/>
      <dgm:t>
        <a:bodyPr/>
        <a:lstStyle/>
        <a:p>
          <a:endParaRPr lang="en-US"/>
        </a:p>
      </dgm:t>
    </dgm:pt>
    <dgm:pt modelId="{5C65C21D-08C3-4B10-B3A2-4BD50430600B}" type="sibTrans" cxnId="{9C4B5821-2013-4CFA-9CEF-C555C6219002}">
      <dgm:prSet/>
      <dgm:spPr/>
      <dgm:t>
        <a:bodyPr/>
        <a:lstStyle/>
        <a:p>
          <a:endParaRPr lang="en-US"/>
        </a:p>
      </dgm:t>
    </dgm:pt>
    <dgm:pt modelId="{A419657A-2777-4401-A863-98B4B4008056}">
      <dgm:prSet/>
      <dgm:spPr/>
      <dgm:t>
        <a:bodyPr/>
        <a:lstStyle/>
        <a:p>
          <a:r>
            <a:rPr lang="en-US" dirty="0" err="1"/>
            <a:t>NuGet</a:t>
          </a:r>
          <a:r>
            <a:rPr lang="en-US" dirty="0"/>
            <a:t> Gallery …</a:t>
          </a:r>
        </a:p>
      </dgm:t>
    </dgm:pt>
    <dgm:pt modelId="{11001B9C-3644-4241-9DA5-D0B1A841D943}" type="parTrans" cxnId="{058BB1C4-6A6F-4230-B68C-1E853D726394}">
      <dgm:prSet/>
      <dgm:spPr/>
      <dgm:t>
        <a:bodyPr/>
        <a:lstStyle/>
        <a:p>
          <a:endParaRPr lang="en-US"/>
        </a:p>
      </dgm:t>
    </dgm:pt>
    <dgm:pt modelId="{84BFD1C7-057A-4D25-87F7-B64711F8D6D3}" type="sibTrans" cxnId="{058BB1C4-6A6F-4230-B68C-1E853D726394}">
      <dgm:prSet/>
      <dgm:spPr/>
      <dgm:t>
        <a:bodyPr/>
        <a:lstStyle/>
        <a:p>
          <a:endParaRPr lang="en-US"/>
        </a:p>
      </dgm:t>
    </dgm:pt>
    <dgm:pt modelId="{89571849-6A1E-497F-9B90-7552071F4D44}">
      <dgm:prSet/>
      <dgm:spPr/>
      <dgm:t>
        <a:bodyPr/>
        <a:lstStyle/>
        <a:p>
          <a:r>
            <a:rPr lang="en-US" dirty="0"/>
            <a:t>Container Gallery, Docker</a:t>
          </a:r>
        </a:p>
      </dgm:t>
    </dgm:pt>
    <dgm:pt modelId="{FB7489CF-B10E-4E83-9411-84F8624C9015}" type="parTrans" cxnId="{18B40A57-70B1-4975-926E-F072760B4030}">
      <dgm:prSet/>
      <dgm:spPr/>
      <dgm:t>
        <a:bodyPr/>
        <a:lstStyle/>
        <a:p>
          <a:endParaRPr lang="en-US"/>
        </a:p>
      </dgm:t>
    </dgm:pt>
    <dgm:pt modelId="{2312A889-24DE-4202-94F1-94547CD05947}" type="sibTrans" cxnId="{18B40A57-70B1-4975-926E-F072760B4030}">
      <dgm:prSet/>
      <dgm:spPr/>
      <dgm:t>
        <a:bodyPr/>
        <a:lstStyle/>
        <a:p>
          <a:endParaRPr lang="en-US"/>
        </a:p>
      </dgm:t>
    </dgm:pt>
    <dgm:pt modelId="{AE52AA59-A589-46E4-9054-6FC53CC17717}">
      <dgm:prSet/>
      <dgm:spPr/>
      <dgm:t>
        <a:bodyPr/>
        <a:lstStyle/>
        <a:p>
          <a:r>
            <a:rPr lang="en-US"/>
            <a:t>www.NPMjs.com</a:t>
          </a:r>
          <a:endParaRPr lang="en-US" dirty="0"/>
        </a:p>
      </dgm:t>
    </dgm:pt>
    <dgm:pt modelId="{71CBC43C-BDED-49D1-8780-7A6DD781E82A}" type="parTrans" cxnId="{D8689D72-A4F8-466D-9CD8-755FB631B807}">
      <dgm:prSet/>
      <dgm:spPr/>
      <dgm:t>
        <a:bodyPr/>
        <a:lstStyle/>
        <a:p>
          <a:endParaRPr lang="en-US"/>
        </a:p>
      </dgm:t>
    </dgm:pt>
    <dgm:pt modelId="{C64F60F9-A3C1-43DF-A914-760E441E1497}" type="sibTrans" cxnId="{D8689D72-A4F8-466D-9CD8-755FB631B807}">
      <dgm:prSet/>
      <dgm:spPr/>
      <dgm:t>
        <a:bodyPr/>
        <a:lstStyle/>
        <a:p>
          <a:endParaRPr lang="en-US"/>
        </a:p>
      </dgm:t>
    </dgm:pt>
    <dgm:pt modelId="{02A5523D-3DE3-483F-B676-8CD44E5096D2}">
      <dgm:prSet phldrT="[Text]"/>
      <dgm:spPr>
        <a:solidFill>
          <a:srgbClr val="00B050"/>
        </a:solidFill>
      </dgm:spPr>
      <dgm:t>
        <a:bodyPr/>
        <a:lstStyle/>
        <a:p>
          <a:r>
            <a:rPr lang="en-US" dirty="0" err="1"/>
            <a:t>NanoServerPackage</a:t>
          </a:r>
          <a:endParaRPr lang="en-US" dirty="0"/>
        </a:p>
      </dgm:t>
    </dgm:pt>
    <dgm:pt modelId="{CC18E4B8-6C87-4703-8479-7ACA80CA7C37}" type="parTrans" cxnId="{7953B432-F884-44FE-A92E-99E88B119551}">
      <dgm:prSet/>
      <dgm:spPr/>
      <dgm:t>
        <a:bodyPr/>
        <a:lstStyle/>
        <a:p>
          <a:endParaRPr lang="en-US"/>
        </a:p>
      </dgm:t>
    </dgm:pt>
    <dgm:pt modelId="{49804C11-BB0F-48BB-B36E-3FCDAA863BC1}" type="sibTrans" cxnId="{7953B432-F884-44FE-A92E-99E88B119551}">
      <dgm:prSet/>
      <dgm:spPr/>
      <dgm:t>
        <a:bodyPr/>
        <a:lstStyle/>
        <a:p>
          <a:endParaRPr lang="en-US"/>
        </a:p>
      </dgm:t>
    </dgm:pt>
    <dgm:pt modelId="{66532605-0462-4378-8FBA-968C81B6D6C4}" type="pres">
      <dgm:prSet presAssocID="{F59ED72F-B161-4F1A-89DC-EB39039511D1}" presName="theList" presStyleCnt="0">
        <dgm:presLayoutVars>
          <dgm:dir/>
          <dgm:animLvl val="lvl"/>
          <dgm:resizeHandles val="exact"/>
        </dgm:presLayoutVars>
      </dgm:prSet>
      <dgm:spPr/>
      <dgm:t>
        <a:bodyPr/>
        <a:lstStyle/>
        <a:p>
          <a:endParaRPr lang="en-US"/>
        </a:p>
      </dgm:t>
    </dgm:pt>
    <dgm:pt modelId="{005D97C9-DD0F-488B-BFC3-90597627EFE3}" type="pres">
      <dgm:prSet presAssocID="{4B48A0BB-D473-4967-AB3A-D75E925A8C38}" presName="compNode" presStyleCnt="0"/>
      <dgm:spPr/>
    </dgm:pt>
    <dgm:pt modelId="{47E0E194-81EA-430B-9821-4BE9996D1BBD}" type="pres">
      <dgm:prSet presAssocID="{4B48A0BB-D473-4967-AB3A-D75E925A8C38}" presName="aNode" presStyleLbl="bgShp" presStyleIdx="0" presStyleCnt="4"/>
      <dgm:spPr/>
      <dgm:t>
        <a:bodyPr/>
        <a:lstStyle/>
        <a:p>
          <a:endParaRPr lang="en-US"/>
        </a:p>
      </dgm:t>
    </dgm:pt>
    <dgm:pt modelId="{A9261528-1514-418F-88ED-F5842B206621}" type="pres">
      <dgm:prSet presAssocID="{4B48A0BB-D473-4967-AB3A-D75E925A8C38}" presName="textNode" presStyleLbl="bgShp" presStyleIdx="0" presStyleCnt="4"/>
      <dgm:spPr/>
      <dgm:t>
        <a:bodyPr/>
        <a:lstStyle/>
        <a:p>
          <a:endParaRPr lang="en-US"/>
        </a:p>
      </dgm:t>
    </dgm:pt>
    <dgm:pt modelId="{99EAE234-643A-45CB-94B3-FF961A1FA9F9}" type="pres">
      <dgm:prSet presAssocID="{4B48A0BB-D473-4967-AB3A-D75E925A8C38}" presName="compChildNode" presStyleCnt="0"/>
      <dgm:spPr/>
    </dgm:pt>
    <dgm:pt modelId="{6E8506E0-4220-49A3-9AA9-43E33A174EFD}" type="pres">
      <dgm:prSet presAssocID="{4B48A0BB-D473-4967-AB3A-D75E925A8C38}" presName="theInnerList" presStyleCnt="0"/>
      <dgm:spPr/>
    </dgm:pt>
    <dgm:pt modelId="{AD05BA95-0EE8-4C07-B580-2E1C925B06D7}" type="pres">
      <dgm:prSet presAssocID="{63701525-CD15-4BDA-8A3F-48CCCAAEFF84}" presName="childNode" presStyleLbl="node1" presStyleIdx="0" presStyleCnt="16">
        <dgm:presLayoutVars>
          <dgm:bulletEnabled val="1"/>
        </dgm:presLayoutVars>
      </dgm:prSet>
      <dgm:spPr/>
      <dgm:t>
        <a:bodyPr/>
        <a:lstStyle/>
        <a:p>
          <a:endParaRPr lang="en-US"/>
        </a:p>
      </dgm:t>
    </dgm:pt>
    <dgm:pt modelId="{D7DBD376-3F8E-400D-B8AC-F1175844205F}" type="pres">
      <dgm:prSet presAssocID="{4B48A0BB-D473-4967-AB3A-D75E925A8C38}" presName="aSpace" presStyleCnt="0"/>
      <dgm:spPr/>
    </dgm:pt>
    <dgm:pt modelId="{B213FB33-9384-4C4A-B826-C1BC4F3D09BE}" type="pres">
      <dgm:prSet presAssocID="{D3D84D13-1B07-4593-94AF-CE4C8768911D}" presName="compNode" presStyleCnt="0"/>
      <dgm:spPr/>
    </dgm:pt>
    <dgm:pt modelId="{7083A006-DFC5-47C8-9C1B-E80E7C8D1AD0}" type="pres">
      <dgm:prSet presAssocID="{D3D84D13-1B07-4593-94AF-CE4C8768911D}" presName="aNode" presStyleLbl="bgShp" presStyleIdx="1" presStyleCnt="4"/>
      <dgm:spPr/>
      <dgm:t>
        <a:bodyPr/>
        <a:lstStyle/>
        <a:p>
          <a:endParaRPr lang="en-US"/>
        </a:p>
      </dgm:t>
    </dgm:pt>
    <dgm:pt modelId="{3846EE2A-638F-4DDB-9F1A-36715B1A78DD}" type="pres">
      <dgm:prSet presAssocID="{D3D84D13-1B07-4593-94AF-CE4C8768911D}" presName="textNode" presStyleLbl="bgShp" presStyleIdx="1" presStyleCnt="4"/>
      <dgm:spPr/>
      <dgm:t>
        <a:bodyPr/>
        <a:lstStyle/>
        <a:p>
          <a:endParaRPr lang="en-US"/>
        </a:p>
      </dgm:t>
    </dgm:pt>
    <dgm:pt modelId="{5285D96D-A637-44C0-9762-A6C42A1144D2}" type="pres">
      <dgm:prSet presAssocID="{D3D84D13-1B07-4593-94AF-CE4C8768911D}" presName="compChildNode" presStyleCnt="0"/>
      <dgm:spPr/>
    </dgm:pt>
    <dgm:pt modelId="{96415BB5-BB6A-4A3B-93F5-6C3D0DD57A93}" type="pres">
      <dgm:prSet presAssocID="{D3D84D13-1B07-4593-94AF-CE4C8768911D}" presName="theInnerList" presStyleCnt="0"/>
      <dgm:spPr/>
    </dgm:pt>
    <dgm:pt modelId="{C699F7FA-B41B-4FFE-902E-8C1460016442}" type="pres">
      <dgm:prSet presAssocID="{D8A90C9A-678D-4F1F-8E45-698C133FD905}" presName="childNode" presStyleLbl="node1" presStyleIdx="1" presStyleCnt="16" custScaleY="29945">
        <dgm:presLayoutVars>
          <dgm:bulletEnabled val="1"/>
        </dgm:presLayoutVars>
      </dgm:prSet>
      <dgm:spPr/>
      <dgm:t>
        <a:bodyPr/>
        <a:lstStyle/>
        <a:p>
          <a:endParaRPr lang="en-US"/>
        </a:p>
      </dgm:t>
    </dgm:pt>
    <dgm:pt modelId="{70088768-5DE4-48F1-A5F7-077BF57BE65F}" type="pres">
      <dgm:prSet presAssocID="{D8A90C9A-678D-4F1F-8E45-698C133FD905}" presName="aSpace2" presStyleCnt="0"/>
      <dgm:spPr/>
    </dgm:pt>
    <dgm:pt modelId="{27FCDCDE-624A-413E-B7B5-7CB719F539BA}" type="pres">
      <dgm:prSet presAssocID="{28C36461-07F4-4D61-B87C-4A972104BB99}" presName="childNode" presStyleLbl="node1" presStyleIdx="2" presStyleCnt="16" custScaleY="25289" custLinFactNeighborX="676" custLinFactNeighborY="-63864">
        <dgm:presLayoutVars>
          <dgm:bulletEnabled val="1"/>
        </dgm:presLayoutVars>
      </dgm:prSet>
      <dgm:spPr/>
      <dgm:t>
        <a:bodyPr/>
        <a:lstStyle/>
        <a:p>
          <a:endParaRPr lang="en-US"/>
        </a:p>
      </dgm:t>
    </dgm:pt>
    <dgm:pt modelId="{A6621C43-14F5-44BB-982B-01764F78896F}" type="pres">
      <dgm:prSet presAssocID="{28C36461-07F4-4D61-B87C-4A972104BB99}" presName="aSpace2" presStyleCnt="0"/>
      <dgm:spPr/>
    </dgm:pt>
    <dgm:pt modelId="{3D11BB24-B023-43BA-B767-C04CE3629F35}" type="pres">
      <dgm:prSet presAssocID="{A87C8089-B9F4-4833-8E52-DA485987F94E}" presName="childNode" presStyleLbl="node1" presStyleIdx="3" presStyleCnt="16" custScaleY="27630" custLinFactY="-3935" custLinFactNeighborY="-100000">
        <dgm:presLayoutVars>
          <dgm:bulletEnabled val="1"/>
        </dgm:presLayoutVars>
      </dgm:prSet>
      <dgm:spPr/>
      <dgm:t>
        <a:bodyPr/>
        <a:lstStyle/>
        <a:p>
          <a:endParaRPr lang="en-US"/>
        </a:p>
      </dgm:t>
    </dgm:pt>
    <dgm:pt modelId="{51E8C3B2-F9DA-4597-8FFF-D7601D672BE7}" type="pres">
      <dgm:prSet presAssocID="{D3D84D13-1B07-4593-94AF-CE4C8768911D}" presName="aSpace" presStyleCnt="0"/>
      <dgm:spPr/>
    </dgm:pt>
    <dgm:pt modelId="{3748D9B7-4657-4E54-BC8C-DCA224856DA6}" type="pres">
      <dgm:prSet presAssocID="{A3021172-2153-496A-B5AE-A04730A3C51D}" presName="compNode" presStyleCnt="0"/>
      <dgm:spPr/>
    </dgm:pt>
    <dgm:pt modelId="{CD3F36D7-CAD9-412D-B649-B6A50C07F237}" type="pres">
      <dgm:prSet presAssocID="{A3021172-2153-496A-B5AE-A04730A3C51D}" presName="aNode" presStyleLbl="bgShp" presStyleIdx="2" presStyleCnt="4"/>
      <dgm:spPr/>
      <dgm:t>
        <a:bodyPr/>
        <a:lstStyle/>
        <a:p>
          <a:endParaRPr lang="en-US"/>
        </a:p>
      </dgm:t>
    </dgm:pt>
    <dgm:pt modelId="{8F715E88-CD54-4A9C-A2DB-B25B5E58A6C2}" type="pres">
      <dgm:prSet presAssocID="{A3021172-2153-496A-B5AE-A04730A3C51D}" presName="textNode" presStyleLbl="bgShp" presStyleIdx="2" presStyleCnt="4"/>
      <dgm:spPr/>
      <dgm:t>
        <a:bodyPr/>
        <a:lstStyle/>
        <a:p>
          <a:endParaRPr lang="en-US"/>
        </a:p>
      </dgm:t>
    </dgm:pt>
    <dgm:pt modelId="{57ADE118-63A6-4EBD-BD22-536604C7C209}" type="pres">
      <dgm:prSet presAssocID="{A3021172-2153-496A-B5AE-A04730A3C51D}" presName="compChildNode" presStyleCnt="0"/>
      <dgm:spPr/>
    </dgm:pt>
    <dgm:pt modelId="{4F68BDA8-381B-4A6D-BF26-B3FFF153BAFC}" type="pres">
      <dgm:prSet presAssocID="{A3021172-2153-496A-B5AE-A04730A3C51D}" presName="theInnerList" presStyleCnt="0"/>
      <dgm:spPr/>
    </dgm:pt>
    <dgm:pt modelId="{FA5042EE-02EA-4D71-851C-C855777333F7}" type="pres">
      <dgm:prSet presAssocID="{B152EDC0-8604-413D-A1B6-455DC8EF72BB}" presName="childNode" presStyleLbl="node1" presStyleIdx="4" presStyleCnt="16">
        <dgm:presLayoutVars>
          <dgm:bulletEnabled val="1"/>
        </dgm:presLayoutVars>
      </dgm:prSet>
      <dgm:spPr/>
      <dgm:t>
        <a:bodyPr/>
        <a:lstStyle/>
        <a:p>
          <a:endParaRPr lang="en-US"/>
        </a:p>
      </dgm:t>
    </dgm:pt>
    <dgm:pt modelId="{DF46B01D-52E0-4EB0-959B-1A7B0C3D15DB}" type="pres">
      <dgm:prSet presAssocID="{B152EDC0-8604-413D-A1B6-455DC8EF72BB}" presName="aSpace2" presStyleCnt="0"/>
      <dgm:spPr/>
    </dgm:pt>
    <dgm:pt modelId="{E85D5803-6B14-43AA-964B-D7F310A9A50E}" type="pres">
      <dgm:prSet presAssocID="{A6AC0F58-838B-4A42-A564-07B41AC22D08}" presName="childNode" presStyleLbl="node1" presStyleIdx="5" presStyleCnt="16">
        <dgm:presLayoutVars>
          <dgm:bulletEnabled val="1"/>
        </dgm:presLayoutVars>
      </dgm:prSet>
      <dgm:spPr/>
      <dgm:t>
        <a:bodyPr/>
        <a:lstStyle/>
        <a:p>
          <a:endParaRPr lang="en-US"/>
        </a:p>
      </dgm:t>
    </dgm:pt>
    <dgm:pt modelId="{733D2241-4D68-4622-B065-FABC687A89A5}" type="pres">
      <dgm:prSet presAssocID="{A6AC0F58-838B-4A42-A564-07B41AC22D08}" presName="aSpace2" presStyleCnt="0"/>
      <dgm:spPr/>
    </dgm:pt>
    <dgm:pt modelId="{55887B26-4756-438D-BFD4-5F48CB19EAF2}" type="pres">
      <dgm:prSet presAssocID="{56E495FC-185C-43E1-8DD2-AD612D62B868}" presName="childNode" presStyleLbl="node1" presStyleIdx="6" presStyleCnt="16">
        <dgm:presLayoutVars>
          <dgm:bulletEnabled val="1"/>
        </dgm:presLayoutVars>
      </dgm:prSet>
      <dgm:spPr/>
      <dgm:t>
        <a:bodyPr/>
        <a:lstStyle/>
        <a:p>
          <a:endParaRPr lang="en-US"/>
        </a:p>
      </dgm:t>
    </dgm:pt>
    <dgm:pt modelId="{3CCA15EE-DE9D-4B5B-9758-E86CFFC1EBD2}" type="pres">
      <dgm:prSet presAssocID="{56E495FC-185C-43E1-8DD2-AD612D62B868}" presName="aSpace2" presStyleCnt="0"/>
      <dgm:spPr/>
    </dgm:pt>
    <dgm:pt modelId="{5526A5D1-1855-40B3-97F3-37F74E094C63}" type="pres">
      <dgm:prSet presAssocID="{10C431B3-8E22-4528-84D7-323E99BF8C3E}" presName="childNode" presStyleLbl="node1" presStyleIdx="7" presStyleCnt="16">
        <dgm:presLayoutVars>
          <dgm:bulletEnabled val="1"/>
        </dgm:presLayoutVars>
      </dgm:prSet>
      <dgm:spPr/>
      <dgm:t>
        <a:bodyPr/>
        <a:lstStyle/>
        <a:p>
          <a:endParaRPr lang="en-US"/>
        </a:p>
      </dgm:t>
    </dgm:pt>
    <dgm:pt modelId="{278C703C-BC2F-417A-B5EE-DF997EE71AA0}" type="pres">
      <dgm:prSet presAssocID="{10C431B3-8E22-4528-84D7-323E99BF8C3E}" presName="aSpace2" presStyleCnt="0"/>
      <dgm:spPr/>
    </dgm:pt>
    <dgm:pt modelId="{1BDB33CF-C085-4B95-B4B8-7542F8A9AFAE}" type="pres">
      <dgm:prSet presAssocID="{02A5523D-3DE3-483F-B676-8CD44E5096D2}" presName="childNode" presStyleLbl="node1" presStyleIdx="8" presStyleCnt="16">
        <dgm:presLayoutVars>
          <dgm:bulletEnabled val="1"/>
        </dgm:presLayoutVars>
      </dgm:prSet>
      <dgm:spPr/>
      <dgm:t>
        <a:bodyPr/>
        <a:lstStyle/>
        <a:p>
          <a:endParaRPr lang="en-US"/>
        </a:p>
      </dgm:t>
    </dgm:pt>
    <dgm:pt modelId="{87B22817-7F17-4AF0-91FA-6046151A47DB}" type="pres">
      <dgm:prSet presAssocID="{02A5523D-3DE3-483F-B676-8CD44E5096D2}" presName="aSpace2" presStyleCnt="0"/>
      <dgm:spPr/>
    </dgm:pt>
    <dgm:pt modelId="{AA24916D-02E5-4061-BCB8-8944E7B97521}" type="pres">
      <dgm:prSet presAssocID="{2E748732-180B-4F43-8E05-79BD81475C39}" presName="childNode" presStyleLbl="node1" presStyleIdx="9" presStyleCnt="16">
        <dgm:presLayoutVars>
          <dgm:bulletEnabled val="1"/>
        </dgm:presLayoutVars>
      </dgm:prSet>
      <dgm:spPr/>
      <dgm:t>
        <a:bodyPr/>
        <a:lstStyle/>
        <a:p>
          <a:endParaRPr lang="en-US"/>
        </a:p>
      </dgm:t>
    </dgm:pt>
    <dgm:pt modelId="{CD571C60-2525-4521-8255-74391F9ECEB3}" type="pres">
      <dgm:prSet presAssocID="{A3021172-2153-496A-B5AE-A04730A3C51D}" presName="aSpace" presStyleCnt="0"/>
      <dgm:spPr/>
    </dgm:pt>
    <dgm:pt modelId="{A84DAA81-95BF-4927-AFFF-7103E7FD7955}" type="pres">
      <dgm:prSet presAssocID="{4D44E2F6-0DCA-4EBB-AF69-0A50251ED223}" presName="compNode" presStyleCnt="0"/>
      <dgm:spPr/>
    </dgm:pt>
    <dgm:pt modelId="{820179DD-90D8-49FD-964A-2BE312BC17E2}" type="pres">
      <dgm:prSet presAssocID="{4D44E2F6-0DCA-4EBB-AF69-0A50251ED223}" presName="aNode" presStyleLbl="bgShp" presStyleIdx="3" presStyleCnt="4"/>
      <dgm:spPr/>
      <dgm:t>
        <a:bodyPr/>
        <a:lstStyle/>
        <a:p>
          <a:endParaRPr lang="en-US"/>
        </a:p>
      </dgm:t>
    </dgm:pt>
    <dgm:pt modelId="{25C713D6-5224-41E1-B35B-3467F14E680F}" type="pres">
      <dgm:prSet presAssocID="{4D44E2F6-0DCA-4EBB-AF69-0A50251ED223}" presName="textNode" presStyleLbl="bgShp" presStyleIdx="3" presStyleCnt="4"/>
      <dgm:spPr/>
      <dgm:t>
        <a:bodyPr/>
        <a:lstStyle/>
        <a:p>
          <a:endParaRPr lang="en-US"/>
        </a:p>
      </dgm:t>
    </dgm:pt>
    <dgm:pt modelId="{260503FA-9A76-4506-9E61-667D6C5436D8}" type="pres">
      <dgm:prSet presAssocID="{4D44E2F6-0DCA-4EBB-AF69-0A50251ED223}" presName="compChildNode" presStyleCnt="0"/>
      <dgm:spPr/>
    </dgm:pt>
    <dgm:pt modelId="{0D423FC9-4D7D-43DC-943E-5E3BF8403A5C}" type="pres">
      <dgm:prSet presAssocID="{4D44E2F6-0DCA-4EBB-AF69-0A50251ED223}" presName="theInnerList" presStyleCnt="0"/>
      <dgm:spPr/>
    </dgm:pt>
    <dgm:pt modelId="{759EDFDE-D5F5-449C-8FB6-534C8F76AC9E}" type="pres">
      <dgm:prSet presAssocID="{A3C582E5-E296-4F0E-AC50-9D048D1B9617}" presName="childNode" presStyleLbl="node1" presStyleIdx="10" presStyleCnt="16" custScaleX="105885" custLinFactNeighborX="1155" custLinFactNeighborY="-62938">
        <dgm:presLayoutVars>
          <dgm:bulletEnabled val="1"/>
        </dgm:presLayoutVars>
      </dgm:prSet>
      <dgm:spPr/>
      <dgm:t>
        <a:bodyPr/>
        <a:lstStyle/>
        <a:p>
          <a:endParaRPr lang="en-US"/>
        </a:p>
      </dgm:t>
    </dgm:pt>
    <dgm:pt modelId="{87BE7B1E-3A51-46ED-83E3-9C7E0367940B}" type="pres">
      <dgm:prSet presAssocID="{A3C582E5-E296-4F0E-AC50-9D048D1B9617}" presName="aSpace2" presStyleCnt="0"/>
      <dgm:spPr/>
    </dgm:pt>
    <dgm:pt modelId="{B918AD2D-F547-4F4A-9A2F-34362C426E20}" type="pres">
      <dgm:prSet presAssocID="{A64503CC-C066-4FE1-B5F1-7A924F26E256}" presName="childNode" presStyleLbl="node1" presStyleIdx="11" presStyleCnt="16" custScaleX="105885" custLinFactNeighborX="1155" custLinFactNeighborY="-62938">
        <dgm:presLayoutVars>
          <dgm:bulletEnabled val="1"/>
        </dgm:presLayoutVars>
      </dgm:prSet>
      <dgm:spPr/>
      <dgm:t>
        <a:bodyPr/>
        <a:lstStyle/>
        <a:p>
          <a:endParaRPr lang="en-US"/>
        </a:p>
      </dgm:t>
    </dgm:pt>
    <dgm:pt modelId="{EDC52CCC-CEFA-4CB1-B428-F85408BFF9B1}" type="pres">
      <dgm:prSet presAssocID="{A64503CC-C066-4FE1-B5F1-7A924F26E256}" presName="aSpace2" presStyleCnt="0"/>
      <dgm:spPr/>
    </dgm:pt>
    <dgm:pt modelId="{0E43F3AB-FC7A-459C-A7B0-EB8EA61E05F1}" type="pres">
      <dgm:prSet presAssocID="{89571849-6A1E-497F-9B90-7552071F4D44}" presName="childNode" presStyleLbl="node1" presStyleIdx="12" presStyleCnt="16">
        <dgm:presLayoutVars>
          <dgm:bulletEnabled val="1"/>
        </dgm:presLayoutVars>
      </dgm:prSet>
      <dgm:spPr/>
      <dgm:t>
        <a:bodyPr/>
        <a:lstStyle/>
        <a:p>
          <a:endParaRPr lang="en-US"/>
        </a:p>
      </dgm:t>
    </dgm:pt>
    <dgm:pt modelId="{666FDA03-41FA-4A60-A833-6224942552F7}" type="pres">
      <dgm:prSet presAssocID="{89571849-6A1E-497F-9B90-7552071F4D44}" presName="aSpace2" presStyleCnt="0"/>
      <dgm:spPr/>
    </dgm:pt>
    <dgm:pt modelId="{8C289270-C2B0-47D5-9D2D-E30DF396ACD4}" type="pres">
      <dgm:prSet presAssocID="{A419657A-2777-4401-A863-98B4B4008056}" presName="childNode" presStyleLbl="node1" presStyleIdx="13" presStyleCnt="16">
        <dgm:presLayoutVars>
          <dgm:bulletEnabled val="1"/>
        </dgm:presLayoutVars>
      </dgm:prSet>
      <dgm:spPr/>
      <dgm:t>
        <a:bodyPr/>
        <a:lstStyle/>
        <a:p>
          <a:endParaRPr lang="en-US"/>
        </a:p>
      </dgm:t>
    </dgm:pt>
    <dgm:pt modelId="{3A115C27-D184-46A4-AC75-EC8CAF307DC9}" type="pres">
      <dgm:prSet presAssocID="{A419657A-2777-4401-A863-98B4B4008056}" presName="aSpace2" presStyleCnt="0"/>
      <dgm:spPr/>
    </dgm:pt>
    <dgm:pt modelId="{C0DDE21E-5E39-4C0F-82CB-7BAFF52C58E5}" type="pres">
      <dgm:prSet presAssocID="{AE52AA59-A589-46E4-9054-6FC53CC17717}" presName="childNode" presStyleLbl="node1" presStyleIdx="14" presStyleCnt="16">
        <dgm:presLayoutVars>
          <dgm:bulletEnabled val="1"/>
        </dgm:presLayoutVars>
      </dgm:prSet>
      <dgm:spPr/>
      <dgm:t>
        <a:bodyPr/>
        <a:lstStyle/>
        <a:p>
          <a:endParaRPr lang="en-US"/>
        </a:p>
      </dgm:t>
    </dgm:pt>
    <dgm:pt modelId="{55003EAC-7DA5-4F29-B0BD-D7AE76C215A8}" type="pres">
      <dgm:prSet presAssocID="{AE52AA59-A589-46E4-9054-6FC53CC17717}" presName="aSpace2" presStyleCnt="0"/>
      <dgm:spPr/>
    </dgm:pt>
    <dgm:pt modelId="{FE35B9F9-013C-4AE9-9FA6-968A7473357C}" type="pres">
      <dgm:prSet presAssocID="{22A4482C-5BB3-4333-8CE8-53B0DB2BCF16}" presName="childNode" presStyleLbl="node1" presStyleIdx="15" presStyleCnt="16">
        <dgm:presLayoutVars>
          <dgm:bulletEnabled val="1"/>
        </dgm:presLayoutVars>
      </dgm:prSet>
      <dgm:spPr/>
      <dgm:t>
        <a:bodyPr/>
        <a:lstStyle/>
        <a:p>
          <a:endParaRPr lang="en-US"/>
        </a:p>
      </dgm:t>
    </dgm:pt>
  </dgm:ptLst>
  <dgm:cxnLst>
    <dgm:cxn modelId="{6AD24CA3-32B7-4C33-8993-BCCA0E3AB40B}" type="presOf" srcId="{B152EDC0-8604-413D-A1B6-455DC8EF72BB}" destId="{FA5042EE-02EA-4D71-851C-C855777333F7}" srcOrd="0" destOrd="0" presId="urn:microsoft.com/office/officeart/2005/8/layout/lProcess2"/>
    <dgm:cxn modelId="{D8689D72-A4F8-466D-9CD8-755FB631B807}" srcId="{4D44E2F6-0DCA-4EBB-AF69-0A50251ED223}" destId="{AE52AA59-A589-46E4-9054-6FC53CC17717}" srcOrd="4" destOrd="0" parTransId="{71CBC43C-BDED-49D1-8780-7A6DD781E82A}" sibTransId="{C64F60F9-A3C1-43DF-A914-760E441E1497}"/>
    <dgm:cxn modelId="{18C99F0B-A0A1-4066-90FD-8A19626FC7CA}" type="presOf" srcId="{89571849-6A1E-497F-9B90-7552071F4D44}" destId="{0E43F3AB-FC7A-459C-A7B0-EB8EA61E05F1}" srcOrd="0" destOrd="0" presId="urn:microsoft.com/office/officeart/2005/8/layout/lProcess2"/>
    <dgm:cxn modelId="{9403A5D4-FC07-4EF8-A8A5-5B86C9DAB628}" type="presOf" srcId="{A6AC0F58-838B-4A42-A564-07B41AC22D08}" destId="{E85D5803-6B14-43AA-964B-D7F310A9A50E}" srcOrd="0" destOrd="0" presId="urn:microsoft.com/office/officeart/2005/8/layout/lProcess2"/>
    <dgm:cxn modelId="{18B40A57-70B1-4975-926E-F072760B4030}" srcId="{4D44E2F6-0DCA-4EBB-AF69-0A50251ED223}" destId="{89571849-6A1E-497F-9B90-7552071F4D44}" srcOrd="2" destOrd="0" parTransId="{FB7489CF-B10E-4E83-9411-84F8624C9015}" sibTransId="{2312A889-24DE-4202-94F1-94547CD05947}"/>
    <dgm:cxn modelId="{08D699BA-454C-472C-A11A-18EB4A9E4A52}" type="presOf" srcId="{4D44E2F6-0DCA-4EBB-AF69-0A50251ED223}" destId="{25C713D6-5224-41E1-B35B-3467F14E680F}" srcOrd="1" destOrd="0" presId="urn:microsoft.com/office/officeart/2005/8/layout/lProcess2"/>
    <dgm:cxn modelId="{551E1663-8CD5-496A-A530-6AD019C21712}" srcId="{4B48A0BB-D473-4967-AB3A-D75E925A8C38}" destId="{63701525-CD15-4BDA-8A3F-48CCCAAEFF84}" srcOrd="0" destOrd="0" parTransId="{F9164AAE-B0BD-451E-88E4-5379B12B50FB}" sibTransId="{C1638AD1-B43D-425B-B7D2-191CA7F68109}"/>
    <dgm:cxn modelId="{FFF74650-DCD9-425C-B1EB-7A34C04115DF}" type="presOf" srcId="{D3D84D13-1B07-4593-94AF-CE4C8768911D}" destId="{3846EE2A-638F-4DDB-9F1A-36715B1A78DD}" srcOrd="1" destOrd="0" presId="urn:microsoft.com/office/officeart/2005/8/layout/lProcess2"/>
    <dgm:cxn modelId="{906DBDBE-A21C-4198-87DF-3809665AC73F}" srcId="{4D44E2F6-0DCA-4EBB-AF69-0A50251ED223}" destId="{A3C582E5-E296-4F0E-AC50-9D048D1B9617}" srcOrd="0" destOrd="0" parTransId="{CD63333B-B0FD-4F64-B1CF-0EDAB28E5768}" sibTransId="{DF581167-B06F-40FB-9DA7-913DB029B895}"/>
    <dgm:cxn modelId="{8CD9F42A-6444-47E6-9AF2-AB7AF1599349}" type="presOf" srcId="{22A4482C-5BB3-4333-8CE8-53B0DB2BCF16}" destId="{FE35B9F9-013C-4AE9-9FA6-968A7473357C}" srcOrd="0" destOrd="0" presId="urn:microsoft.com/office/officeart/2005/8/layout/lProcess2"/>
    <dgm:cxn modelId="{7953B432-F884-44FE-A92E-99E88B119551}" srcId="{A3021172-2153-496A-B5AE-A04730A3C51D}" destId="{02A5523D-3DE3-483F-B676-8CD44E5096D2}" srcOrd="4" destOrd="0" parTransId="{CC18E4B8-6C87-4703-8479-7ACA80CA7C37}" sibTransId="{49804C11-BB0F-48BB-B36E-3FCDAA863BC1}"/>
    <dgm:cxn modelId="{7E80DB1B-A9E1-4DB2-9960-E26E87F14060}" type="presOf" srcId="{02A5523D-3DE3-483F-B676-8CD44E5096D2}" destId="{1BDB33CF-C085-4B95-B4B8-7542F8A9AFAE}" srcOrd="0" destOrd="0" presId="urn:microsoft.com/office/officeart/2005/8/layout/lProcess2"/>
    <dgm:cxn modelId="{7123A858-B1F4-4CB3-88DF-2CE330E853FA}" type="presOf" srcId="{10C431B3-8E22-4528-84D7-323E99BF8C3E}" destId="{5526A5D1-1855-40B3-97F3-37F74E094C63}" srcOrd="0" destOrd="0" presId="urn:microsoft.com/office/officeart/2005/8/layout/lProcess2"/>
    <dgm:cxn modelId="{2AD28BFD-736C-4B4E-99BC-C0465883FD9C}" type="presOf" srcId="{A419657A-2777-4401-A863-98B4B4008056}" destId="{8C289270-C2B0-47D5-9D2D-E30DF396ACD4}" srcOrd="0" destOrd="0" presId="urn:microsoft.com/office/officeart/2005/8/layout/lProcess2"/>
    <dgm:cxn modelId="{2232C39A-7B59-424B-8451-FA288993AE0E}" type="presOf" srcId="{A3C582E5-E296-4F0E-AC50-9D048D1B9617}" destId="{759EDFDE-D5F5-449C-8FB6-534C8F76AC9E}" srcOrd="0" destOrd="0" presId="urn:microsoft.com/office/officeart/2005/8/layout/lProcess2"/>
    <dgm:cxn modelId="{5EBAD543-A380-4B3E-B7B6-06638CA2BFAC}" type="presOf" srcId="{AE52AA59-A589-46E4-9054-6FC53CC17717}" destId="{C0DDE21E-5E39-4C0F-82CB-7BAFF52C58E5}" srcOrd="0" destOrd="0" presId="urn:microsoft.com/office/officeart/2005/8/layout/lProcess2"/>
    <dgm:cxn modelId="{0A504D0C-032D-48F8-9168-F6E6C447CF61}" srcId="{F59ED72F-B161-4F1A-89DC-EB39039511D1}" destId="{A3021172-2153-496A-B5AE-A04730A3C51D}" srcOrd="2" destOrd="0" parTransId="{E41A105F-F036-4503-AA54-A12ADFBC8D76}" sibTransId="{4490F17C-0F9E-4DD5-99DB-315BCE99E159}"/>
    <dgm:cxn modelId="{6D387816-E84D-4B99-9D4C-2AAEC26DD0BA}" type="presOf" srcId="{F59ED72F-B161-4F1A-89DC-EB39039511D1}" destId="{66532605-0462-4378-8FBA-968C81B6D6C4}" srcOrd="0" destOrd="0" presId="urn:microsoft.com/office/officeart/2005/8/layout/lProcess2"/>
    <dgm:cxn modelId="{A9650D48-5768-49C1-93B1-E07DA516251C}" srcId="{D3D84D13-1B07-4593-94AF-CE4C8768911D}" destId="{D8A90C9A-678D-4F1F-8E45-698C133FD905}" srcOrd="0" destOrd="0" parTransId="{516CE615-C8F7-4A7F-8B2B-6DCCCBC0D1AE}" sibTransId="{FBE03D0C-A730-49CF-8495-15EE5E032752}"/>
    <dgm:cxn modelId="{74160783-210B-4088-A8D3-A0EC79F48612}" type="presOf" srcId="{D8A90C9A-678D-4F1F-8E45-698C133FD905}" destId="{C699F7FA-B41B-4FFE-902E-8C1460016442}" srcOrd="0" destOrd="0" presId="urn:microsoft.com/office/officeart/2005/8/layout/lProcess2"/>
    <dgm:cxn modelId="{D09C7F13-54F2-4073-960B-03FD45152994}" srcId="{F59ED72F-B161-4F1A-89DC-EB39039511D1}" destId="{4D44E2F6-0DCA-4EBB-AF69-0A50251ED223}" srcOrd="3" destOrd="0" parTransId="{27A58680-5645-4443-B310-D89CF3389F99}" sibTransId="{FDA1AA01-E203-4B37-934C-D3C6A46753C0}"/>
    <dgm:cxn modelId="{5DAAA8AB-F166-45D5-B7D6-B97BDA18DA6A}" srcId="{D3D84D13-1B07-4593-94AF-CE4C8768911D}" destId="{A87C8089-B9F4-4833-8E52-DA485987F94E}" srcOrd="2" destOrd="0" parTransId="{6ADA84BE-A6A9-4CF3-957B-D17AFE50921C}" sibTransId="{0790CAD3-AA06-4DA2-9ECC-DA18264FB89B}"/>
    <dgm:cxn modelId="{35FB8317-30D7-4806-B71F-E83E1BC3DB1B}" srcId="{A3021172-2153-496A-B5AE-A04730A3C51D}" destId="{56E495FC-185C-43E1-8DD2-AD612D62B868}" srcOrd="2" destOrd="0" parTransId="{72FFD798-DB69-495D-8834-C3DBD64EB161}" sibTransId="{39E26765-259E-46ED-A413-5791897EB6A7}"/>
    <dgm:cxn modelId="{6ACEC37F-D8BD-418E-AED4-7BDFB6CF285C}" srcId="{F59ED72F-B161-4F1A-89DC-EB39039511D1}" destId="{D3D84D13-1B07-4593-94AF-CE4C8768911D}" srcOrd="1" destOrd="0" parTransId="{8C5F19D8-25EC-4E8A-A2BC-AF43F15AD461}" sibTransId="{401E4FF0-58B8-4375-8558-8877CA127728}"/>
    <dgm:cxn modelId="{9C4B5821-2013-4CFA-9CEF-C555C6219002}" srcId="{4D44E2F6-0DCA-4EBB-AF69-0A50251ED223}" destId="{A64503CC-C066-4FE1-B5F1-7A924F26E256}" srcOrd="1" destOrd="0" parTransId="{215F841D-7699-4134-AF63-91FCFF3A4BEC}" sibTransId="{5C65C21D-08C3-4B10-B3A2-4BD50430600B}"/>
    <dgm:cxn modelId="{10B67ED6-4597-443C-BE4C-012E2C93ACCC}" srcId="{A3021172-2153-496A-B5AE-A04730A3C51D}" destId="{A6AC0F58-838B-4A42-A564-07B41AC22D08}" srcOrd="1" destOrd="0" parTransId="{A0C97C18-9B79-4B26-BD32-DB36B911E712}" sibTransId="{DEAB0060-51F4-4ABC-90E7-9A6873519195}"/>
    <dgm:cxn modelId="{A47D7669-7C1C-468A-921D-76542BBE542D}" srcId="{4D44E2F6-0DCA-4EBB-AF69-0A50251ED223}" destId="{22A4482C-5BB3-4333-8CE8-53B0DB2BCF16}" srcOrd="5" destOrd="0" parTransId="{4EF99313-F31C-430C-A9CF-365C43839772}" sibTransId="{13CDB267-78C8-4E06-AD71-455F26725589}"/>
    <dgm:cxn modelId="{4709DBD2-A66A-4637-8ED6-6BA2F8CDB16E}" type="presOf" srcId="{4B48A0BB-D473-4967-AB3A-D75E925A8C38}" destId="{47E0E194-81EA-430B-9821-4BE9996D1BBD}" srcOrd="0" destOrd="0" presId="urn:microsoft.com/office/officeart/2005/8/layout/lProcess2"/>
    <dgm:cxn modelId="{C9025D97-4BEE-440D-B2EF-D058AF877A35}" srcId="{A3021172-2153-496A-B5AE-A04730A3C51D}" destId="{2E748732-180B-4F43-8E05-79BD81475C39}" srcOrd="5" destOrd="0" parTransId="{2095DD5C-FC86-459C-AF72-EBCDA63DE40E}" sibTransId="{0921B875-27A8-454D-9C58-42306E7A248A}"/>
    <dgm:cxn modelId="{0D0A36E9-181A-44BD-845E-EAEFFABC06D7}" type="presOf" srcId="{56E495FC-185C-43E1-8DD2-AD612D62B868}" destId="{55887B26-4756-438D-BFD4-5F48CB19EAF2}" srcOrd="0" destOrd="0" presId="urn:microsoft.com/office/officeart/2005/8/layout/lProcess2"/>
    <dgm:cxn modelId="{7514678D-514A-42F4-A7EC-ADBA7A86DF59}" type="presOf" srcId="{4D44E2F6-0DCA-4EBB-AF69-0A50251ED223}" destId="{820179DD-90D8-49FD-964A-2BE312BC17E2}" srcOrd="0" destOrd="0" presId="urn:microsoft.com/office/officeart/2005/8/layout/lProcess2"/>
    <dgm:cxn modelId="{2B5DAE2D-3537-4636-B8C0-FAF6BC1DFBE7}" type="presOf" srcId="{A3021172-2153-496A-B5AE-A04730A3C51D}" destId="{CD3F36D7-CAD9-412D-B649-B6A50C07F237}" srcOrd="0" destOrd="0" presId="urn:microsoft.com/office/officeart/2005/8/layout/lProcess2"/>
    <dgm:cxn modelId="{BE6B5009-4D66-4024-87F7-91C6E2F8A583}" type="presOf" srcId="{A87C8089-B9F4-4833-8E52-DA485987F94E}" destId="{3D11BB24-B023-43BA-B767-C04CE3629F35}" srcOrd="0" destOrd="0" presId="urn:microsoft.com/office/officeart/2005/8/layout/lProcess2"/>
    <dgm:cxn modelId="{F3CDF92D-1B38-4274-A1DA-51A7038189DC}" type="presOf" srcId="{63701525-CD15-4BDA-8A3F-48CCCAAEFF84}" destId="{AD05BA95-0EE8-4C07-B580-2E1C925B06D7}" srcOrd="0" destOrd="0" presId="urn:microsoft.com/office/officeart/2005/8/layout/lProcess2"/>
    <dgm:cxn modelId="{AEC11C97-B55D-4291-B15F-6BA4FE7D0250}" srcId="{A3021172-2153-496A-B5AE-A04730A3C51D}" destId="{B152EDC0-8604-413D-A1B6-455DC8EF72BB}" srcOrd="0" destOrd="0" parTransId="{251C5657-F419-495A-8EC8-9A9CF9C3A019}" sibTransId="{3BF032DC-24AA-47D4-A61C-B1559AA375B7}"/>
    <dgm:cxn modelId="{1982CCF7-761E-4D0D-BB3D-6055041A271A}" type="presOf" srcId="{4B48A0BB-D473-4967-AB3A-D75E925A8C38}" destId="{A9261528-1514-418F-88ED-F5842B206621}" srcOrd="1" destOrd="0" presId="urn:microsoft.com/office/officeart/2005/8/layout/lProcess2"/>
    <dgm:cxn modelId="{CD9F821B-B3AE-4AB0-BF27-5F120BA19766}" type="presOf" srcId="{2E748732-180B-4F43-8E05-79BD81475C39}" destId="{AA24916D-02E5-4061-BCB8-8944E7B97521}" srcOrd="0" destOrd="0" presId="urn:microsoft.com/office/officeart/2005/8/layout/lProcess2"/>
    <dgm:cxn modelId="{7353CC7C-22EC-4D22-94C6-5E44DEE33F93}" type="presOf" srcId="{A64503CC-C066-4FE1-B5F1-7A924F26E256}" destId="{B918AD2D-F547-4F4A-9A2F-34362C426E20}" srcOrd="0" destOrd="0" presId="urn:microsoft.com/office/officeart/2005/8/layout/lProcess2"/>
    <dgm:cxn modelId="{FCF47E16-FD23-45CB-B2B4-B26B7F87E0F9}" srcId="{A3021172-2153-496A-B5AE-A04730A3C51D}" destId="{10C431B3-8E22-4528-84D7-323E99BF8C3E}" srcOrd="3" destOrd="0" parTransId="{B96C7847-FEE1-43D5-9055-B80DC29096EF}" sibTransId="{C4379C89-500A-40C8-ACED-18F0080A7642}"/>
    <dgm:cxn modelId="{71FC38D1-B008-42DC-B1AA-A5F60AAF2AE3}" srcId="{F59ED72F-B161-4F1A-89DC-EB39039511D1}" destId="{4B48A0BB-D473-4967-AB3A-D75E925A8C38}" srcOrd="0" destOrd="0" parTransId="{AEBBFA5B-AFEC-4C7F-BC84-862ADA87A191}" sibTransId="{CB7789A9-D55C-4A49-8274-4041AA747046}"/>
    <dgm:cxn modelId="{21FC6516-E44B-4B14-9810-DF1C5AA6E970}" srcId="{D3D84D13-1B07-4593-94AF-CE4C8768911D}" destId="{28C36461-07F4-4D61-B87C-4A972104BB99}" srcOrd="1" destOrd="0" parTransId="{8ED629C5-D88E-46DB-A150-45FA168F5C51}" sibTransId="{DF3CE2F9-F64D-47CA-9360-C75DF46D441F}"/>
    <dgm:cxn modelId="{493ACF99-3678-4479-8339-C4CFD523159A}" type="presOf" srcId="{A3021172-2153-496A-B5AE-A04730A3C51D}" destId="{8F715E88-CD54-4A9C-A2DB-B25B5E58A6C2}" srcOrd="1" destOrd="0" presId="urn:microsoft.com/office/officeart/2005/8/layout/lProcess2"/>
    <dgm:cxn modelId="{CCA12C35-43EC-4FDD-BD21-B421EF82A0F3}" type="presOf" srcId="{D3D84D13-1B07-4593-94AF-CE4C8768911D}" destId="{7083A006-DFC5-47C8-9C1B-E80E7C8D1AD0}" srcOrd="0" destOrd="0" presId="urn:microsoft.com/office/officeart/2005/8/layout/lProcess2"/>
    <dgm:cxn modelId="{058BB1C4-6A6F-4230-B68C-1E853D726394}" srcId="{4D44E2F6-0DCA-4EBB-AF69-0A50251ED223}" destId="{A419657A-2777-4401-A863-98B4B4008056}" srcOrd="3" destOrd="0" parTransId="{11001B9C-3644-4241-9DA5-D0B1A841D943}" sibTransId="{84BFD1C7-057A-4D25-87F7-B64711F8D6D3}"/>
    <dgm:cxn modelId="{8ED86424-206B-43C8-B3E0-10364A16477F}" type="presOf" srcId="{28C36461-07F4-4D61-B87C-4A972104BB99}" destId="{27FCDCDE-624A-413E-B7B5-7CB719F539BA}" srcOrd="0" destOrd="0" presId="urn:microsoft.com/office/officeart/2005/8/layout/lProcess2"/>
    <dgm:cxn modelId="{02EDE408-67D2-4CF4-8E3C-A596E958B4B6}" type="presParOf" srcId="{66532605-0462-4378-8FBA-968C81B6D6C4}" destId="{005D97C9-DD0F-488B-BFC3-90597627EFE3}" srcOrd="0" destOrd="0" presId="urn:microsoft.com/office/officeart/2005/8/layout/lProcess2"/>
    <dgm:cxn modelId="{D198E50E-E373-45D2-A26D-37C5CFA58387}" type="presParOf" srcId="{005D97C9-DD0F-488B-BFC3-90597627EFE3}" destId="{47E0E194-81EA-430B-9821-4BE9996D1BBD}" srcOrd="0" destOrd="0" presId="urn:microsoft.com/office/officeart/2005/8/layout/lProcess2"/>
    <dgm:cxn modelId="{9B90FFC4-E2E5-45C3-93C5-988942E0B961}" type="presParOf" srcId="{005D97C9-DD0F-488B-BFC3-90597627EFE3}" destId="{A9261528-1514-418F-88ED-F5842B206621}" srcOrd="1" destOrd="0" presId="urn:microsoft.com/office/officeart/2005/8/layout/lProcess2"/>
    <dgm:cxn modelId="{B85B5BEA-6C70-4DAD-97F6-FC88218BC92C}" type="presParOf" srcId="{005D97C9-DD0F-488B-BFC3-90597627EFE3}" destId="{99EAE234-643A-45CB-94B3-FF961A1FA9F9}" srcOrd="2" destOrd="0" presId="urn:microsoft.com/office/officeart/2005/8/layout/lProcess2"/>
    <dgm:cxn modelId="{98814950-331C-45A2-BACA-C79BE98CF4E9}" type="presParOf" srcId="{99EAE234-643A-45CB-94B3-FF961A1FA9F9}" destId="{6E8506E0-4220-49A3-9AA9-43E33A174EFD}" srcOrd="0" destOrd="0" presId="urn:microsoft.com/office/officeart/2005/8/layout/lProcess2"/>
    <dgm:cxn modelId="{F9C064AD-2AE9-49E5-AFED-C629EF1D3520}" type="presParOf" srcId="{6E8506E0-4220-49A3-9AA9-43E33A174EFD}" destId="{AD05BA95-0EE8-4C07-B580-2E1C925B06D7}" srcOrd="0" destOrd="0" presId="urn:microsoft.com/office/officeart/2005/8/layout/lProcess2"/>
    <dgm:cxn modelId="{FDA39EC6-6D7C-40F6-AAF6-64CEED3E357B}" type="presParOf" srcId="{66532605-0462-4378-8FBA-968C81B6D6C4}" destId="{D7DBD376-3F8E-400D-B8AC-F1175844205F}" srcOrd="1" destOrd="0" presId="urn:microsoft.com/office/officeart/2005/8/layout/lProcess2"/>
    <dgm:cxn modelId="{FFD34A32-7195-4B60-B9CC-63722C425182}" type="presParOf" srcId="{66532605-0462-4378-8FBA-968C81B6D6C4}" destId="{B213FB33-9384-4C4A-B826-C1BC4F3D09BE}" srcOrd="2" destOrd="0" presId="urn:microsoft.com/office/officeart/2005/8/layout/lProcess2"/>
    <dgm:cxn modelId="{F04677DB-D7F8-4056-A43A-FC463F0E4249}" type="presParOf" srcId="{B213FB33-9384-4C4A-B826-C1BC4F3D09BE}" destId="{7083A006-DFC5-47C8-9C1B-E80E7C8D1AD0}" srcOrd="0" destOrd="0" presId="urn:microsoft.com/office/officeart/2005/8/layout/lProcess2"/>
    <dgm:cxn modelId="{DF02FF46-1EAC-4D9E-8BCA-67AC2A54FD38}" type="presParOf" srcId="{B213FB33-9384-4C4A-B826-C1BC4F3D09BE}" destId="{3846EE2A-638F-4DDB-9F1A-36715B1A78DD}" srcOrd="1" destOrd="0" presId="urn:microsoft.com/office/officeart/2005/8/layout/lProcess2"/>
    <dgm:cxn modelId="{1A9AF7A3-2715-42BB-B33A-C16243E17BA8}" type="presParOf" srcId="{B213FB33-9384-4C4A-B826-C1BC4F3D09BE}" destId="{5285D96D-A637-44C0-9762-A6C42A1144D2}" srcOrd="2" destOrd="0" presId="urn:microsoft.com/office/officeart/2005/8/layout/lProcess2"/>
    <dgm:cxn modelId="{76727014-163F-4997-8A89-1D030BA79517}" type="presParOf" srcId="{5285D96D-A637-44C0-9762-A6C42A1144D2}" destId="{96415BB5-BB6A-4A3B-93F5-6C3D0DD57A93}" srcOrd="0" destOrd="0" presId="urn:microsoft.com/office/officeart/2005/8/layout/lProcess2"/>
    <dgm:cxn modelId="{5401B3EB-D606-4A79-A148-2DABF4F2E99C}" type="presParOf" srcId="{96415BB5-BB6A-4A3B-93F5-6C3D0DD57A93}" destId="{C699F7FA-B41B-4FFE-902E-8C1460016442}" srcOrd="0" destOrd="0" presId="urn:microsoft.com/office/officeart/2005/8/layout/lProcess2"/>
    <dgm:cxn modelId="{A9D474F2-EC37-4D42-BD26-6C4893599643}" type="presParOf" srcId="{96415BB5-BB6A-4A3B-93F5-6C3D0DD57A93}" destId="{70088768-5DE4-48F1-A5F7-077BF57BE65F}" srcOrd="1" destOrd="0" presId="urn:microsoft.com/office/officeart/2005/8/layout/lProcess2"/>
    <dgm:cxn modelId="{708190AD-4237-4F75-83D0-7E4E6CA0CDE5}" type="presParOf" srcId="{96415BB5-BB6A-4A3B-93F5-6C3D0DD57A93}" destId="{27FCDCDE-624A-413E-B7B5-7CB719F539BA}" srcOrd="2" destOrd="0" presId="urn:microsoft.com/office/officeart/2005/8/layout/lProcess2"/>
    <dgm:cxn modelId="{0FD5782F-34D6-4270-A111-E074DBDB09B0}" type="presParOf" srcId="{96415BB5-BB6A-4A3B-93F5-6C3D0DD57A93}" destId="{A6621C43-14F5-44BB-982B-01764F78896F}" srcOrd="3" destOrd="0" presId="urn:microsoft.com/office/officeart/2005/8/layout/lProcess2"/>
    <dgm:cxn modelId="{5928287D-1E1C-46AB-92DA-8815ECEDB7A8}" type="presParOf" srcId="{96415BB5-BB6A-4A3B-93F5-6C3D0DD57A93}" destId="{3D11BB24-B023-43BA-B767-C04CE3629F35}" srcOrd="4" destOrd="0" presId="urn:microsoft.com/office/officeart/2005/8/layout/lProcess2"/>
    <dgm:cxn modelId="{D42DC518-5D6C-41F9-BFFD-55FE1399B432}" type="presParOf" srcId="{66532605-0462-4378-8FBA-968C81B6D6C4}" destId="{51E8C3B2-F9DA-4597-8FFF-D7601D672BE7}" srcOrd="3" destOrd="0" presId="urn:microsoft.com/office/officeart/2005/8/layout/lProcess2"/>
    <dgm:cxn modelId="{173DD11C-F440-4786-B312-AD08A7FF8CB1}" type="presParOf" srcId="{66532605-0462-4378-8FBA-968C81B6D6C4}" destId="{3748D9B7-4657-4E54-BC8C-DCA224856DA6}" srcOrd="4" destOrd="0" presId="urn:microsoft.com/office/officeart/2005/8/layout/lProcess2"/>
    <dgm:cxn modelId="{E0CED0C4-5573-4E32-B63A-AB12D5B0E2EB}" type="presParOf" srcId="{3748D9B7-4657-4E54-BC8C-DCA224856DA6}" destId="{CD3F36D7-CAD9-412D-B649-B6A50C07F237}" srcOrd="0" destOrd="0" presId="urn:microsoft.com/office/officeart/2005/8/layout/lProcess2"/>
    <dgm:cxn modelId="{F0DA7D84-544C-48CC-91C4-DA6DE2F9FBFF}" type="presParOf" srcId="{3748D9B7-4657-4E54-BC8C-DCA224856DA6}" destId="{8F715E88-CD54-4A9C-A2DB-B25B5E58A6C2}" srcOrd="1" destOrd="0" presId="urn:microsoft.com/office/officeart/2005/8/layout/lProcess2"/>
    <dgm:cxn modelId="{71DE909F-7170-4C73-998B-83C4D713AD48}" type="presParOf" srcId="{3748D9B7-4657-4E54-BC8C-DCA224856DA6}" destId="{57ADE118-63A6-4EBD-BD22-536604C7C209}" srcOrd="2" destOrd="0" presId="urn:microsoft.com/office/officeart/2005/8/layout/lProcess2"/>
    <dgm:cxn modelId="{36933F1D-40B8-498B-9CD1-ED55F0027894}" type="presParOf" srcId="{57ADE118-63A6-4EBD-BD22-536604C7C209}" destId="{4F68BDA8-381B-4A6D-BF26-B3FFF153BAFC}" srcOrd="0" destOrd="0" presId="urn:microsoft.com/office/officeart/2005/8/layout/lProcess2"/>
    <dgm:cxn modelId="{B087035E-E981-425F-B8EC-417D3AE950D5}" type="presParOf" srcId="{4F68BDA8-381B-4A6D-BF26-B3FFF153BAFC}" destId="{FA5042EE-02EA-4D71-851C-C855777333F7}" srcOrd="0" destOrd="0" presId="urn:microsoft.com/office/officeart/2005/8/layout/lProcess2"/>
    <dgm:cxn modelId="{D1DB59F2-E507-4DB0-B9D5-F413B81EB34C}" type="presParOf" srcId="{4F68BDA8-381B-4A6D-BF26-B3FFF153BAFC}" destId="{DF46B01D-52E0-4EB0-959B-1A7B0C3D15DB}" srcOrd="1" destOrd="0" presId="urn:microsoft.com/office/officeart/2005/8/layout/lProcess2"/>
    <dgm:cxn modelId="{9EE7FA04-BF9E-4E81-8F34-378E45DF3375}" type="presParOf" srcId="{4F68BDA8-381B-4A6D-BF26-B3FFF153BAFC}" destId="{E85D5803-6B14-43AA-964B-D7F310A9A50E}" srcOrd="2" destOrd="0" presId="urn:microsoft.com/office/officeart/2005/8/layout/lProcess2"/>
    <dgm:cxn modelId="{59F83832-CF80-4E26-B79A-27A0045A07E5}" type="presParOf" srcId="{4F68BDA8-381B-4A6D-BF26-B3FFF153BAFC}" destId="{733D2241-4D68-4622-B065-FABC687A89A5}" srcOrd="3" destOrd="0" presId="urn:microsoft.com/office/officeart/2005/8/layout/lProcess2"/>
    <dgm:cxn modelId="{230DBA0E-14BE-4641-9EA7-5819EBE5A03E}" type="presParOf" srcId="{4F68BDA8-381B-4A6D-BF26-B3FFF153BAFC}" destId="{55887B26-4756-438D-BFD4-5F48CB19EAF2}" srcOrd="4" destOrd="0" presId="urn:microsoft.com/office/officeart/2005/8/layout/lProcess2"/>
    <dgm:cxn modelId="{12254F2E-341E-4F49-BC94-F748678A53FE}" type="presParOf" srcId="{4F68BDA8-381B-4A6D-BF26-B3FFF153BAFC}" destId="{3CCA15EE-DE9D-4B5B-9758-E86CFFC1EBD2}" srcOrd="5" destOrd="0" presId="urn:microsoft.com/office/officeart/2005/8/layout/lProcess2"/>
    <dgm:cxn modelId="{AB54CE9E-1733-4E8D-A40A-240A95E49205}" type="presParOf" srcId="{4F68BDA8-381B-4A6D-BF26-B3FFF153BAFC}" destId="{5526A5D1-1855-40B3-97F3-37F74E094C63}" srcOrd="6" destOrd="0" presId="urn:microsoft.com/office/officeart/2005/8/layout/lProcess2"/>
    <dgm:cxn modelId="{0C57FEBE-5049-4630-9B55-3E68F4A480EB}" type="presParOf" srcId="{4F68BDA8-381B-4A6D-BF26-B3FFF153BAFC}" destId="{278C703C-BC2F-417A-B5EE-DF997EE71AA0}" srcOrd="7" destOrd="0" presId="urn:microsoft.com/office/officeart/2005/8/layout/lProcess2"/>
    <dgm:cxn modelId="{5BFFDA71-F127-4886-80DA-6513E0195343}" type="presParOf" srcId="{4F68BDA8-381B-4A6D-BF26-B3FFF153BAFC}" destId="{1BDB33CF-C085-4B95-B4B8-7542F8A9AFAE}" srcOrd="8" destOrd="0" presId="urn:microsoft.com/office/officeart/2005/8/layout/lProcess2"/>
    <dgm:cxn modelId="{C19FC492-3E7D-497E-9C23-281B02A57DB2}" type="presParOf" srcId="{4F68BDA8-381B-4A6D-BF26-B3FFF153BAFC}" destId="{87B22817-7F17-4AF0-91FA-6046151A47DB}" srcOrd="9" destOrd="0" presId="urn:microsoft.com/office/officeart/2005/8/layout/lProcess2"/>
    <dgm:cxn modelId="{FC41A302-AE4E-42F0-8424-E6ABB9EC26F1}" type="presParOf" srcId="{4F68BDA8-381B-4A6D-BF26-B3FFF153BAFC}" destId="{AA24916D-02E5-4061-BCB8-8944E7B97521}" srcOrd="10" destOrd="0" presId="urn:microsoft.com/office/officeart/2005/8/layout/lProcess2"/>
    <dgm:cxn modelId="{666ABD8F-CB69-4BB2-A971-B92C2F2EB0B7}" type="presParOf" srcId="{66532605-0462-4378-8FBA-968C81B6D6C4}" destId="{CD571C60-2525-4521-8255-74391F9ECEB3}" srcOrd="5" destOrd="0" presId="urn:microsoft.com/office/officeart/2005/8/layout/lProcess2"/>
    <dgm:cxn modelId="{36EF3B6A-5EDD-45D1-BA9D-F4307326EBE4}" type="presParOf" srcId="{66532605-0462-4378-8FBA-968C81B6D6C4}" destId="{A84DAA81-95BF-4927-AFFF-7103E7FD7955}" srcOrd="6" destOrd="0" presId="urn:microsoft.com/office/officeart/2005/8/layout/lProcess2"/>
    <dgm:cxn modelId="{99C38C55-EE37-4353-9456-56E8FE13F5D0}" type="presParOf" srcId="{A84DAA81-95BF-4927-AFFF-7103E7FD7955}" destId="{820179DD-90D8-49FD-964A-2BE312BC17E2}" srcOrd="0" destOrd="0" presId="urn:microsoft.com/office/officeart/2005/8/layout/lProcess2"/>
    <dgm:cxn modelId="{462CA53F-5D63-429A-A417-09FF9FE25FCA}" type="presParOf" srcId="{A84DAA81-95BF-4927-AFFF-7103E7FD7955}" destId="{25C713D6-5224-41E1-B35B-3467F14E680F}" srcOrd="1" destOrd="0" presId="urn:microsoft.com/office/officeart/2005/8/layout/lProcess2"/>
    <dgm:cxn modelId="{CB4FDBD1-4E9E-4DE9-B731-FADC2F3221B3}" type="presParOf" srcId="{A84DAA81-95BF-4927-AFFF-7103E7FD7955}" destId="{260503FA-9A76-4506-9E61-667D6C5436D8}" srcOrd="2" destOrd="0" presId="urn:microsoft.com/office/officeart/2005/8/layout/lProcess2"/>
    <dgm:cxn modelId="{0E42F3CF-0A6A-4E8D-A49D-2FF337C35A7E}" type="presParOf" srcId="{260503FA-9A76-4506-9E61-667D6C5436D8}" destId="{0D423FC9-4D7D-43DC-943E-5E3BF8403A5C}" srcOrd="0" destOrd="0" presId="urn:microsoft.com/office/officeart/2005/8/layout/lProcess2"/>
    <dgm:cxn modelId="{84805C79-6635-4415-B160-44D4EFA21A73}" type="presParOf" srcId="{0D423FC9-4D7D-43DC-943E-5E3BF8403A5C}" destId="{759EDFDE-D5F5-449C-8FB6-534C8F76AC9E}" srcOrd="0" destOrd="0" presId="urn:microsoft.com/office/officeart/2005/8/layout/lProcess2"/>
    <dgm:cxn modelId="{2CCC5896-D46A-458B-A504-2AF128F96725}" type="presParOf" srcId="{0D423FC9-4D7D-43DC-943E-5E3BF8403A5C}" destId="{87BE7B1E-3A51-46ED-83E3-9C7E0367940B}" srcOrd="1" destOrd="0" presId="urn:microsoft.com/office/officeart/2005/8/layout/lProcess2"/>
    <dgm:cxn modelId="{BD5FD4D5-ADD1-4092-AA79-773226ACB764}" type="presParOf" srcId="{0D423FC9-4D7D-43DC-943E-5E3BF8403A5C}" destId="{B918AD2D-F547-4F4A-9A2F-34362C426E20}" srcOrd="2" destOrd="0" presId="urn:microsoft.com/office/officeart/2005/8/layout/lProcess2"/>
    <dgm:cxn modelId="{7E80DDFF-D697-4C27-9343-36FC653C8D3F}" type="presParOf" srcId="{0D423FC9-4D7D-43DC-943E-5E3BF8403A5C}" destId="{EDC52CCC-CEFA-4CB1-B428-F85408BFF9B1}" srcOrd="3" destOrd="0" presId="urn:microsoft.com/office/officeart/2005/8/layout/lProcess2"/>
    <dgm:cxn modelId="{36F26CB5-035D-4BF1-A537-27C87A59C10B}" type="presParOf" srcId="{0D423FC9-4D7D-43DC-943E-5E3BF8403A5C}" destId="{0E43F3AB-FC7A-459C-A7B0-EB8EA61E05F1}" srcOrd="4" destOrd="0" presId="urn:microsoft.com/office/officeart/2005/8/layout/lProcess2"/>
    <dgm:cxn modelId="{2B2C2932-1769-4458-9814-181C936C058A}" type="presParOf" srcId="{0D423FC9-4D7D-43DC-943E-5E3BF8403A5C}" destId="{666FDA03-41FA-4A60-A833-6224942552F7}" srcOrd="5" destOrd="0" presId="urn:microsoft.com/office/officeart/2005/8/layout/lProcess2"/>
    <dgm:cxn modelId="{589F9612-C880-4B3C-B57A-DBD4F7787C2F}" type="presParOf" srcId="{0D423FC9-4D7D-43DC-943E-5E3BF8403A5C}" destId="{8C289270-C2B0-47D5-9D2D-E30DF396ACD4}" srcOrd="6" destOrd="0" presId="urn:microsoft.com/office/officeart/2005/8/layout/lProcess2"/>
    <dgm:cxn modelId="{36F212DF-0678-4DC3-B4A9-1AB965BC5804}" type="presParOf" srcId="{0D423FC9-4D7D-43DC-943E-5E3BF8403A5C}" destId="{3A115C27-D184-46A4-AC75-EC8CAF307DC9}" srcOrd="7" destOrd="0" presId="urn:microsoft.com/office/officeart/2005/8/layout/lProcess2"/>
    <dgm:cxn modelId="{3512735D-66A6-4744-9F07-5ECB0E362C95}" type="presParOf" srcId="{0D423FC9-4D7D-43DC-943E-5E3BF8403A5C}" destId="{C0DDE21E-5E39-4C0F-82CB-7BAFF52C58E5}" srcOrd="8" destOrd="0" presId="urn:microsoft.com/office/officeart/2005/8/layout/lProcess2"/>
    <dgm:cxn modelId="{CAEC4F4E-AD2E-441F-9DBC-80F77913ABC6}" type="presParOf" srcId="{0D423FC9-4D7D-43DC-943E-5E3BF8403A5C}" destId="{55003EAC-7DA5-4F29-B0BD-D7AE76C215A8}" srcOrd="9" destOrd="0" presId="urn:microsoft.com/office/officeart/2005/8/layout/lProcess2"/>
    <dgm:cxn modelId="{CBBF2905-DF9E-48F8-93CD-642787BAF7C1}" type="presParOf" srcId="{0D423FC9-4D7D-43DC-943E-5E3BF8403A5C}" destId="{FE35B9F9-013C-4AE9-9FA6-968A7473357C}" srcOrd="1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0E194-81EA-430B-9821-4BE9996D1BBD}">
      <dsp:nvSpPr>
        <dsp:cNvPr id="0" name=""/>
        <dsp:cNvSpPr/>
      </dsp:nvSpPr>
      <dsp:spPr>
        <a:xfrm>
          <a:off x="2641" y="0"/>
          <a:ext cx="2591729" cy="4787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a:t>End User</a:t>
          </a:r>
        </a:p>
      </dsp:txBody>
      <dsp:txXfrm>
        <a:off x="2641" y="0"/>
        <a:ext cx="2591729" cy="1436370"/>
      </dsp:txXfrm>
    </dsp:sp>
    <dsp:sp modelId="{AD05BA95-0EE8-4C07-B580-2E1C925B06D7}">
      <dsp:nvSpPr>
        <dsp:cNvPr id="0" name=""/>
        <dsp:cNvSpPr/>
      </dsp:nvSpPr>
      <dsp:spPr>
        <a:xfrm>
          <a:off x="261814" y="1436370"/>
          <a:ext cx="2073383" cy="3112135"/>
        </a:xfrm>
        <a:prstGeom prst="roundRect">
          <a:avLst>
            <a:gd name="adj" fmla="val 10000"/>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PackageManagement PowerShell cmdlets</a:t>
          </a:r>
        </a:p>
      </dsp:txBody>
      <dsp:txXfrm>
        <a:off x="322541" y="1497097"/>
        <a:ext cx="1951929" cy="2990681"/>
      </dsp:txXfrm>
    </dsp:sp>
    <dsp:sp modelId="{7083A006-DFC5-47C8-9C1B-E80E7C8D1AD0}">
      <dsp:nvSpPr>
        <dsp:cNvPr id="0" name=""/>
        <dsp:cNvSpPr/>
      </dsp:nvSpPr>
      <dsp:spPr>
        <a:xfrm>
          <a:off x="2788750" y="0"/>
          <a:ext cx="2591729" cy="4787900"/>
        </a:xfrm>
        <a:prstGeom prst="roundRect">
          <a:avLst>
            <a:gd name="adj" fmla="val 10000"/>
          </a:avLst>
        </a:prstGeom>
        <a:solidFill>
          <a:schemeClr val="bg1">
            <a:lumMod val="6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a:solidFill>
                <a:schemeClr val="tx1"/>
              </a:solidFill>
            </a:rPr>
            <a:t>PackageManagement Core</a:t>
          </a:r>
        </a:p>
      </dsp:txBody>
      <dsp:txXfrm>
        <a:off x="2788750" y="0"/>
        <a:ext cx="2591729" cy="1436370"/>
      </dsp:txXfrm>
    </dsp:sp>
    <dsp:sp modelId="{C699F7FA-B41B-4FFE-902E-8C1460016442}">
      <dsp:nvSpPr>
        <dsp:cNvPr id="0" name=""/>
        <dsp:cNvSpPr/>
      </dsp:nvSpPr>
      <dsp:spPr>
        <a:xfrm>
          <a:off x="3047922" y="1436620"/>
          <a:ext cx="2073383" cy="819988"/>
        </a:xfrm>
        <a:prstGeom prst="roundRect">
          <a:avLst>
            <a:gd name="adj" fmla="val 10000"/>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Discovery</a:t>
          </a:r>
        </a:p>
      </dsp:txBody>
      <dsp:txXfrm>
        <a:off x="3071939" y="1460637"/>
        <a:ext cx="2025349" cy="771954"/>
      </dsp:txXfrm>
    </dsp:sp>
    <dsp:sp modelId="{27FCDCDE-624A-413E-B7B5-7CB719F539BA}">
      <dsp:nvSpPr>
        <dsp:cNvPr id="0" name=""/>
        <dsp:cNvSpPr/>
      </dsp:nvSpPr>
      <dsp:spPr>
        <a:xfrm>
          <a:off x="3061939" y="2408841"/>
          <a:ext cx="2073383" cy="692492"/>
        </a:xfrm>
        <a:prstGeom prst="roundRect">
          <a:avLst>
            <a:gd name="adj" fmla="val 10000"/>
          </a:avLst>
        </a:prstGeom>
        <a:solidFill>
          <a:srgbClr val="00B050"/>
        </a:solidFill>
        <a:ln w="1079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Install/Uninstall</a:t>
          </a:r>
        </a:p>
      </dsp:txBody>
      <dsp:txXfrm>
        <a:off x="3082221" y="2429123"/>
        <a:ext cx="2032819" cy="651928"/>
      </dsp:txXfrm>
    </dsp:sp>
    <dsp:sp modelId="{3D11BB24-B023-43BA-B767-C04CE3629F35}">
      <dsp:nvSpPr>
        <dsp:cNvPr id="0" name=""/>
        <dsp:cNvSpPr/>
      </dsp:nvSpPr>
      <dsp:spPr>
        <a:xfrm>
          <a:off x="3047922" y="3262626"/>
          <a:ext cx="2073383" cy="756596"/>
        </a:xfrm>
        <a:prstGeom prst="roundRect">
          <a:avLst>
            <a:gd name="adj" fmla="val 10000"/>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Inventory</a:t>
          </a:r>
        </a:p>
      </dsp:txBody>
      <dsp:txXfrm>
        <a:off x="3070082" y="3284786"/>
        <a:ext cx="2029063" cy="712276"/>
      </dsp:txXfrm>
    </dsp:sp>
    <dsp:sp modelId="{CD3F36D7-CAD9-412D-B649-B6A50C07F237}">
      <dsp:nvSpPr>
        <dsp:cNvPr id="0" name=""/>
        <dsp:cNvSpPr/>
      </dsp:nvSpPr>
      <dsp:spPr>
        <a:xfrm>
          <a:off x="5574858" y="0"/>
          <a:ext cx="2591729" cy="4787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a:t>PackageManagement Providers</a:t>
          </a:r>
        </a:p>
      </dsp:txBody>
      <dsp:txXfrm>
        <a:off x="5574858" y="0"/>
        <a:ext cx="2591729" cy="1436370"/>
      </dsp:txXfrm>
    </dsp:sp>
    <dsp:sp modelId="{FA5042EE-02EA-4D71-851C-C855777333F7}">
      <dsp:nvSpPr>
        <dsp:cNvPr id="0" name=""/>
        <dsp:cNvSpPr/>
      </dsp:nvSpPr>
      <dsp:spPr>
        <a:xfrm>
          <a:off x="5834031" y="1436603"/>
          <a:ext cx="2073383" cy="459678"/>
        </a:xfrm>
        <a:prstGeom prst="roundRect">
          <a:avLst>
            <a:gd name="adj" fmla="val 10000"/>
          </a:avLst>
        </a:prstGeom>
        <a:solidFill>
          <a:srgbClr val="00B050"/>
        </a:solidFill>
        <a:ln w="1079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Windows Server App (WSA)</a:t>
          </a:r>
        </a:p>
      </dsp:txBody>
      <dsp:txXfrm>
        <a:off x="5847495" y="1450067"/>
        <a:ext cx="2046455" cy="432750"/>
      </dsp:txXfrm>
    </dsp:sp>
    <dsp:sp modelId="{E85D5803-6B14-43AA-964B-D7F310A9A50E}">
      <dsp:nvSpPr>
        <dsp:cNvPr id="0" name=""/>
        <dsp:cNvSpPr/>
      </dsp:nvSpPr>
      <dsp:spPr>
        <a:xfrm>
          <a:off x="5834031" y="1967001"/>
          <a:ext cx="2073383" cy="459678"/>
        </a:xfrm>
        <a:prstGeom prst="roundRect">
          <a:avLst>
            <a:gd name="adj" fmla="val 10000"/>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err="1"/>
            <a:t>PowerShellGet</a:t>
          </a:r>
          <a:endParaRPr lang="en-US" sz="1200" kern="1200" dirty="0"/>
        </a:p>
      </dsp:txBody>
      <dsp:txXfrm>
        <a:off x="5847495" y="1980465"/>
        <a:ext cx="2046455" cy="432750"/>
      </dsp:txXfrm>
    </dsp:sp>
    <dsp:sp modelId="{55887B26-4756-438D-BFD4-5F48CB19EAF2}">
      <dsp:nvSpPr>
        <dsp:cNvPr id="0" name=""/>
        <dsp:cNvSpPr/>
      </dsp:nvSpPr>
      <dsp:spPr>
        <a:xfrm>
          <a:off x="5834031" y="2497399"/>
          <a:ext cx="2073383" cy="459678"/>
        </a:xfrm>
        <a:prstGeom prst="roundRect">
          <a:avLst>
            <a:gd name="adj" fmla="val 10000"/>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Windows Container</a:t>
          </a:r>
        </a:p>
      </dsp:txBody>
      <dsp:txXfrm>
        <a:off x="5847495" y="2510863"/>
        <a:ext cx="2046455" cy="432750"/>
      </dsp:txXfrm>
    </dsp:sp>
    <dsp:sp modelId="{5526A5D1-1855-40B3-97F3-37F74E094C63}">
      <dsp:nvSpPr>
        <dsp:cNvPr id="0" name=""/>
        <dsp:cNvSpPr/>
      </dsp:nvSpPr>
      <dsp:spPr>
        <a:xfrm>
          <a:off x="5834031" y="3027797"/>
          <a:ext cx="2073383" cy="459678"/>
        </a:xfrm>
        <a:prstGeom prst="roundRect">
          <a:avLst>
            <a:gd name="adj" fmla="val 10000"/>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NuGet</a:t>
          </a:r>
        </a:p>
      </dsp:txBody>
      <dsp:txXfrm>
        <a:off x="5847495" y="3041261"/>
        <a:ext cx="2046455" cy="432750"/>
      </dsp:txXfrm>
    </dsp:sp>
    <dsp:sp modelId="{1BDB33CF-C085-4B95-B4B8-7542F8A9AFAE}">
      <dsp:nvSpPr>
        <dsp:cNvPr id="0" name=""/>
        <dsp:cNvSpPr/>
      </dsp:nvSpPr>
      <dsp:spPr>
        <a:xfrm>
          <a:off x="5834031" y="3558195"/>
          <a:ext cx="2073383" cy="459678"/>
        </a:xfrm>
        <a:prstGeom prst="roundRect">
          <a:avLst>
            <a:gd name="adj" fmla="val 10000"/>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err="1"/>
            <a:t>NanoServerPackage</a:t>
          </a:r>
          <a:endParaRPr lang="en-US" sz="1200" kern="1200" dirty="0"/>
        </a:p>
      </dsp:txBody>
      <dsp:txXfrm>
        <a:off x="5847495" y="3571659"/>
        <a:ext cx="2046455" cy="432750"/>
      </dsp:txXfrm>
    </dsp:sp>
    <dsp:sp modelId="{AA24916D-02E5-4061-BCB8-8944E7B97521}">
      <dsp:nvSpPr>
        <dsp:cNvPr id="0" name=""/>
        <dsp:cNvSpPr/>
      </dsp:nvSpPr>
      <dsp:spPr>
        <a:xfrm>
          <a:off x="5834031" y="4088593"/>
          <a:ext cx="2073383" cy="459678"/>
        </a:xfrm>
        <a:prstGeom prst="roundRect">
          <a:avLst>
            <a:gd name="adj" fmla="val 10000"/>
          </a:avLst>
        </a:prstGeom>
        <a:solidFill>
          <a:schemeClr val="bg1">
            <a:lumMod val="6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a:t>
          </a:r>
        </a:p>
      </dsp:txBody>
      <dsp:txXfrm>
        <a:off x="5847495" y="4102057"/>
        <a:ext cx="2046455" cy="432750"/>
      </dsp:txXfrm>
    </dsp:sp>
    <dsp:sp modelId="{820179DD-90D8-49FD-964A-2BE312BC17E2}">
      <dsp:nvSpPr>
        <dsp:cNvPr id="0" name=""/>
        <dsp:cNvSpPr/>
      </dsp:nvSpPr>
      <dsp:spPr>
        <a:xfrm>
          <a:off x="8360967" y="0"/>
          <a:ext cx="2591729" cy="4787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a:t>Package Sources</a:t>
          </a:r>
        </a:p>
      </dsp:txBody>
      <dsp:txXfrm>
        <a:off x="8360967" y="0"/>
        <a:ext cx="2591729" cy="1436370"/>
      </dsp:txXfrm>
    </dsp:sp>
    <dsp:sp modelId="{759EDFDE-D5F5-449C-8FB6-534C8F76AC9E}">
      <dsp:nvSpPr>
        <dsp:cNvPr id="0" name=""/>
        <dsp:cNvSpPr/>
      </dsp:nvSpPr>
      <dsp:spPr>
        <a:xfrm>
          <a:off x="8583078" y="1392094"/>
          <a:ext cx="2195401" cy="4596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WSA Package Repository…</a:t>
          </a:r>
        </a:p>
      </dsp:txBody>
      <dsp:txXfrm>
        <a:off x="8596542" y="1405558"/>
        <a:ext cx="2168473" cy="432750"/>
      </dsp:txXfrm>
    </dsp:sp>
    <dsp:sp modelId="{B918AD2D-F547-4F4A-9A2F-34362C426E20}">
      <dsp:nvSpPr>
        <dsp:cNvPr id="0" name=""/>
        <dsp:cNvSpPr/>
      </dsp:nvSpPr>
      <dsp:spPr>
        <a:xfrm>
          <a:off x="8583078" y="1922492"/>
          <a:ext cx="2195401" cy="4596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PowerShell Gallery</a:t>
          </a:r>
        </a:p>
      </dsp:txBody>
      <dsp:txXfrm>
        <a:off x="8596542" y="1935956"/>
        <a:ext cx="2168473" cy="432750"/>
      </dsp:txXfrm>
    </dsp:sp>
    <dsp:sp modelId="{0E43F3AB-FC7A-459C-A7B0-EB8EA61E05F1}">
      <dsp:nvSpPr>
        <dsp:cNvPr id="0" name=""/>
        <dsp:cNvSpPr/>
      </dsp:nvSpPr>
      <dsp:spPr>
        <a:xfrm>
          <a:off x="8620140" y="2497399"/>
          <a:ext cx="2073383" cy="4596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Container Gallery, Docker</a:t>
          </a:r>
        </a:p>
      </dsp:txBody>
      <dsp:txXfrm>
        <a:off x="8633604" y="2510863"/>
        <a:ext cx="2046455" cy="432750"/>
      </dsp:txXfrm>
    </dsp:sp>
    <dsp:sp modelId="{8C289270-C2B0-47D5-9D2D-E30DF396ACD4}">
      <dsp:nvSpPr>
        <dsp:cNvPr id="0" name=""/>
        <dsp:cNvSpPr/>
      </dsp:nvSpPr>
      <dsp:spPr>
        <a:xfrm>
          <a:off x="8620140" y="3027797"/>
          <a:ext cx="2073383" cy="4596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err="1"/>
            <a:t>NuGet</a:t>
          </a:r>
          <a:r>
            <a:rPr lang="en-US" sz="1200" kern="1200" dirty="0"/>
            <a:t> Gallery …</a:t>
          </a:r>
        </a:p>
      </dsp:txBody>
      <dsp:txXfrm>
        <a:off x="8633604" y="3041261"/>
        <a:ext cx="2046455" cy="432750"/>
      </dsp:txXfrm>
    </dsp:sp>
    <dsp:sp modelId="{C0DDE21E-5E39-4C0F-82CB-7BAFF52C58E5}">
      <dsp:nvSpPr>
        <dsp:cNvPr id="0" name=""/>
        <dsp:cNvSpPr/>
      </dsp:nvSpPr>
      <dsp:spPr>
        <a:xfrm>
          <a:off x="8620140" y="3558195"/>
          <a:ext cx="2073383" cy="4596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a:t>www.NPMjs.com</a:t>
          </a:r>
          <a:endParaRPr lang="en-US" sz="1200" kern="1200" dirty="0"/>
        </a:p>
      </dsp:txBody>
      <dsp:txXfrm>
        <a:off x="8633604" y="3571659"/>
        <a:ext cx="2046455" cy="432750"/>
      </dsp:txXfrm>
    </dsp:sp>
    <dsp:sp modelId="{FE35B9F9-013C-4AE9-9FA6-968A7473357C}">
      <dsp:nvSpPr>
        <dsp:cNvPr id="0" name=""/>
        <dsp:cNvSpPr/>
      </dsp:nvSpPr>
      <dsp:spPr>
        <a:xfrm>
          <a:off x="8620140" y="4088593"/>
          <a:ext cx="2073383" cy="4596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WordPress, …</a:t>
          </a:r>
        </a:p>
      </dsp:txBody>
      <dsp:txXfrm>
        <a:off x="8633604" y="4102057"/>
        <a:ext cx="2046455" cy="43275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4/1/2016 10:34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4/1/2016 10:32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4/1/2016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433692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0802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9017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C79F9-2E34-4CA1-A7E3-C624B27DB1D1}" type="slidenum">
              <a:rPr lang="en-US" smtClean="0"/>
              <a:t>48</a:t>
            </a:fld>
            <a:endParaRPr lang="en-US"/>
          </a:p>
        </p:txBody>
      </p:sp>
    </p:spTree>
    <p:extLst>
      <p:ext uri="{BB962C8B-B14F-4D97-AF65-F5344CB8AC3E}">
        <p14:creationId xmlns:p14="http://schemas.microsoft.com/office/powerpoint/2010/main" val="3834436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C79F9-2E34-4CA1-A7E3-C624B27DB1D1}" type="slidenum">
              <a:rPr lang="en-US" smtClean="0"/>
              <a:t>49</a:t>
            </a:fld>
            <a:endParaRPr lang="en-US"/>
          </a:p>
        </p:txBody>
      </p:sp>
    </p:spTree>
    <p:extLst>
      <p:ext uri="{BB962C8B-B14F-4D97-AF65-F5344CB8AC3E}">
        <p14:creationId xmlns:p14="http://schemas.microsoft.com/office/powerpoint/2010/main" val="41819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4/1/2016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2321751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4/1/2016 10:34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40452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EA3F1-C3DD-4000-B087-5B2C41B1438A}" type="slidenum">
              <a:rPr lang="en-US"/>
              <a:t>54</a:t>
            </a:fld>
            <a:endParaRPr lang="en-US"/>
          </a:p>
        </p:txBody>
      </p:sp>
    </p:spTree>
    <p:extLst>
      <p:ext uri="{BB962C8B-B14F-4D97-AF65-F5344CB8AC3E}">
        <p14:creationId xmlns:p14="http://schemas.microsoft.com/office/powerpoint/2010/main" val="4107160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F340CB-9DBE-4C49-ADA6-3D95BC1EB3EA}" type="slidenum">
              <a:rPr lang="en-US" smtClean="0"/>
              <a:t>60</a:t>
            </a:fld>
            <a:endParaRPr lang="en-US"/>
          </a:p>
        </p:txBody>
      </p:sp>
    </p:spTree>
    <p:extLst>
      <p:ext uri="{BB962C8B-B14F-4D97-AF65-F5344CB8AC3E}">
        <p14:creationId xmlns:p14="http://schemas.microsoft.com/office/powerpoint/2010/main" val="3841763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AF340CB-9DBE-4C49-ADA6-3D95BC1EB3EA}" type="slidenum">
              <a:rPr lang="en-US" smtClean="0"/>
              <a:t>62</a:t>
            </a:fld>
            <a:endParaRPr lang="en-US"/>
          </a:p>
        </p:txBody>
      </p:sp>
    </p:spTree>
    <p:extLst>
      <p:ext uri="{BB962C8B-B14F-4D97-AF65-F5344CB8AC3E}">
        <p14:creationId xmlns:p14="http://schemas.microsoft.com/office/powerpoint/2010/main" val="252222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C79F9-2E34-4CA1-A7E3-C624B27DB1D1}" type="slidenum">
              <a:rPr lang="en-US" smtClean="0"/>
              <a:t>3</a:t>
            </a:fld>
            <a:endParaRPr lang="en-US"/>
          </a:p>
        </p:txBody>
      </p:sp>
    </p:spTree>
    <p:extLst>
      <p:ext uri="{BB962C8B-B14F-4D97-AF65-F5344CB8AC3E}">
        <p14:creationId xmlns:p14="http://schemas.microsoft.com/office/powerpoint/2010/main" val="2426027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C79F9-2E34-4CA1-A7E3-C624B27DB1D1}" type="slidenum">
              <a:rPr lang="en-US" smtClean="0"/>
              <a:t>6</a:t>
            </a:fld>
            <a:endParaRPr lang="en-US"/>
          </a:p>
        </p:txBody>
      </p:sp>
    </p:spTree>
    <p:extLst>
      <p:ext uri="{BB962C8B-B14F-4D97-AF65-F5344CB8AC3E}">
        <p14:creationId xmlns:p14="http://schemas.microsoft.com/office/powerpoint/2010/main" val="30254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C79F9-2E34-4CA1-A7E3-C624B27DB1D1}" type="slidenum">
              <a:rPr lang="en-US" smtClean="0"/>
              <a:t>7</a:t>
            </a:fld>
            <a:endParaRPr lang="en-US"/>
          </a:p>
        </p:txBody>
      </p:sp>
    </p:spTree>
    <p:extLst>
      <p:ext uri="{BB962C8B-B14F-4D97-AF65-F5344CB8AC3E}">
        <p14:creationId xmlns:p14="http://schemas.microsoft.com/office/powerpoint/2010/main" val="76170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1722C50E-AC3C-4F38-BF72-3EC090A65D52}" type="datetime1">
              <a:rPr lang="en-US" smtClean="0">
                <a:solidFill>
                  <a:prstClr val="black"/>
                </a:solidFill>
                <a:latin typeface="Segoe UI" pitchFamily="34" charset="0"/>
              </a:rPr>
              <a:pPr defTabSz="932742">
                <a:defRPr/>
              </a:pPr>
              <a:t>4/1/2016</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9</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100320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4/1/2016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02277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4/1/2016 10:34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35151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153537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EA3F1-C3DD-4000-B087-5B2C41B1438A}" type="slidenum">
              <a:rPr lang="en-US" smtClean="0"/>
              <a:t>29</a:t>
            </a:fld>
            <a:endParaRPr lang="en-US"/>
          </a:p>
        </p:txBody>
      </p:sp>
    </p:spTree>
    <p:extLst>
      <p:ext uri="{BB962C8B-B14F-4D97-AF65-F5344CB8AC3E}">
        <p14:creationId xmlns:p14="http://schemas.microsoft.com/office/powerpoint/2010/main" val="2103689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49"/>
            <a:ext cx="11887200" cy="2294898"/>
          </a:xfrm>
        </p:spPr>
        <p:txBody>
          <a:bodyPr>
            <a:spAutoFit/>
          </a:bodyPr>
          <a:lstStyle>
            <a:lvl1pPr marL="0" indent="0">
              <a:buClr>
                <a:schemeClr val="bg1"/>
              </a:buClr>
              <a:buFontTx/>
              <a:buNone/>
              <a:defRPr>
                <a:solidFill>
                  <a:srgbClr val="0072C6"/>
                </a:solidFill>
              </a:defRPr>
            </a:lvl1pPr>
            <a:lvl2pPr marL="583554" indent="-241033">
              <a:buClr>
                <a:schemeClr val="bg1"/>
              </a:buClr>
              <a:buFont typeface="Symbol" panose="05050102010706020507" pitchFamily="18" charset="2"/>
              <a:buChar char="-"/>
              <a:defRPr/>
            </a:lvl2pPr>
            <a:lvl3pPr marL="799216" indent="-228347">
              <a:buClr>
                <a:schemeClr val="bg1"/>
              </a:buClr>
              <a:buFont typeface="Segoe UI" panose="020B0502040204020203" pitchFamily="34" charset="0"/>
              <a:buChar char="&gt;"/>
              <a:defRPr sz="2397"/>
            </a:lvl3pPr>
            <a:lvl4pPr marL="1027562" indent="-228347">
              <a:buClr>
                <a:schemeClr val="bg1"/>
              </a:buClr>
              <a:buFont typeface="Segoe UI" panose="020B0502040204020203" pitchFamily="34" charset="0"/>
              <a:buChar char="-"/>
              <a:defRPr sz="1998"/>
            </a:lvl4pPr>
            <a:lvl5pPr marL="1255909" indent="-228347">
              <a:buClr>
                <a:schemeClr val="bg1"/>
              </a:buClr>
              <a:buFont typeface="Arial" panose="020B0604020202020204" pitchFamily="34" charset="0"/>
              <a:buChar char="•"/>
              <a:defRPr sz="199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06930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22004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4297587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0775538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04486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643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34941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7868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90715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39097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464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431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964574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6459904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93341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0419938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569904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9983659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032335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3686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980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658637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2334731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463664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2.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66"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1816841454"/>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www.microsoft.com/en-us/download/details.aspx?id=42678" TargetMode="External"/><Relationship Id="rId2" Type="http://schemas.openxmlformats.org/officeDocument/2006/relationships/hyperlink" Target="http://blogs.technet.com/b/nanoserver/archive/2015/11/16/native-binary-scanning-tool-nanoserverapiscan-exe-for-nano-server.aspx"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aka.ms/containers"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hyperlink" Target="http://blogs.technet.com/b/nanoserver/archive/2015/11/19/hands-on-packaging-and-installing-your-first-windows-server-apps-on-nano-server.aspx" TargetMode="External"/><Relationship Id="rId2" Type="http://schemas.openxmlformats.org/officeDocument/2006/relationships/hyperlink" Target="http://blogs.technet.com/b/nanoserver/archive/2015/11/18/installing-windows-server-apps-on-nano-server.aspx" TargetMode="External"/><Relationship Id="rId1" Type="http://schemas.openxmlformats.org/officeDocument/2006/relationships/slideLayout" Target="../slideLayouts/slideLayout7.xml"/><Relationship Id="rId5" Type="http://schemas.openxmlformats.org/officeDocument/2006/relationships/hyperlink" Target="https://www.firegiant.com/wix/appx/" TargetMode="External"/><Relationship Id="rId4" Type="http://schemas.openxmlformats.org/officeDocument/2006/relationships/hyperlink" Target="mailto:nanoserver@Microsoft.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hyperlink" Target="mailto:nanoserver@microsoft.com"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windowsserver.uservoice.com/forums/295047-general-feedback"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aka.ms/container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github.com/docker/docker" TargetMode="External"/><Relationship Id="rId5" Type="http://schemas.openxmlformats.org/officeDocument/2006/relationships/hyperlink" Target="https://github.com/Microsoft/Virtualization-Documentation" TargetMode="External"/><Relationship Id="rId4" Type="http://schemas.openxmlformats.org/officeDocument/2006/relationships/hyperlink" Target="http://aka.ms/containers/foru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oneget.org/" TargetMode="External"/><Relationship Id="rId2" Type="http://schemas.openxmlformats.org/officeDocument/2006/relationships/hyperlink" Target="https://technet.microsoft.com/en-us/library/mt422622.aspx" TargetMode="External"/><Relationship Id="rId1" Type="http://schemas.openxmlformats.org/officeDocument/2006/relationships/slideLayout" Target="../slideLayouts/slideLayout7.xml"/><Relationship Id="rId4" Type="http://schemas.openxmlformats.org/officeDocument/2006/relationships/hyperlink" Target="https://www.microsoft.com/en-us/download/details.aspx?id=50395"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gallery.technet.microsoft.com/scriptcenter/DSC-Resource-Kit-All-c449312d"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msdn.microsoft.com/en-us/powershell/dsc/overview"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pester/Pester"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gallery.technet.microsoft.com/Just-Enough-Administration-6b5ad370" TargetMode="Externa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16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6186309"/>
          </a:xfrm>
        </p:spPr>
        <p:txBody>
          <a:bodyPr/>
          <a:lstStyle/>
          <a:p>
            <a:pPr marL="0" indent="0">
              <a:buNone/>
            </a:pPr>
            <a:r>
              <a:rPr lang="en-US" sz="3600" dirty="0"/>
              <a:t>Zero-footprint model </a:t>
            </a:r>
          </a:p>
          <a:p>
            <a:pPr lvl="1"/>
            <a:r>
              <a:rPr lang="en-US" dirty="0"/>
              <a:t>Server Roles and Optional Features live outside </a:t>
            </a:r>
            <a:br>
              <a:rPr lang="en-US" dirty="0"/>
            </a:br>
            <a:r>
              <a:rPr lang="en-US" dirty="0"/>
              <a:t>of Nano Server</a:t>
            </a:r>
          </a:p>
          <a:p>
            <a:pPr lvl="1"/>
            <a:r>
              <a:rPr lang="en-US" dirty="0"/>
              <a:t>Standalone packages that install like applications</a:t>
            </a:r>
          </a:p>
          <a:p>
            <a:pPr marL="0" indent="0">
              <a:buNone/>
            </a:pPr>
            <a:r>
              <a:rPr lang="en-US" sz="3600" dirty="0"/>
              <a:t>Key Roles &amp; Features</a:t>
            </a:r>
          </a:p>
          <a:p>
            <a:pPr lvl="1"/>
            <a:r>
              <a:rPr lang="en-US" dirty="0"/>
              <a:t>Hyper-V, Storage (</a:t>
            </a:r>
            <a:r>
              <a:rPr lang="en-US" dirty="0" err="1"/>
              <a:t>SoFS</a:t>
            </a:r>
            <a:r>
              <a:rPr lang="en-US" dirty="0"/>
              <a:t>), Clustering, IIS, and DNS Server</a:t>
            </a:r>
          </a:p>
          <a:p>
            <a:pPr lvl="1"/>
            <a:r>
              <a:rPr lang="en-US" dirty="0"/>
              <a:t>.NET Core and ASP.NET Core</a:t>
            </a:r>
          </a:p>
          <a:p>
            <a:pPr marL="0" indent="0">
              <a:buNone/>
            </a:pPr>
            <a:r>
              <a:rPr lang="en-US" sz="3600" dirty="0"/>
              <a:t>Full Windows Server driver support</a:t>
            </a:r>
          </a:p>
          <a:p>
            <a:pPr marL="0" indent="0">
              <a:buNone/>
            </a:pPr>
            <a:r>
              <a:rPr lang="en-US" sz="3600" dirty="0"/>
              <a:t>Antimalware optional package</a:t>
            </a:r>
          </a:p>
          <a:p>
            <a:pPr marL="0" indent="0">
              <a:buNone/>
            </a:pPr>
            <a:r>
              <a:rPr lang="en-US" sz="3600" dirty="0"/>
              <a:t>System Center VMM and OM </a:t>
            </a:r>
            <a:br>
              <a:rPr lang="en-US" sz="3600" dirty="0"/>
            </a:br>
            <a:r>
              <a:rPr lang="en-US" sz="3600" dirty="0"/>
              <a:t>agents available</a:t>
            </a:r>
          </a:p>
          <a:p>
            <a:endParaRPr lang="en-US" sz="3600" dirty="0"/>
          </a:p>
        </p:txBody>
      </p:sp>
      <p:sp>
        <p:nvSpPr>
          <p:cNvPr id="6" name="Title 1"/>
          <p:cNvSpPr>
            <a:spLocks noGrp="1"/>
          </p:cNvSpPr>
          <p:nvPr>
            <p:ph type="title"/>
          </p:nvPr>
        </p:nvSpPr>
        <p:spPr/>
        <p:txBody>
          <a:bodyPr/>
          <a:lstStyle/>
          <a:p>
            <a:r>
              <a:rPr lang="en-US" sz="4800"/>
              <a:t>Nano Server: Next </a:t>
            </a:r>
            <a:r>
              <a:rPr lang="en-US"/>
              <a:t>s</a:t>
            </a:r>
            <a:r>
              <a:rPr lang="en-US" sz="4800"/>
              <a:t>tep in our </a:t>
            </a:r>
            <a:r>
              <a:rPr lang="en-US"/>
              <a:t>c</a:t>
            </a:r>
            <a:r>
              <a:rPr lang="en-US" sz="4800"/>
              <a:t>loud </a:t>
            </a:r>
            <a:r>
              <a:rPr lang="en-US"/>
              <a:t>j</a:t>
            </a:r>
            <a:r>
              <a:rPr lang="en-US" sz="4800"/>
              <a:t>ourney</a:t>
            </a:r>
            <a:endParaRPr lang="en-US" sz="4800" dirty="0"/>
          </a:p>
        </p:txBody>
      </p:sp>
      <p:pic>
        <p:nvPicPr>
          <p:cNvPr id="4" name="Picture 3"/>
          <p:cNvPicPr>
            <a:picLocks noChangeAspect="1"/>
          </p:cNvPicPr>
          <p:nvPr/>
        </p:nvPicPr>
        <p:blipFill>
          <a:blip r:embed="rId2"/>
          <a:stretch>
            <a:fillRect/>
          </a:stretch>
        </p:blipFill>
        <p:spPr>
          <a:xfrm>
            <a:off x="6069778" y="3079367"/>
            <a:ext cx="6714992" cy="4480539"/>
          </a:xfrm>
          <a:prstGeom prst="rect">
            <a:avLst/>
          </a:prstGeom>
        </p:spPr>
      </p:pic>
      <p:pic>
        <p:nvPicPr>
          <p:cNvPr id="5" name="Picture 4"/>
          <p:cNvPicPr>
            <a:picLocks noChangeAspect="1"/>
          </p:cNvPicPr>
          <p:nvPr/>
        </p:nvPicPr>
        <p:blipFill>
          <a:blip r:embed="rId3"/>
          <a:stretch>
            <a:fillRect/>
          </a:stretch>
        </p:blipFill>
        <p:spPr>
          <a:xfrm>
            <a:off x="7589837" y="668197"/>
            <a:ext cx="4023316" cy="4023316"/>
          </a:xfrm>
          <a:prstGeom prst="rect">
            <a:avLst/>
          </a:prstGeom>
        </p:spPr>
      </p:pic>
    </p:spTree>
    <p:extLst>
      <p:ext uri="{BB962C8B-B14F-4D97-AF65-F5344CB8AC3E}">
        <p14:creationId xmlns:p14="http://schemas.microsoft.com/office/powerpoint/2010/main" val="1562186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758226"/>
          </a:xfrm>
        </p:spPr>
        <p:txBody>
          <a:bodyPr/>
          <a:lstStyle/>
          <a:p>
            <a:pPr marL="0" indent="0">
              <a:buNone/>
            </a:pPr>
            <a:r>
              <a:rPr lang="en-US" sz="3200" dirty="0"/>
              <a:t>Born-in-the-cloud application support</a:t>
            </a:r>
          </a:p>
          <a:p>
            <a:pPr lvl="1"/>
            <a:r>
              <a:rPr lang="en-US" sz="2000" dirty="0"/>
              <a:t>Subset of Win32</a:t>
            </a:r>
          </a:p>
          <a:p>
            <a:pPr lvl="1"/>
            <a:r>
              <a:rPr lang="en-US" sz="2000" dirty="0"/>
              <a:t>.NET Core and ASP.NET Core</a:t>
            </a:r>
          </a:p>
          <a:p>
            <a:pPr lvl="1"/>
            <a:r>
              <a:rPr lang="en-US" sz="2000" dirty="0"/>
              <a:t>PowerShell Desired State Configuration (DSC)</a:t>
            </a:r>
          </a:p>
          <a:p>
            <a:pPr lvl="1"/>
            <a:r>
              <a:rPr lang="en-US" sz="2000" dirty="0" err="1"/>
              <a:t>PackageManagement</a:t>
            </a:r>
            <a:r>
              <a:rPr lang="en-US" sz="2000" dirty="0"/>
              <a:t> (aka </a:t>
            </a:r>
            <a:r>
              <a:rPr lang="en-US" sz="2000" dirty="0" err="1"/>
              <a:t>OneGet</a:t>
            </a:r>
            <a:r>
              <a:rPr lang="en-US" sz="2000" dirty="0"/>
              <a:t>)</a:t>
            </a:r>
          </a:p>
          <a:p>
            <a:pPr lvl="1"/>
            <a:r>
              <a:rPr lang="en-US" sz="2000" dirty="0"/>
              <a:t>Open Source Application Frameworks</a:t>
            </a:r>
          </a:p>
          <a:p>
            <a:pPr marL="0" indent="0">
              <a:buNone/>
            </a:pPr>
            <a:r>
              <a:rPr lang="en-US" sz="3200" dirty="0"/>
              <a:t>Available as OS everywhere</a:t>
            </a:r>
          </a:p>
          <a:p>
            <a:pPr lvl="1"/>
            <a:r>
              <a:rPr lang="en-US" sz="2000" dirty="0"/>
              <a:t>Host OS for physical hardware</a:t>
            </a:r>
          </a:p>
          <a:p>
            <a:pPr lvl="1"/>
            <a:r>
              <a:rPr lang="en-US" sz="2000" dirty="0"/>
              <a:t>Guest OS in a VM</a:t>
            </a:r>
          </a:p>
          <a:p>
            <a:pPr lvl="1"/>
            <a:r>
              <a:rPr lang="en-US" sz="2000" dirty="0"/>
              <a:t>Windows Server Containers</a:t>
            </a:r>
          </a:p>
          <a:p>
            <a:pPr lvl="1"/>
            <a:r>
              <a:rPr lang="en-US" sz="2000" dirty="0"/>
              <a:t>Hyper-V Containers</a:t>
            </a:r>
          </a:p>
          <a:p>
            <a:endParaRPr lang="en-US" sz="3200" dirty="0"/>
          </a:p>
        </p:txBody>
      </p:sp>
      <p:sp>
        <p:nvSpPr>
          <p:cNvPr id="2" name="Title 1"/>
          <p:cNvSpPr>
            <a:spLocks noGrp="1"/>
          </p:cNvSpPr>
          <p:nvPr>
            <p:ph type="title"/>
          </p:nvPr>
        </p:nvSpPr>
        <p:spPr/>
        <p:txBody>
          <a:bodyPr/>
          <a:lstStyle/>
          <a:p>
            <a:r>
              <a:rPr lang="en-US" dirty="0" err="1"/>
              <a:t>Nano</a:t>
            </a:r>
            <a:r>
              <a:rPr lang="en-US" dirty="0"/>
              <a:t> Server - Cloud Application platform</a:t>
            </a:r>
          </a:p>
        </p:txBody>
      </p:sp>
      <p:sp>
        <p:nvSpPr>
          <p:cNvPr id="4" name="Oval 3"/>
          <p:cNvSpPr/>
          <p:nvPr/>
        </p:nvSpPr>
        <p:spPr bwMode="auto">
          <a:xfrm>
            <a:off x="12314237" y="60453"/>
            <a:ext cx="76200" cy="840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 name="Freeform 95"/>
          <p:cNvSpPr>
            <a:spLocks/>
          </p:cNvSpPr>
          <p:nvPr/>
        </p:nvSpPr>
        <p:spPr bwMode="auto">
          <a:xfrm flipH="1">
            <a:off x="6218237" y="1668482"/>
            <a:ext cx="4860891" cy="298817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4">
              <a:lumMod val="75000"/>
              <a:alpha val="57000"/>
            </a:schemeClr>
          </a:solidFill>
          <a:ln w="12700">
            <a:noFill/>
          </a:ln>
          <a:extLst/>
        </p:spPr>
        <p:txBody>
          <a:bodyPr vert="horz" wrap="square" lIns="93207" tIns="46604" rIns="93207" bIns="46604" numCol="1" anchor="t" anchorCtr="0" compatLnSpc="1">
            <a:prstTxWarp prst="textNoShape">
              <a:avLst/>
            </a:prstTxWarp>
          </a:bodyPr>
          <a:lstStyle/>
          <a:p>
            <a:pPr defTabSz="931882">
              <a:defRPr/>
            </a:pPr>
            <a:endParaRPr lang="en-US" sz="2393" kern="0" dirty="0">
              <a:solidFill>
                <a:srgbClr val="000000"/>
              </a:solidFill>
              <a:latin typeface="Segoe UI Light" panose="020B0502040204020203" pitchFamily="34" charset="0"/>
              <a:cs typeface="Segoe UI Light" panose="020B0502040204020203" pitchFamily="34" charset="0"/>
            </a:endParaRPr>
          </a:p>
        </p:txBody>
      </p:sp>
      <p:sp>
        <p:nvSpPr>
          <p:cNvPr id="7" name="Freeform 95"/>
          <p:cNvSpPr>
            <a:spLocks/>
          </p:cNvSpPr>
          <p:nvPr/>
        </p:nvSpPr>
        <p:spPr bwMode="auto">
          <a:xfrm flipH="1">
            <a:off x="8437078" y="3680140"/>
            <a:ext cx="2993182" cy="187450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4">
              <a:lumMod val="75000"/>
            </a:schemeClr>
          </a:solidFill>
          <a:ln w="12700">
            <a:noFill/>
          </a:ln>
          <a:extLst/>
        </p:spPr>
        <p:txBody>
          <a:bodyPr vert="horz" wrap="square" lIns="93207" tIns="46604" rIns="93207" bIns="46604" numCol="1" anchor="t" anchorCtr="0" compatLnSpc="1">
            <a:prstTxWarp prst="textNoShape">
              <a:avLst/>
            </a:prstTxWarp>
          </a:bodyPr>
          <a:lstStyle/>
          <a:p>
            <a:pPr defTabSz="931882">
              <a:defRPr/>
            </a:pPr>
            <a:endParaRPr lang="en-US" sz="2393" kern="0" dirty="0">
              <a:solidFill>
                <a:srgbClr val="000000"/>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stretch>
            <a:fillRect/>
          </a:stretch>
        </p:blipFill>
        <p:spPr>
          <a:xfrm>
            <a:off x="6064607" y="2181722"/>
            <a:ext cx="5457092" cy="5457092"/>
          </a:xfrm>
          <a:prstGeom prst="rect">
            <a:avLst/>
          </a:prstGeom>
        </p:spPr>
      </p:pic>
    </p:spTree>
    <p:extLst>
      <p:ext uri="{BB962C8B-B14F-4D97-AF65-F5344CB8AC3E}">
        <p14:creationId xmlns:p14="http://schemas.microsoft.com/office/powerpoint/2010/main" val="1146064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684836" y="1212850"/>
            <a:ext cx="6477001" cy="2092881"/>
          </a:xfrm>
        </p:spPr>
        <p:txBody>
          <a:bodyPr/>
          <a:lstStyle/>
          <a:p>
            <a:pPr marL="0" indent="0">
              <a:buNone/>
            </a:pPr>
            <a:r>
              <a:rPr lang="en-US" sz="3600" dirty="0"/>
              <a:t>Nano Server has a full developer experience, unlike Server Core</a:t>
            </a:r>
          </a:p>
          <a:p>
            <a:pPr marL="0" indent="0">
              <a:buNone/>
            </a:pPr>
            <a:r>
              <a:rPr lang="en-US" sz="3600" dirty="0"/>
              <a:t>Windows SDK &amp; Visual Studio 2015 target Nano Server</a:t>
            </a:r>
          </a:p>
          <a:p>
            <a:pPr marL="0" indent="0">
              <a:buNone/>
            </a:pPr>
            <a:r>
              <a:rPr lang="en-US" sz="3600" dirty="0"/>
              <a:t>Rich design-time experience </a:t>
            </a:r>
          </a:p>
          <a:p>
            <a:pPr marL="342900" lvl="1" indent="0">
              <a:buNone/>
            </a:pPr>
            <a:r>
              <a:rPr lang="en-US" sz="2000" dirty="0"/>
              <a:t>Project template, full IntelliSense, error squiggles, etc.</a:t>
            </a:r>
          </a:p>
          <a:p>
            <a:pPr marL="0" indent="0">
              <a:buNone/>
            </a:pPr>
            <a:r>
              <a:rPr lang="en-US" sz="3600" dirty="0"/>
              <a:t>Full remote debugging experience</a:t>
            </a:r>
          </a:p>
        </p:txBody>
      </p:sp>
      <p:sp>
        <p:nvSpPr>
          <p:cNvPr id="2" name="Title 1"/>
          <p:cNvSpPr>
            <a:spLocks noGrp="1"/>
          </p:cNvSpPr>
          <p:nvPr>
            <p:ph type="title"/>
          </p:nvPr>
        </p:nvSpPr>
        <p:spPr/>
        <p:txBody>
          <a:bodyPr/>
          <a:lstStyle/>
          <a:p>
            <a:r>
              <a:rPr lang="en-US" dirty="0" err="1"/>
              <a:t>Nano</a:t>
            </a:r>
            <a:r>
              <a:rPr lang="en-US" dirty="0"/>
              <a:t> Server - Developer Experience</a:t>
            </a:r>
          </a:p>
        </p:txBody>
      </p:sp>
      <p:pic>
        <p:nvPicPr>
          <p:cNvPr id="4" name="Picture 3"/>
          <p:cNvPicPr>
            <a:picLocks noChangeAspect="1"/>
          </p:cNvPicPr>
          <p:nvPr/>
        </p:nvPicPr>
        <p:blipFill>
          <a:blip r:embed="rId2"/>
          <a:stretch>
            <a:fillRect/>
          </a:stretch>
        </p:blipFill>
        <p:spPr>
          <a:xfrm>
            <a:off x="-6496" y="4639989"/>
            <a:ext cx="5518522" cy="2356394"/>
          </a:xfrm>
          <a:prstGeom prst="rect">
            <a:avLst/>
          </a:prstGeom>
        </p:spPr>
      </p:pic>
      <p:pic>
        <p:nvPicPr>
          <p:cNvPr id="5" name="Picture 4"/>
          <p:cNvPicPr>
            <a:picLocks noChangeAspect="1"/>
          </p:cNvPicPr>
          <p:nvPr/>
        </p:nvPicPr>
        <p:blipFill>
          <a:blip r:embed="rId3"/>
          <a:stretch>
            <a:fillRect/>
          </a:stretch>
        </p:blipFill>
        <p:spPr>
          <a:xfrm>
            <a:off x="274702" y="2125677"/>
            <a:ext cx="5009792" cy="1832442"/>
          </a:xfrm>
          <a:prstGeom prst="rect">
            <a:avLst/>
          </a:prstGeom>
        </p:spPr>
      </p:pic>
    </p:spTree>
    <p:extLst>
      <p:ext uri="{BB962C8B-B14F-4D97-AF65-F5344CB8AC3E}">
        <p14:creationId xmlns:p14="http://schemas.microsoft.com/office/powerpoint/2010/main" val="26025292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13081" y="4343929"/>
            <a:ext cx="4480342" cy="1709771"/>
          </a:xfrm>
          <a:prstGeom prst="rect">
            <a:avLst/>
          </a:prstGeom>
          <a:solidFill>
            <a:schemeClr val="bg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solidFill>
                <a:srgbClr val="FFFFFF"/>
              </a:solidFill>
            </a:endParaRPr>
          </a:p>
          <a:p>
            <a:pPr algn="ctr"/>
            <a:endParaRPr lang="en-US" sz="1836" dirty="0">
              <a:solidFill>
                <a:srgbClr val="FFFFFF"/>
              </a:solidFill>
            </a:endParaRPr>
          </a:p>
          <a:p>
            <a:pPr algn="ctr"/>
            <a:endParaRPr lang="en-US" sz="1836" dirty="0">
              <a:solidFill>
                <a:srgbClr val="FFFFFF"/>
              </a:solidFill>
            </a:endParaRPr>
          </a:p>
          <a:p>
            <a:pPr algn="ctr"/>
            <a:endParaRPr lang="en-US" sz="1836" dirty="0">
              <a:solidFill>
                <a:srgbClr val="FFFFFF"/>
              </a:solidFill>
            </a:endParaRPr>
          </a:p>
          <a:p>
            <a:pPr algn="ctr"/>
            <a:endParaRPr lang="en-US" sz="1836" dirty="0">
              <a:solidFill>
                <a:srgbClr val="FFFFFF"/>
              </a:solidFill>
            </a:endParaRPr>
          </a:p>
          <a:p>
            <a:pPr algn="ctr"/>
            <a:r>
              <a:rPr lang="en-US" sz="1836" dirty="0">
                <a:solidFill>
                  <a:srgbClr val="FFFFFF"/>
                </a:solidFill>
              </a:rPr>
              <a:t>Physical, Virtual, Containers</a:t>
            </a:r>
          </a:p>
        </p:txBody>
      </p:sp>
      <p:sp>
        <p:nvSpPr>
          <p:cNvPr id="11" name="Content Placeholder 10"/>
          <p:cNvSpPr>
            <a:spLocks noGrp="1"/>
          </p:cNvSpPr>
          <p:nvPr>
            <p:ph type="body" sz="quarter" idx="10"/>
          </p:nvPr>
        </p:nvSpPr>
        <p:spPr>
          <a:xfrm>
            <a:off x="5380036" y="1212850"/>
            <a:ext cx="6781801" cy="3131079"/>
          </a:xfrm>
          <a:prstGeom prst="rect">
            <a:avLst/>
          </a:prstGeom>
        </p:spPr>
        <p:txBody>
          <a:bodyPr/>
          <a:lstStyle/>
          <a:p>
            <a:pPr marL="0" indent="0">
              <a:buNone/>
            </a:pPr>
            <a:r>
              <a:rPr lang="en-US" sz="3200" dirty="0"/>
              <a:t>Deep refactoring</a:t>
            </a:r>
          </a:p>
          <a:p>
            <a:pPr marL="0" indent="0">
              <a:buNone/>
            </a:pPr>
            <a:r>
              <a:rPr lang="en-US" sz="3200" dirty="0"/>
              <a:t>Client stack for RDS</a:t>
            </a:r>
          </a:p>
          <a:p>
            <a:pPr marL="0" indent="0">
              <a:buNone/>
            </a:pPr>
            <a:r>
              <a:rPr lang="en-US" sz="3200" dirty="0"/>
              <a:t>Developers target Nano Server</a:t>
            </a:r>
          </a:p>
          <a:p>
            <a:pPr marL="0" indent="0">
              <a:buNone/>
            </a:pPr>
            <a:r>
              <a:rPr lang="en-US" sz="3200" dirty="0"/>
              <a:t>Deploy to Physical, Virtual or Containers</a:t>
            </a:r>
          </a:p>
          <a:p>
            <a:pPr marL="0" indent="0">
              <a:buNone/>
            </a:pPr>
            <a:endParaRPr lang="en-US" sz="3200" dirty="0"/>
          </a:p>
          <a:p>
            <a:pPr marL="0" indent="0">
              <a:buNone/>
            </a:pPr>
            <a:endParaRPr lang="en-US" sz="3200" dirty="0"/>
          </a:p>
          <a:p>
            <a:pPr marL="0" indent="0">
              <a:buNone/>
            </a:pPr>
            <a:endParaRPr lang="en-US" sz="3200" dirty="0"/>
          </a:p>
        </p:txBody>
      </p:sp>
      <p:sp>
        <p:nvSpPr>
          <p:cNvPr id="4" name="Title 3"/>
          <p:cNvSpPr>
            <a:spLocks noGrp="1"/>
          </p:cNvSpPr>
          <p:nvPr>
            <p:ph type="title"/>
          </p:nvPr>
        </p:nvSpPr>
        <p:spPr/>
        <p:txBody>
          <a:bodyPr/>
          <a:lstStyle/>
          <a:p>
            <a:r>
              <a:rPr lang="en-US" dirty="0"/>
              <a:t>Server Application Development</a:t>
            </a:r>
          </a:p>
        </p:txBody>
      </p:sp>
      <p:sp>
        <p:nvSpPr>
          <p:cNvPr id="5" name="Rectangle 4"/>
          <p:cNvSpPr/>
          <p:nvPr/>
        </p:nvSpPr>
        <p:spPr>
          <a:xfrm>
            <a:off x="547687" y="5476827"/>
            <a:ext cx="4201523" cy="269205"/>
          </a:xfrm>
          <a:prstGeom prst="rect">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chemeClr val="bg1"/>
                </a:solidFill>
              </a:rPr>
              <a:t>Nano Server</a:t>
            </a:r>
          </a:p>
        </p:txBody>
      </p:sp>
      <p:sp>
        <p:nvSpPr>
          <p:cNvPr id="6" name="Rectangle 5"/>
          <p:cNvSpPr/>
          <p:nvPr/>
        </p:nvSpPr>
        <p:spPr>
          <a:xfrm>
            <a:off x="547688" y="4515384"/>
            <a:ext cx="4172679" cy="817230"/>
          </a:xfrm>
          <a:prstGeom prst="rect">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chemeClr val="bg1"/>
                </a:solidFill>
              </a:rPr>
              <a:t>Server Core</a:t>
            </a:r>
          </a:p>
        </p:txBody>
      </p:sp>
      <p:sp>
        <p:nvSpPr>
          <p:cNvPr id="8" name="Rectangle 7"/>
          <p:cNvSpPr/>
          <p:nvPr/>
        </p:nvSpPr>
        <p:spPr>
          <a:xfrm>
            <a:off x="547688" y="2582872"/>
            <a:ext cx="4193507" cy="164568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chemeClr val="tx1"/>
                </a:solidFill>
              </a:rPr>
              <a:t>Client</a:t>
            </a:r>
          </a:p>
          <a:p>
            <a:pPr algn="ctr"/>
            <a:r>
              <a:rPr lang="en-US" sz="1836" dirty="0">
                <a:solidFill>
                  <a:schemeClr val="tx1"/>
                </a:solidFill>
              </a:rPr>
              <a:t>(aka Server w/a Desktop </a:t>
            </a:r>
            <a:r>
              <a:rPr lang="en-US" sz="1836" dirty="0" err="1">
                <a:solidFill>
                  <a:schemeClr val="tx1"/>
                </a:solidFill>
              </a:rPr>
              <a:t>Exp</a:t>
            </a:r>
            <a:r>
              <a:rPr lang="en-US" sz="1836" dirty="0">
                <a:solidFill>
                  <a:schemeClr val="tx1"/>
                </a:solidFill>
              </a:rPr>
              <a:t>)</a:t>
            </a:r>
          </a:p>
          <a:p>
            <a:pPr algn="ctr"/>
            <a:r>
              <a:rPr lang="en-US" sz="1836" dirty="0">
                <a:solidFill>
                  <a:schemeClr val="tx1"/>
                </a:solidFill>
              </a:rPr>
              <a:t>(Aka Full Server)</a:t>
            </a:r>
          </a:p>
        </p:txBody>
      </p:sp>
      <p:sp>
        <p:nvSpPr>
          <p:cNvPr id="9" name="Rectangle 8"/>
          <p:cNvSpPr/>
          <p:nvPr/>
        </p:nvSpPr>
        <p:spPr>
          <a:xfrm>
            <a:off x="2730168" y="1825082"/>
            <a:ext cx="2011027" cy="6536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i="1" dirty="0">
                <a:solidFill>
                  <a:schemeClr val="tx1"/>
                </a:solidFill>
              </a:rPr>
              <a:t>Local Admin Tools</a:t>
            </a:r>
          </a:p>
        </p:txBody>
      </p:sp>
      <p:sp>
        <p:nvSpPr>
          <p:cNvPr id="13" name="Rectangle 12"/>
          <p:cNvSpPr/>
          <p:nvPr/>
        </p:nvSpPr>
        <p:spPr>
          <a:xfrm>
            <a:off x="547688" y="1825082"/>
            <a:ext cx="2115179" cy="6536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chemeClr val="tx1"/>
                </a:solidFill>
              </a:rPr>
              <a:t>Remote Desktop Server</a:t>
            </a:r>
          </a:p>
        </p:txBody>
      </p:sp>
      <p:grpSp>
        <p:nvGrpSpPr>
          <p:cNvPr id="7" name="Group 6"/>
          <p:cNvGrpSpPr/>
          <p:nvPr/>
        </p:nvGrpSpPr>
        <p:grpSpPr>
          <a:xfrm>
            <a:off x="1798152" y="2646032"/>
            <a:ext cx="1752600" cy="1582519"/>
            <a:chOff x="8885237" y="2659061"/>
            <a:chExt cx="1752600" cy="1582519"/>
          </a:xfrm>
        </p:grpSpPr>
        <p:sp>
          <p:nvSpPr>
            <p:cNvPr id="2" name="Donut 1"/>
            <p:cNvSpPr/>
            <p:nvPr/>
          </p:nvSpPr>
          <p:spPr bwMode="auto">
            <a:xfrm>
              <a:off x="8885237" y="2659061"/>
              <a:ext cx="1752600" cy="1582519"/>
            </a:xfrm>
            <a:prstGeom prst="donut">
              <a:avLst>
                <a:gd name="adj" fmla="val 9655"/>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 name="Diagonal Stripe 2"/>
            <p:cNvSpPr/>
            <p:nvPr/>
          </p:nvSpPr>
          <p:spPr bwMode="auto">
            <a:xfrm>
              <a:off x="9190567" y="2961656"/>
              <a:ext cx="1280146" cy="1087633"/>
            </a:xfrm>
            <a:prstGeom prst="diagStripe">
              <a:avLst>
                <a:gd name="adj" fmla="val 7877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Oval 13"/>
          <p:cNvSpPr/>
          <p:nvPr/>
        </p:nvSpPr>
        <p:spPr bwMode="auto">
          <a:xfrm>
            <a:off x="12314237" y="60453"/>
            <a:ext cx="76200" cy="840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45000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6" grpId="0" animBg="1"/>
      <p:bldP spid="8" grpId="0" animBg="1"/>
      <p:bldP spid="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293757"/>
          </a:xfrm>
        </p:spPr>
        <p:txBody>
          <a:bodyPr/>
          <a:lstStyle/>
          <a:p>
            <a:pPr marL="0" indent="0">
              <a:buNone/>
            </a:pPr>
            <a:r>
              <a:rPr lang="en-US" dirty="0"/>
              <a:t>Say hello to Reverse Forwarders!</a:t>
            </a:r>
          </a:p>
          <a:p>
            <a:pPr marL="0" indent="0">
              <a:buNone/>
            </a:pPr>
            <a:r>
              <a:rPr lang="en-US" dirty="0"/>
              <a:t>A missing DLL will result in your code failing to run</a:t>
            </a:r>
          </a:p>
          <a:p>
            <a:pPr marL="0" indent="0">
              <a:buNone/>
            </a:pPr>
            <a:r>
              <a:rPr lang="en-US" dirty="0"/>
              <a:t>Provide a way to run existing code without recompiling code for Nano Server</a:t>
            </a:r>
          </a:p>
          <a:p>
            <a:pPr lvl="1"/>
            <a:r>
              <a:rPr lang="en-US" dirty="0"/>
              <a:t>With Reverse Forwarders, your code will load and API calls in those DLLs will either result in</a:t>
            </a:r>
          </a:p>
          <a:p>
            <a:pPr lvl="2"/>
            <a:r>
              <a:rPr lang="en-US" dirty="0"/>
              <a:t>API call succeeding if the API is in the Nano Server boundary</a:t>
            </a:r>
          </a:p>
          <a:p>
            <a:pPr lvl="2"/>
            <a:r>
              <a:rPr lang="en-US" dirty="0"/>
              <a:t>Return of “Not Implemented exception” if it is not within the Nano Server boundary</a:t>
            </a:r>
          </a:p>
          <a:p>
            <a:pPr marL="0" indent="0">
              <a:buNone/>
            </a:pPr>
            <a:r>
              <a:rPr lang="en-US" dirty="0"/>
              <a:t>Does not eliminate the need to refactor code to what is available in Nano Server</a:t>
            </a:r>
          </a:p>
        </p:txBody>
      </p:sp>
      <p:sp>
        <p:nvSpPr>
          <p:cNvPr id="3" name="Title 2"/>
          <p:cNvSpPr>
            <a:spLocks noGrp="1"/>
          </p:cNvSpPr>
          <p:nvPr>
            <p:ph type="title"/>
          </p:nvPr>
        </p:nvSpPr>
        <p:spPr/>
        <p:txBody>
          <a:bodyPr/>
          <a:lstStyle/>
          <a:p>
            <a:r>
              <a:rPr lang="en-US" dirty="0"/>
              <a:t>Porting Existing Apps to Nano Server</a:t>
            </a:r>
          </a:p>
        </p:txBody>
      </p:sp>
      <p:sp>
        <p:nvSpPr>
          <p:cNvPr id="5" name="Oval 4"/>
          <p:cNvSpPr/>
          <p:nvPr/>
        </p:nvSpPr>
        <p:spPr bwMode="auto">
          <a:xfrm>
            <a:off x="12314237" y="60453"/>
            <a:ext cx="76200" cy="840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5822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376035"/>
          </a:xfrm>
        </p:spPr>
        <p:txBody>
          <a:bodyPr/>
          <a:lstStyle/>
          <a:p>
            <a:pPr marL="0" indent="0">
              <a:buNone/>
            </a:pPr>
            <a:r>
              <a:rPr lang="en-US" dirty="0"/>
              <a:t>Optional package that can be included in a Nano Server image when needed in TP4 and earlier</a:t>
            </a:r>
          </a:p>
          <a:p>
            <a:pPr marL="0" indent="0">
              <a:buNone/>
            </a:pPr>
            <a:r>
              <a:rPr lang="en-US" dirty="0"/>
              <a:t>Available reverse forwarders include: </a:t>
            </a:r>
          </a:p>
          <a:p>
            <a:pPr lvl="1"/>
            <a:endParaRPr lang="en-US" dirty="0"/>
          </a:p>
        </p:txBody>
      </p:sp>
      <p:sp>
        <p:nvSpPr>
          <p:cNvPr id="3" name="Title 2"/>
          <p:cNvSpPr>
            <a:spLocks noGrp="1"/>
          </p:cNvSpPr>
          <p:nvPr>
            <p:ph type="title"/>
          </p:nvPr>
        </p:nvSpPr>
        <p:spPr/>
        <p:txBody>
          <a:bodyPr/>
          <a:lstStyle/>
          <a:p>
            <a:r>
              <a:rPr lang="en-US" dirty="0"/>
              <a:t>Reverse Forwarders</a:t>
            </a:r>
          </a:p>
        </p:txBody>
      </p:sp>
      <p:sp>
        <p:nvSpPr>
          <p:cNvPr id="8" name="Oval 7"/>
          <p:cNvSpPr/>
          <p:nvPr/>
        </p:nvSpPr>
        <p:spPr bwMode="auto">
          <a:xfrm>
            <a:off x="12314237" y="60453"/>
            <a:ext cx="76200" cy="840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3"/>
          <p:cNvSpPr txBox="1">
            <a:spLocks/>
          </p:cNvSpPr>
          <p:nvPr/>
        </p:nvSpPr>
        <p:spPr>
          <a:xfrm>
            <a:off x="579437" y="3184747"/>
            <a:ext cx="3733800" cy="41734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solidFill>
                  <a:schemeClr val="tx1"/>
                </a:solidFill>
              </a:rPr>
              <a:t>advapi32.dll </a:t>
            </a:r>
          </a:p>
          <a:p>
            <a:pPr lvl="1"/>
            <a:r>
              <a:rPr lang="en-US" dirty="0">
                <a:solidFill>
                  <a:schemeClr val="tx1"/>
                </a:solidFill>
              </a:rPr>
              <a:t>comctl32.dll</a:t>
            </a:r>
          </a:p>
          <a:p>
            <a:pPr lvl="1"/>
            <a:r>
              <a:rPr lang="en-US" dirty="0">
                <a:solidFill>
                  <a:schemeClr val="tx1"/>
                </a:solidFill>
              </a:rPr>
              <a:t>comdlg32.dll</a:t>
            </a:r>
          </a:p>
          <a:p>
            <a:pPr lvl="1"/>
            <a:r>
              <a:rPr lang="en-US" dirty="0">
                <a:solidFill>
                  <a:schemeClr val="tx1"/>
                </a:solidFill>
              </a:rPr>
              <a:t>gdi32.dll</a:t>
            </a:r>
          </a:p>
          <a:p>
            <a:pPr lvl="1"/>
            <a:r>
              <a:rPr lang="en-US" dirty="0">
                <a:solidFill>
                  <a:schemeClr val="tx1"/>
                </a:solidFill>
              </a:rPr>
              <a:t>kernel32.dll</a:t>
            </a:r>
          </a:p>
          <a:p>
            <a:pPr lvl="1"/>
            <a:r>
              <a:rPr lang="en-US" dirty="0">
                <a:solidFill>
                  <a:schemeClr val="tx1"/>
                </a:solidFill>
              </a:rPr>
              <a:t>ole32.dll</a:t>
            </a:r>
          </a:p>
          <a:p>
            <a:pPr lvl="1"/>
            <a:r>
              <a:rPr lang="en-US" dirty="0">
                <a:solidFill>
                  <a:schemeClr val="tx1"/>
                </a:solidFill>
              </a:rPr>
              <a:t>psapi.dll </a:t>
            </a:r>
          </a:p>
          <a:p>
            <a:pPr lvl="1"/>
            <a:r>
              <a:rPr lang="en-US" dirty="0">
                <a:solidFill>
                  <a:schemeClr val="tx1"/>
                </a:solidFill>
              </a:rPr>
              <a:t>secur32.dll</a:t>
            </a:r>
          </a:p>
          <a:p>
            <a:pPr marL="342900" lvl="1" indent="0">
              <a:buNone/>
            </a:pPr>
            <a:endParaRPr lang="en-US" dirty="0">
              <a:solidFill>
                <a:schemeClr val="tx1"/>
              </a:solidFill>
            </a:endParaRPr>
          </a:p>
          <a:p>
            <a:pPr marL="342900" lvl="1" indent="0">
              <a:buFont typeface="Arial" pitchFamily="34" charset="0"/>
              <a:buNone/>
            </a:pPr>
            <a:endParaRPr lang="en-US" dirty="0">
              <a:solidFill>
                <a:schemeClr val="tx1"/>
              </a:solidFill>
            </a:endParaRPr>
          </a:p>
        </p:txBody>
      </p:sp>
      <p:sp>
        <p:nvSpPr>
          <p:cNvPr id="10" name="Text Placeholder 3"/>
          <p:cNvSpPr txBox="1">
            <a:spLocks/>
          </p:cNvSpPr>
          <p:nvPr/>
        </p:nvSpPr>
        <p:spPr>
          <a:xfrm>
            <a:off x="3475037" y="3148080"/>
            <a:ext cx="3733800" cy="336092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solidFill>
                  <a:schemeClr val="tx1"/>
                </a:solidFill>
              </a:rPr>
              <a:t>setupapi.dll</a:t>
            </a:r>
          </a:p>
          <a:p>
            <a:pPr lvl="1"/>
            <a:r>
              <a:rPr lang="en-US" dirty="0">
                <a:solidFill>
                  <a:schemeClr val="tx1"/>
                </a:solidFill>
              </a:rPr>
              <a:t>shell32.dll </a:t>
            </a:r>
          </a:p>
          <a:p>
            <a:pPr lvl="1"/>
            <a:r>
              <a:rPr lang="en-US" dirty="0">
                <a:solidFill>
                  <a:schemeClr val="tx1"/>
                </a:solidFill>
              </a:rPr>
              <a:t>shlwapi.dll </a:t>
            </a:r>
          </a:p>
          <a:p>
            <a:pPr lvl="1"/>
            <a:r>
              <a:rPr lang="en-US" dirty="0">
                <a:solidFill>
                  <a:schemeClr val="tx1"/>
                </a:solidFill>
              </a:rPr>
              <a:t>tdh.dll</a:t>
            </a:r>
          </a:p>
          <a:p>
            <a:pPr lvl="1"/>
            <a:r>
              <a:rPr lang="en-US" dirty="0">
                <a:solidFill>
                  <a:schemeClr val="tx1"/>
                </a:solidFill>
              </a:rPr>
              <a:t>user32.dll</a:t>
            </a:r>
          </a:p>
          <a:p>
            <a:pPr lvl="1"/>
            <a:r>
              <a:rPr lang="en-US" dirty="0">
                <a:solidFill>
                  <a:schemeClr val="tx1"/>
                </a:solidFill>
              </a:rPr>
              <a:t>version.dll </a:t>
            </a:r>
          </a:p>
          <a:p>
            <a:pPr lvl="1"/>
            <a:r>
              <a:rPr lang="en-US" dirty="0">
                <a:solidFill>
                  <a:schemeClr val="tx1"/>
                </a:solidFill>
              </a:rPr>
              <a:t>winmm.dll </a:t>
            </a:r>
          </a:p>
          <a:p>
            <a:pPr lvl="1"/>
            <a:endParaRPr lang="en-US" dirty="0">
              <a:solidFill>
                <a:schemeClr val="tx1"/>
              </a:solidFill>
            </a:endParaRPr>
          </a:p>
        </p:txBody>
      </p:sp>
    </p:spTree>
    <p:extLst>
      <p:ext uri="{BB962C8B-B14F-4D97-AF65-F5344CB8AC3E}">
        <p14:creationId xmlns:p14="http://schemas.microsoft.com/office/powerpoint/2010/main" val="4224926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What runs today with Reverse Forwarders?</a:t>
            </a:r>
          </a:p>
        </p:txBody>
      </p:sp>
      <p:sp>
        <p:nvSpPr>
          <p:cNvPr id="4" name="Text Placeholder 3"/>
          <p:cNvSpPr>
            <a:spLocks noGrp="1"/>
          </p:cNvSpPr>
          <p:nvPr>
            <p:ph type="body" sz="quarter" idx="10"/>
          </p:nvPr>
        </p:nvSpPr>
        <p:spPr>
          <a:xfrm>
            <a:off x="1341437" y="1539092"/>
            <a:ext cx="5486399" cy="3945696"/>
          </a:xfrm>
        </p:spPr>
        <p:txBody>
          <a:bodyPr vert="horz" wrap="square" lIns="146304" tIns="91440" rIns="146304" bIns="91440" rtlCol="0">
            <a:spAutoFit/>
          </a:bodyPr>
          <a:lstStyle/>
          <a:p>
            <a:r>
              <a:rPr lang="en-US" dirty="0"/>
              <a:t>Chef</a:t>
            </a:r>
          </a:p>
          <a:p>
            <a:r>
              <a:rPr lang="en-US" dirty="0"/>
              <a:t>PHP</a:t>
            </a:r>
          </a:p>
          <a:p>
            <a:r>
              <a:rPr lang="en-US" dirty="0"/>
              <a:t>Nginx</a:t>
            </a:r>
          </a:p>
          <a:p>
            <a:r>
              <a:rPr lang="en-US" dirty="0"/>
              <a:t>Python 3.5</a:t>
            </a:r>
          </a:p>
          <a:p>
            <a:r>
              <a:rPr lang="en-US" dirty="0"/>
              <a:t>Node.js</a:t>
            </a:r>
          </a:p>
          <a:p>
            <a:r>
              <a:rPr lang="en-US" dirty="0"/>
              <a:t>GO</a:t>
            </a:r>
          </a:p>
        </p:txBody>
      </p:sp>
      <p:sp>
        <p:nvSpPr>
          <p:cNvPr id="2" name="Text Placeholder 1"/>
          <p:cNvSpPr>
            <a:spLocks noGrp="1"/>
          </p:cNvSpPr>
          <p:nvPr>
            <p:ph type="body" sz="quarter" idx="11"/>
          </p:nvPr>
        </p:nvSpPr>
        <p:spPr>
          <a:xfrm>
            <a:off x="6659364" y="1539092"/>
            <a:ext cx="5486399" cy="4598182"/>
          </a:xfrm>
        </p:spPr>
        <p:txBody>
          <a:bodyPr/>
          <a:lstStyle/>
          <a:p>
            <a:r>
              <a:rPr lang="en-US" dirty="0" err="1"/>
              <a:t>Redis</a:t>
            </a:r>
            <a:endParaRPr lang="en-US" dirty="0"/>
          </a:p>
          <a:p>
            <a:r>
              <a:rPr lang="en-US" dirty="0"/>
              <a:t>MySQL</a:t>
            </a:r>
          </a:p>
          <a:p>
            <a:r>
              <a:rPr lang="en-US" dirty="0"/>
              <a:t>OpenSSL</a:t>
            </a:r>
          </a:p>
          <a:p>
            <a:r>
              <a:rPr lang="en-US" dirty="0"/>
              <a:t>Java (</a:t>
            </a:r>
            <a:r>
              <a:rPr lang="en-US" dirty="0" err="1"/>
              <a:t>OpenJDK</a:t>
            </a:r>
            <a:r>
              <a:rPr lang="en-US" dirty="0"/>
              <a:t>)</a:t>
            </a:r>
          </a:p>
          <a:p>
            <a:r>
              <a:rPr lang="en-US" dirty="0"/>
              <a:t>Ruby (2.1.5)</a:t>
            </a:r>
          </a:p>
          <a:p>
            <a:r>
              <a:rPr lang="en-US" dirty="0"/>
              <a:t>SQLite</a:t>
            </a:r>
          </a:p>
          <a:p>
            <a:endParaRPr lang="en-US" dirty="0"/>
          </a:p>
        </p:txBody>
      </p:sp>
      <p:sp>
        <p:nvSpPr>
          <p:cNvPr id="5" name="Oval 4"/>
          <p:cNvSpPr/>
          <p:nvPr/>
        </p:nvSpPr>
        <p:spPr bwMode="auto">
          <a:xfrm>
            <a:off x="12314237" y="60453"/>
            <a:ext cx="76200" cy="840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49537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156" y="1744662"/>
            <a:ext cx="11887200" cy="5860066"/>
          </a:xfrm>
        </p:spPr>
        <p:txBody>
          <a:bodyPr/>
          <a:lstStyle/>
          <a:p>
            <a:pPr marL="0" indent="0">
              <a:buNone/>
            </a:pPr>
            <a:r>
              <a:rPr lang="en-US" dirty="0"/>
              <a:t>Use Reverse Forwarders to test your app</a:t>
            </a:r>
          </a:p>
          <a:p>
            <a:pPr marL="0" indent="0">
              <a:buNone/>
            </a:pPr>
            <a:r>
              <a:rPr lang="en-US" dirty="0"/>
              <a:t>For Native code</a:t>
            </a:r>
          </a:p>
          <a:p>
            <a:pPr lvl="1"/>
            <a:r>
              <a:rPr lang="en-US" dirty="0"/>
              <a:t>Use Visual Studio Nano Server project template to create a new Nano Server application</a:t>
            </a:r>
          </a:p>
          <a:p>
            <a:pPr lvl="1"/>
            <a:r>
              <a:rPr lang="en-US" dirty="0"/>
              <a:t>Or, use NanoServerApiScan.exe - </a:t>
            </a:r>
            <a:r>
              <a:rPr lang="en-US" dirty="0">
                <a:hlinkClick r:id="rId2"/>
              </a:rPr>
              <a:t>http://blogs.technet.com/b/nanoserver/archive/2015/11/16/native-binary-scanning-tool-nanoserverapiscan-exe-for-nano-server.aspx</a:t>
            </a:r>
            <a:endParaRPr lang="en-US" dirty="0"/>
          </a:p>
          <a:p>
            <a:pPr marL="0" indent="0">
              <a:buNone/>
            </a:pPr>
            <a:r>
              <a:rPr lang="en-US" dirty="0"/>
              <a:t>For Managed code</a:t>
            </a:r>
          </a:p>
          <a:p>
            <a:pPr lvl="1"/>
            <a:r>
              <a:rPr lang="en-US" dirty="0"/>
              <a:t>Refactor your code to .NET Core</a:t>
            </a:r>
          </a:p>
          <a:p>
            <a:pPr lvl="1"/>
            <a:r>
              <a:rPr lang="en-US" dirty="0"/>
              <a:t>API Portability Analyzer - </a:t>
            </a:r>
            <a:r>
              <a:rPr lang="en-US" dirty="0">
                <a:hlinkClick r:id="rId3"/>
              </a:rPr>
              <a:t>http://www.microsoft.com/en-us/download/details.aspx?id=42678</a:t>
            </a:r>
            <a:endParaRPr lang="en-US" dirty="0"/>
          </a:p>
          <a:p>
            <a:pPr lvl="1"/>
            <a:endParaRPr lang="en-US" dirty="0"/>
          </a:p>
          <a:p>
            <a:pPr marL="342900" lvl="1" indent="0">
              <a:buNone/>
            </a:pPr>
            <a:endParaRPr lang="en-US" dirty="0"/>
          </a:p>
        </p:txBody>
      </p:sp>
      <p:sp>
        <p:nvSpPr>
          <p:cNvPr id="3" name="Title 2"/>
          <p:cNvSpPr>
            <a:spLocks noGrp="1"/>
          </p:cNvSpPr>
          <p:nvPr>
            <p:ph type="title"/>
          </p:nvPr>
        </p:nvSpPr>
        <p:spPr/>
        <p:txBody>
          <a:bodyPr/>
          <a:lstStyle/>
          <a:p>
            <a:r>
              <a:rPr lang="en-US" dirty="0"/>
              <a:t>Creating/Porting Application to Nano Server</a:t>
            </a:r>
          </a:p>
        </p:txBody>
      </p:sp>
    </p:spTree>
    <p:extLst>
      <p:ext uri="{BB962C8B-B14F-4D97-AF65-F5344CB8AC3E}">
        <p14:creationId xmlns:p14="http://schemas.microsoft.com/office/powerpoint/2010/main" val="29324975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09973"/>
            <a:ext cx="9144000" cy="2179058"/>
          </a:xfrm>
        </p:spPr>
        <p:txBody>
          <a:bodyPr/>
          <a:lstStyle/>
          <a:p>
            <a:r>
              <a:rPr lang="en-US" i="1" dirty="0"/>
              <a:t>Demo</a:t>
            </a:r>
            <a:r>
              <a:rPr lang="en-US" dirty="0"/>
              <a:t/>
            </a:r>
            <a:br>
              <a:rPr lang="en-US" dirty="0"/>
            </a:br>
            <a:r>
              <a:rPr lang="en-US" dirty="0"/>
              <a:t>	</a:t>
            </a:r>
            <a:r>
              <a:rPr lang="en-US" dirty="0" err="1"/>
              <a:t>APIScan</a:t>
            </a:r>
            <a:endParaRPr lang="en-US" dirty="0"/>
          </a:p>
        </p:txBody>
      </p:sp>
      <p:sp>
        <p:nvSpPr>
          <p:cNvPr id="5" name="Text Placeholder 4"/>
          <p:cNvSpPr>
            <a:spLocks noGrp="1"/>
          </p:cNvSpPr>
          <p:nvPr>
            <p:ph type="body" sz="quarter" idx="12"/>
          </p:nvPr>
        </p:nvSpPr>
        <p:spPr/>
        <p:txBody>
          <a:bodyPr/>
          <a:lstStyle/>
          <a:p>
            <a:r>
              <a:rPr lang="en-US" dirty="0"/>
              <a:t>Andrew Mason</a:t>
            </a:r>
          </a:p>
        </p:txBody>
      </p:sp>
    </p:spTree>
    <p:extLst>
      <p:ext uri="{BB962C8B-B14F-4D97-AF65-F5344CB8AC3E}">
        <p14:creationId xmlns:p14="http://schemas.microsoft.com/office/powerpoint/2010/main" val="3120325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Nano Server</a:t>
            </a:r>
          </a:p>
        </p:txBody>
      </p:sp>
    </p:spTree>
    <p:extLst>
      <p:ext uri="{BB962C8B-B14F-4D97-AF65-F5344CB8AC3E}">
        <p14:creationId xmlns:p14="http://schemas.microsoft.com/office/powerpoint/2010/main" val="41398272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Setting the stage:</a:t>
            </a:r>
            <a:br>
              <a:rPr lang="en-US" dirty="0"/>
            </a:br>
            <a:r>
              <a:rPr lang="en-US" dirty="0"/>
              <a:t>	</a:t>
            </a:r>
            <a:r>
              <a:rPr lang="en-US" sz="3600" dirty="0"/>
              <a:t>The Application Platform in Windows Server 2016 </a:t>
            </a:r>
          </a:p>
        </p:txBody>
      </p:sp>
      <p:sp>
        <p:nvSpPr>
          <p:cNvPr id="5" name="Text Placeholder 4"/>
          <p:cNvSpPr>
            <a:spLocks noGrp="1"/>
          </p:cNvSpPr>
          <p:nvPr>
            <p:ph type="body" sz="quarter" idx="12"/>
          </p:nvPr>
        </p:nvSpPr>
        <p:spPr/>
        <p:txBody>
          <a:bodyPr/>
          <a:lstStyle/>
          <a:p>
            <a:r>
              <a:rPr lang="en-US" dirty="0"/>
              <a:t>Andrew Mason and Taylor Brown</a:t>
            </a:r>
          </a:p>
          <a:p>
            <a:r>
              <a:rPr lang="en-US" dirty="0"/>
              <a:t>Principal Lead Program Managers</a:t>
            </a:r>
          </a:p>
          <a:p>
            <a:endParaRPr lang="en-US" dirty="0"/>
          </a:p>
          <a:p>
            <a:r>
              <a:rPr lang="en-US" dirty="0"/>
              <a:t>@</a:t>
            </a:r>
            <a:r>
              <a:rPr lang="en-US" dirty="0" err="1"/>
              <a:t>taylorb_msft</a:t>
            </a:r>
            <a:endParaRPr lang="en-US" dirty="0"/>
          </a:p>
        </p:txBody>
      </p:sp>
      <p:sp>
        <p:nvSpPr>
          <p:cNvPr id="6" name="Text Placeholder 5"/>
          <p:cNvSpPr>
            <a:spLocks noGrp="1"/>
          </p:cNvSpPr>
          <p:nvPr>
            <p:ph type="body" sz="quarter" idx="13"/>
          </p:nvPr>
        </p:nvSpPr>
        <p:spPr/>
        <p:txBody>
          <a:bodyPr/>
          <a:lstStyle/>
          <a:p>
            <a:r>
              <a:rPr lang="en-US" dirty="0"/>
              <a:t>B875</a:t>
            </a:r>
          </a:p>
        </p:txBody>
      </p:sp>
    </p:spTree>
    <p:extLst>
      <p:ext uri="{BB962C8B-B14F-4D97-AF65-F5344CB8AC3E}">
        <p14:creationId xmlns:p14="http://schemas.microsoft.com/office/powerpoint/2010/main" val="412143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036638" y="1363662"/>
            <a:ext cx="4118416" cy="4572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Host</a:t>
            </a:r>
          </a:p>
        </p:txBody>
      </p:sp>
      <p:sp>
        <p:nvSpPr>
          <p:cNvPr id="4" name="Rectangle 3"/>
          <p:cNvSpPr/>
          <p:nvPr/>
        </p:nvSpPr>
        <p:spPr bwMode="auto">
          <a:xfrm>
            <a:off x="3175903" y="3114353"/>
            <a:ext cx="1824870" cy="27087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a:xfrm>
            <a:off x="274639" y="295274"/>
            <a:ext cx="11889564" cy="917575"/>
          </a:xfrm>
        </p:spPr>
        <p:txBody>
          <a:bodyPr/>
          <a:lstStyle/>
          <a:p>
            <a:r>
              <a:rPr lang="en-US" dirty="0"/>
              <a:t>Windows Server Containers</a:t>
            </a:r>
          </a:p>
        </p:txBody>
      </p:sp>
      <p:sp>
        <p:nvSpPr>
          <p:cNvPr id="3" name="Rectangle 2"/>
          <p:cNvSpPr/>
          <p:nvPr/>
        </p:nvSpPr>
        <p:spPr bwMode="auto">
          <a:xfrm>
            <a:off x="1036639" y="5988326"/>
            <a:ext cx="10210800" cy="7855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328302" y="4871063"/>
            <a:ext cx="1525186" cy="838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328303" y="3919017"/>
            <a:ext cx="1525185" cy="838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03837" y="3497262"/>
            <a:ext cx="2895600" cy="232584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10" name="Rectangle 9"/>
          <p:cNvSpPr/>
          <p:nvPr/>
        </p:nvSpPr>
        <p:spPr bwMode="auto">
          <a:xfrm>
            <a:off x="5465834" y="4640262"/>
            <a:ext cx="1173163" cy="8382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rPr>
              <a:t>System Processes</a:t>
            </a:r>
          </a:p>
        </p:txBody>
      </p:sp>
      <p:sp>
        <p:nvSpPr>
          <p:cNvPr id="11" name="Rectangle 10"/>
          <p:cNvSpPr/>
          <p:nvPr/>
        </p:nvSpPr>
        <p:spPr bwMode="auto">
          <a:xfrm>
            <a:off x="6838339" y="4640262"/>
            <a:ext cx="1167922" cy="8382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rPr>
              <a:t>Application Processes</a:t>
            </a:r>
          </a:p>
        </p:txBody>
      </p:sp>
      <p:sp>
        <p:nvSpPr>
          <p:cNvPr id="23" name="Rectangle 22"/>
          <p:cNvSpPr/>
          <p:nvPr/>
        </p:nvSpPr>
        <p:spPr bwMode="auto">
          <a:xfrm>
            <a:off x="1189037" y="2012045"/>
            <a:ext cx="1824870" cy="381106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338880" y="2774045"/>
            <a:ext cx="1525185"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338879" y="3549219"/>
            <a:ext cx="1525185" cy="5756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338878" y="4290475"/>
            <a:ext cx="1525185" cy="5885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337068" y="5044629"/>
            <a:ext cx="1525185" cy="5885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Etc</a:t>
            </a:r>
            <a:r>
              <a:rPr lang="en-US" sz="1400" dirty="0">
                <a:gradFill>
                  <a:gsLst>
                    <a:gs pos="0">
                      <a:srgbClr val="FFFFFF"/>
                    </a:gs>
                    <a:gs pos="100000">
                      <a:srgbClr val="FFFFFF"/>
                    </a:gs>
                  </a:gsLst>
                  <a:lin ang="5400000" scaled="0"/>
                </a:gradFill>
                <a:ea typeface="Segoe UI" pitchFamily="34" charset="0"/>
                <a:cs typeface="Segoe UI" pitchFamily="34" charset="0"/>
              </a:rPr>
              <a:t>…</a:t>
            </a:r>
          </a:p>
        </p:txBody>
      </p:sp>
      <p:sp>
        <p:nvSpPr>
          <p:cNvPr id="28" name="Rectangle 27"/>
          <p:cNvSpPr/>
          <p:nvPr/>
        </p:nvSpPr>
        <p:spPr bwMode="auto">
          <a:xfrm>
            <a:off x="8348221" y="3497261"/>
            <a:ext cx="2895600" cy="232457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29" name="Rectangle 28"/>
          <p:cNvSpPr/>
          <p:nvPr/>
        </p:nvSpPr>
        <p:spPr bwMode="auto">
          <a:xfrm>
            <a:off x="8510217" y="4638989"/>
            <a:ext cx="1173163" cy="8382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rPr>
              <a:t>System Processes</a:t>
            </a:r>
          </a:p>
        </p:txBody>
      </p:sp>
      <p:sp>
        <p:nvSpPr>
          <p:cNvPr id="30" name="Rectangle 29"/>
          <p:cNvSpPr/>
          <p:nvPr/>
        </p:nvSpPr>
        <p:spPr bwMode="auto">
          <a:xfrm>
            <a:off x="9882723" y="4638989"/>
            <a:ext cx="1167922" cy="8382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rPr>
              <a:t>Application Processes</a:t>
            </a:r>
          </a:p>
        </p:txBody>
      </p:sp>
    </p:spTree>
    <p:extLst>
      <p:ext uri="{BB962C8B-B14F-4D97-AF65-F5344CB8AC3E}">
        <p14:creationId xmlns:p14="http://schemas.microsoft.com/office/powerpoint/2010/main" val="1293037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960438" y="1248519"/>
            <a:ext cx="4746616" cy="494385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Host</a:t>
            </a:r>
          </a:p>
        </p:txBody>
      </p:sp>
      <p:sp>
        <p:nvSpPr>
          <p:cNvPr id="28" name="Rounded Rectangle 27"/>
          <p:cNvSpPr/>
          <p:nvPr/>
        </p:nvSpPr>
        <p:spPr bwMode="auto">
          <a:xfrm>
            <a:off x="5859453" y="1439862"/>
            <a:ext cx="4854584" cy="4752514"/>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2"/>
                </a:solidFill>
                <a:ea typeface="Segoe UI" pitchFamily="34" charset="0"/>
                <a:cs typeface="Segoe UI" pitchFamily="34" charset="0"/>
              </a:rPr>
              <a:t>Virtual Machine</a:t>
            </a:r>
            <a:br>
              <a:rPr lang="en-US" sz="2400" dirty="0">
                <a:solidFill>
                  <a:schemeClr val="tx2"/>
                </a:solidFill>
                <a:ea typeface="Segoe UI" pitchFamily="34" charset="0"/>
                <a:cs typeface="Segoe UI" pitchFamily="34" charset="0"/>
              </a:rPr>
            </a:br>
            <a:r>
              <a:rPr lang="en-US" sz="1600" i="1" dirty="0">
                <a:solidFill>
                  <a:schemeClr val="tx2"/>
                </a:solidFill>
                <a:ea typeface="Segoe UI" pitchFamily="34" charset="0"/>
                <a:cs typeface="Segoe UI" pitchFamily="34" charset="0"/>
              </a:rPr>
              <a:t>Specifically Optimized To Run a Container</a:t>
            </a:r>
            <a:endParaRPr lang="en-US" sz="2400" i="1" dirty="0">
              <a:solidFill>
                <a:schemeClr val="tx2"/>
              </a:solidFill>
              <a:ea typeface="Segoe UI" pitchFamily="34" charset="0"/>
              <a:cs typeface="Segoe UI" pitchFamily="34" charset="0"/>
            </a:endParaRPr>
          </a:p>
        </p:txBody>
      </p:sp>
      <p:sp>
        <p:nvSpPr>
          <p:cNvPr id="4" name="Rectangle 3"/>
          <p:cNvSpPr/>
          <p:nvPr/>
        </p:nvSpPr>
        <p:spPr bwMode="auto">
          <a:xfrm>
            <a:off x="3726889" y="2465970"/>
            <a:ext cx="1824870" cy="27087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lstStyle/>
          <a:p>
            <a:r>
              <a:rPr lang="en-US" dirty="0"/>
              <a:t>Hyper-V Containers</a:t>
            </a:r>
          </a:p>
        </p:txBody>
      </p:sp>
      <p:sp>
        <p:nvSpPr>
          <p:cNvPr id="3" name="Rectangle 2"/>
          <p:cNvSpPr/>
          <p:nvPr/>
        </p:nvSpPr>
        <p:spPr bwMode="auto">
          <a:xfrm>
            <a:off x="1740024" y="5278214"/>
            <a:ext cx="3811736" cy="7855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879288" y="4222680"/>
            <a:ext cx="1525186" cy="838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879289" y="3270634"/>
            <a:ext cx="1525185" cy="838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1740023" y="1363662"/>
            <a:ext cx="1824870" cy="381106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889866" y="2125662"/>
            <a:ext cx="1525185"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889865" y="2900836"/>
            <a:ext cx="1525185" cy="5756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889864" y="3642092"/>
            <a:ext cx="1525185" cy="5885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888054" y="4396246"/>
            <a:ext cx="1525185" cy="5885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Etc</a:t>
            </a:r>
            <a:r>
              <a:rPr lang="en-US" sz="1400"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960438" y="6228046"/>
            <a:ext cx="9753599" cy="635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37" name="Rectangle 36"/>
          <p:cNvSpPr/>
          <p:nvPr/>
        </p:nvSpPr>
        <p:spPr bwMode="auto">
          <a:xfrm>
            <a:off x="5989637" y="2325672"/>
            <a:ext cx="4572000" cy="3810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Container</a:t>
            </a:r>
          </a:p>
        </p:txBody>
      </p:sp>
      <p:sp>
        <p:nvSpPr>
          <p:cNvPr id="38" name="Rectangle 37"/>
          <p:cNvSpPr/>
          <p:nvPr/>
        </p:nvSpPr>
        <p:spPr bwMode="auto">
          <a:xfrm>
            <a:off x="6064655" y="5277024"/>
            <a:ext cx="4420782" cy="78553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39" name="Rectangle 38"/>
          <p:cNvSpPr/>
          <p:nvPr/>
        </p:nvSpPr>
        <p:spPr bwMode="auto">
          <a:xfrm>
            <a:off x="6064655" y="3157278"/>
            <a:ext cx="1372782" cy="94261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7589837" y="2929063"/>
            <a:ext cx="2895600" cy="21753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7751834" y="3954462"/>
            <a:ext cx="1173163" cy="8382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rPr>
              <a:t>System Processes</a:t>
            </a:r>
          </a:p>
        </p:txBody>
      </p:sp>
      <p:sp>
        <p:nvSpPr>
          <p:cNvPr id="42" name="Rectangle 41"/>
          <p:cNvSpPr/>
          <p:nvPr/>
        </p:nvSpPr>
        <p:spPr bwMode="auto">
          <a:xfrm>
            <a:off x="9124339" y="3954462"/>
            <a:ext cx="1167922" cy="8382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rPr>
              <a:t>Application Processes</a:t>
            </a:r>
          </a:p>
        </p:txBody>
      </p:sp>
      <p:sp>
        <p:nvSpPr>
          <p:cNvPr id="46" name="Rectangle 45"/>
          <p:cNvSpPr/>
          <p:nvPr/>
        </p:nvSpPr>
        <p:spPr bwMode="auto">
          <a:xfrm>
            <a:off x="6064655" y="4182208"/>
            <a:ext cx="1372782" cy="94261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Basic System Processes</a:t>
            </a:r>
          </a:p>
        </p:txBody>
      </p:sp>
    </p:spTree>
    <p:extLst>
      <p:ext uri="{BB962C8B-B14F-4D97-AF65-F5344CB8AC3E}">
        <p14:creationId xmlns:p14="http://schemas.microsoft.com/office/powerpoint/2010/main" val="3334989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4" grpId="0" animBg="1"/>
      <p:bldP spid="3" grpId="0" animBg="1"/>
      <p:bldP spid="5" grpId="0" animBg="1"/>
      <p:bldP spid="6" grpId="0" animBg="1"/>
      <p:bldP spid="23" grpId="0" animBg="1"/>
      <p:bldP spid="24" grpId="0" animBg="1"/>
      <p:bldP spid="25" grpId="0" animBg="1"/>
      <p:bldP spid="26" grpId="0" animBg="1"/>
      <p:bldP spid="27" grpId="0" animBg="1"/>
      <p:bldP spid="37" grpId="0" animBg="1"/>
      <p:bldP spid="38" grpId="0" animBg="1"/>
      <p:bldP spid="39" grpId="0" animBg="1"/>
      <p:bldP spid="40" grpId="0" animBg="1"/>
      <p:bldP spid="41" grpId="0" animBg="1"/>
      <p:bldP spid="42" grpId="0"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3398" y="1324275"/>
            <a:ext cx="919790" cy="5127490"/>
          </a:xfrm>
          <a:prstGeom prst="rightBrace">
            <a:avLst>
              <a:gd name="adj1" fmla="val 90955"/>
              <a:gd name="adj2" fmla="val 50542"/>
            </a:avLst>
          </a:prstGeom>
          <a:ln w="381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a:solidFill>
                <a:srgbClr val="FFFFFF"/>
              </a:solidFill>
            </a:endParaRPr>
          </a:p>
        </p:txBody>
      </p:sp>
      <p:sp>
        <p:nvSpPr>
          <p:cNvPr id="7" name="Title 6"/>
          <p:cNvSpPr>
            <a:spLocks noGrp="1"/>
          </p:cNvSpPr>
          <p:nvPr>
            <p:ph type="title"/>
          </p:nvPr>
        </p:nvSpPr>
        <p:spPr/>
        <p:txBody>
          <a:bodyPr/>
          <a:lstStyle/>
          <a:p>
            <a:r>
              <a:rPr lang="en-US" dirty="0"/>
              <a:t>Same Container Images, Same API</a:t>
            </a:r>
          </a:p>
        </p:txBody>
      </p:sp>
      <p:sp>
        <p:nvSpPr>
          <p:cNvPr id="81" name="Rounded Rectangle 1"/>
          <p:cNvSpPr/>
          <p:nvPr/>
        </p:nvSpPr>
        <p:spPr bwMode="auto">
          <a:xfrm>
            <a:off x="9373187" y="2753164"/>
            <a:ext cx="2511746" cy="2344298"/>
          </a:xfrm>
          <a:prstGeom prst="roundRect">
            <a:avLst>
              <a:gd name="adj" fmla="val 0"/>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672" tIns="146138" rIns="182672" bIns="91336" numCol="1" spcCol="0" rtlCol="0" fromWordArt="0" anchor="b" anchorCtr="0" forceAA="0" compatLnSpc="1">
            <a:prstTxWarp prst="textNoShape">
              <a:avLst/>
            </a:prstTxWarp>
            <a:noAutofit/>
          </a:bodyPr>
          <a:lstStyle/>
          <a:p>
            <a:pPr algn="ctr">
              <a:lnSpc>
                <a:spcPct val="90000"/>
              </a:lnSpc>
              <a:spcAft>
                <a:spcPts val="599"/>
              </a:spcAft>
            </a:pPr>
            <a:r>
              <a:rPr lang="en-US" sz="1798" dirty="0">
                <a:solidFill>
                  <a:srgbClr val="0078D7"/>
                </a:solidFill>
              </a:rPr>
              <a:t>Container Management</a:t>
            </a:r>
          </a:p>
        </p:txBody>
      </p:sp>
      <p:grpSp>
        <p:nvGrpSpPr>
          <p:cNvPr id="63" name="Group 31"/>
          <p:cNvGrpSpPr/>
          <p:nvPr/>
        </p:nvGrpSpPr>
        <p:grpSpPr>
          <a:xfrm>
            <a:off x="9651972" y="2916125"/>
            <a:ext cx="1954176" cy="1370044"/>
            <a:chOff x="6173862" y="845633"/>
            <a:chExt cx="1956396" cy="1371600"/>
          </a:xfrm>
        </p:grpSpPr>
        <p:sp>
          <p:nvSpPr>
            <p:cNvPr id="64" name="Rectangle 63"/>
            <p:cNvSpPr/>
            <p:nvPr/>
          </p:nvSpPr>
          <p:spPr>
            <a:xfrm>
              <a:off x="6237660" y="845633"/>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798" dirty="0">
                  <a:solidFill>
                    <a:srgbClr val="FFFFFF"/>
                  </a:solidFill>
                </a:rPr>
                <a:t>Docker</a:t>
              </a:r>
            </a:p>
          </p:txBody>
        </p: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ln>
              <a:noFill/>
            </a:ln>
          </p:spPr>
        </p:pic>
      </p:grpSp>
      <p:grpSp>
        <p:nvGrpSpPr>
          <p:cNvPr id="18" name="Group 17"/>
          <p:cNvGrpSpPr/>
          <p:nvPr/>
        </p:nvGrpSpPr>
        <p:grpSpPr>
          <a:xfrm>
            <a:off x="518582" y="1289970"/>
            <a:ext cx="2511746" cy="5175720"/>
            <a:chOff x="512106" y="1287462"/>
            <a:chExt cx="2514600" cy="5181600"/>
          </a:xfrm>
        </p:grpSpPr>
        <p:sp>
          <p:nvSpPr>
            <p:cNvPr id="29" name="Rounded Rectangle 10"/>
            <p:cNvSpPr/>
            <p:nvPr/>
          </p:nvSpPr>
          <p:spPr bwMode="auto">
            <a:xfrm>
              <a:off x="512106" y="1287462"/>
              <a:ext cx="2514600" cy="5181600"/>
            </a:xfrm>
            <a:prstGeom prst="round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672" tIns="146138" rIns="182672" bIns="91336" numCol="1" spcCol="0" rtlCol="0" fromWordArt="0" anchor="b" anchorCtr="0" forceAA="0" compatLnSpc="1">
              <a:prstTxWarp prst="textNoShape">
                <a:avLst/>
              </a:prstTxWarp>
              <a:noAutofit/>
            </a:bodyPr>
            <a:lstStyle/>
            <a:p>
              <a:pPr algn="ctr">
                <a:lnSpc>
                  <a:spcPct val="90000"/>
                </a:lnSpc>
                <a:spcAft>
                  <a:spcPts val="599"/>
                </a:spcAft>
              </a:pPr>
              <a:r>
                <a:rPr lang="en-US" sz="1798" dirty="0">
                  <a:solidFill>
                    <a:srgbClr val="0078D7"/>
                  </a:solidFill>
                </a:rPr>
                <a:t>Windows Container Images</a:t>
              </a:r>
            </a:p>
          </p:txBody>
        </p:sp>
        <p:grpSp>
          <p:nvGrpSpPr>
            <p:cNvPr id="15" name="Group 14"/>
            <p:cNvGrpSpPr/>
            <p:nvPr/>
          </p:nvGrpSpPr>
          <p:grpSpPr>
            <a:xfrm>
              <a:off x="851761" y="4487862"/>
              <a:ext cx="1835291" cy="1051560"/>
              <a:chOff x="-2189679" y="4708937"/>
              <a:chExt cx="1835291" cy="1051560"/>
            </a:xfrm>
          </p:grpSpPr>
          <p:pic>
            <p:nvPicPr>
              <p:cNvPr id="40" name="Picture 39"/>
              <p:cNvPicPr>
                <a:picLocks noChangeAspect="1"/>
              </p:cNvPicPr>
              <p:nvPr/>
            </p:nvPicPr>
            <p:blipFill>
              <a:blip r:embed="rId4"/>
              <a:stretch>
                <a:fillRect/>
              </a:stretch>
            </p:blipFill>
            <p:spPr>
              <a:xfrm>
                <a:off x="-2189679" y="4708937"/>
                <a:ext cx="1835291" cy="1051560"/>
              </a:xfrm>
              <a:prstGeom prst="rect">
                <a:avLst/>
              </a:prstGeom>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2301" y="5037007"/>
                <a:ext cx="1680535" cy="395420"/>
              </a:xfrm>
              <a:prstGeom prst="rect">
                <a:avLst/>
              </a:prstGeom>
            </p:spPr>
          </p:pic>
        </p:grpSp>
        <p:grpSp>
          <p:nvGrpSpPr>
            <p:cNvPr id="12" name="Group 11"/>
            <p:cNvGrpSpPr/>
            <p:nvPr/>
          </p:nvGrpSpPr>
          <p:grpSpPr>
            <a:xfrm>
              <a:off x="851761" y="3085782"/>
              <a:ext cx="1835291" cy="1051560"/>
              <a:chOff x="-2189679" y="3165484"/>
              <a:chExt cx="1835291" cy="1051560"/>
            </a:xfrm>
          </p:grpSpPr>
          <p:pic>
            <p:nvPicPr>
              <p:cNvPr id="38" name="Picture 37"/>
              <p:cNvPicPr>
                <a:picLocks noChangeAspect="1"/>
              </p:cNvPicPr>
              <p:nvPr/>
            </p:nvPicPr>
            <p:blipFill>
              <a:blip r:embed="rId4"/>
              <a:stretch>
                <a:fillRect/>
              </a:stretch>
            </p:blipFill>
            <p:spPr>
              <a:xfrm>
                <a:off x="-2189679" y="3165484"/>
                <a:ext cx="1835291" cy="1051560"/>
              </a:xfrm>
              <a:prstGeom prst="rect">
                <a:avLst/>
              </a:prstGeom>
            </p:spPr>
          </p:pic>
          <p:sp>
            <p:nvSpPr>
              <p:cNvPr id="42" name="Rectangle 41"/>
              <p:cNvSpPr/>
              <p:nvPr/>
            </p:nvSpPr>
            <p:spPr>
              <a:xfrm>
                <a:off x="-2089714" y="3368099"/>
                <a:ext cx="1635360" cy="646331"/>
              </a:xfrm>
              <a:prstGeom prst="rect">
                <a:avLst/>
              </a:prstGeom>
            </p:spPr>
            <p:txBody>
              <a:bodyPr wrap="square">
                <a:spAutoFit/>
              </a:bodyPr>
              <a:lstStyle/>
              <a:p>
                <a:pPr algn="ctr">
                  <a:lnSpc>
                    <a:spcPct val="90000"/>
                  </a:lnSpc>
                </a:pPr>
                <a:r>
                  <a:rPr lang="en-US" sz="1998" b="1" dirty="0">
                    <a:gradFill>
                      <a:gsLst>
                        <a:gs pos="2917">
                          <a:srgbClr val="FFFFFF"/>
                        </a:gs>
                        <a:gs pos="30000">
                          <a:srgbClr val="FFFFFF"/>
                        </a:gs>
                      </a:gsLst>
                      <a:lin ang="5400000" scaled="0"/>
                    </a:gradFill>
                    <a:latin typeface="Segoe UI Light"/>
                  </a:rPr>
                  <a:t>Application</a:t>
                </a:r>
              </a:p>
              <a:p>
                <a:pPr algn="ctr">
                  <a:lnSpc>
                    <a:spcPct val="90000"/>
                  </a:lnSpc>
                </a:pPr>
                <a:r>
                  <a:rPr lang="en-US" sz="1998" b="1" dirty="0">
                    <a:gradFill>
                      <a:gsLst>
                        <a:gs pos="2917">
                          <a:srgbClr val="FFFFFF"/>
                        </a:gs>
                        <a:gs pos="30000">
                          <a:srgbClr val="FFFFFF"/>
                        </a:gs>
                      </a:gsLst>
                      <a:lin ang="5400000" scaled="0"/>
                    </a:gradFill>
                    <a:latin typeface="Segoe UI Light"/>
                  </a:rPr>
                  <a:t>Framework</a:t>
                </a:r>
              </a:p>
            </p:txBody>
          </p:sp>
        </p:grpSp>
        <p:grpSp>
          <p:nvGrpSpPr>
            <p:cNvPr id="13" name="Group 12"/>
            <p:cNvGrpSpPr/>
            <p:nvPr/>
          </p:nvGrpSpPr>
          <p:grpSpPr>
            <a:xfrm>
              <a:off x="851761" y="1683702"/>
              <a:ext cx="1835291" cy="1051560"/>
              <a:chOff x="-2189679" y="1619313"/>
              <a:chExt cx="1835291" cy="1051560"/>
            </a:xfrm>
          </p:grpSpPr>
          <p:pic>
            <p:nvPicPr>
              <p:cNvPr id="11" name="Picture 10"/>
              <p:cNvPicPr>
                <a:picLocks noChangeAspect="1"/>
              </p:cNvPicPr>
              <p:nvPr/>
            </p:nvPicPr>
            <p:blipFill>
              <a:blip r:embed="rId4"/>
              <a:stretch>
                <a:fillRect/>
              </a:stretch>
            </p:blipFill>
            <p:spPr>
              <a:xfrm>
                <a:off x="-2189679" y="1619313"/>
                <a:ext cx="1835291" cy="1051560"/>
              </a:xfrm>
              <a:prstGeom prst="rect">
                <a:avLst/>
              </a:prstGeom>
            </p:spPr>
          </p:pic>
          <p:pic>
            <p:nvPicPr>
              <p:cNvPr id="43" name="Picture 42"/>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555300" y="1842415"/>
                <a:ext cx="566533" cy="605357"/>
              </a:xfrm>
              <a:prstGeom prst="rect">
                <a:avLst/>
              </a:prstGeom>
            </p:spPr>
          </p:pic>
        </p:grpSp>
      </p:grpSp>
      <p:sp>
        <p:nvSpPr>
          <p:cNvPr id="6" name="Rectangle 5"/>
          <p:cNvSpPr/>
          <p:nvPr/>
        </p:nvSpPr>
        <p:spPr bwMode="auto">
          <a:xfrm>
            <a:off x="3936014" y="1289970"/>
            <a:ext cx="4566812" cy="5175720"/>
          </a:xfrm>
          <a:prstGeom prst="rect">
            <a:avLst/>
          </a:prstGeom>
          <a:ln w="3810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672" tIns="146138" rIns="182672" bIns="146138" numCol="1" spcCol="0" rtlCol="0" fromWordArt="0" anchor="t" anchorCtr="0" forceAA="0" compatLnSpc="1">
            <a:prstTxWarp prst="textNoShape">
              <a:avLst/>
            </a:prstTxWarp>
            <a:noAutofit/>
          </a:bodyPr>
          <a:lstStyle/>
          <a:p>
            <a:pPr algn="ctr" defTabSz="931446" fontAlgn="base">
              <a:lnSpc>
                <a:spcPct val="90000"/>
              </a:lnSpc>
              <a:spcBef>
                <a:spcPct val="0"/>
              </a:spcBef>
              <a:spcAft>
                <a:spcPct val="0"/>
              </a:spcAft>
            </a:pPr>
            <a:r>
              <a:rPr lang="en-US" sz="2797" dirty="0">
                <a:gradFill>
                  <a:gsLst>
                    <a:gs pos="0">
                      <a:srgbClr val="FFFFFF"/>
                    </a:gs>
                    <a:gs pos="100000">
                      <a:srgbClr val="FFFFFF"/>
                    </a:gs>
                  </a:gsLst>
                  <a:lin ang="5400000" scaled="0"/>
                </a:gradFill>
                <a:ea typeface="Segoe UI" pitchFamily="34" charset="0"/>
                <a:cs typeface="Segoe UI" pitchFamily="34" charset="0"/>
              </a:rPr>
              <a:t>Container Run-Times</a:t>
            </a:r>
          </a:p>
        </p:txBody>
      </p:sp>
      <p:sp>
        <p:nvSpPr>
          <p:cNvPr id="58" name="Rectangle 25"/>
          <p:cNvSpPr/>
          <p:nvPr/>
        </p:nvSpPr>
        <p:spPr>
          <a:xfrm>
            <a:off x="5774400" y="756555"/>
            <a:ext cx="1826725" cy="368913"/>
          </a:xfrm>
          <a:prstGeom prst="rect">
            <a:avLst/>
          </a:prstGeom>
        </p:spPr>
        <p:txBody>
          <a:bodyPr wrap="square">
            <a:spAutoFit/>
          </a:bodyPr>
          <a:lstStyle/>
          <a:p>
            <a:pPr algn="ctr"/>
            <a:endParaRPr lang="en-US" sz="1798" dirty="0">
              <a:solidFill>
                <a:srgbClr val="000000"/>
              </a:solidFill>
              <a:latin typeface="Segoe UI Light" panose="020B0502040204020203" pitchFamily="34" charset="0"/>
              <a:cs typeface="Segoe UI Light" panose="020B0502040204020203" pitchFamily="34" charset="0"/>
            </a:endParaRPr>
          </a:p>
        </p:txBody>
      </p:sp>
      <p:sp>
        <p:nvSpPr>
          <p:cNvPr id="2" name="Rectangle 1"/>
          <p:cNvSpPr/>
          <p:nvPr/>
        </p:nvSpPr>
        <p:spPr bwMode="auto">
          <a:xfrm>
            <a:off x="5018773" y="1939961"/>
            <a:ext cx="2401294" cy="1735388"/>
          </a:xfrm>
          <a:prstGeom prst="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672" tIns="146138" rIns="182672" bIns="146138" numCol="1" spcCol="0" rtlCol="0" fromWordArt="0" anchor="t" anchorCtr="0" forceAA="0" compatLnSpc="1">
            <a:prstTxWarp prst="textNoShape">
              <a:avLst/>
            </a:prstTxWarp>
            <a:noAutofit/>
          </a:bodyPr>
          <a:lstStyle/>
          <a:p>
            <a:pPr algn="ctr" defTabSz="931446"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18773" y="1960399"/>
            <a:ext cx="2401294" cy="544147"/>
          </a:xfrm>
          <a:prstGeom prst="rect">
            <a:avLst/>
          </a:prstGeom>
          <a:noFill/>
        </p:spPr>
        <p:txBody>
          <a:bodyPr wrap="square" lIns="182672" tIns="146138" rIns="182672" bIns="146138" rtlCol="0">
            <a:spAutoFit/>
          </a:bodyPr>
          <a:lstStyle/>
          <a:p>
            <a:pPr algn="ctr">
              <a:lnSpc>
                <a:spcPct val="90000"/>
              </a:lnSpc>
              <a:spcAft>
                <a:spcPts val="599"/>
              </a:spcAft>
            </a:pPr>
            <a:r>
              <a:rPr lang="en-US" sz="1798" dirty="0">
                <a:solidFill>
                  <a:srgbClr val="0078D7"/>
                </a:solidFill>
              </a:rPr>
              <a:t>Hyper-V Container</a:t>
            </a:r>
          </a:p>
        </p:txBody>
      </p:sp>
      <p:sp>
        <p:nvSpPr>
          <p:cNvPr id="45" name="Rectangle 44"/>
          <p:cNvSpPr/>
          <p:nvPr/>
        </p:nvSpPr>
        <p:spPr bwMode="auto">
          <a:xfrm>
            <a:off x="5018773" y="4258396"/>
            <a:ext cx="2401294" cy="1735388"/>
          </a:xfrm>
          <a:prstGeom prst="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672" tIns="146138" rIns="182672" bIns="146138" numCol="1" spcCol="0" rtlCol="0" fromWordArt="0" anchor="t" anchorCtr="0" forceAA="0" compatLnSpc="1">
            <a:prstTxWarp prst="textNoShape">
              <a:avLst/>
            </a:prstTxWarp>
            <a:noAutofit/>
          </a:bodyPr>
          <a:lstStyle/>
          <a:p>
            <a:pPr algn="ctr" defTabSz="931446"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17"/>
          <p:cNvSpPr txBox="1"/>
          <p:nvPr/>
        </p:nvSpPr>
        <p:spPr>
          <a:xfrm>
            <a:off x="5037254" y="5283243"/>
            <a:ext cx="2412041" cy="793163"/>
          </a:xfrm>
          <a:prstGeom prst="rect">
            <a:avLst/>
          </a:prstGeom>
          <a:noFill/>
        </p:spPr>
        <p:txBody>
          <a:bodyPr wrap="square" lIns="182672" tIns="146138" rIns="182672" bIns="146138" rtlCol="0">
            <a:spAutoFit/>
          </a:bodyPr>
          <a:lstStyle/>
          <a:p>
            <a:pPr algn="ctr">
              <a:lnSpc>
                <a:spcPct val="90000"/>
              </a:lnSpc>
              <a:spcAft>
                <a:spcPts val="599"/>
              </a:spcAft>
            </a:pPr>
            <a:r>
              <a:rPr lang="en-US" sz="1798" dirty="0">
                <a:solidFill>
                  <a:srgbClr val="0078D7"/>
                </a:solidFill>
              </a:rPr>
              <a:t>Windows Server Container</a:t>
            </a:r>
          </a:p>
        </p:txBody>
      </p:sp>
      <p:sp>
        <p:nvSpPr>
          <p:cNvPr id="4" name="TextBox 3"/>
          <p:cNvSpPr txBox="1"/>
          <p:nvPr/>
        </p:nvSpPr>
        <p:spPr>
          <a:xfrm>
            <a:off x="3936014" y="5895153"/>
            <a:ext cx="4566812" cy="627151"/>
          </a:xfrm>
          <a:prstGeom prst="rect">
            <a:avLst/>
          </a:prstGeom>
          <a:noFill/>
        </p:spPr>
        <p:txBody>
          <a:bodyPr wrap="square" lIns="182672" tIns="146138" rIns="182672" bIns="146138"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latin typeface="Segoe UI Light"/>
              </a:rPr>
              <a:t>Write once, deploy anywhere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9114" y="3559001"/>
            <a:ext cx="2980612" cy="761137"/>
          </a:xfrm>
          <a:prstGeom prst="rect">
            <a:avLst/>
          </a:prstGeom>
        </p:spPr>
      </p:pic>
      <p:pic>
        <p:nvPicPr>
          <p:cNvPr id="16" name="Picture 15"/>
          <p:cNvPicPr>
            <a:picLocks noChangeAspect="1"/>
          </p:cNvPicPr>
          <p:nvPr/>
        </p:nvPicPr>
        <p:blipFill>
          <a:blip r:embed="rId8"/>
          <a:stretch>
            <a:fillRect/>
          </a:stretch>
        </p:blipFill>
        <p:spPr>
          <a:xfrm>
            <a:off x="5294182" y="2431674"/>
            <a:ext cx="1850476" cy="1096035"/>
          </a:xfrm>
          <a:prstGeom prst="rect">
            <a:avLst/>
          </a:prstGeom>
        </p:spPr>
      </p:pic>
      <p:pic>
        <p:nvPicPr>
          <p:cNvPr id="17" name="Picture 16"/>
          <p:cNvPicPr>
            <a:picLocks noChangeAspect="1"/>
          </p:cNvPicPr>
          <p:nvPr/>
        </p:nvPicPr>
        <p:blipFill>
          <a:blip r:embed="rId9"/>
          <a:stretch>
            <a:fillRect/>
          </a:stretch>
        </p:blipFill>
        <p:spPr>
          <a:xfrm>
            <a:off x="5260963" y="4334512"/>
            <a:ext cx="1916914" cy="1096035"/>
          </a:xfrm>
          <a:prstGeom prst="rect">
            <a:avLst/>
          </a:prstGeom>
        </p:spPr>
      </p:pic>
      <p:cxnSp>
        <p:nvCxnSpPr>
          <p:cNvPr id="10" name="Straight Arrow Connector 21"/>
          <p:cNvCxnSpPr>
            <a:stCxn id="29" idx="3"/>
          </p:cNvCxnSpPr>
          <p:nvPr/>
        </p:nvCxnSpPr>
        <p:spPr>
          <a:xfrm flipV="1">
            <a:off x="3030329" y="2831650"/>
            <a:ext cx="1986071" cy="1046180"/>
          </a:xfrm>
          <a:prstGeom prst="straightConnector1">
            <a:avLst/>
          </a:prstGeom>
          <a:ln w="38100">
            <a:solidFill>
              <a:schemeClr val="accent3"/>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30329" y="3877830"/>
            <a:ext cx="1992125" cy="1103960"/>
          </a:xfrm>
          <a:prstGeom prst="straightConnector1">
            <a:avLst/>
          </a:prstGeom>
          <a:ln w="38100">
            <a:solidFill>
              <a:schemeClr val="accent3"/>
            </a:solidFill>
            <a:headEnd type="none"/>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88024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par>
                          <p:cTn id="15" fill="hold">
                            <p:stCondLst>
                              <p:cond delay="2750"/>
                            </p:stCondLst>
                            <p:childTnLst>
                              <p:par>
                                <p:cTn id="16" presetID="10" presetClass="entr" presetSubtype="0" fill="hold" grpId="0" nodeType="afterEffect">
                                  <p:stCondLst>
                                    <p:cond delay="15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par>
                                <p:cTn id="24" presetID="10" presetClass="entr" presetSubtype="0" fill="hold"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1"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040832"/>
          </a:xfrm>
        </p:spPr>
        <p:txBody>
          <a:bodyPr/>
          <a:lstStyle/>
          <a:p>
            <a:pPr marL="0" indent="0">
              <a:buNone/>
            </a:pPr>
            <a:r>
              <a:rPr lang="en-US" dirty="0"/>
              <a:t>Windows Server Containers</a:t>
            </a:r>
          </a:p>
          <a:p>
            <a:pPr marL="342900" lvl="1" indent="0">
              <a:buNone/>
            </a:pPr>
            <a:r>
              <a:rPr lang="en-US" dirty="0"/>
              <a:t>Container must match host (i.e. Nano on Nano) </a:t>
            </a:r>
            <a:r>
              <a:rPr lang="en-US" i="1" dirty="0"/>
              <a:t>will be relaxed in the future…</a:t>
            </a:r>
            <a:endParaRPr lang="en-US" dirty="0"/>
          </a:p>
          <a:p>
            <a:pPr marL="342900" lvl="1" indent="0">
              <a:buNone/>
            </a:pPr>
            <a:endParaRPr lang="en-US" dirty="0"/>
          </a:p>
          <a:p>
            <a:pPr marL="0" indent="0">
              <a:buNone/>
            </a:pPr>
            <a:r>
              <a:rPr lang="en-US" dirty="0"/>
              <a:t>Hyper-V Containers</a:t>
            </a:r>
          </a:p>
          <a:p>
            <a:pPr marL="342900" lvl="1" indent="0">
              <a:buNone/>
            </a:pPr>
            <a:r>
              <a:rPr lang="en-US" dirty="0"/>
              <a:t>Container must be Nano Server. </a:t>
            </a:r>
            <a:r>
              <a:rPr lang="en-US" i="1" dirty="0"/>
              <a:t> Server Core support coming…</a:t>
            </a:r>
            <a:endParaRPr lang="en-US" dirty="0"/>
          </a:p>
          <a:p>
            <a:pPr marL="342900" lvl="1" indent="0">
              <a:buNone/>
            </a:pPr>
            <a:r>
              <a:rPr lang="en-US" dirty="0"/>
              <a:t>Host can be Nano Server, Windows Server Core or Windows Server w/Desktop</a:t>
            </a:r>
          </a:p>
        </p:txBody>
      </p:sp>
      <p:sp>
        <p:nvSpPr>
          <p:cNvPr id="2" name="Title 1"/>
          <p:cNvSpPr>
            <a:spLocks noGrp="1"/>
          </p:cNvSpPr>
          <p:nvPr>
            <p:ph type="title"/>
          </p:nvPr>
        </p:nvSpPr>
        <p:spPr/>
        <p:txBody>
          <a:bodyPr/>
          <a:lstStyle/>
          <a:p>
            <a:r>
              <a:rPr lang="en-US" sz="4800" dirty="0"/>
              <a:t>Operating System Deployment Modes </a:t>
            </a:r>
          </a:p>
        </p:txBody>
      </p:sp>
      <p:sp>
        <p:nvSpPr>
          <p:cNvPr id="6" name="Freeform 5"/>
          <p:cNvSpPr>
            <a:spLocks noChangeAspect="1" noEditPoints="1"/>
          </p:cNvSpPr>
          <p:nvPr/>
        </p:nvSpPr>
        <p:spPr bwMode="auto">
          <a:xfrm>
            <a:off x="1825749" y="4721398"/>
            <a:ext cx="1979037" cy="174449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pic>
        <p:nvPicPr>
          <p:cNvPr id="5" name="Picture 4"/>
          <p:cNvPicPr>
            <a:picLocks noChangeAspect="1"/>
          </p:cNvPicPr>
          <p:nvPr/>
        </p:nvPicPr>
        <p:blipFill>
          <a:blip r:embed="rId3"/>
          <a:stretch>
            <a:fillRect/>
          </a:stretch>
        </p:blipFill>
        <p:spPr>
          <a:xfrm>
            <a:off x="2220610" y="5233052"/>
            <a:ext cx="1164228" cy="665671"/>
          </a:xfrm>
          <a:prstGeom prst="rect">
            <a:avLst/>
          </a:prstGeom>
        </p:spPr>
      </p:pic>
      <p:sp>
        <p:nvSpPr>
          <p:cNvPr id="9" name="Rectangular Callout 8"/>
          <p:cNvSpPr/>
          <p:nvPr/>
        </p:nvSpPr>
        <p:spPr bwMode="auto">
          <a:xfrm>
            <a:off x="4339146" y="5618100"/>
            <a:ext cx="1440160" cy="847793"/>
          </a:xfrm>
          <a:prstGeom prst="wedgeRectCallout">
            <a:avLst>
              <a:gd name="adj1" fmla="val -95363"/>
              <a:gd name="adj2" fmla="val -15022"/>
            </a:avLst>
          </a:prstGeom>
          <a:solidFill>
            <a:schemeClr val="accent3"/>
          </a:solidFill>
          <a:ln>
            <a:solidFill>
              <a:schemeClr val="accent3"/>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a:gradFill>
                  <a:gsLst>
                    <a:gs pos="16814">
                      <a:srgbClr val="FFFFFF"/>
                    </a:gs>
                    <a:gs pos="46000">
                      <a:srgbClr val="FFFFFF"/>
                    </a:gs>
                  </a:gsLst>
                  <a:lin ang="5400000" scaled="0"/>
                </a:gradFill>
              </a:rPr>
              <a:t>Container Host</a:t>
            </a:r>
          </a:p>
        </p:txBody>
      </p:sp>
      <p:sp>
        <p:nvSpPr>
          <p:cNvPr id="10" name="Rectangular Callout 9"/>
          <p:cNvSpPr/>
          <p:nvPr/>
        </p:nvSpPr>
        <p:spPr bwMode="auto">
          <a:xfrm>
            <a:off x="366183" y="5023077"/>
            <a:ext cx="1440160" cy="678580"/>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1621061" y="6366661"/>
            <a:ext cx="238841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2" name="Freeform 11"/>
          <p:cNvSpPr>
            <a:spLocks noChangeAspect="1" noEditPoints="1"/>
          </p:cNvSpPr>
          <p:nvPr/>
        </p:nvSpPr>
        <p:spPr bwMode="auto">
          <a:xfrm>
            <a:off x="8090445" y="4865414"/>
            <a:ext cx="1979037" cy="167446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4" name="Rectangular Callout 13"/>
          <p:cNvSpPr/>
          <p:nvPr/>
        </p:nvSpPr>
        <p:spPr bwMode="auto">
          <a:xfrm>
            <a:off x="10626833" y="5032918"/>
            <a:ext cx="1440160" cy="847793"/>
          </a:xfrm>
          <a:prstGeom prst="wedgeRectCallout">
            <a:avLst>
              <a:gd name="adj1" fmla="val -121867"/>
              <a:gd name="adj2" fmla="val 5668"/>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a:gradFill>
                  <a:gsLst>
                    <a:gs pos="16814">
                      <a:srgbClr val="FFFFFF"/>
                    </a:gs>
                    <a:gs pos="46000">
                      <a:srgbClr val="FFFFFF"/>
                    </a:gs>
                  </a:gsLst>
                  <a:lin ang="5400000" scaled="0"/>
                </a:gradFill>
              </a:rPr>
              <a:t>Container Host</a:t>
            </a:r>
          </a:p>
        </p:txBody>
      </p:sp>
      <p:sp>
        <p:nvSpPr>
          <p:cNvPr id="16" name="TextBox 15"/>
          <p:cNvSpPr txBox="1"/>
          <p:nvPr/>
        </p:nvSpPr>
        <p:spPr>
          <a:xfrm>
            <a:off x="7885757" y="6440645"/>
            <a:ext cx="238841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7" name="Freeform 16"/>
          <p:cNvSpPr>
            <a:spLocks noChangeAspect="1" noEditPoints="1"/>
          </p:cNvSpPr>
          <p:nvPr/>
        </p:nvSpPr>
        <p:spPr bwMode="auto">
          <a:xfrm>
            <a:off x="8472086" y="4937422"/>
            <a:ext cx="1215752" cy="93896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8" name="Rectangular Callout 17"/>
          <p:cNvSpPr/>
          <p:nvPr/>
        </p:nvSpPr>
        <p:spPr bwMode="auto">
          <a:xfrm>
            <a:off x="10626833" y="6168651"/>
            <a:ext cx="1611100" cy="664145"/>
          </a:xfrm>
          <a:prstGeom prst="wedgeRectCallout">
            <a:avLst>
              <a:gd name="adj1" fmla="val -86608"/>
              <a:gd name="adj2" fmla="val -1879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600" dirty="0">
                <a:solidFill>
                  <a:schemeClr val="bg2"/>
                </a:solidFill>
              </a:rPr>
              <a:t>Virtual Machine Host</a:t>
            </a:r>
          </a:p>
        </p:txBody>
      </p:sp>
      <p:pic>
        <p:nvPicPr>
          <p:cNvPr id="13" name="Picture 12"/>
          <p:cNvPicPr>
            <a:picLocks noChangeAspect="1"/>
          </p:cNvPicPr>
          <p:nvPr/>
        </p:nvPicPr>
        <p:blipFill>
          <a:blip r:embed="rId3"/>
          <a:stretch>
            <a:fillRect/>
          </a:stretch>
        </p:blipFill>
        <p:spPr>
          <a:xfrm>
            <a:off x="8737332" y="5161417"/>
            <a:ext cx="685259" cy="391811"/>
          </a:xfrm>
          <a:prstGeom prst="rect">
            <a:avLst/>
          </a:prstGeom>
        </p:spPr>
      </p:pic>
      <p:sp>
        <p:nvSpPr>
          <p:cNvPr id="15" name="Rectangular Callout 14"/>
          <p:cNvSpPr/>
          <p:nvPr/>
        </p:nvSpPr>
        <p:spPr bwMode="auto">
          <a:xfrm>
            <a:off x="6876534" y="5138372"/>
            <a:ext cx="1440160" cy="678580"/>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9" name="TextBox 18"/>
          <p:cNvSpPr txBox="1"/>
          <p:nvPr/>
        </p:nvSpPr>
        <p:spPr>
          <a:xfrm>
            <a:off x="8100205" y="5747698"/>
            <a:ext cx="195951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2"/>
                </a:solidFill>
              </a:rPr>
              <a:t>Nested Virtual Machine</a:t>
            </a:r>
          </a:p>
        </p:txBody>
      </p:sp>
    </p:spTree>
    <p:extLst>
      <p:ext uri="{BB962C8B-B14F-4D97-AF65-F5344CB8AC3E}">
        <p14:creationId xmlns:p14="http://schemas.microsoft.com/office/powerpoint/2010/main" val="3941195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Where To Run Containers</a:t>
            </a:r>
          </a:p>
        </p:txBody>
      </p:sp>
      <p:sp>
        <p:nvSpPr>
          <p:cNvPr id="4" name="Text Placeholder 3"/>
          <p:cNvSpPr>
            <a:spLocks noGrp="1"/>
          </p:cNvSpPr>
          <p:nvPr>
            <p:ph type="body" sz="quarter" idx="10"/>
          </p:nvPr>
        </p:nvSpPr>
        <p:spPr>
          <a:xfrm>
            <a:off x="274639" y="1212848"/>
            <a:ext cx="5943598" cy="5180013"/>
          </a:xfrm>
        </p:spPr>
        <p:txBody>
          <a:bodyPr>
            <a:normAutofit/>
          </a:bodyPr>
          <a:lstStyle/>
          <a:p>
            <a:r>
              <a:rPr lang="en-US" dirty="0"/>
              <a:t>Azure</a:t>
            </a:r>
          </a:p>
          <a:p>
            <a:pPr lvl="1"/>
            <a:r>
              <a:rPr lang="en-US" dirty="0"/>
              <a:t>Windows Server 2016 TP4 Image In Marketplace</a:t>
            </a:r>
          </a:p>
          <a:p>
            <a:pPr lvl="1"/>
            <a:r>
              <a:rPr lang="en-US" dirty="0"/>
              <a:t>Only Windows Server Containers</a:t>
            </a:r>
          </a:p>
          <a:p>
            <a:endParaRPr lang="en-US" dirty="0"/>
          </a:p>
          <a:p>
            <a:r>
              <a:rPr lang="en-US" dirty="0"/>
              <a:t>Existing Server/Physical or VM</a:t>
            </a:r>
          </a:p>
          <a:p>
            <a:pPr lvl="1"/>
            <a:r>
              <a:rPr lang="en-US" dirty="0"/>
              <a:t>Install Windows Server 2016 TP4</a:t>
            </a:r>
          </a:p>
          <a:p>
            <a:pPr lvl="1"/>
            <a:r>
              <a:rPr lang="en-US" dirty="0"/>
              <a:t>Windows Server and/or Hyper-V Containers</a:t>
            </a:r>
          </a:p>
          <a:p>
            <a:endParaRPr lang="en-US" dirty="0"/>
          </a:p>
          <a:p>
            <a:r>
              <a:rPr lang="en-US" dirty="0"/>
              <a:t>Nested Virtualization on Hyper-V</a:t>
            </a:r>
          </a:p>
          <a:p>
            <a:pPr lvl="1"/>
            <a:r>
              <a:rPr lang="en-US" dirty="0"/>
              <a:t>VM on Windows 10 or Windows Server 2016 TP4</a:t>
            </a:r>
          </a:p>
          <a:p>
            <a:pPr lvl="1"/>
            <a:r>
              <a:rPr lang="en-US" dirty="0"/>
              <a:t>Windows Server and/or Hyper-V Containers</a:t>
            </a:r>
          </a:p>
        </p:txBody>
      </p:sp>
      <p:sp>
        <p:nvSpPr>
          <p:cNvPr id="7" name="Text Placeholder 6"/>
          <p:cNvSpPr>
            <a:spLocks noGrp="1"/>
          </p:cNvSpPr>
          <p:nvPr>
            <p:ph type="body" sz="quarter" idx="11"/>
          </p:nvPr>
        </p:nvSpPr>
        <p:spPr/>
        <p:txBody>
          <a:bodyPr/>
          <a:lstStyle/>
          <a:p>
            <a:endParaRPr lang="en-US"/>
          </a:p>
        </p:txBody>
      </p:sp>
      <p:pic>
        <p:nvPicPr>
          <p:cNvPr id="2" name="Picture 1"/>
          <p:cNvPicPr>
            <a:picLocks noChangeAspect="1"/>
          </p:cNvPicPr>
          <p:nvPr/>
        </p:nvPicPr>
        <p:blipFill rotWithShape="1">
          <a:blip r:embed="rId2"/>
          <a:srcRect b="2817"/>
          <a:stretch/>
        </p:blipFill>
        <p:spPr>
          <a:xfrm>
            <a:off x="6393320" y="1135062"/>
            <a:ext cx="5763755" cy="5257799"/>
          </a:xfrm>
          <a:prstGeom prst="rect">
            <a:avLst/>
          </a:prstGeom>
        </p:spPr>
      </p:pic>
      <p:sp>
        <p:nvSpPr>
          <p:cNvPr id="8" name="Rectangle 7"/>
          <p:cNvSpPr/>
          <p:nvPr/>
        </p:nvSpPr>
        <p:spPr bwMode="auto">
          <a:xfrm>
            <a:off x="8199437" y="4194020"/>
            <a:ext cx="3657600" cy="2198842"/>
          </a:xfrm>
          <a:prstGeom prst="rect">
            <a:avLst/>
          </a:prstGeom>
          <a:noFill/>
          <a:ln w="57150">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91538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01436" y="2201862"/>
            <a:ext cx="10235966" cy="1679575"/>
          </a:xfrm>
        </p:spPr>
        <p:txBody>
          <a:bodyPr/>
          <a:lstStyle/>
          <a:p>
            <a:r>
              <a:rPr lang="en-US" dirty="0"/>
              <a:t>Announcing: </a:t>
            </a:r>
            <a:br>
              <a:rPr lang="en-US" dirty="0"/>
            </a:br>
            <a:r>
              <a:rPr lang="en-US" dirty="0"/>
              <a:t>	Hyper-V Containers coming to 			Windows 10</a:t>
            </a:r>
          </a:p>
        </p:txBody>
      </p:sp>
    </p:spTree>
    <p:extLst>
      <p:ext uri="{BB962C8B-B14F-4D97-AF65-F5344CB8AC3E}">
        <p14:creationId xmlns:p14="http://schemas.microsoft.com/office/powerpoint/2010/main" val="14312929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7" y="1209973"/>
            <a:ext cx="10820399" cy="2677656"/>
          </a:xfrm>
        </p:spPr>
        <p:txBody>
          <a:bodyPr/>
          <a:lstStyle/>
          <a:p>
            <a:r>
              <a:rPr lang="en-US" i="1" dirty="0"/>
              <a:t>Demo</a:t>
            </a:r>
            <a:r>
              <a:rPr lang="en-US" dirty="0"/>
              <a:t/>
            </a:r>
            <a:br>
              <a:rPr lang="en-US" dirty="0"/>
            </a:br>
            <a:r>
              <a:rPr lang="en-US" sz="5400" dirty="0"/>
              <a:t>	Nano Server and 							Hyper-V Containers</a:t>
            </a:r>
            <a:endParaRPr lang="en-US" dirty="0"/>
          </a:p>
        </p:txBody>
      </p:sp>
      <p:sp>
        <p:nvSpPr>
          <p:cNvPr id="5" name="Text Placeholder 4"/>
          <p:cNvSpPr>
            <a:spLocks noGrp="1"/>
          </p:cNvSpPr>
          <p:nvPr>
            <p:ph type="body" sz="quarter" idx="12"/>
          </p:nvPr>
        </p:nvSpPr>
        <p:spPr/>
        <p:txBody>
          <a:bodyPr/>
          <a:lstStyle/>
          <a:p>
            <a:r>
              <a:rPr lang="en-US" dirty="0"/>
              <a:t>Taylor Brown</a:t>
            </a:r>
          </a:p>
        </p:txBody>
      </p:sp>
    </p:spTree>
    <p:extLst>
      <p:ext uri="{BB962C8B-B14F-4D97-AF65-F5344CB8AC3E}">
        <p14:creationId xmlns:p14="http://schemas.microsoft.com/office/powerpoint/2010/main" val="10552936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10 and Hyper-V Containers</a:t>
            </a:r>
          </a:p>
        </p:txBody>
      </p:sp>
      <p:sp>
        <p:nvSpPr>
          <p:cNvPr id="4" name="Text Placeholder 3"/>
          <p:cNvSpPr>
            <a:spLocks noGrp="1"/>
          </p:cNvSpPr>
          <p:nvPr>
            <p:ph type="body" sz="quarter" idx="10"/>
          </p:nvPr>
        </p:nvSpPr>
        <p:spPr>
          <a:xfrm>
            <a:off x="274639" y="1212848"/>
            <a:ext cx="7086598" cy="5484813"/>
          </a:xfrm>
        </p:spPr>
        <p:txBody>
          <a:bodyPr>
            <a:normAutofit fontScale="92500" lnSpcReduction="10000"/>
          </a:bodyPr>
          <a:lstStyle/>
          <a:p>
            <a:r>
              <a:rPr lang="en-US" dirty="0"/>
              <a:t>Platform support in Windows Insider builds</a:t>
            </a:r>
          </a:p>
          <a:p>
            <a:r>
              <a:rPr lang="en-US" sz="2100" dirty="0">
                <a:gradFill>
                  <a:gsLst>
                    <a:gs pos="1250">
                      <a:schemeClr val="tx1"/>
                    </a:gs>
                    <a:gs pos="100000">
                      <a:schemeClr val="tx1"/>
                    </a:gs>
                  </a:gsLst>
                  <a:lin ang="5400000" scaled="0"/>
                </a:gradFill>
                <a:latin typeface="+mn-lt"/>
              </a:rPr>
              <a:t>Enable the “Containers” and “Hyper-V” Feature</a:t>
            </a:r>
          </a:p>
          <a:p>
            <a:endParaRPr lang="en-US" dirty="0"/>
          </a:p>
          <a:p>
            <a:r>
              <a:rPr lang="en-US" dirty="0"/>
              <a:t>Nano Server Only</a:t>
            </a:r>
          </a:p>
          <a:p>
            <a:pPr lvl="1"/>
            <a:r>
              <a:rPr lang="en-US" dirty="0"/>
              <a:t>Windows Server Core support coming…</a:t>
            </a:r>
          </a:p>
          <a:p>
            <a:endParaRPr lang="en-US" dirty="0"/>
          </a:p>
          <a:p>
            <a:r>
              <a:rPr lang="en-US" dirty="0"/>
              <a:t>Docker Engine and Container OS Image available along with Windows Server 2016 Technical Preview 5 soon…</a:t>
            </a:r>
          </a:p>
          <a:p>
            <a:endParaRPr lang="en-US" dirty="0"/>
          </a:p>
          <a:p>
            <a:r>
              <a:rPr lang="en-US" dirty="0"/>
              <a:t>See </a:t>
            </a:r>
            <a:r>
              <a:rPr lang="en-US" dirty="0">
                <a:hlinkClick r:id="rId2"/>
              </a:rPr>
              <a:t>http://aka.ms/containers</a:t>
            </a:r>
            <a:endParaRPr lang="en-US" dirty="0"/>
          </a:p>
        </p:txBody>
      </p:sp>
      <p:pic>
        <p:nvPicPr>
          <p:cNvPr id="6" name="Picture 5"/>
          <p:cNvPicPr>
            <a:picLocks noChangeAspect="1"/>
          </p:cNvPicPr>
          <p:nvPr/>
        </p:nvPicPr>
        <p:blipFill rotWithShape="1">
          <a:blip r:embed="rId3"/>
          <a:srcRect l="1157" t="1689" r="1134" b="1689"/>
          <a:stretch/>
        </p:blipFill>
        <p:spPr>
          <a:xfrm>
            <a:off x="7799500" y="2868919"/>
            <a:ext cx="4343400" cy="38287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883717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6254"/>
          </a:xfrm>
        </p:spPr>
        <p:txBody>
          <a:bodyPr/>
          <a:lstStyle/>
          <a:p>
            <a:r>
              <a:rPr lang="en-US" dirty="0"/>
              <a:t>Packaging apps using Windows Server App (WSA) installer</a:t>
            </a:r>
          </a:p>
        </p:txBody>
      </p:sp>
    </p:spTree>
    <p:extLst>
      <p:ext uri="{BB962C8B-B14F-4D97-AF65-F5344CB8AC3E}">
        <p14:creationId xmlns:p14="http://schemas.microsoft.com/office/powerpoint/2010/main" val="37091915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4050340"/>
          </a:xfrm>
        </p:spPr>
        <p:txBody>
          <a:bodyPr/>
          <a:lstStyle/>
          <a:p>
            <a:pPr marL="0" indent="0">
              <a:buNone/>
            </a:pPr>
            <a:r>
              <a:rPr lang="en-US" dirty="0"/>
              <a:t>Can’t just port MSI to Nano Server</a:t>
            </a:r>
          </a:p>
          <a:p>
            <a:pPr lvl="1"/>
            <a:r>
              <a:rPr lang="en-US" dirty="0"/>
              <a:t>MSI has significant GUI dependencies</a:t>
            </a:r>
          </a:p>
          <a:p>
            <a:pPr lvl="1"/>
            <a:r>
              <a:rPr lang="en-US" dirty="0"/>
              <a:t>Custom Actions allow for any code to be run</a:t>
            </a:r>
          </a:p>
          <a:p>
            <a:pPr marL="0" indent="0">
              <a:buNone/>
            </a:pPr>
            <a:r>
              <a:rPr lang="en-US" dirty="0"/>
              <a:t>Reliability</a:t>
            </a:r>
          </a:p>
          <a:p>
            <a:pPr lvl="1"/>
            <a:r>
              <a:rPr lang="en-US" dirty="0"/>
              <a:t>Custom Actions can be fragile</a:t>
            </a:r>
          </a:p>
          <a:p>
            <a:pPr lvl="1"/>
            <a:r>
              <a:rPr lang="en-US" dirty="0"/>
              <a:t>No guarantee that uninstall actually removes all installed assets, potentially leaving the system in an unknown state</a:t>
            </a:r>
          </a:p>
          <a:p>
            <a:endParaRPr lang="en-US" dirty="0"/>
          </a:p>
        </p:txBody>
      </p:sp>
      <p:sp>
        <p:nvSpPr>
          <p:cNvPr id="2" name="Title 1"/>
          <p:cNvSpPr>
            <a:spLocks noGrp="1"/>
          </p:cNvSpPr>
          <p:nvPr>
            <p:ph type="title"/>
          </p:nvPr>
        </p:nvSpPr>
        <p:spPr/>
        <p:txBody>
          <a:bodyPr/>
          <a:lstStyle/>
          <a:p>
            <a:r>
              <a:rPr lang="en-US"/>
              <a:t>MSI is not supported on Nano Server</a:t>
            </a:r>
            <a:endParaRPr lang="en-US" dirty="0"/>
          </a:p>
        </p:txBody>
      </p:sp>
    </p:spTree>
    <p:extLst>
      <p:ext uri="{BB962C8B-B14F-4D97-AF65-F5344CB8AC3E}">
        <p14:creationId xmlns:p14="http://schemas.microsoft.com/office/powerpoint/2010/main" val="37548178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34" y="195855"/>
            <a:ext cx="4788105" cy="917575"/>
          </a:xfrm>
        </p:spPr>
        <p:txBody>
          <a:bodyPr>
            <a:normAutofit fontScale="90000"/>
          </a:bodyPr>
          <a:lstStyle/>
          <a:p>
            <a:r>
              <a:rPr lang="en-US" sz="4692" dirty="0"/>
              <a:t>Tenets of Development</a:t>
            </a:r>
          </a:p>
        </p:txBody>
      </p:sp>
      <p:sp>
        <p:nvSpPr>
          <p:cNvPr id="9" name="Rectangle 8"/>
          <p:cNvSpPr/>
          <p:nvPr/>
        </p:nvSpPr>
        <p:spPr bwMode="auto">
          <a:xfrm>
            <a:off x="4902739" y="-1"/>
            <a:ext cx="7534316" cy="6994525"/>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algn="ctr" defTabSz="950952" fontAlgn="base">
              <a:spcBef>
                <a:spcPct val="0"/>
              </a:spcBef>
              <a:spcAft>
                <a:spcPct val="0"/>
              </a:spcAft>
            </a:pPr>
            <a:endParaRPr lang="en-US" sz="2176" dirty="0">
              <a:gradFill>
                <a:gsLst>
                  <a:gs pos="16814">
                    <a:srgbClr val="FFFFFF"/>
                  </a:gs>
                  <a:gs pos="46000">
                    <a:srgbClr val="FFFFFF"/>
                  </a:gs>
                </a:gsLst>
                <a:lin ang="5400000" scaled="0"/>
              </a:gradFill>
            </a:endParaRPr>
          </a:p>
        </p:txBody>
      </p:sp>
      <p:sp>
        <p:nvSpPr>
          <p:cNvPr id="30" name="Content Placeholder 3"/>
          <p:cNvSpPr txBox="1">
            <a:spLocks/>
          </p:cNvSpPr>
          <p:nvPr/>
        </p:nvSpPr>
        <p:spPr>
          <a:xfrm>
            <a:off x="5116844" y="162185"/>
            <a:ext cx="7113305" cy="497388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48" b="1" dirty="0">
                <a:solidFill>
                  <a:schemeClr val="bg1"/>
                </a:solidFill>
              </a:rPr>
              <a:t>Develop </a:t>
            </a:r>
            <a:r>
              <a:rPr lang="en-US" sz="2448" dirty="0">
                <a:solidFill>
                  <a:schemeClr val="bg1"/>
                </a:solidFill>
              </a:rPr>
              <a:t>– minimize your dependencies</a:t>
            </a:r>
          </a:p>
          <a:p>
            <a:pPr marL="0" indent="0">
              <a:buNone/>
            </a:pPr>
            <a:endParaRPr lang="en-US" sz="2448" b="1" dirty="0">
              <a:solidFill>
                <a:schemeClr val="bg1"/>
              </a:solidFill>
            </a:endParaRPr>
          </a:p>
          <a:p>
            <a:pPr marL="0" indent="0">
              <a:buNone/>
            </a:pPr>
            <a:r>
              <a:rPr lang="en-US" sz="2448" b="1" dirty="0">
                <a:solidFill>
                  <a:schemeClr val="bg1"/>
                </a:solidFill>
              </a:rPr>
              <a:t>Package</a:t>
            </a:r>
            <a:r>
              <a:rPr lang="en-US" sz="2448" dirty="0">
                <a:solidFill>
                  <a:schemeClr val="bg1"/>
                </a:solidFill>
              </a:rPr>
              <a:t> – know your dependencies</a:t>
            </a:r>
          </a:p>
          <a:p>
            <a:pPr marL="0" indent="0">
              <a:buNone/>
            </a:pPr>
            <a:endParaRPr lang="en-US" sz="2448" b="1" dirty="0">
              <a:solidFill>
                <a:schemeClr val="bg1"/>
              </a:solidFill>
            </a:endParaRPr>
          </a:p>
          <a:p>
            <a:pPr marL="0" indent="0">
              <a:buNone/>
            </a:pPr>
            <a:r>
              <a:rPr lang="en-US" sz="2448" b="1" dirty="0">
                <a:solidFill>
                  <a:schemeClr val="bg1"/>
                </a:solidFill>
              </a:rPr>
              <a:t>Configure </a:t>
            </a:r>
            <a:r>
              <a:rPr lang="en-US" sz="2448" dirty="0">
                <a:solidFill>
                  <a:schemeClr val="bg1"/>
                </a:solidFill>
              </a:rPr>
              <a:t>– use intent based configuration</a:t>
            </a:r>
          </a:p>
          <a:p>
            <a:pPr marL="0" indent="0">
              <a:buNone/>
            </a:pPr>
            <a:endParaRPr lang="en-US" sz="2448" b="1" dirty="0">
              <a:solidFill>
                <a:schemeClr val="bg1"/>
              </a:solidFill>
            </a:endParaRPr>
          </a:p>
          <a:p>
            <a:pPr marL="0" indent="0">
              <a:buNone/>
            </a:pPr>
            <a:r>
              <a:rPr lang="en-US" sz="2448" b="1" dirty="0">
                <a:solidFill>
                  <a:schemeClr val="bg1"/>
                </a:solidFill>
              </a:rPr>
              <a:t>Deploy </a:t>
            </a:r>
            <a:r>
              <a:rPr lang="en-US" sz="2448" dirty="0">
                <a:solidFill>
                  <a:schemeClr val="bg1"/>
                </a:solidFill>
              </a:rPr>
              <a:t>– use modular, componentized deployments</a:t>
            </a:r>
          </a:p>
          <a:p>
            <a:pPr marL="0" indent="0">
              <a:buNone/>
            </a:pPr>
            <a:endParaRPr lang="en-US" sz="2448" b="1" dirty="0">
              <a:solidFill>
                <a:schemeClr val="bg1"/>
              </a:solidFill>
            </a:endParaRPr>
          </a:p>
          <a:p>
            <a:pPr marL="0" indent="0">
              <a:buNone/>
            </a:pPr>
            <a:r>
              <a:rPr lang="en-US" sz="2448" b="1" dirty="0">
                <a:solidFill>
                  <a:schemeClr val="bg1"/>
                </a:solidFill>
              </a:rPr>
              <a:t>Run</a:t>
            </a:r>
            <a:r>
              <a:rPr lang="en-US" sz="2448" dirty="0">
                <a:solidFill>
                  <a:schemeClr val="bg1"/>
                </a:solidFill>
              </a:rPr>
              <a:t> – use physical hosts, VMs, or containers</a:t>
            </a:r>
          </a:p>
          <a:p>
            <a:pPr marL="0" indent="0">
              <a:buNone/>
            </a:pPr>
            <a:endParaRPr lang="en-US" sz="2448" b="1" dirty="0">
              <a:solidFill>
                <a:schemeClr val="bg1"/>
              </a:solidFill>
            </a:endParaRPr>
          </a:p>
          <a:p>
            <a:pPr marL="0" indent="0">
              <a:buNone/>
            </a:pPr>
            <a:r>
              <a:rPr lang="en-US" sz="2448" b="1" dirty="0">
                <a:solidFill>
                  <a:schemeClr val="bg1"/>
                </a:solidFill>
              </a:rPr>
              <a:t>Test </a:t>
            </a:r>
            <a:r>
              <a:rPr lang="en-US" sz="2448" dirty="0">
                <a:solidFill>
                  <a:schemeClr val="bg1"/>
                </a:solidFill>
              </a:rPr>
              <a:t>– use unit tests</a:t>
            </a:r>
          </a:p>
          <a:p>
            <a:pPr marL="0" indent="0">
              <a:buNone/>
            </a:pPr>
            <a:endParaRPr lang="en-US" sz="2448" b="1" dirty="0">
              <a:solidFill>
                <a:schemeClr val="bg1"/>
              </a:solidFill>
            </a:endParaRPr>
          </a:p>
          <a:p>
            <a:pPr marL="0" indent="0">
              <a:buNone/>
            </a:pPr>
            <a:r>
              <a:rPr lang="en-US" sz="2448" b="1" dirty="0">
                <a:solidFill>
                  <a:schemeClr val="bg1"/>
                </a:solidFill>
              </a:rPr>
              <a:t>Secure </a:t>
            </a:r>
            <a:r>
              <a:rPr lang="en-US" sz="2448" dirty="0">
                <a:solidFill>
                  <a:schemeClr val="bg1"/>
                </a:solidFill>
              </a:rPr>
              <a:t>– don’t let security be an after thought or add-on</a:t>
            </a:r>
          </a:p>
        </p:txBody>
      </p:sp>
    </p:spTree>
    <p:extLst>
      <p:ext uri="{BB962C8B-B14F-4D97-AF65-F5344CB8AC3E}">
        <p14:creationId xmlns:p14="http://schemas.microsoft.com/office/powerpoint/2010/main" val="176436641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4124206"/>
          </a:xfrm>
        </p:spPr>
        <p:txBody>
          <a:bodyPr/>
          <a:lstStyle/>
          <a:p>
            <a:pPr marL="0" indent="0">
              <a:buNone/>
            </a:pPr>
            <a:r>
              <a:rPr lang="en-US" dirty="0"/>
              <a:t>A new Server installer based on declarative APPX</a:t>
            </a:r>
          </a:p>
          <a:p>
            <a:pPr lvl="1"/>
            <a:r>
              <a:rPr lang="en-US" dirty="0"/>
              <a:t>Declare install actions in a manifest</a:t>
            </a:r>
          </a:p>
          <a:p>
            <a:pPr lvl="1"/>
            <a:r>
              <a:rPr lang="en-US" dirty="0"/>
              <a:t>Promotes Server specific install actions to first class citizens</a:t>
            </a:r>
          </a:p>
          <a:p>
            <a:pPr lvl="1"/>
            <a:r>
              <a:rPr lang="en-US" dirty="0"/>
              <a:t>Allows intra package dependencies </a:t>
            </a:r>
          </a:p>
          <a:p>
            <a:pPr marL="0" indent="0">
              <a:buNone/>
            </a:pPr>
            <a:r>
              <a:rPr lang="en-US" dirty="0"/>
              <a:t>Not specific to Nano Server</a:t>
            </a:r>
          </a:p>
          <a:p>
            <a:pPr lvl="1"/>
            <a:r>
              <a:rPr lang="en-US" dirty="0"/>
              <a:t>Will be available in Server Core and Server with Desktop </a:t>
            </a:r>
            <a:r>
              <a:rPr lang="en-US" dirty="0" err="1"/>
              <a:t>Exp</a:t>
            </a:r>
            <a:endParaRPr lang="en-US" dirty="0"/>
          </a:p>
          <a:p>
            <a:pPr marL="0" indent="0">
              <a:buNone/>
            </a:pPr>
            <a:r>
              <a:rPr lang="en-US" dirty="0"/>
              <a:t>Extends the </a:t>
            </a:r>
            <a:r>
              <a:rPr lang="en-US" dirty="0" err="1"/>
              <a:t>AppX</a:t>
            </a:r>
            <a:r>
              <a:rPr lang="en-US" dirty="0"/>
              <a:t> schema</a:t>
            </a:r>
          </a:p>
          <a:p>
            <a:pPr lvl="1" indent="-342900"/>
            <a:r>
              <a:rPr lang="en-US" dirty="0"/>
              <a:t>Allows for Server specific Extensions, such as NT Services</a:t>
            </a:r>
          </a:p>
        </p:txBody>
      </p:sp>
      <p:sp>
        <p:nvSpPr>
          <p:cNvPr id="2" name="Title 1"/>
          <p:cNvSpPr>
            <a:spLocks noGrp="1"/>
          </p:cNvSpPr>
          <p:nvPr>
            <p:ph type="title"/>
          </p:nvPr>
        </p:nvSpPr>
        <p:spPr/>
        <p:txBody>
          <a:bodyPr/>
          <a:lstStyle/>
          <a:p>
            <a:r>
              <a:rPr lang="en-US"/>
              <a:t>Windows Server App (WSA) installer</a:t>
            </a:r>
            <a:endParaRPr lang="en-US" dirty="0"/>
          </a:p>
        </p:txBody>
      </p:sp>
    </p:spTree>
    <p:extLst>
      <p:ext uri="{BB962C8B-B14F-4D97-AF65-F5344CB8AC3E}">
        <p14:creationId xmlns:p14="http://schemas.microsoft.com/office/powerpoint/2010/main" val="11558844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3459409"/>
          </a:xfrm>
        </p:spPr>
        <p:txBody>
          <a:bodyPr/>
          <a:lstStyle/>
          <a:p>
            <a:pPr marL="0" indent="0">
              <a:buNone/>
            </a:pPr>
            <a:r>
              <a:rPr lang="en-US" dirty="0"/>
              <a:t>Developers describe Server Extensions in the WSA manifest </a:t>
            </a:r>
          </a:p>
          <a:p>
            <a:pPr marL="0" indent="0">
              <a:buNone/>
            </a:pPr>
            <a:r>
              <a:rPr lang="en-US" dirty="0"/>
              <a:t>Supports online install</a:t>
            </a:r>
          </a:p>
          <a:p>
            <a:pPr lvl="1"/>
            <a:r>
              <a:rPr lang="en-US" dirty="0"/>
              <a:t>Roadmap includes plans to support offline install (post Windows Server 2016)</a:t>
            </a:r>
          </a:p>
          <a:p>
            <a:pPr marL="0" indent="0">
              <a:buNone/>
            </a:pPr>
            <a:r>
              <a:rPr lang="en-US" dirty="0"/>
              <a:t>Does not allow custom code during installation</a:t>
            </a:r>
          </a:p>
          <a:p>
            <a:pPr lvl="1"/>
            <a:r>
              <a:rPr lang="en-US" dirty="0"/>
              <a:t>More consistent and reliable installs and uninstalls</a:t>
            </a:r>
          </a:p>
        </p:txBody>
      </p:sp>
      <p:sp>
        <p:nvSpPr>
          <p:cNvPr id="2" name="Title 1"/>
          <p:cNvSpPr>
            <a:spLocks noGrp="1"/>
          </p:cNvSpPr>
          <p:nvPr>
            <p:ph type="title"/>
          </p:nvPr>
        </p:nvSpPr>
        <p:spPr/>
        <p:txBody>
          <a:bodyPr/>
          <a:lstStyle/>
          <a:p>
            <a:r>
              <a:rPr lang="en-US"/>
              <a:t>Windows Server App (WSA) Installer (cont.)</a:t>
            </a:r>
            <a:endParaRPr lang="en-US" dirty="0"/>
          </a:p>
        </p:txBody>
      </p:sp>
    </p:spTree>
    <p:extLst>
      <p:ext uri="{BB962C8B-B14F-4D97-AF65-F5344CB8AC3E}">
        <p14:creationId xmlns:p14="http://schemas.microsoft.com/office/powerpoint/2010/main" val="31436252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pPr marL="0" indent="0">
              <a:buNone/>
            </a:pPr>
            <a:r>
              <a:rPr lang="en-US" dirty="0"/>
              <a:t>Files and Registry</a:t>
            </a:r>
          </a:p>
          <a:p>
            <a:pPr marL="0" indent="0">
              <a:buNone/>
            </a:pPr>
            <a:r>
              <a:rPr lang="en-US" dirty="0"/>
              <a:t>Server Extensions</a:t>
            </a:r>
          </a:p>
          <a:p>
            <a:pPr lvl="1"/>
            <a:r>
              <a:rPr lang="en-US" dirty="0"/>
              <a:t>NT Services </a:t>
            </a:r>
          </a:p>
          <a:p>
            <a:pPr lvl="1"/>
            <a:r>
              <a:rPr lang="en-US" dirty="0"/>
              <a:t>COM Objects</a:t>
            </a:r>
          </a:p>
          <a:p>
            <a:pPr lvl="1"/>
            <a:r>
              <a:rPr lang="en-US" dirty="0"/>
              <a:t>WMI</a:t>
            </a:r>
          </a:p>
          <a:p>
            <a:pPr lvl="1"/>
            <a:r>
              <a:rPr lang="en-US" dirty="0"/>
              <a:t>Performance Counter*</a:t>
            </a:r>
          </a:p>
          <a:p>
            <a:pPr lvl="1"/>
            <a:r>
              <a:rPr lang="en-US" dirty="0"/>
              <a:t>ETW events*</a:t>
            </a:r>
          </a:p>
        </p:txBody>
      </p:sp>
      <p:sp>
        <p:nvSpPr>
          <p:cNvPr id="3" name="Title 2"/>
          <p:cNvSpPr>
            <a:spLocks noGrp="1"/>
          </p:cNvSpPr>
          <p:nvPr>
            <p:ph type="title"/>
          </p:nvPr>
        </p:nvSpPr>
        <p:spPr/>
        <p:txBody>
          <a:bodyPr/>
          <a:lstStyle/>
          <a:p>
            <a:r>
              <a:rPr lang="en-US"/>
              <a:t>Declarative Server Application</a:t>
            </a:r>
            <a:endParaRPr lang="en-US" dirty="0"/>
          </a:p>
        </p:txBody>
      </p:sp>
      <p:sp>
        <p:nvSpPr>
          <p:cNvPr id="4" name="TextBox 3"/>
          <p:cNvSpPr txBox="1"/>
          <p:nvPr/>
        </p:nvSpPr>
        <p:spPr>
          <a:xfrm>
            <a:off x="6446837" y="6469062"/>
            <a:ext cx="7010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 - additions in the next Technical Preview</a:t>
            </a:r>
          </a:p>
        </p:txBody>
      </p:sp>
    </p:spTree>
    <p:extLst>
      <p:ext uri="{BB962C8B-B14F-4D97-AF65-F5344CB8AC3E}">
        <p14:creationId xmlns:p14="http://schemas.microsoft.com/office/powerpoint/2010/main" val="142118127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691062"/>
          </a:xfrm>
        </p:spPr>
        <p:txBody>
          <a:bodyPr/>
          <a:lstStyle/>
          <a:p>
            <a:pPr marL="0" indent="0">
              <a:buNone/>
            </a:pPr>
            <a:r>
              <a:rPr lang="en-US" dirty="0"/>
              <a:t>Need to support installation on Nano Server</a:t>
            </a:r>
          </a:p>
          <a:p>
            <a:pPr marL="0" indent="0">
              <a:buNone/>
            </a:pPr>
            <a:r>
              <a:rPr lang="en-US" dirty="0"/>
              <a:t>Installation involves system/OS level changes</a:t>
            </a:r>
          </a:p>
          <a:p>
            <a:pPr marL="0" indent="0">
              <a:buNone/>
            </a:pPr>
            <a:r>
              <a:rPr lang="en-US" dirty="0"/>
              <a:t>Requirements to </a:t>
            </a:r>
          </a:p>
          <a:p>
            <a:pPr lvl="1"/>
            <a:r>
              <a:rPr lang="en-US" dirty="0"/>
              <a:t>Support Uninstall and Servicing</a:t>
            </a:r>
          </a:p>
          <a:p>
            <a:pPr lvl="1"/>
            <a:r>
              <a:rPr lang="en-US" dirty="0"/>
              <a:t>Declare dependency on Windows features or framework packages (post Windows Server 2016)</a:t>
            </a:r>
          </a:p>
          <a:p>
            <a:pPr marL="0" indent="0">
              <a:buNone/>
            </a:pPr>
            <a:r>
              <a:rPr lang="en-US" dirty="0"/>
              <a:t>When not to use WSA, must</a:t>
            </a:r>
          </a:p>
          <a:p>
            <a:pPr lvl="1"/>
            <a:r>
              <a:rPr lang="en-US" sz="2800" dirty="0"/>
              <a:t>Have a GUI</a:t>
            </a:r>
          </a:p>
          <a:p>
            <a:pPr lvl="1"/>
            <a:r>
              <a:rPr lang="en-US" sz="2800" dirty="0"/>
              <a:t>Take interactive user input</a:t>
            </a:r>
          </a:p>
          <a:p>
            <a:pPr lvl="1"/>
            <a:r>
              <a:rPr lang="en-US" sz="2800" dirty="0"/>
              <a:t>Run custom code</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a:t>When to use WSA</a:t>
            </a:r>
            <a:endParaRPr lang="en-US" dirty="0"/>
          </a:p>
        </p:txBody>
      </p:sp>
    </p:spTree>
    <p:extLst>
      <p:ext uri="{BB962C8B-B14F-4D97-AF65-F5344CB8AC3E}">
        <p14:creationId xmlns:p14="http://schemas.microsoft.com/office/powerpoint/2010/main" val="276697761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46134"/>
          </a:xfrm>
        </p:spPr>
        <p:txBody>
          <a:bodyPr/>
          <a:lstStyle/>
          <a:p>
            <a:pPr marL="0" indent="0">
              <a:buNone/>
            </a:pPr>
            <a:r>
              <a:rPr lang="en-US" dirty="0"/>
              <a:t>WSA Packaging</a:t>
            </a:r>
          </a:p>
          <a:p>
            <a:pPr lvl="1"/>
            <a:r>
              <a:rPr lang="en-US" dirty="0"/>
              <a:t>Author Manifest file</a:t>
            </a:r>
          </a:p>
          <a:p>
            <a:pPr lvl="1"/>
            <a:r>
              <a:rPr lang="en-US" dirty="0"/>
              <a:t>Use MakeAppx.exe to create the WSA (.appx) package</a:t>
            </a:r>
          </a:p>
          <a:p>
            <a:pPr lvl="1"/>
            <a:r>
              <a:rPr lang="en-US" dirty="0"/>
              <a:t>Digitally sign. </a:t>
            </a:r>
            <a:r>
              <a:rPr lang="en-US" dirty="0" err="1"/>
              <a:t>E.x</a:t>
            </a:r>
            <a:r>
              <a:rPr lang="en-US" dirty="0"/>
              <a:t>. signtool.exe sign </a:t>
            </a:r>
            <a:r>
              <a:rPr lang="en-US" dirty="0" err="1"/>
              <a:t>xxx.appx</a:t>
            </a:r>
            <a:endParaRPr lang="en-US" dirty="0"/>
          </a:p>
          <a:p>
            <a:pPr lvl="2"/>
            <a:r>
              <a:rPr lang="en-US" dirty="0"/>
              <a:t>Requires Windows SDK</a:t>
            </a:r>
          </a:p>
          <a:p>
            <a:pPr marL="0" indent="0">
              <a:buNone/>
            </a:pPr>
            <a:r>
              <a:rPr lang="en-US" dirty="0"/>
              <a:t>WSA Installation</a:t>
            </a:r>
          </a:p>
          <a:p>
            <a:pPr lvl="1"/>
            <a:r>
              <a:rPr lang="en-US" dirty="0"/>
              <a:t>Using </a:t>
            </a:r>
            <a:r>
              <a:rPr lang="en-US" dirty="0" err="1"/>
              <a:t>AppX</a:t>
            </a:r>
            <a:r>
              <a:rPr lang="en-US" dirty="0"/>
              <a:t> cmdlets</a:t>
            </a:r>
          </a:p>
          <a:p>
            <a:pPr lvl="2"/>
            <a:r>
              <a:rPr lang="en-US" dirty="0"/>
              <a:t>Copy the WSA package to Nano Server</a:t>
            </a:r>
          </a:p>
          <a:p>
            <a:pPr lvl="2"/>
            <a:r>
              <a:rPr lang="en-US" dirty="0"/>
              <a:t>Add-</a:t>
            </a:r>
            <a:r>
              <a:rPr lang="en-US" dirty="0" err="1"/>
              <a:t>AppxPackage</a:t>
            </a:r>
            <a:endParaRPr lang="en-US" dirty="0"/>
          </a:p>
          <a:p>
            <a:pPr lvl="1"/>
            <a:r>
              <a:rPr lang="en-US" dirty="0"/>
              <a:t>Using </a:t>
            </a:r>
            <a:r>
              <a:rPr lang="en-US" dirty="0" err="1"/>
              <a:t>PackageManagement</a:t>
            </a:r>
            <a:r>
              <a:rPr lang="en-US" dirty="0"/>
              <a:t> cmdlets</a:t>
            </a:r>
          </a:p>
          <a:p>
            <a:pPr lvl="2"/>
            <a:r>
              <a:rPr lang="en-US" dirty="0"/>
              <a:t>Add WSA package source with Register-</a:t>
            </a:r>
            <a:r>
              <a:rPr lang="en-US" dirty="0" err="1"/>
              <a:t>PackageSource</a:t>
            </a:r>
            <a:endParaRPr lang="en-US" dirty="0"/>
          </a:p>
          <a:p>
            <a:pPr lvl="2"/>
            <a:r>
              <a:rPr lang="en-US" dirty="0"/>
              <a:t>Install-Package</a:t>
            </a:r>
          </a:p>
          <a:p>
            <a:pPr lvl="1"/>
            <a:endParaRPr lang="en-US" dirty="0"/>
          </a:p>
        </p:txBody>
      </p:sp>
      <p:sp>
        <p:nvSpPr>
          <p:cNvPr id="3" name="Title 2"/>
          <p:cNvSpPr>
            <a:spLocks noGrp="1"/>
          </p:cNvSpPr>
          <p:nvPr>
            <p:ph type="title"/>
          </p:nvPr>
        </p:nvSpPr>
        <p:spPr/>
        <p:txBody>
          <a:bodyPr/>
          <a:lstStyle/>
          <a:p>
            <a:r>
              <a:rPr lang="en-US"/>
              <a:t>WSA Packaging and Installation</a:t>
            </a:r>
            <a:endParaRPr lang="en-US" dirty="0"/>
          </a:p>
        </p:txBody>
      </p:sp>
    </p:spTree>
    <p:extLst>
      <p:ext uri="{BB962C8B-B14F-4D97-AF65-F5344CB8AC3E}">
        <p14:creationId xmlns:p14="http://schemas.microsoft.com/office/powerpoint/2010/main" val="108893070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09973"/>
            <a:ext cx="9144000" cy="2179058"/>
          </a:xfrm>
        </p:spPr>
        <p:txBody>
          <a:bodyPr/>
          <a:lstStyle/>
          <a:p>
            <a:r>
              <a:rPr lang="en-US" i="1" dirty="0"/>
              <a:t>Demo</a:t>
            </a:r>
            <a:r>
              <a:rPr lang="en-US" dirty="0"/>
              <a:t/>
            </a:r>
            <a:br>
              <a:rPr lang="en-US" dirty="0"/>
            </a:br>
            <a:r>
              <a:rPr lang="en-US" dirty="0"/>
              <a:t>	WSA</a:t>
            </a:r>
          </a:p>
        </p:txBody>
      </p:sp>
      <p:sp>
        <p:nvSpPr>
          <p:cNvPr id="5" name="Text Placeholder 4"/>
          <p:cNvSpPr>
            <a:spLocks noGrp="1"/>
          </p:cNvSpPr>
          <p:nvPr>
            <p:ph type="body" sz="quarter" idx="12"/>
          </p:nvPr>
        </p:nvSpPr>
        <p:spPr/>
        <p:txBody>
          <a:bodyPr/>
          <a:lstStyle/>
          <a:p>
            <a:r>
              <a:rPr lang="en-US" dirty="0"/>
              <a:t>Andrew Mason</a:t>
            </a:r>
          </a:p>
        </p:txBody>
      </p:sp>
    </p:spTree>
    <p:extLst>
      <p:ext uri="{BB962C8B-B14F-4D97-AF65-F5344CB8AC3E}">
        <p14:creationId xmlns:p14="http://schemas.microsoft.com/office/powerpoint/2010/main" val="2112020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755422"/>
          </a:xfrm>
        </p:spPr>
        <p:txBody>
          <a:bodyPr/>
          <a:lstStyle/>
          <a:p>
            <a:r>
              <a:rPr lang="en-US" sz="3200" dirty="0"/>
              <a:t>WSA Introduction: </a:t>
            </a:r>
            <a:r>
              <a:rPr lang="en-US" sz="3200" dirty="0">
                <a:hlinkClick r:id="rId2"/>
              </a:rPr>
              <a:t>http://blogs.technet.com/b/nanoserver/archive/2015/11/18/installing-windows-server-apps-on-nano-server.aspx</a:t>
            </a:r>
            <a:endParaRPr lang="en-US" sz="3200" dirty="0"/>
          </a:p>
          <a:p>
            <a:r>
              <a:rPr lang="en-US" sz="3200" dirty="0"/>
              <a:t>WSA deep dive: </a:t>
            </a:r>
            <a:r>
              <a:rPr lang="en-US" sz="3200" dirty="0">
                <a:hlinkClick r:id="rId3"/>
              </a:rPr>
              <a:t>http://blogs.technet.com/b/nanoserver/archive/2015/11/19/hands-on-packaging-and-installing-your-first-windows-server-apps-on-nano-server.aspx</a:t>
            </a:r>
            <a:endParaRPr lang="en-US" sz="3200" dirty="0"/>
          </a:p>
          <a:p>
            <a:r>
              <a:rPr lang="en-US" sz="3200" dirty="0"/>
              <a:t>Questions and feedback- </a:t>
            </a:r>
            <a:r>
              <a:rPr lang="en-US" sz="3200" dirty="0">
                <a:hlinkClick r:id="rId4"/>
              </a:rPr>
              <a:t>nanoserver@microsoft.com</a:t>
            </a:r>
            <a:r>
              <a:rPr lang="en-US" sz="3200" dirty="0"/>
              <a:t> </a:t>
            </a:r>
          </a:p>
          <a:p>
            <a:r>
              <a:rPr lang="en-US" sz="3200" dirty="0" err="1"/>
              <a:t>FireGiant</a:t>
            </a:r>
            <a:r>
              <a:rPr lang="en-US" sz="3200" dirty="0"/>
              <a:t> and WiX Tool: </a:t>
            </a:r>
            <a:r>
              <a:rPr lang="en-US" sz="3200" dirty="0">
                <a:hlinkClick r:id="rId5"/>
              </a:rPr>
              <a:t>https://www.firegiant.com/wix/appx/</a:t>
            </a:r>
            <a:r>
              <a:rPr lang="en-US" sz="3200" dirty="0"/>
              <a:t> </a:t>
            </a:r>
          </a:p>
          <a:p>
            <a:pPr lvl="1"/>
            <a:r>
              <a:rPr lang="en-US" sz="1800" dirty="0"/>
              <a:t>Provides commercial support for the WIX toolset and support the WIX community</a:t>
            </a:r>
          </a:p>
          <a:p>
            <a:pPr lvl="1"/>
            <a:r>
              <a:rPr lang="en-US" sz="1800" dirty="0"/>
              <a:t>Created a commercial tool for WiX that will allow you to generate a WSA in addition to an MSI</a:t>
            </a:r>
          </a:p>
          <a:p>
            <a:endParaRPr lang="en-US" sz="3200" dirty="0"/>
          </a:p>
        </p:txBody>
      </p:sp>
      <p:sp>
        <p:nvSpPr>
          <p:cNvPr id="3" name="Title 2"/>
          <p:cNvSpPr>
            <a:spLocks noGrp="1"/>
          </p:cNvSpPr>
          <p:nvPr>
            <p:ph type="title"/>
          </p:nvPr>
        </p:nvSpPr>
        <p:spPr/>
        <p:txBody>
          <a:bodyPr/>
          <a:lstStyle/>
          <a:p>
            <a:r>
              <a:rPr lang="en-US"/>
              <a:t>WSA Resources</a:t>
            </a:r>
            <a:endParaRPr lang="en-US" dirty="0"/>
          </a:p>
        </p:txBody>
      </p:sp>
    </p:spTree>
    <p:extLst>
      <p:ext uri="{BB962C8B-B14F-4D97-AF65-F5344CB8AC3E}">
        <p14:creationId xmlns:p14="http://schemas.microsoft.com/office/powerpoint/2010/main" val="3389078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78204"/>
          </a:xfrm>
        </p:spPr>
        <p:txBody>
          <a:bodyPr/>
          <a:lstStyle/>
          <a:p>
            <a:pPr marL="0" indent="0">
              <a:buNone/>
            </a:pPr>
            <a:r>
              <a:rPr lang="en-US" dirty="0"/>
              <a:t>Not supported by WSA in Windows Server 2016, drivers remain INF-based</a:t>
            </a:r>
          </a:p>
          <a:p>
            <a:pPr marL="0" indent="0">
              <a:buNone/>
            </a:pPr>
            <a:r>
              <a:rPr lang="en-US" dirty="0"/>
              <a:t>PnP Drivers</a:t>
            </a:r>
          </a:p>
          <a:p>
            <a:pPr lvl="1"/>
            <a:r>
              <a:rPr lang="en-US" dirty="0"/>
              <a:t>PnP drivers can be offline installed using INF via DISM</a:t>
            </a:r>
          </a:p>
          <a:p>
            <a:pPr lvl="1"/>
            <a:r>
              <a:rPr lang="en-US" dirty="0"/>
              <a:t>Online install driver will be available in Windows Server 2016</a:t>
            </a:r>
          </a:p>
          <a:p>
            <a:pPr marL="0" indent="0">
              <a:buNone/>
            </a:pPr>
            <a:r>
              <a:rPr lang="en-US" dirty="0"/>
              <a:t>File system and </a:t>
            </a:r>
            <a:r>
              <a:rPr lang="en-US" dirty="0" err="1"/>
              <a:t>minifilter</a:t>
            </a:r>
            <a:r>
              <a:rPr lang="en-US" dirty="0"/>
              <a:t> Drivers</a:t>
            </a:r>
          </a:p>
          <a:p>
            <a:pPr lvl="1"/>
            <a:r>
              <a:rPr lang="en-US" dirty="0"/>
              <a:t>Expanding INF syntax to support file system and </a:t>
            </a:r>
            <a:r>
              <a:rPr lang="en-US" dirty="0" err="1"/>
              <a:t>minifiter</a:t>
            </a:r>
            <a:r>
              <a:rPr lang="en-US" dirty="0"/>
              <a:t> drivers on Nano Server</a:t>
            </a:r>
          </a:p>
          <a:p>
            <a:pPr lvl="1"/>
            <a:r>
              <a:rPr lang="en-US" dirty="0"/>
              <a:t>Offline install will be available in Windows Server 2016</a:t>
            </a:r>
          </a:p>
          <a:p>
            <a:pPr lvl="1"/>
            <a:r>
              <a:rPr lang="en-US" dirty="0"/>
              <a:t>Online install will be available post Windows Server 2016</a:t>
            </a:r>
          </a:p>
        </p:txBody>
      </p:sp>
      <p:sp>
        <p:nvSpPr>
          <p:cNvPr id="3" name="Title 2"/>
          <p:cNvSpPr>
            <a:spLocks noGrp="1"/>
          </p:cNvSpPr>
          <p:nvPr>
            <p:ph type="title"/>
          </p:nvPr>
        </p:nvSpPr>
        <p:spPr/>
        <p:txBody>
          <a:bodyPr/>
          <a:lstStyle/>
          <a:p>
            <a:r>
              <a:rPr lang="en-US" dirty="0"/>
              <a:t>Drivers on Nano Server</a:t>
            </a:r>
          </a:p>
        </p:txBody>
      </p:sp>
    </p:spTree>
    <p:extLst>
      <p:ext uri="{BB962C8B-B14F-4D97-AF65-F5344CB8AC3E}">
        <p14:creationId xmlns:p14="http://schemas.microsoft.com/office/powerpoint/2010/main" val="65482842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Building Container Based Applications</a:t>
            </a:r>
          </a:p>
        </p:txBody>
      </p:sp>
    </p:spTree>
    <p:extLst>
      <p:ext uri="{BB962C8B-B14F-4D97-AF65-F5344CB8AC3E}">
        <p14:creationId xmlns:p14="http://schemas.microsoft.com/office/powerpoint/2010/main" val="427763104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15442"/>
            <a:ext cx="11887200" cy="5628508"/>
          </a:xfrm>
        </p:spPr>
        <p:txBody>
          <a:bodyPr>
            <a:normAutofit lnSpcReduction="10000"/>
          </a:bodyPr>
          <a:lstStyle/>
          <a:p>
            <a:r>
              <a:rPr lang="en-US" dirty="0"/>
              <a:t>What is a container image?</a:t>
            </a:r>
          </a:p>
          <a:p>
            <a:pPr lvl="1"/>
            <a:r>
              <a:rPr lang="en-US" dirty="0"/>
              <a:t>Templates for containers</a:t>
            </a:r>
          </a:p>
          <a:p>
            <a:pPr lvl="1"/>
            <a:r>
              <a:rPr lang="en-US" dirty="0"/>
              <a:t>Read-only</a:t>
            </a:r>
          </a:p>
          <a:p>
            <a:pPr lvl="1"/>
            <a:r>
              <a:rPr lang="en-US" dirty="0"/>
              <a:t>File based</a:t>
            </a:r>
          </a:p>
          <a:p>
            <a:pPr lvl="1"/>
            <a:endParaRPr lang="en-US" dirty="0"/>
          </a:p>
          <a:p>
            <a:pPr lvl="1"/>
            <a:r>
              <a:rPr lang="en-US" dirty="0"/>
              <a:t>The Docker Implementation</a:t>
            </a:r>
          </a:p>
          <a:p>
            <a:pPr lvl="2"/>
            <a:r>
              <a:rPr lang="en-US" dirty="0"/>
              <a:t>Metadata</a:t>
            </a:r>
          </a:p>
          <a:p>
            <a:pPr lvl="2"/>
            <a:r>
              <a:rPr lang="en-US" dirty="0"/>
              <a:t>Layers</a:t>
            </a:r>
          </a:p>
          <a:p>
            <a:pPr marL="570869" lvl="2" indent="0">
              <a:buNone/>
            </a:pPr>
            <a:endParaRPr lang="en-US" dirty="0"/>
          </a:p>
          <a:p>
            <a:r>
              <a:rPr lang="en-US" dirty="0"/>
              <a:t>Creation</a:t>
            </a:r>
          </a:p>
          <a:p>
            <a:pPr lvl="1"/>
            <a:r>
              <a:rPr lang="en-US" dirty="0"/>
              <a:t>Manually</a:t>
            </a:r>
          </a:p>
          <a:p>
            <a:pPr lvl="1"/>
            <a:r>
              <a:rPr lang="en-US" dirty="0"/>
              <a:t>Automated with a </a:t>
            </a:r>
            <a:r>
              <a:rPr lang="en-US" dirty="0" err="1"/>
              <a:t>dockerfile</a:t>
            </a:r>
            <a:endParaRPr lang="en-US" dirty="0"/>
          </a:p>
          <a:p>
            <a:pPr lvl="1"/>
            <a:r>
              <a:rPr lang="en-US" dirty="0"/>
              <a:t>Pulled from a registry</a:t>
            </a:r>
          </a:p>
        </p:txBody>
      </p:sp>
      <p:sp>
        <p:nvSpPr>
          <p:cNvPr id="3" name="Title 2"/>
          <p:cNvSpPr>
            <a:spLocks noGrp="1"/>
          </p:cNvSpPr>
          <p:nvPr>
            <p:ph type="title"/>
          </p:nvPr>
        </p:nvSpPr>
        <p:spPr/>
        <p:txBody>
          <a:bodyPr/>
          <a:lstStyle/>
          <a:p>
            <a:r>
              <a:rPr lang="en-US" dirty="0"/>
              <a:t>Container Image</a:t>
            </a:r>
          </a:p>
        </p:txBody>
      </p:sp>
      <p:sp>
        <p:nvSpPr>
          <p:cNvPr id="5" name="Rectangle 4"/>
          <p:cNvSpPr/>
          <p:nvPr/>
        </p:nvSpPr>
        <p:spPr bwMode="auto">
          <a:xfrm>
            <a:off x="8047037" y="906463"/>
            <a:ext cx="3429000" cy="6019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Image</a:t>
            </a:r>
          </a:p>
        </p:txBody>
      </p:sp>
      <p:sp>
        <p:nvSpPr>
          <p:cNvPr id="7" name="Rectangle 6"/>
          <p:cNvSpPr/>
          <p:nvPr/>
        </p:nvSpPr>
        <p:spPr bwMode="auto">
          <a:xfrm>
            <a:off x="8199437" y="2091385"/>
            <a:ext cx="3124200" cy="1526884"/>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Layer-1</a:t>
            </a:r>
          </a:p>
        </p:txBody>
      </p:sp>
      <p:sp>
        <p:nvSpPr>
          <p:cNvPr id="9" name="Rectangle 8"/>
          <p:cNvSpPr/>
          <p:nvPr/>
        </p:nvSpPr>
        <p:spPr bwMode="auto">
          <a:xfrm>
            <a:off x="8275637" y="2597255"/>
            <a:ext cx="2971800" cy="32731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Layer metadata (</a:t>
            </a:r>
            <a:r>
              <a:rPr lang="en-US" sz="1400" dirty="0" err="1"/>
              <a:t>json</a:t>
            </a:r>
            <a:r>
              <a:rPr lang="en-US" sz="1400" dirty="0"/>
              <a:t>)</a:t>
            </a:r>
          </a:p>
        </p:txBody>
      </p:sp>
      <p:sp>
        <p:nvSpPr>
          <p:cNvPr id="10" name="Rectangle 9"/>
          <p:cNvSpPr/>
          <p:nvPr/>
        </p:nvSpPr>
        <p:spPr bwMode="auto">
          <a:xfrm>
            <a:off x="8275840" y="2944944"/>
            <a:ext cx="2971801" cy="55514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Layer payload (tar)</a:t>
            </a:r>
          </a:p>
        </p:txBody>
      </p:sp>
      <p:sp>
        <p:nvSpPr>
          <p:cNvPr id="17" name="Rectangle 16"/>
          <p:cNvSpPr/>
          <p:nvPr/>
        </p:nvSpPr>
        <p:spPr bwMode="auto">
          <a:xfrm>
            <a:off x="8195056" y="3728145"/>
            <a:ext cx="3124200" cy="1502964"/>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Layer-2</a:t>
            </a:r>
          </a:p>
        </p:txBody>
      </p:sp>
      <p:sp>
        <p:nvSpPr>
          <p:cNvPr id="18" name="Rectangle 17"/>
          <p:cNvSpPr/>
          <p:nvPr/>
        </p:nvSpPr>
        <p:spPr bwMode="auto">
          <a:xfrm>
            <a:off x="8271256" y="4210095"/>
            <a:ext cx="2971800" cy="32731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Layer metadata (</a:t>
            </a:r>
            <a:r>
              <a:rPr lang="en-US" sz="1400" dirty="0" err="1"/>
              <a:t>json</a:t>
            </a:r>
            <a:r>
              <a:rPr lang="en-US" sz="1400" dirty="0"/>
              <a:t>)</a:t>
            </a:r>
          </a:p>
        </p:txBody>
      </p:sp>
      <p:sp>
        <p:nvSpPr>
          <p:cNvPr id="19" name="Rectangle 18"/>
          <p:cNvSpPr/>
          <p:nvPr/>
        </p:nvSpPr>
        <p:spPr bwMode="auto">
          <a:xfrm>
            <a:off x="8271459" y="4557784"/>
            <a:ext cx="2971801" cy="55514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Layer payload (tar)</a:t>
            </a:r>
          </a:p>
        </p:txBody>
      </p:sp>
      <p:sp>
        <p:nvSpPr>
          <p:cNvPr id="20" name="Rectangle 19"/>
          <p:cNvSpPr/>
          <p:nvPr/>
        </p:nvSpPr>
        <p:spPr bwMode="auto">
          <a:xfrm>
            <a:off x="8199437" y="5340985"/>
            <a:ext cx="3124200" cy="1502964"/>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Layer-x</a:t>
            </a:r>
          </a:p>
        </p:txBody>
      </p:sp>
      <p:sp>
        <p:nvSpPr>
          <p:cNvPr id="21" name="Rectangle 20"/>
          <p:cNvSpPr/>
          <p:nvPr/>
        </p:nvSpPr>
        <p:spPr bwMode="auto">
          <a:xfrm>
            <a:off x="8275637" y="5822935"/>
            <a:ext cx="2971800" cy="32731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Layer metadata (</a:t>
            </a:r>
            <a:r>
              <a:rPr lang="en-US" sz="1400" dirty="0" err="1"/>
              <a:t>json</a:t>
            </a:r>
            <a:r>
              <a:rPr lang="en-US" sz="1400" dirty="0"/>
              <a:t>)</a:t>
            </a:r>
          </a:p>
        </p:txBody>
      </p:sp>
      <p:sp>
        <p:nvSpPr>
          <p:cNvPr id="22" name="Rectangle 21"/>
          <p:cNvSpPr/>
          <p:nvPr/>
        </p:nvSpPr>
        <p:spPr bwMode="auto">
          <a:xfrm>
            <a:off x="8275840" y="6170624"/>
            <a:ext cx="2971801" cy="55514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Layer payload (tar)</a:t>
            </a:r>
          </a:p>
        </p:txBody>
      </p:sp>
      <p:sp>
        <p:nvSpPr>
          <p:cNvPr id="23" name="Rectangle 22"/>
          <p:cNvSpPr/>
          <p:nvPr/>
        </p:nvSpPr>
        <p:spPr bwMode="auto">
          <a:xfrm>
            <a:off x="8199437" y="1448223"/>
            <a:ext cx="3124200" cy="55720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Image metadata (</a:t>
            </a:r>
            <a:r>
              <a:rPr lang="en-US" sz="2000" dirty="0" err="1">
                <a:gradFill>
                  <a:gsLst>
                    <a:gs pos="0">
                      <a:srgbClr val="FFFFFF"/>
                    </a:gs>
                    <a:gs pos="100000">
                      <a:srgbClr val="FFFFFF"/>
                    </a:gs>
                  </a:gsLst>
                  <a:lin ang="5400000" scaled="0"/>
                </a:gradFill>
                <a:ea typeface="Segoe UI" pitchFamily="34" charset="0"/>
                <a:cs typeface="Segoe UI" pitchFamily="34" charset="0"/>
              </a:rPr>
              <a:t>json</a:t>
            </a:r>
            <a:r>
              <a:rPr lang="en-US" sz="20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2418784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
                                            <p:txEl>
                                              <p:pRg st="9" end="9"/>
                                            </p:txEl>
                                          </p:spTgt>
                                        </p:tgtEl>
                                        <p:attrNameLst>
                                          <p:attrName>style.visibility</p:attrName>
                                        </p:attrNameLst>
                                      </p:cBhvr>
                                      <p:to>
                                        <p:strVal val="visible"/>
                                      </p:to>
                                    </p:set>
                                    <p:animEffect transition="in" filter="fade">
                                      <p:cBhvr>
                                        <p:cTn id="65" dur="500"/>
                                        <p:tgtEl>
                                          <p:spTgt spid="2">
                                            <p:txEl>
                                              <p:pRg st="9" end="9"/>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
                                            <p:txEl>
                                              <p:pRg st="10" end="10"/>
                                            </p:txEl>
                                          </p:spTgt>
                                        </p:tgtEl>
                                        <p:attrNameLst>
                                          <p:attrName>style.visibility</p:attrName>
                                        </p:attrNameLst>
                                      </p:cBhvr>
                                      <p:to>
                                        <p:strVal val="visible"/>
                                      </p:to>
                                    </p:set>
                                    <p:animEffect transition="in" filter="fade">
                                      <p:cBhvr>
                                        <p:cTn id="68" dur="500"/>
                                        <p:tgtEl>
                                          <p:spTgt spid="2">
                                            <p:txEl>
                                              <p:pRg st="10" end="1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
                                            <p:txEl>
                                              <p:pRg st="11" end="11"/>
                                            </p:txEl>
                                          </p:spTgt>
                                        </p:tgtEl>
                                        <p:attrNameLst>
                                          <p:attrName>style.visibility</p:attrName>
                                        </p:attrNameLst>
                                      </p:cBhvr>
                                      <p:to>
                                        <p:strVal val="visible"/>
                                      </p:to>
                                    </p:set>
                                    <p:animEffect transition="in" filter="fade">
                                      <p:cBhvr>
                                        <p:cTn id="71" dur="500"/>
                                        <p:tgtEl>
                                          <p:spTgt spid="2">
                                            <p:txEl>
                                              <p:pRg st="11" end="11"/>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
                                            <p:txEl>
                                              <p:pRg st="12" end="12"/>
                                            </p:txEl>
                                          </p:spTgt>
                                        </p:tgtEl>
                                        <p:attrNameLst>
                                          <p:attrName>style.visibility</p:attrName>
                                        </p:attrNameLst>
                                      </p:cBhvr>
                                      <p:to>
                                        <p:strVal val="visible"/>
                                      </p:to>
                                    </p:set>
                                    <p:animEffect transition="in" filter="fade">
                                      <p:cBhvr>
                                        <p:cTn id="74"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7" grpId="0" animBg="1"/>
      <p:bldP spid="9" grpId="0" animBg="1"/>
      <p:bldP spid="10" grpId="0" animBg="1"/>
      <p:bldP spid="17" grpId="0" animBg="1"/>
      <p:bldP spid="18" grpId="0" animBg="1"/>
      <p:bldP spid="19" grpId="0" animBg="1"/>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Operational Models</a:t>
            </a:r>
            <a:endParaRPr lang="en-US" dirty="0"/>
          </a:p>
        </p:txBody>
      </p:sp>
      <p:sp>
        <p:nvSpPr>
          <p:cNvPr id="3" name="Text Placeholder 2"/>
          <p:cNvSpPr>
            <a:spLocks noGrp="1"/>
          </p:cNvSpPr>
          <p:nvPr>
            <p:ph type="body" sz="quarter" idx="10"/>
          </p:nvPr>
        </p:nvSpPr>
        <p:spPr>
          <a:xfrm>
            <a:off x="274638" y="1212850"/>
            <a:ext cx="11887200" cy="5626156"/>
          </a:xfrm>
        </p:spPr>
        <p:txBody>
          <a:bodyPr/>
          <a:lstStyle/>
          <a:p>
            <a:r>
              <a:rPr lang="en-US" dirty="0">
                <a:solidFill>
                  <a:schemeClr val="tx1"/>
                </a:solidFill>
              </a:rPr>
              <a:t>In previous releases Windows Server hasn’t had a point of view</a:t>
            </a:r>
          </a:p>
          <a:p>
            <a:pPr marL="342900" lvl="1" indent="-342900">
              <a:buFont typeface="Arial" panose="020B0604020202020204" pitchFamily="34" charset="0"/>
              <a:buChar char="•"/>
            </a:pPr>
            <a:r>
              <a:rPr lang="en-US" sz="2400" dirty="0">
                <a:solidFill>
                  <a:schemeClr val="tx1"/>
                </a:solidFill>
              </a:rPr>
              <a:t>Variety of artifacts used</a:t>
            </a:r>
          </a:p>
          <a:p>
            <a:pPr marL="342900" lvl="1" indent="-342900">
              <a:buFont typeface="Arial" panose="020B0604020202020204" pitchFamily="34" charset="0"/>
              <a:buChar char="•"/>
            </a:pPr>
            <a:r>
              <a:rPr lang="en-US" sz="2400" dirty="0">
                <a:solidFill>
                  <a:schemeClr val="tx1"/>
                </a:solidFill>
              </a:rPr>
              <a:t>No clear set of choices or recommendations </a:t>
            </a:r>
          </a:p>
          <a:p>
            <a:r>
              <a:rPr lang="en-US" dirty="0">
                <a:solidFill>
                  <a:schemeClr val="tx1"/>
                </a:solidFill>
              </a:rPr>
              <a:t>Windows Server 2016 has a clear point of view </a:t>
            </a:r>
          </a:p>
          <a:p>
            <a:pPr marL="342900" lvl="1" indent="-342900">
              <a:buFont typeface="Arial" panose="020B0604020202020204" pitchFamily="34" charset="0"/>
              <a:buChar char="•"/>
            </a:pPr>
            <a:r>
              <a:rPr lang="en-US" sz="2400" dirty="0">
                <a:solidFill>
                  <a:schemeClr val="tx1"/>
                </a:solidFill>
              </a:rPr>
              <a:t>Traditional ops model</a:t>
            </a:r>
          </a:p>
          <a:p>
            <a:pPr marL="342900" lvl="1" indent="-342900">
              <a:buFont typeface="Arial" panose="020B0604020202020204" pitchFamily="34" charset="0"/>
              <a:buChar char="•"/>
            </a:pPr>
            <a:r>
              <a:rPr lang="en-US" sz="2400" dirty="0">
                <a:solidFill>
                  <a:schemeClr val="tx1"/>
                </a:solidFill>
              </a:rPr>
              <a:t>Emerging model with Containers</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6924861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endParaRPr lang="en-US" dirty="0"/>
          </a:p>
        </p:txBody>
      </p:sp>
      <p:sp>
        <p:nvSpPr>
          <p:cNvPr id="3" name="Text Placeholder 2"/>
          <p:cNvSpPr>
            <a:spLocks noGrp="1"/>
          </p:cNvSpPr>
          <p:nvPr>
            <p:ph type="body" sz="quarter" idx="4294967295"/>
          </p:nvPr>
        </p:nvSpPr>
        <p:spPr>
          <a:xfrm>
            <a:off x="274640" y="1215444"/>
            <a:ext cx="11889564" cy="5558419"/>
          </a:xfrm>
        </p:spPr>
        <p:txBody>
          <a:bodyPr>
            <a:normAutofit fontScale="85000" lnSpcReduction="20000"/>
          </a:bodyPr>
          <a:lstStyle/>
          <a:p>
            <a:r>
              <a:rPr lang="en-US" dirty="0"/>
              <a:t>Method for automated container image creation</a:t>
            </a:r>
          </a:p>
          <a:p>
            <a:r>
              <a:rPr lang="en-US" dirty="0"/>
              <a:t>Consumed when running “</a:t>
            </a:r>
            <a:r>
              <a:rPr lang="en-US" dirty="0" err="1"/>
              <a:t>docker</a:t>
            </a:r>
            <a:r>
              <a:rPr lang="en-US" dirty="0"/>
              <a:t> build” </a:t>
            </a:r>
          </a:p>
          <a:p>
            <a:r>
              <a:rPr lang="en-US" dirty="0"/>
              <a:t>Enables automated builds via </a:t>
            </a:r>
            <a:r>
              <a:rPr lang="en-US" dirty="0" err="1"/>
              <a:t>docker</a:t>
            </a:r>
            <a:r>
              <a:rPr lang="en-US" dirty="0"/>
              <a:t> hub</a:t>
            </a:r>
          </a:p>
          <a:p>
            <a:r>
              <a:rPr lang="en-US" dirty="0"/>
              <a:t>Caches unchanged commands</a:t>
            </a:r>
          </a:p>
          <a:p>
            <a:endParaRPr lang="en-US" dirty="0"/>
          </a:p>
          <a:p>
            <a:pPr marL="0" indent="0">
              <a:buNone/>
            </a:pPr>
            <a:r>
              <a:rPr lang="en-US" dirty="0"/>
              <a:t>IIS Image</a:t>
            </a:r>
          </a:p>
          <a:p>
            <a:pPr marL="342900" lvl="1" indent="0">
              <a:buNone/>
            </a:pPr>
            <a:r>
              <a:rPr lang="en-US" dirty="0"/>
              <a:t>FROM </a:t>
            </a:r>
            <a:r>
              <a:rPr lang="en-US" dirty="0" err="1"/>
              <a:t>nanoserver</a:t>
            </a:r>
            <a:endParaRPr lang="en-US" dirty="0"/>
          </a:p>
          <a:p>
            <a:pPr marL="342900" lvl="1" indent="0">
              <a:buNone/>
            </a:pPr>
            <a:r>
              <a:rPr lang="en-US" dirty="0"/>
              <a:t>ADD unattend.xml /unattend.xml</a:t>
            </a:r>
          </a:p>
          <a:p>
            <a:pPr marL="342900" lvl="1" indent="0">
              <a:buNone/>
            </a:pPr>
            <a:r>
              <a:rPr lang="en-US" dirty="0"/>
              <a:t>ADD packages /packages</a:t>
            </a:r>
          </a:p>
          <a:p>
            <a:pPr marL="342900" lvl="1" indent="0">
              <a:buNone/>
            </a:pPr>
            <a:r>
              <a:rPr lang="en-US" dirty="0"/>
              <a:t>RUN </a:t>
            </a:r>
            <a:r>
              <a:rPr lang="en-US" dirty="0" err="1"/>
              <a:t>dism</a:t>
            </a:r>
            <a:r>
              <a:rPr lang="en-US" dirty="0"/>
              <a:t> /online /apply-</a:t>
            </a:r>
            <a:r>
              <a:rPr lang="en-US" dirty="0" err="1"/>
              <a:t>unattend</a:t>
            </a:r>
            <a:r>
              <a:rPr lang="en-US" dirty="0"/>
              <a:t>:.\unattend.xml</a:t>
            </a:r>
          </a:p>
          <a:p>
            <a:pPr marL="342900" lvl="1" indent="0">
              <a:buNone/>
            </a:pPr>
            <a:endParaRPr lang="en-US" dirty="0"/>
          </a:p>
          <a:p>
            <a:pPr marL="0" indent="0">
              <a:buNone/>
            </a:pPr>
            <a:r>
              <a:rPr lang="en-US" dirty="0" err="1"/>
              <a:t>WebApp</a:t>
            </a:r>
            <a:r>
              <a:rPr lang="en-US" dirty="0"/>
              <a:t> Image</a:t>
            </a:r>
          </a:p>
          <a:p>
            <a:pPr marL="342900" lvl="1" indent="0">
              <a:buNone/>
            </a:pPr>
            <a:r>
              <a:rPr lang="en-US" dirty="0"/>
              <a:t>FROM </a:t>
            </a:r>
            <a:r>
              <a:rPr lang="en-US" dirty="0" err="1"/>
              <a:t>iis</a:t>
            </a:r>
            <a:endParaRPr lang="en-US" dirty="0"/>
          </a:p>
          <a:p>
            <a:pPr marL="342900" lvl="1" indent="0">
              <a:buNone/>
            </a:pPr>
            <a:r>
              <a:rPr lang="en-US" dirty="0"/>
              <a:t>ADD mysite.htm </a:t>
            </a:r>
            <a:r>
              <a:rPr lang="en-US" sz="2002" dirty="0" err="1"/>
              <a:t>inetpub</a:t>
            </a:r>
            <a:r>
              <a:rPr lang="en-US" sz="2002" dirty="0"/>
              <a:t>\mysite.html</a:t>
            </a:r>
            <a:endParaRPr lang="en-US" dirty="0"/>
          </a:p>
        </p:txBody>
      </p:sp>
      <p:pic>
        <p:nvPicPr>
          <p:cNvPr id="4" name="Picture 3"/>
          <p:cNvPicPr>
            <a:picLocks noChangeAspect="1"/>
          </p:cNvPicPr>
          <p:nvPr/>
        </p:nvPicPr>
        <p:blipFill>
          <a:blip r:embed="rId2"/>
          <a:stretch>
            <a:fillRect/>
          </a:stretch>
        </p:blipFill>
        <p:spPr>
          <a:xfrm>
            <a:off x="9653968" y="5457826"/>
            <a:ext cx="2320433" cy="13295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435" y="6271208"/>
            <a:ext cx="1771497" cy="407332"/>
          </a:xfrm>
          <a:prstGeom prst="rect">
            <a:avLst/>
          </a:prstGeom>
        </p:spPr>
      </p:pic>
      <p:sp>
        <p:nvSpPr>
          <p:cNvPr id="6" name="TextBox 5"/>
          <p:cNvSpPr txBox="1"/>
          <p:nvPr/>
        </p:nvSpPr>
        <p:spPr>
          <a:xfrm>
            <a:off x="9727459" y="5457826"/>
            <a:ext cx="2173448" cy="1036030"/>
          </a:xfrm>
          <a:prstGeom prst="rect">
            <a:avLst/>
          </a:prstGeom>
          <a:noFill/>
        </p:spPr>
        <p:txBody>
          <a:bodyPr wrap="none" lIns="182672" tIns="146138" rIns="182672" bIns="146138" rtlCol="0">
            <a:spAutoFit/>
          </a:bodyPr>
          <a:lstStyle/>
          <a:p>
            <a:pPr>
              <a:lnSpc>
                <a:spcPct val="90000"/>
              </a:lnSpc>
              <a:spcAft>
                <a:spcPts val="599"/>
              </a:spcAft>
            </a:pPr>
            <a:r>
              <a:rPr lang="en-US" sz="2397" dirty="0">
                <a:gradFill>
                  <a:gsLst>
                    <a:gs pos="2917">
                      <a:srgbClr val="FFFFFF"/>
                    </a:gs>
                    <a:gs pos="30000">
                      <a:srgbClr val="FFFFFF"/>
                    </a:gs>
                  </a:gsLst>
                  <a:lin ang="5400000" scaled="0"/>
                </a:gradFill>
              </a:rPr>
              <a:t>Container OS</a:t>
            </a:r>
          </a:p>
          <a:p>
            <a:pPr algn="ctr">
              <a:lnSpc>
                <a:spcPct val="90000"/>
              </a:lnSpc>
              <a:spcAft>
                <a:spcPts val="599"/>
              </a:spcAft>
            </a:pPr>
            <a:r>
              <a:rPr lang="en-US" sz="2397" dirty="0">
                <a:gradFill>
                  <a:gsLst>
                    <a:gs pos="2917">
                      <a:srgbClr val="FFFFFF"/>
                    </a:gs>
                    <a:gs pos="30000">
                      <a:srgbClr val="FFFFFF"/>
                    </a:gs>
                  </a:gsLst>
                  <a:lin ang="5400000" scaled="0"/>
                </a:gradFill>
              </a:rPr>
              <a:t>Image</a:t>
            </a:r>
          </a:p>
        </p:txBody>
      </p:sp>
      <p:pic>
        <p:nvPicPr>
          <p:cNvPr id="7" name="Picture 6"/>
          <p:cNvPicPr>
            <a:picLocks noChangeAspect="1"/>
          </p:cNvPicPr>
          <p:nvPr/>
        </p:nvPicPr>
        <p:blipFill>
          <a:blip r:embed="rId4"/>
          <a:stretch>
            <a:fillRect/>
          </a:stretch>
        </p:blipFill>
        <p:spPr>
          <a:xfrm>
            <a:off x="9638463" y="4064211"/>
            <a:ext cx="2335936" cy="1335620"/>
          </a:xfrm>
          <a:prstGeom prst="rect">
            <a:avLst/>
          </a:prstGeom>
        </p:spPr>
      </p:pic>
      <p:sp>
        <p:nvSpPr>
          <p:cNvPr id="8" name="TextBox 7"/>
          <p:cNvSpPr txBox="1"/>
          <p:nvPr/>
        </p:nvSpPr>
        <p:spPr>
          <a:xfrm>
            <a:off x="9928435" y="4453579"/>
            <a:ext cx="1771497" cy="627151"/>
          </a:xfrm>
          <a:prstGeom prst="rect">
            <a:avLst/>
          </a:prstGeom>
          <a:noFill/>
        </p:spPr>
        <p:txBody>
          <a:bodyPr wrap="square" lIns="182672" tIns="146138" rIns="182672" bIns="146138" rtlCol="0">
            <a:spAutoFit/>
          </a:bodyPr>
          <a:lstStyle/>
          <a:p>
            <a:pPr algn="ctr">
              <a:lnSpc>
                <a:spcPct val="90000"/>
              </a:lnSpc>
              <a:spcAft>
                <a:spcPts val="599"/>
              </a:spcAft>
            </a:pPr>
            <a:r>
              <a:rPr lang="en-US" sz="2397" dirty="0">
                <a:solidFill>
                  <a:srgbClr val="0078D7"/>
                </a:solidFill>
              </a:rPr>
              <a:t>Sandbox</a:t>
            </a:r>
          </a:p>
        </p:txBody>
      </p:sp>
      <p:pic>
        <p:nvPicPr>
          <p:cNvPr id="9" name="Picture 8"/>
          <p:cNvPicPr>
            <a:picLocks noChangeAspect="1"/>
          </p:cNvPicPr>
          <p:nvPr/>
        </p:nvPicPr>
        <p:blipFill>
          <a:blip r:embed="rId2"/>
          <a:stretch>
            <a:fillRect/>
          </a:stretch>
        </p:blipFill>
        <p:spPr>
          <a:xfrm>
            <a:off x="9645686" y="4070301"/>
            <a:ext cx="2320433" cy="1329531"/>
          </a:xfrm>
          <a:prstGeom prst="rect">
            <a:avLst/>
          </a:prstGeom>
        </p:spPr>
      </p:pic>
      <p:sp>
        <p:nvSpPr>
          <p:cNvPr id="10" name="TextBox 9"/>
          <p:cNvSpPr txBox="1"/>
          <p:nvPr/>
        </p:nvSpPr>
        <p:spPr>
          <a:xfrm>
            <a:off x="9809792" y="4090960"/>
            <a:ext cx="2046121" cy="627151"/>
          </a:xfrm>
          <a:prstGeom prst="rect">
            <a:avLst/>
          </a:prstGeom>
          <a:noFill/>
        </p:spPr>
        <p:txBody>
          <a:bodyPr wrap="none" lIns="182672" tIns="146138" rIns="182672" bIns="146138" rtlCol="0">
            <a:spAutoFit/>
          </a:bodyPr>
          <a:lstStyle/>
          <a:p>
            <a:pPr algn="ctr">
              <a:lnSpc>
                <a:spcPct val="90000"/>
              </a:lnSpc>
              <a:spcAft>
                <a:spcPts val="599"/>
              </a:spcAft>
            </a:pPr>
            <a:r>
              <a:rPr lang="en-US" sz="2397" dirty="0" err="1">
                <a:gradFill>
                  <a:gsLst>
                    <a:gs pos="2917">
                      <a:srgbClr val="FFFFFF"/>
                    </a:gs>
                    <a:gs pos="30000">
                      <a:srgbClr val="FFFFFF"/>
                    </a:gs>
                  </a:gsLst>
                  <a:lin ang="5400000" scaled="0"/>
                </a:gradFill>
              </a:rPr>
              <a:t>microsoft</a:t>
            </a:r>
            <a:r>
              <a:rPr lang="en-US" sz="2397" dirty="0">
                <a:gradFill>
                  <a:gsLst>
                    <a:gs pos="2917">
                      <a:srgbClr val="FFFFFF"/>
                    </a:gs>
                    <a:gs pos="30000">
                      <a:srgbClr val="FFFFFF"/>
                    </a:gs>
                  </a:gsLst>
                  <a:lin ang="5400000" scaled="0"/>
                </a:gradFill>
              </a:rPr>
              <a:t>/</a:t>
            </a:r>
            <a:r>
              <a:rPr lang="en-US" sz="2397" dirty="0" err="1">
                <a:gradFill>
                  <a:gsLst>
                    <a:gs pos="2917">
                      <a:srgbClr val="FFFFFF"/>
                    </a:gs>
                    <a:gs pos="30000">
                      <a:srgbClr val="FFFFFF"/>
                    </a:gs>
                  </a:gsLst>
                  <a:lin ang="5400000" scaled="0"/>
                </a:gradFill>
              </a:rPr>
              <a:t>iis</a:t>
            </a:r>
            <a:endParaRPr lang="en-US" sz="2397" dirty="0">
              <a:gradFill>
                <a:gsLst>
                  <a:gs pos="2917">
                    <a:srgbClr val="FFFFFF"/>
                  </a:gs>
                  <a:gs pos="30000">
                    <a:srgbClr val="FFFFFF"/>
                  </a:gs>
                </a:gsLst>
                <a:lin ang="5400000" scaled="0"/>
              </a:gradFill>
            </a:endParaRPr>
          </a:p>
        </p:txBody>
      </p:sp>
      <p:sp>
        <p:nvSpPr>
          <p:cNvPr id="11" name="Rectangle 10"/>
          <p:cNvSpPr/>
          <p:nvPr/>
        </p:nvSpPr>
        <p:spPr bwMode="auto">
          <a:xfrm>
            <a:off x="10054522" y="4699487"/>
            <a:ext cx="1512582" cy="431558"/>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84" rIns="0" bIns="46584" numCol="1" rtlCol="0" anchor="ctr" anchorCtr="0" compatLnSpc="1">
            <a:prstTxWarp prst="textNoShape">
              <a:avLst/>
            </a:prstTxWarp>
          </a:bodyPr>
          <a:lstStyle/>
          <a:p>
            <a:pPr algn="ctr" defTabSz="931372" fontAlgn="base">
              <a:spcBef>
                <a:spcPct val="0"/>
              </a:spcBef>
              <a:spcAft>
                <a:spcPct val="0"/>
              </a:spcAft>
            </a:pPr>
            <a:r>
              <a:rPr lang="en-US" sz="1798" dirty="0">
                <a:solidFill>
                  <a:schemeClr val="bg1"/>
                </a:solidFill>
              </a:rPr>
              <a:t>Layer 1</a:t>
            </a:r>
          </a:p>
        </p:txBody>
      </p:sp>
      <p:sp>
        <p:nvSpPr>
          <p:cNvPr id="12" name="TextBox 11"/>
          <p:cNvSpPr txBox="1"/>
          <p:nvPr/>
        </p:nvSpPr>
        <p:spPr>
          <a:xfrm>
            <a:off x="9935656" y="3066054"/>
            <a:ext cx="1771497" cy="627151"/>
          </a:xfrm>
          <a:prstGeom prst="rect">
            <a:avLst/>
          </a:prstGeom>
          <a:noFill/>
        </p:spPr>
        <p:txBody>
          <a:bodyPr wrap="square" lIns="182672" tIns="146138" rIns="182672" bIns="146138" rtlCol="0">
            <a:spAutoFit/>
          </a:bodyPr>
          <a:lstStyle/>
          <a:p>
            <a:pPr algn="ctr">
              <a:lnSpc>
                <a:spcPct val="90000"/>
              </a:lnSpc>
              <a:spcAft>
                <a:spcPts val="599"/>
              </a:spcAft>
            </a:pPr>
            <a:r>
              <a:rPr lang="en-US" sz="2397" dirty="0">
                <a:solidFill>
                  <a:srgbClr val="0078D7"/>
                </a:solidFill>
              </a:rPr>
              <a:t>Sandbox</a:t>
            </a:r>
          </a:p>
        </p:txBody>
      </p:sp>
      <p:pic>
        <p:nvPicPr>
          <p:cNvPr id="13" name="Picture 12"/>
          <p:cNvPicPr>
            <a:picLocks noChangeAspect="1"/>
          </p:cNvPicPr>
          <p:nvPr/>
        </p:nvPicPr>
        <p:blipFill>
          <a:blip r:embed="rId2"/>
          <a:stretch>
            <a:fillRect/>
          </a:stretch>
        </p:blipFill>
        <p:spPr>
          <a:xfrm>
            <a:off x="9647238" y="2637507"/>
            <a:ext cx="2320433" cy="1329531"/>
          </a:xfrm>
          <a:prstGeom prst="rect">
            <a:avLst/>
          </a:prstGeom>
        </p:spPr>
      </p:pic>
      <p:sp>
        <p:nvSpPr>
          <p:cNvPr id="14" name="TextBox 13"/>
          <p:cNvSpPr txBox="1"/>
          <p:nvPr/>
        </p:nvSpPr>
        <p:spPr>
          <a:xfrm>
            <a:off x="9783521" y="2785947"/>
            <a:ext cx="1943895" cy="627144"/>
          </a:xfrm>
          <a:prstGeom prst="rect">
            <a:avLst/>
          </a:prstGeom>
          <a:noFill/>
        </p:spPr>
        <p:txBody>
          <a:bodyPr wrap="none" lIns="182672" tIns="146138" rIns="182672" bIns="146138"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rPr>
              <a:t>Mysite.html</a:t>
            </a:r>
          </a:p>
        </p:txBody>
      </p:sp>
      <p:sp>
        <p:nvSpPr>
          <p:cNvPr id="15" name="Rectangle 14"/>
          <p:cNvSpPr/>
          <p:nvPr/>
        </p:nvSpPr>
        <p:spPr bwMode="auto">
          <a:xfrm>
            <a:off x="10049609" y="3313552"/>
            <a:ext cx="1512582" cy="431558"/>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84" rIns="0" bIns="46584" numCol="1" rtlCol="0" anchor="ctr" anchorCtr="0" compatLnSpc="1">
            <a:prstTxWarp prst="textNoShape">
              <a:avLst/>
            </a:prstTxWarp>
          </a:bodyPr>
          <a:lstStyle/>
          <a:p>
            <a:pPr algn="ctr" defTabSz="931372" fontAlgn="base">
              <a:spcBef>
                <a:spcPct val="0"/>
              </a:spcBef>
              <a:spcAft>
                <a:spcPct val="0"/>
              </a:spcAft>
            </a:pPr>
            <a:r>
              <a:rPr lang="en-US" sz="1798" dirty="0">
                <a:solidFill>
                  <a:schemeClr val="bg1"/>
                </a:solidFill>
              </a:rPr>
              <a:t>Layer 2</a:t>
            </a:r>
          </a:p>
        </p:txBody>
      </p:sp>
    </p:spTree>
    <p:extLst>
      <p:ext uri="{BB962C8B-B14F-4D97-AF65-F5344CB8AC3E}">
        <p14:creationId xmlns:p14="http://schemas.microsoft.com/office/powerpoint/2010/main" val="1680347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15442"/>
            <a:ext cx="11887200" cy="5558421"/>
          </a:xfrm>
        </p:spPr>
        <p:txBody>
          <a:bodyPr>
            <a:normAutofit lnSpcReduction="10000"/>
          </a:bodyPr>
          <a:lstStyle/>
          <a:p>
            <a:r>
              <a:rPr lang="en-US" dirty="0"/>
              <a:t>Docker </a:t>
            </a:r>
          </a:p>
          <a:p>
            <a:pPr lvl="1"/>
            <a:r>
              <a:rPr lang="en-US" dirty="0"/>
              <a:t>Compose</a:t>
            </a:r>
          </a:p>
          <a:p>
            <a:pPr lvl="2"/>
            <a:r>
              <a:rPr lang="en-US" dirty="0"/>
              <a:t>Defines a multi-container application</a:t>
            </a:r>
          </a:p>
          <a:p>
            <a:pPr lvl="2"/>
            <a:r>
              <a:rPr lang="en-US" dirty="0"/>
              <a:t>Start/stop all containers via a single command</a:t>
            </a:r>
          </a:p>
          <a:p>
            <a:pPr lvl="2"/>
            <a:r>
              <a:rPr lang="en-US" dirty="0"/>
              <a:t>Scale independent allocation tiers</a:t>
            </a:r>
          </a:p>
          <a:p>
            <a:pPr lvl="1"/>
            <a:r>
              <a:rPr lang="en-US" dirty="0"/>
              <a:t>Swarm</a:t>
            </a:r>
          </a:p>
          <a:p>
            <a:pPr lvl="2"/>
            <a:r>
              <a:rPr lang="en-US" dirty="0"/>
              <a:t>Aggregates container hosts</a:t>
            </a:r>
          </a:p>
          <a:p>
            <a:pPr lvl="2"/>
            <a:r>
              <a:rPr lang="en-US" dirty="0"/>
              <a:t>Supports tagging, affinity/anti-affinity</a:t>
            </a:r>
          </a:p>
          <a:p>
            <a:r>
              <a:rPr lang="en-US" dirty="0" err="1"/>
              <a:t>Mesos</a:t>
            </a:r>
            <a:r>
              <a:rPr lang="en-US" dirty="0"/>
              <a:t>/Mesosphere + Marathon</a:t>
            </a:r>
          </a:p>
          <a:p>
            <a:pPr lvl="1"/>
            <a:r>
              <a:rPr lang="en-US" dirty="0"/>
              <a:t>Aggregates container hosts</a:t>
            </a:r>
          </a:p>
          <a:p>
            <a:pPr lvl="1"/>
            <a:r>
              <a:rPr lang="en-US" dirty="0"/>
              <a:t>Web based UI</a:t>
            </a:r>
          </a:p>
          <a:p>
            <a:pPr lvl="1"/>
            <a:r>
              <a:rPr lang="en-US" dirty="0"/>
              <a:t>Service Launch and Discovery</a:t>
            </a:r>
          </a:p>
          <a:p>
            <a:pPr lvl="1"/>
            <a:r>
              <a:rPr lang="en-US" dirty="0"/>
              <a:t>Utilizes the </a:t>
            </a:r>
            <a:r>
              <a:rPr lang="en-US" dirty="0" err="1"/>
              <a:t>docker</a:t>
            </a:r>
            <a:r>
              <a:rPr lang="en-US" dirty="0"/>
              <a:t> command line</a:t>
            </a:r>
          </a:p>
        </p:txBody>
      </p:sp>
      <p:sp>
        <p:nvSpPr>
          <p:cNvPr id="3" name="Title 2"/>
          <p:cNvSpPr>
            <a:spLocks noGrp="1"/>
          </p:cNvSpPr>
          <p:nvPr>
            <p:ph type="title"/>
          </p:nvPr>
        </p:nvSpPr>
        <p:spPr/>
        <p:txBody>
          <a:bodyPr/>
          <a:lstStyle/>
          <a:p>
            <a:r>
              <a:rPr lang="en-US" dirty="0"/>
              <a:t>Composition and Orchestration</a:t>
            </a:r>
          </a:p>
        </p:txBody>
      </p:sp>
      <p:pic>
        <p:nvPicPr>
          <p:cNvPr id="4" name="Picture 3"/>
          <p:cNvPicPr>
            <a:picLocks noChangeAspect="1"/>
          </p:cNvPicPr>
          <p:nvPr/>
        </p:nvPicPr>
        <p:blipFill>
          <a:blip r:embed="rId2"/>
          <a:stretch>
            <a:fillRect/>
          </a:stretch>
        </p:blipFill>
        <p:spPr>
          <a:xfrm>
            <a:off x="9957168" y="3192462"/>
            <a:ext cx="2210740" cy="3581400"/>
          </a:xfrm>
          <a:prstGeom prst="rect">
            <a:avLst/>
          </a:prstGeom>
        </p:spPr>
      </p:pic>
      <p:pic>
        <p:nvPicPr>
          <p:cNvPr id="5" name="Picture 4"/>
          <p:cNvPicPr>
            <a:picLocks noChangeAspect="1"/>
          </p:cNvPicPr>
          <p:nvPr/>
        </p:nvPicPr>
        <p:blipFill>
          <a:blip r:embed="rId3"/>
          <a:stretch>
            <a:fillRect/>
          </a:stretch>
        </p:blipFill>
        <p:spPr>
          <a:xfrm>
            <a:off x="9886804" y="1212006"/>
            <a:ext cx="2351469" cy="1876425"/>
          </a:xfrm>
          <a:prstGeom prst="rect">
            <a:avLst/>
          </a:prstGeom>
        </p:spPr>
      </p:pic>
    </p:spTree>
    <p:extLst>
      <p:ext uri="{BB962C8B-B14F-4D97-AF65-F5344CB8AC3E}">
        <p14:creationId xmlns:p14="http://schemas.microsoft.com/office/powerpoint/2010/main" val="2980375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fade">
                                      <p:cBhvr>
                                        <p:cTn id="39" dur="500"/>
                                        <p:tgtEl>
                                          <p:spTgt spid="2">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animEffect transition="in" filter="fade">
                                      <p:cBhvr>
                                        <p:cTn id="45" dur="500"/>
                                        <p:tgtEl>
                                          <p:spTgt spid="2">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Effect transition="in" filter="fade">
                                      <p:cBhvr>
                                        <p:cTn id="48" dur="500"/>
                                        <p:tgtEl>
                                          <p:spTgt spid="2">
                                            <p:txEl>
                                              <p:pRg st="12" end="1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7" y="1211262"/>
            <a:ext cx="10820399" cy="1929759"/>
          </a:xfrm>
        </p:spPr>
        <p:txBody>
          <a:bodyPr/>
          <a:lstStyle/>
          <a:p>
            <a:r>
              <a:rPr lang="en-US" i="1" dirty="0"/>
              <a:t>Demo</a:t>
            </a:r>
            <a:r>
              <a:rPr lang="en-US" dirty="0"/>
              <a:t/>
            </a:r>
            <a:br>
              <a:rPr lang="en-US" dirty="0"/>
            </a:br>
            <a:r>
              <a:rPr lang="en-US" sz="5400" dirty="0"/>
              <a:t>	Docker Compose</a:t>
            </a:r>
            <a:endParaRPr lang="en-US" dirty="0"/>
          </a:p>
        </p:txBody>
      </p:sp>
      <p:sp>
        <p:nvSpPr>
          <p:cNvPr id="5" name="Text Placeholder 4"/>
          <p:cNvSpPr>
            <a:spLocks noGrp="1"/>
          </p:cNvSpPr>
          <p:nvPr>
            <p:ph type="body" sz="quarter" idx="12"/>
          </p:nvPr>
        </p:nvSpPr>
        <p:spPr/>
        <p:txBody>
          <a:bodyPr/>
          <a:lstStyle/>
          <a:p>
            <a:r>
              <a:rPr lang="en-US" dirty="0"/>
              <a:t>Taylor Brown</a:t>
            </a:r>
          </a:p>
        </p:txBody>
      </p:sp>
    </p:spTree>
    <p:extLst>
      <p:ext uri="{BB962C8B-B14F-4D97-AF65-F5344CB8AC3E}">
        <p14:creationId xmlns:p14="http://schemas.microsoft.com/office/powerpoint/2010/main" val="2064470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01436" y="2201862"/>
            <a:ext cx="10235966" cy="1679575"/>
          </a:xfrm>
        </p:spPr>
        <p:txBody>
          <a:bodyPr/>
          <a:lstStyle/>
          <a:p>
            <a:r>
              <a:rPr lang="en-US" dirty="0"/>
              <a:t>Announcing: </a:t>
            </a:r>
            <a:br>
              <a:rPr lang="en-US" dirty="0"/>
            </a:br>
            <a:r>
              <a:rPr lang="en-US" dirty="0"/>
              <a:t>	PowerShell For Docker!</a:t>
            </a:r>
          </a:p>
        </p:txBody>
      </p:sp>
    </p:spTree>
    <p:extLst>
      <p:ext uri="{BB962C8B-B14F-4D97-AF65-F5344CB8AC3E}">
        <p14:creationId xmlns:p14="http://schemas.microsoft.com/office/powerpoint/2010/main" val="117403761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For Docker</a:t>
            </a:r>
          </a:p>
        </p:txBody>
      </p:sp>
      <p:sp>
        <p:nvSpPr>
          <p:cNvPr id="5" name="Rectangle 4"/>
          <p:cNvSpPr/>
          <p:nvPr/>
        </p:nvSpPr>
        <p:spPr bwMode="auto">
          <a:xfrm>
            <a:off x="2560637" y="4965483"/>
            <a:ext cx="731520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p:cNvSpPr/>
          <p:nvPr/>
        </p:nvSpPr>
        <p:spPr bwMode="auto">
          <a:xfrm>
            <a:off x="2560637" y="3802062"/>
            <a:ext cx="731520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2564166" y="2638640"/>
            <a:ext cx="173736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Client</a:t>
            </a:r>
          </a:p>
        </p:txBody>
      </p:sp>
      <p:sp>
        <p:nvSpPr>
          <p:cNvPr id="8" name="Rectangle 7"/>
          <p:cNvSpPr/>
          <p:nvPr/>
        </p:nvSpPr>
        <p:spPr bwMode="auto">
          <a:xfrm>
            <a:off x="6280374" y="2638640"/>
            <a:ext cx="173736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Registry</a:t>
            </a:r>
          </a:p>
        </p:txBody>
      </p:sp>
      <p:sp>
        <p:nvSpPr>
          <p:cNvPr id="9" name="Rectangle 8"/>
          <p:cNvSpPr/>
          <p:nvPr/>
        </p:nvSpPr>
        <p:spPr bwMode="auto">
          <a:xfrm>
            <a:off x="4422270" y="2638640"/>
            <a:ext cx="173736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Compose</a:t>
            </a:r>
          </a:p>
        </p:txBody>
      </p:sp>
      <p:sp>
        <p:nvSpPr>
          <p:cNvPr id="10" name="Rectangle 9"/>
          <p:cNvSpPr/>
          <p:nvPr/>
        </p:nvSpPr>
        <p:spPr bwMode="auto">
          <a:xfrm>
            <a:off x="8138477" y="2638640"/>
            <a:ext cx="173736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Swarm</a:t>
            </a:r>
          </a:p>
        </p:txBody>
      </p:sp>
    </p:spTree>
    <p:extLst>
      <p:ext uri="{BB962C8B-B14F-4D97-AF65-F5344CB8AC3E}">
        <p14:creationId xmlns:p14="http://schemas.microsoft.com/office/powerpoint/2010/main" val="3834691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For Docker</a:t>
            </a:r>
          </a:p>
        </p:txBody>
      </p:sp>
      <p:sp>
        <p:nvSpPr>
          <p:cNvPr id="5" name="Rectangle 4"/>
          <p:cNvSpPr/>
          <p:nvPr/>
        </p:nvSpPr>
        <p:spPr bwMode="auto">
          <a:xfrm>
            <a:off x="1646237" y="4965484"/>
            <a:ext cx="9143999"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p:cNvSpPr/>
          <p:nvPr/>
        </p:nvSpPr>
        <p:spPr bwMode="auto">
          <a:xfrm>
            <a:off x="1646237" y="3802062"/>
            <a:ext cx="914400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1652288" y="2638640"/>
            <a:ext cx="173736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Client</a:t>
            </a:r>
          </a:p>
        </p:txBody>
      </p:sp>
      <p:sp>
        <p:nvSpPr>
          <p:cNvPr id="8" name="Rectangle 7"/>
          <p:cNvSpPr/>
          <p:nvPr/>
        </p:nvSpPr>
        <p:spPr bwMode="auto">
          <a:xfrm>
            <a:off x="7202729" y="2638640"/>
            <a:ext cx="173736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Registry</a:t>
            </a:r>
          </a:p>
        </p:txBody>
      </p:sp>
      <p:sp>
        <p:nvSpPr>
          <p:cNvPr id="9" name="Rectangle 8"/>
          <p:cNvSpPr/>
          <p:nvPr/>
        </p:nvSpPr>
        <p:spPr bwMode="auto">
          <a:xfrm>
            <a:off x="5352582" y="2638640"/>
            <a:ext cx="173736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Compose</a:t>
            </a:r>
          </a:p>
        </p:txBody>
      </p:sp>
      <p:sp>
        <p:nvSpPr>
          <p:cNvPr id="10" name="Rectangle 9"/>
          <p:cNvSpPr/>
          <p:nvPr/>
        </p:nvSpPr>
        <p:spPr bwMode="auto">
          <a:xfrm>
            <a:off x="9052876" y="2638640"/>
            <a:ext cx="173736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Swarm</a:t>
            </a:r>
          </a:p>
        </p:txBody>
      </p:sp>
      <p:sp>
        <p:nvSpPr>
          <p:cNvPr id="11" name="Rectangle 10"/>
          <p:cNvSpPr/>
          <p:nvPr/>
        </p:nvSpPr>
        <p:spPr bwMode="auto">
          <a:xfrm>
            <a:off x="3502435" y="2638640"/>
            <a:ext cx="173736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PowerShell</a:t>
            </a:r>
          </a:p>
        </p:txBody>
      </p:sp>
    </p:spTree>
    <p:extLst>
      <p:ext uri="{BB962C8B-B14F-4D97-AF65-F5344CB8AC3E}">
        <p14:creationId xmlns:p14="http://schemas.microsoft.com/office/powerpoint/2010/main" val="326776148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For Docker</a:t>
            </a:r>
          </a:p>
        </p:txBody>
      </p:sp>
      <p:sp>
        <p:nvSpPr>
          <p:cNvPr id="3" name="Text Placeholder 2"/>
          <p:cNvSpPr>
            <a:spLocks noGrp="1"/>
          </p:cNvSpPr>
          <p:nvPr>
            <p:ph type="body" sz="quarter" idx="10"/>
          </p:nvPr>
        </p:nvSpPr>
        <p:spPr>
          <a:xfrm>
            <a:off x="274639" y="1212849"/>
            <a:ext cx="6399324" cy="3902607"/>
          </a:xfrm>
        </p:spPr>
        <p:txBody>
          <a:bodyPr/>
          <a:lstStyle/>
          <a:p>
            <a:r>
              <a:rPr lang="en-US" dirty="0"/>
              <a:t>Soon to be released open source</a:t>
            </a:r>
          </a:p>
          <a:p>
            <a:r>
              <a:rPr lang="en-US" dirty="0"/>
              <a:t>Builds on the Docker Engine’s REST Interfaces</a:t>
            </a:r>
          </a:p>
          <a:p>
            <a:r>
              <a:rPr lang="en-US" dirty="0"/>
              <a:t>Will replaces the existing container module</a:t>
            </a:r>
          </a:p>
          <a:p>
            <a:pPr marL="0" indent="0">
              <a:buNone/>
            </a:pPr>
            <a:endParaRPr lang="en-US" dirty="0"/>
          </a:p>
          <a:p>
            <a:r>
              <a:rPr lang="en-US" dirty="0"/>
              <a:t>We need you!</a:t>
            </a:r>
          </a:p>
        </p:txBody>
      </p:sp>
      <p:sp>
        <p:nvSpPr>
          <p:cNvPr id="5" name="Rectangle 4"/>
          <p:cNvSpPr/>
          <p:nvPr/>
        </p:nvSpPr>
        <p:spPr bwMode="auto">
          <a:xfrm>
            <a:off x="6673963" y="6145040"/>
            <a:ext cx="5640274" cy="658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p:cNvSpPr/>
          <p:nvPr/>
        </p:nvSpPr>
        <p:spPr bwMode="auto">
          <a:xfrm>
            <a:off x="6673963" y="5402262"/>
            <a:ext cx="5640275" cy="658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6665679" y="4640262"/>
            <a:ext cx="1071652" cy="658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Docker </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8" name="Rectangle 7"/>
          <p:cNvSpPr/>
          <p:nvPr/>
        </p:nvSpPr>
        <p:spPr bwMode="auto">
          <a:xfrm>
            <a:off x="10092144" y="4636851"/>
            <a:ext cx="1071652" cy="658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Docker </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Registry</a:t>
            </a:r>
          </a:p>
        </p:txBody>
      </p:sp>
      <p:sp>
        <p:nvSpPr>
          <p:cNvPr id="9" name="Rectangle 8"/>
          <p:cNvSpPr/>
          <p:nvPr/>
        </p:nvSpPr>
        <p:spPr bwMode="auto">
          <a:xfrm>
            <a:off x="8949989" y="4636851"/>
            <a:ext cx="1071652" cy="658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Docker Compose</a:t>
            </a:r>
          </a:p>
        </p:txBody>
      </p:sp>
      <p:sp>
        <p:nvSpPr>
          <p:cNvPr id="10" name="Rectangle 9"/>
          <p:cNvSpPr/>
          <p:nvPr/>
        </p:nvSpPr>
        <p:spPr bwMode="auto">
          <a:xfrm>
            <a:off x="11234299" y="4640262"/>
            <a:ext cx="1071652" cy="658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Docker Swarm</a:t>
            </a:r>
          </a:p>
        </p:txBody>
      </p:sp>
      <p:sp>
        <p:nvSpPr>
          <p:cNvPr id="11" name="Rectangle 10"/>
          <p:cNvSpPr/>
          <p:nvPr/>
        </p:nvSpPr>
        <p:spPr bwMode="auto">
          <a:xfrm>
            <a:off x="7807834" y="4640262"/>
            <a:ext cx="1071652" cy="658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PowerShell</a:t>
            </a:r>
          </a:p>
        </p:txBody>
      </p:sp>
      <p:sp>
        <p:nvSpPr>
          <p:cNvPr id="14" name="TextBox 13"/>
          <p:cNvSpPr txBox="1"/>
          <p:nvPr/>
        </p:nvSpPr>
        <p:spPr>
          <a:xfrm>
            <a:off x="6665678" y="2680943"/>
            <a:ext cx="5640273" cy="1594283"/>
          </a:xfrm>
          <a:prstGeom prst="rect">
            <a:avLst/>
          </a:prstGeom>
          <a:solidFill>
            <a:srgbClr val="012456"/>
          </a:solidFill>
        </p:spPr>
        <p:txBody>
          <a:bodyPr wrap="square" lIns="182880" tIns="146304" rIns="182880" bIns="146304" rtlCol="0">
            <a:spAutoFit/>
          </a:bodyPr>
          <a:lstStyle/>
          <a:p>
            <a:pPr>
              <a:lnSpc>
                <a:spcPct val="90000"/>
              </a:lnSpc>
              <a:spcAft>
                <a:spcPts val="600"/>
              </a:spcAft>
            </a:pPr>
            <a:r>
              <a:rPr lang="en-US" sz="1100" dirty="0">
                <a:solidFill>
                  <a:srgbClr val="EEEDF0"/>
                </a:solidFill>
                <a:latin typeface="Lucida Console" panose="020B0609040504020204" pitchFamily="49" charset="0"/>
              </a:rPr>
              <a:t>Windows PowerShell</a:t>
            </a:r>
          </a:p>
          <a:p>
            <a:pPr>
              <a:lnSpc>
                <a:spcPct val="90000"/>
              </a:lnSpc>
              <a:spcAft>
                <a:spcPts val="600"/>
              </a:spcAft>
            </a:pPr>
            <a:r>
              <a:rPr lang="en-US" sz="1100" dirty="0">
                <a:solidFill>
                  <a:srgbClr val="EEEDF0"/>
                </a:solidFill>
                <a:latin typeface="Lucida Console" panose="020B0609040504020204" pitchFamily="49" charset="0"/>
              </a:rPr>
              <a:t>Copyright (C) 2016 Microsoft Corporation. All rights reserved.</a:t>
            </a:r>
          </a:p>
          <a:p>
            <a:pPr>
              <a:lnSpc>
                <a:spcPct val="90000"/>
              </a:lnSpc>
              <a:spcAft>
                <a:spcPts val="600"/>
              </a:spcAft>
            </a:pPr>
            <a:endParaRPr lang="en-US" sz="1100" dirty="0">
              <a:solidFill>
                <a:srgbClr val="EEEDF0"/>
              </a:solidFill>
              <a:latin typeface="Lucida Console" panose="020B0609040504020204" pitchFamily="49" charset="0"/>
            </a:endParaRPr>
          </a:p>
          <a:p>
            <a:pPr>
              <a:lnSpc>
                <a:spcPct val="90000"/>
              </a:lnSpc>
              <a:spcAft>
                <a:spcPts val="600"/>
              </a:spcAft>
            </a:pPr>
            <a:r>
              <a:rPr lang="en-US" sz="1100" dirty="0">
                <a:solidFill>
                  <a:srgbClr val="EEEDF0"/>
                </a:solidFill>
                <a:latin typeface="Lucida Console" panose="020B0609040504020204" pitchFamily="49" charset="0"/>
              </a:rPr>
              <a:t>PS C:\&gt; </a:t>
            </a:r>
            <a:r>
              <a:rPr lang="en-US" sz="1100" dirty="0">
                <a:solidFill>
                  <a:srgbClr val="FFFF00"/>
                </a:solidFill>
                <a:latin typeface="Lucida Console" panose="020B0609040504020204" pitchFamily="49" charset="0"/>
              </a:rPr>
              <a:t>New-Container</a:t>
            </a:r>
          </a:p>
          <a:p>
            <a:pPr>
              <a:lnSpc>
                <a:spcPct val="90000"/>
              </a:lnSpc>
              <a:spcAft>
                <a:spcPts val="600"/>
              </a:spcAft>
            </a:pPr>
            <a:r>
              <a:rPr lang="en-US" sz="1100" dirty="0">
                <a:solidFill>
                  <a:srgbClr val="EEEDF0"/>
                </a:solidFill>
                <a:latin typeface="Lucida Console" panose="020B0609040504020204" pitchFamily="49" charset="0"/>
              </a:rPr>
              <a:t>PS C:\&gt; </a:t>
            </a:r>
            <a:r>
              <a:rPr lang="en-US" sz="1100" dirty="0">
                <a:solidFill>
                  <a:srgbClr val="FFFF00"/>
                </a:solidFill>
                <a:latin typeface="Lucida Console" panose="020B0609040504020204" pitchFamily="49" charset="0"/>
              </a:rPr>
              <a:t>Get-Container</a:t>
            </a:r>
          </a:p>
          <a:p>
            <a:pPr>
              <a:lnSpc>
                <a:spcPct val="90000"/>
              </a:lnSpc>
              <a:spcAft>
                <a:spcPts val="600"/>
              </a:spcAft>
            </a:pPr>
            <a:r>
              <a:rPr lang="en-US" sz="1100" dirty="0">
                <a:solidFill>
                  <a:srgbClr val="EEEDF0"/>
                </a:solidFill>
                <a:latin typeface="Lucida Console" panose="020B0609040504020204" pitchFamily="49" charset="0"/>
              </a:rPr>
              <a:t>PS C:\&gt; </a:t>
            </a:r>
            <a:r>
              <a:rPr lang="en-US" sz="1100" dirty="0">
                <a:solidFill>
                  <a:srgbClr val="FFFF00"/>
                </a:solidFill>
                <a:latin typeface="Lucida Console" panose="020B0609040504020204" pitchFamily="49" charset="0"/>
              </a:rPr>
              <a:t>Get-</a:t>
            </a:r>
            <a:r>
              <a:rPr lang="en-US" sz="1100" dirty="0" err="1">
                <a:solidFill>
                  <a:srgbClr val="FFFF00"/>
                </a:solidFill>
                <a:latin typeface="Lucida Console" panose="020B0609040504020204" pitchFamily="49" charset="0"/>
              </a:rPr>
              <a:t>ContainerImage</a:t>
            </a:r>
            <a:endParaRPr lang="en-US" sz="1100" dirty="0">
              <a:solidFill>
                <a:srgbClr val="FFFF00"/>
              </a:solidFill>
              <a:latin typeface="Lucida Console" panose="020B0609040504020204" pitchFamily="49" charset="0"/>
            </a:endParaRPr>
          </a:p>
        </p:txBody>
      </p:sp>
    </p:spTree>
    <p:extLst>
      <p:ext uri="{BB962C8B-B14F-4D97-AF65-F5344CB8AC3E}">
        <p14:creationId xmlns:p14="http://schemas.microsoft.com/office/powerpoint/2010/main" val="159567407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680460"/>
          </a:xfrm>
        </p:spPr>
        <p:txBody>
          <a:bodyPr/>
          <a:lstStyle/>
          <a:p>
            <a:pPr algn="ctr"/>
            <a:r>
              <a:rPr lang="en-US" sz="5400" dirty="0"/>
              <a:t>Windows Server 2016 resolves the interface between </a:t>
            </a:r>
            <a:r>
              <a:rPr lang="en-US" sz="5400" dirty="0" err="1"/>
              <a:t>devs</a:t>
            </a:r>
            <a:r>
              <a:rPr lang="en-US" sz="5400" dirty="0"/>
              <a:t> and ops</a:t>
            </a:r>
          </a:p>
        </p:txBody>
      </p:sp>
    </p:spTree>
    <p:extLst>
      <p:ext uri="{BB962C8B-B14F-4D97-AF65-F5344CB8AC3E}">
        <p14:creationId xmlns:p14="http://schemas.microsoft.com/office/powerpoint/2010/main" val="11073013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34" y="195855"/>
            <a:ext cx="4788105" cy="917575"/>
          </a:xfrm>
        </p:spPr>
        <p:txBody>
          <a:bodyPr>
            <a:normAutofit fontScale="90000"/>
          </a:bodyPr>
          <a:lstStyle/>
          <a:p>
            <a:pPr algn="l"/>
            <a:r>
              <a:rPr lang="en-US" sz="4692" dirty="0"/>
              <a:t>Windows Server</a:t>
            </a:r>
            <a:br>
              <a:rPr lang="en-US" sz="4692" dirty="0"/>
            </a:br>
            <a:r>
              <a:rPr lang="en-US" sz="4692" dirty="0"/>
              <a:t>App Platform</a:t>
            </a:r>
          </a:p>
        </p:txBody>
      </p:sp>
      <p:sp>
        <p:nvSpPr>
          <p:cNvPr id="9" name="Rectangle 8"/>
          <p:cNvSpPr/>
          <p:nvPr/>
        </p:nvSpPr>
        <p:spPr bwMode="auto">
          <a:xfrm>
            <a:off x="4902739" y="-1"/>
            <a:ext cx="7534316" cy="6994525"/>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algn="ctr" defTabSz="950952" fontAlgn="base">
              <a:spcBef>
                <a:spcPct val="0"/>
              </a:spcBef>
              <a:spcAft>
                <a:spcPct val="0"/>
              </a:spcAft>
            </a:pPr>
            <a:endParaRPr lang="en-US" sz="2176" dirty="0">
              <a:gradFill>
                <a:gsLst>
                  <a:gs pos="16814">
                    <a:srgbClr val="FFFFFF"/>
                  </a:gs>
                  <a:gs pos="46000">
                    <a:srgbClr val="FFFFFF"/>
                  </a:gs>
                </a:gsLst>
                <a:lin ang="5400000" scaled="0"/>
              </a:gradFill>
            </a:endParaRPr>
          </a:p>
        </p:txBody>
      </p:sp>
      <p:sp>
        <p:nvSpPr>
          <p:cNvPr id="30" name="Content Placeholder 3"/>
          <p:cNvSpPr txBox="1">
            <a:spLocks/>
          </p:cNvSpPr>
          <p:nvPr/>
        </p:nvSpPr>
        <p:spPr>
          <a:xfrm>
            <a:off x="5116844" y="162185"/>
            <a:ext cx="7113305" cy="497388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48" b="1" dirty="0">
                <a:solidFill>
                  <a:schemeClr val="bg1"/>
                </a:solidFill>
              </a:rPr>
              <a:t>Develop</a:t>
            </a:r>
            <a:r>
              <a:rPr lang="en-US" sz="2448" dirty="0">
                <a:solidFill>
                  <a:schemeClr val="bg1"/>
                </a:solidFill>
              </a:rPr>
              <a:t> apps using SDK targeting Nano Server</a:t>
            </a:r>
          </a:p>
          <a:p>
            <a:pPr marL="0" indent="0">
              <a:buNone/>
            </a:pPr>
            <a:endParaRPr lang="en-US" sz="2448" b="1" dirty="0">
              <a:solidFill>
                <a:schemeClr val="bg1"/>
              </a:solidFill>
            </a:endParaRPr>
          </a:p>
          <a:p>
            <a:pPr marL="0" indent="0">
              <a:buNone/>
            </a:pPr>
            <a:r>
              <a:rPr lang="en-US" sz="2448" b="1" dirty="0">
                <a:solidFill>
                  <a:schemeClr val="bg1"/>
                </a:solidFill>
              </a:rPr>
              <a:t>Package</a:t>
            </a:r>
            <a:r>
              <a:rPr lang="en-US" sz="2448" dirty="0">
                <a:solidFill>
                  <a:schemeClr val="bg1"/>
                </a:solidFill>
              </a:rPr>
              <a:t> apps using Windows Server App (WSA) installer</a:t>
            </a:r>
          </a:p>
          <a:p>
            <a:pPr marL="0" indent="0">
              <a:buNone/>
            </a:pPr>
            <a:endParaRPr lang="en-US" sz="2448" b="1" dirty="0">
              <a:solidFill>
                <a:schemeClr val="bg1"/>
              </a:solidFill>
            </a:endParaRPr>
          </a:p>
          <a:p>
            <a:pPr marL="0" indent="0">
              <a:buNone/>
            </a:pPr>
            <a:r>
              <a:rPr lang="en-US" sz="2448" b="1" dirty="0">
                <a:solidFill>
                  <a:schemeClr val="bg1"/>
                </a:solidFill>
              </a:rPr>
              <a:t>Configure</a:t>
            </a:r>
            <a:r>
              <a:rPr lang="en-US" sz="2448" dirty="0">
                <a:solidFill>
                  <a:schemeClr val="bg1"/>
                </a:solidFill>
              </a:rPr>
              <a:t> apps using DSC</a:t>
            </a:r>
          </a:p>
          <a:p>
            <a:pPr marL="0" indent="0">
              <a:buNone/>
            </a:pPr>
            <a:endParaRPr lang="en-US" sz="2448" b="1" dirty="0">
              <a:solidFill>
                <a:schemeClr val="bg1"/>
              </a:solidFill>
            </a:endParaRPr>
          </a:p>
          <a:p>
            <a:pPr marL="0" indent="0">
              <a:buNone/>
            </a:pPr>
            <a:r>
              <a:rPr lang="en-US" sz="2448" b="1" dirty="0">
                <a:solidFill>
                  <a:schemeClr val="bg1"/>
                </a:solidFill>
              </a:rPr>
              <a:t>Deploy</a:t>
            </a:r>
            <a:r>
              <a:rPr lang="en-US" sz="2448" dirty="0">
                <a:solidFill>
                  <a:schemeClr val="bg1"/>
                </a:solidFill>
              </a:rPr>
              <a:t> apps and dependencies using Package Management</a:t>
            </a:r>
          </a:p>
          <a:p>
            <a:pPr marL="0" indent="0">
              <a:buNone/>
            </a:pPr>
            <a:endParaRPr lang="en-US" sz="2448" b="1" dirty="0">
              <a:solidFill>
                <a:schemeClr val="bg1"/>
              </a:solidFill>
            </a:endParaRPr>
          </a:p>
          <a:p>
            <a:pPr marL="0" indent="0">
              <a:buNone/>
            </a:pPr>
            <a:r>
              <a:rPr lang="en-US" sz="2448" b="1" dirty="0">
                <a:solidFill>
                  <a:schemeClr val="bg1"/>
                </a:solidFill>
              </a:rPr>
              <a:t>Run</a:t>
            </a:r>
            <a:r>
              <a:rPr lang="en-US" sz="2448" dirty="0">
                <a:solidFill>
                  <a:schemeClr val="bg1"/>
                </a:solidFill>
              </a:rPr>
              <a:t> apps in physical, VMs, or containers</a:t>
            </a:r>
          </a:p>
          <a:p>
            <a:pPr marL="0" indent="0">
              <a:buNone/>
            </a:pPr>
            <a:endParaRPr lang="en-US" sz="2448" b="1" dirty="0">
              <a:solidFill>
                <a:schemeClr val="bg1"/>
              </a:solidFill>
            </a:endParaRPr>
          </a:p>
          <a:p>
            <a:pPr marL="0" indent="0">
              <a:buNone/>
            </a:pPr>
            <a:r>
              <a:rPr lang="en-US" sz="2448" b="1" dirty="0">
                <a:solidFill>
                  <a:schemeClr val="bg1"/>
                </a:solidFill>
              </a:rPr>
              <a:t>Test </a:t>
            </a:r>
            <a:r>
              <a:rPr lang="en-US" sz="2448" dirty="0">
                <a:solidFill>
                  <a:schemeClr val="bg1"/>
                </a:solidFill>
              </a:rPr>
              <a:t>apps using Pester</a:t>
            </a:r>
          </a:p>
          <a:p>
            <a:pPr marL="0" indent="0">
              <a:buNone/>
            </a:pPr>
            <a:endParaRPr lang="en-US" sz="2448" b="1" dirty="0">
              <a:solidFill>
                <a:schemeClr val="bg1"/>
              </a:solidFill>
            </a:endParaRPr>
          </a:p>
          <a:p>
            <a:pPr marL="0" indent="0">
              <a:buNone/>
            </a:pPr>
            <a:r>
              <a:rPr lang="en-US" sz="2448" b="1" dirty="0">
                <a:solidFill>
                  <a:schemeClr val="bg1"/>
                </a:solidFill>
              </a:rPr>
              <a:t>Secure </a:t>
            </a:r>
            <a:r>
              <a:rPr lang="en-US" sz="2448" dirty="0">
                <a:solidFill>
                  <a:schemeClr val="bg1"/>
                </a:solidFill>
              </a:rPr>
              <a:t>apps using JEA</a:t>
            </a:r>
          </a:p>
        </p:txBody>
      </p:sp>
      <p:sp>
        <p:nvSpPr>
          <p:cNvPr id="3" name="TextBox 2"/>
          <p:cNvSpPr txBox="1"/>
          <p:nvPr/>
        </p:nvSpPr>
        <p:spPr>
          <a:xfrm>
            <a:off x="146938" y="1439862"/>
            <a:ext cx="4558489" cy="6752618"/>
          </a:xfrm>
          <a:prstGeom prst="rect">
            <a:avLst/>
          </a:prstGeom>
          <a:noFill/>
        </p:spPr>
        <p:txBody>
          <a:bodyPr wrap="square" lIns="182880" tIns="146304" rIns="182880" bIns="146304" rtlCol="0">
            <a:spAutoFit/>
          </a:bodyPr>
          <a:lstStyle/>
          <a:p>
            <a:pPr>
              <a:lnSpc>
                <a:spcPct val="90000"/>
              </a:lnSpc>
              <a:spcAft>
                <a:spcPts val="600"/>
              </a:spcAft>
            </a:pPr>
            <a:r>
              <a:rPr lang="en-US" sz="2400" dirty="0"/>
              <a:t>Call to Action</a:t>
            </a:r>
          </a:p>
          <a:p>
            <a:pPr marL="342900" indent="-342900">
              <a:lnSpc>
                <a:spcPct val="90000"/>
              </a:lnSpc>
              <a:spcAft>
                <a:spcPts val="600"/>
              </a:spcAft>
              <a:buFont typeface="Arial" panose="020B0604020202020204" pitchFamily="34" charset="0"/>
              <a:buChar char="•"/>
            </a:pPr>
            <a:r>
              <a:rPr lang="en-US" sz="2400" dirty="0"/>
              <a:t>Target Nano Server</a:t>
            </a:r>
          </a:p>
          <a:p>
            <a:pPr marL="342900" indent="-342900">
              <a:lnSpc>
                <a:spcPct val="90000"/>
              </a:lnSpc>
              <a:spcAft>
                <a:spcPts val="600"/>
              </a:spcAft>
              <a:buFont typeface="Arial" panose="020B0604020202020204" pitchFamily="34" charset="0"/>
              <a:buChar char="•"/>
            </a:pPr>
            <a:r>
              <a:rPr lang="en-US" sz="2400" dirty="0"/>
              <a:t>Create WSAs</a:t>
            </a:r>
          </a:p>
          <a:p>
            <a:pPr marL="342900" indent="-342900">
              <a:lnSpc>
                <a:spcPct val="90000"/>
              </a:lnSpc>
              <a:spcAft>
                <a:spcPts val="600"/>
              </a:spcAft>
              <a:buFont typeface="Arial" panose="020B0604020202020204" pitchFamily="34" charset="0"/>
              <a:buChar char="•"/>
            </a:pPr>
            <a:r>
              <a:rPr lang="en-US" sz="2400" dirty="0"/>
              <a:t>Deploy using Package Management</a:t>
            </a:r>
          </a:p>
          <a:p>
            <a:pPr>
              <a:lnSpc>
                <a:spcPct val="90000"/>
              </a:lnSpc>
              <a:spcAft>
                <a:spcPts val="600"/>
              </a:spcAft>
            </a:pPr>
            <a:r>
              <a:rPr lang="en-US" sz="2400" dirty="0"/>
              <a:t>Give us feedback on:</a:t>
            </a:r>
          </a:p>
          <a:p>
            <a:pPr marL="342900" indent="-342900">
              <a:lnSpc>
                <a:spcPct val="90000"/>
              </a:lnSpc>
              <a:spcAft>
                <a:spcPts val="600"/>
              </a:spcAft>
              <a:buFont typeface="Arial" panose="020B0604020202020204" pitchFamily="34" charset="0"/>
              <a:buChar char="•"/>
            </a:pPr>
            <a:r>
              <a:rPr lang="en-US" sz="2400" dirty="0"/>
              <a:t>Missing Reverse Forwarders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Installer functionality needed in WSA</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Package Management</a:t>
            </a:r>
          </a:p>
          <a:p>
            <a:pPr marL="0" lvl="1">
              <a:lnSpc>
                <a:spcPct val="90000"/>
              </a:lnSpc>
              <a:spcAft>
                <a:spcPts val="600"/>
              </a:spcAft>
            </a:pPr>
            <a:r>
              <a:rPr lang="en-US" sz="2400" dirty="0">
                <a:hlinkClick r:id="rId3"/>
              </a:rPr>
              <a:t>nanoserver@microsoft.com</a:t>
            </a:r>
            <a:endParaRPr lang="en-US" sz="2400" dirty="0"/>
          </a:p>
          <a:p>
            <a:pPr marL="0" lvl="1">
              <a:lnSpc>
                <a:spcPct val="90000"/>
              </a:lnSpc>
              <a:spcAft>
                <a:spcPts val="600"/>
              </a:spcAft>
            </a:pPr>
            <a:endParaRPr lang="en-US" dirty="0"/>
          </a:p>
          <a:p>
            <a:pPr>
              <a:lnSpc>
                <a:spcPct val="90000"/>
              </a:lnSpc>
              <a:spcAft>
                <a:spcPts val="600"/>
              </a:spcAft>
            </a:pPr>
            <a:r>
              <a:rPr lang="en-US" sz="2000" dirty="0">
                <a:gradFill>
                  <a:gsLst>
                    <a:gs pos="2917">
                      <a:schemeClr val="tx1"/>
                    </a:gs>
                    <a:gs pos="30000">
                      <a:schemeClr val="tx1"/>
                    </a:gs>
                  </a:gsLst>
                  <a:lin ang="5400000" scaled="0"/>
                </a:gradFill>
                <a:hlinkClick r:id="rId4"/>
              </a:rPr>
              <a:t>https://windowsserver.uservoice.com/forums/295047-general-feedback</a:t>
            </a:r>
            <a:r>
              <a:rPr lang="en-US" sz="2000" dirty="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38219050"/>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34" y="195855"/>
            <a:ext cx="4788105" cy="917575"/>
          </a:xfrm>
        </p:spPr>
        <p:txBody>
          <a:bodyPr>
            <a:normAutofit fontScale="90000"/>
          </a:bodyPr>
          <a:lstStyle/>
          <a:p>
            <a:pPr algn="l"/>
            <a:r>
              <a:rPr lang="en-US" sz="4692" dirty="0"/>
              <a:t>Containers in Windows Server</a:t>
            </a:r>
          </a:p>
        </p:txBody>
      </p:sp>
      <p:sp>
        <p:nvSpPr>
          <p:cNvPr id="9" name="Rectangle 8"/>
          <p:cNvSpPr/>
          <p:nvPr/>
        </p:nvSpPr>
        <p:spPr bwMode="auto">
          <a:xfrm>
            <a:off x="4902739" y="-1"/>
            <a:ext cx="7534316" cy="6994525"/>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algn="ctr" defTabSz="950952" fontAlgn="base">
              <a:spcBef>
                <a:spcPct val="0"/>
              </a:spcBef>
              <a:spcAft>
                <a:spcPct val="0"/>
              </a:spcAft>
            </a:pPr>
            <a:endParaRPr lang="en-US" sz="2176" dirty="0">
              <a:gradFill>
                <a:gsLst>
                  <a:gs pos="16814">
                    <a:srgbClr val="FFFFFF"/>
                  </a:gs>
                  <a:gs pos="46000">
                    <a:srgbClr val="FFFFFF"/>
                  </a:gs>
                </a:gsLst>
                <a:lin ang="5400000" scaled="0"/>
              </a:gradFill>
            </a:endParaRPr>
          </a:p>
        </p:txBody>
      </p:sp>
      <p:sp>
        <p:nvSpPr>
          <p:cNvPr id="30" name="Content Placeholder 3"/>
          <p:cNvSpPr txBox="1">
            <a:spLocks/>
          </p:cNvSpPr>
          <p:nvPr/>
        </p:nvSpPr>
        <p:spPr>
          <a:xfrm>
            <a:off x="5116844" y="162185"/>
            <a:ext cx="7113305" cy="497388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48" b="1" dirty="0">
                <a:solidFill>
                  <a:schemeClr val="bg1"/>
                </a:solidFill>
              </a:rPr>
              <a:t>Develop</a:t>
            </a:r>
            <a:r>
              <a:rPr lang="en-US" sz="2448" dirty="0">
                <a:solidFill>
                  <a:schemeClr val="bg1"/>
                </a:solidFill>
              </a:rPr>
              <a:t> apps using Frameworks on Nano Server</a:t>
            </a:r>
          </a:p>
          <a:p>
            <a:pPr marL="0" indent="0">
              <a:buNone/>
            </a:pPr>
            <a:endParaRPr lang="en-US" sz="2448" b="1" dirty="0">
              <a:solidFill>
                <a:schemeClr val="bg1"/>
              </a:solidFill>
            </a:endParaRPr>
          </a:p>
          <a:p>
            <a:pPr marL="0" indent="0">
              <a:buNone/>
            </a:pPr>
            <a:r>
              <a:rPr lang="en-US" sz="2448" b="1" dirty="0">
                <a:solidFill>
                  <a:schemeClr val="bg1"/>
                </a:solidFill>
              </a:rPr>
              <a:t>Package</a:t>
            </a:r>
            <a:r>
              <a:rPr lang="en-US" sz="2448" dirty="0">
                <a:solidFill>
                  <a:schemeClr val="bg1"/>
                </a:solidFill>
              </a:rPr>
              <a:t> apps as Containers or as WSA</a:t>
            </a:r>
          </a:p>
          <a:p>
            <a:pPr marL="0" indent="0">
              <a:buNone/>
            </a:pPr>
            <a:endParaRPr lang="en-US" sz="2448" b="1" dirty="0">
              <a:solidFill>
                <a:schemeClr val="bg1"/>
              </a:solidFill>
            </a:endParaRPr>
          </a:p>
          <a:p>
            <a:pPr marL="0" indent="0">
              <a:buNone/>
            </a:pPr>
            <a:r>
              <a:rPr lang="en-US" sz="2448" b="1" dirty="0">
                <a:solidFill>
                  <a:schemeClr val="bg1"/>
                </a:solidFill>
              </a:rPr>
              <a:t>Configure</a:t>
            </a:r>
            <a:r>
              <a:rPr lang="en-US" sz="2448" dirty="0">
                <a:solidFill>
                  <a:schemeClr val="bg1"/>
                </a:solidFill>
              </a:rPr>
              <a:t> apps using Containers</a:t>
            </a:r>
          </a:p>
          <a:p>
            <a:pPr marL="0" indent="0">
              <a:buNone/>
            </a:pPr>
            <a:endParaRPr lang="en-US" sz="2448" b="1" dirty="0">
              <a:solidFill>
                <a:schemeClr val="bg1"/>
              </a:solidFill>
            </a:endParaRPr>
          </a:p>
          <a:p>
            <a:pPr marL="0" indent="0">
              <a:buNone/>
            </a:pPr>
            <a:r>
              <a:rPr lang="en-US" sz="2448" b="1" dirty="0">
                <a:solidFill>
                  <a:schemeClr val="bg1"/>
                </a:solidFill>
              </a:rPr>
              <a:t>Deploy</a:t>
            </a:r>
            <a:r>
              <a:rPr lang="en-US" sz="2448" dirty="0">
                <a:solidFill>
                  <a:schemeClr val="bg1"/>
                </a:solidFill>
              </a:rPr>
              <a:t> apps and dependencies using Containers or packages</a:t>
            </a:r>
          </a:p>
          <a:p>
            <a:pPr marL="0" indent="0">
              <a:buNone/>
            </a:pPr>
            <a:endParaRPr lang="en-US" sz="2448" b="1" dirty="0">
              <a:solidFill>
                <a:schemeClr val="bg1"/>
              </a:solidFill>
            </a:endParaRPr>
          </a:p>
          <a:p>
            <a:pPr marL="0" indent="0">
              <a:buNone/>
            </a:pPr>
            <a:r>
              <a:rPr lang="en-US" sz="2448" b="1" dirty="0">
                <a:solidFill>
                  <a:schemeClr val="bg1"/>
                </a:solidFill>
              </a:rPr>
              <a:t>Run</a:t>
            </a:r>
            <a:r>
              <a:rPr lang="en-US" sz="2448" dirty="0">
                <a:solidFill>
                  <a:schemeClr val="bg1"/>
                </a:solidFill>
              </a:rPr>
              <a:t> apps in containers</a:t>
            </a:r>
          </a:p>
          <a:p>
            <a:pPr marL="0" indent="0">
              <a:buNone/>
            </a:pPr>
            <a:endParaRPr lang="en-US" sz="2448" b="1" dirty="0">
              <a:solidFill>
                <a:schemeClr val="bg1"/>
              </a:solidFill>
            </a:endParaRPr>
          </a:p>
          <a:p>
            <a:pPr marL="0" indent="0">
              <a:buNone/>
            </a:pPr>
            <a:r>
              <a:rPr lang="en-US" sz="2448" b="1" dirty="0">
                <a:solidFill>
                  <a:schemeClr val="bg1"/>
                </a:solidFill>
              </a:rPr>
              <a:t>Test </a:t>
            </a:r>
            <a:r>
              <a:rPr lang="en-US" sz="2448" dirty="0">
                <a:solidFill>
                  <a:schemeClr val="bg1"/>
                </a:solidFill>
              </a:rPr>
              <a:t>apps using your test frameworks</a:t>
            </a:r>
          </a:p>
          <a:p>
            <a:pPr marL="0" indent="0">
              <a:buNone/>
            </a:pPr>
            <a:endParaRPr lang="en-US" sz="2448" b="1" dirty="0">
              <a:solidFill>
                <a:schemeClr val="bg1"/>
              </a:solidFill>
            </a:endParaRPr>
          </a:p>
          <a:p>
            <a:pPr marL="0" indent="0">
              <a:buNone/>
            </a:pPr>
            <a:r>
              <a:rPr lang="en-US" sz="2448" b="1" dirty="0">
                <a:solidFill>
                  <a:schemeClr val="bg1"/>
                </a:solidFill>
              </a:rPr>
              <a:t>Secure </a:t>
            </a:r>
            <a:r>
              <a:rPr lang="en-US" sz="2448" dirty="0">
                <a:solidFill>
                  <a:schemeClr val="bg1"/>
                </a:solidFill>
              </a:rPr>
              <a:t>apps using multiple containers and JEA</a:t>
            </a:r>
          </a:p>
        </p:txBody>
      </p:sp>
      <p:sp>
        <p:nvSpPr>
          <p:cNvPr id="7" name="TextBox 6"/>
          <p:cNvSpPr txBox="1"/>
          <p:nvPr/>
        </p:nvSpPr>
        <p:spPr>
          <a:xfrm>
            <a:off x="146938" y="1439862"/>
            <a:ext cx="4763000" cy="7201972"/>
          </a:xfrm>
          <a:prstGeom prst="rect">
            <a:avLst/>
          </a:prstGeom>
          <a:noFill/>
        </p:spPr>
        <p:txBody>
          <a:bodyPr wrap="square" lIns="182880" tIns="146304" rIns="182880" bIns="146304" rtlCol="0">
            <a:spAutoFit/>
          </a:bodyPr>
          <a:lstStyle/>
          <a:p>
            <a:pPr>
              <a:lnSpc>
                <a:spcPct val="90000"/>
              </a:lnSpc>
              <a:spcAft>
                <a:spcPts val="600"/>
              </a:spcAft>
            </a:pPr>
            <a:r>
              <a:rPr lang="en-US" sz="2400" dirty="0"/>
              <a:t>Call to Action</a:t>
            </a:r>
          </a:p>
          <a:p>
            <a:pPr marL="342900" indent="-342900">
              <a:lnSpc>
                <a:spcPct val="90000"/>
              </a:lnSpc>
              <a:spcAft>
                <a:spcPts val="600"/>
              </a:spcAft>
              <a:buFont typeface="Arial" panose="020B0604020202020204" pitchFamily="34" charset="0"/>
              <a:buChar char="•"/>
            </a:pPr>
            <a:r>
              <a:rPr lang="en-US" sz="2400" dirty="0"/>
              <a:t>Learn more about Windows containers </a:t>
            </a:r>
            <a:r>
              <a:rPr lang="en-US" dirty="0">
                <a:hlinkClick r:id="rId3"/>
              </a:rPr>
              <a:t>http://aka.ms/containers</a:t>
            </a:r>
            <a:endParaRPr lang="en-US" sz="1600" dirty="0"/>
          </a:p>
          <a:p>
            <a:pPr marL="342900" indent="-342900">
              <a:lnSpc>
                <a:spcPct val="90000"/>
              </a:lnSpc>
              <a:spcAft>
                <a:spcPts val="600"/>
              </a:spcAft>
              <a:buFont typeface="Arial" panose="020B0604020202020204" pitchFamily="34" charset="0"/>
              <a:buChar char="•"/>
            </a:pPr>
            <a:r>
              <a:rPr lang="en-US" sz="2400" dirty="0"/>
              <a:t>Give your apps a try in Windows containers</a:t>
            </a:r>
          </a:p>
          <a:p>
            <a:pPr marL="342900" indent="-342900">
              <a:lnSpc>
                <a:spcPct val="90000"/>
              </a:lnSpc>
              <a:spcAft>
                <a:spcPts val="600"/>
              </a:spcAft>
              <a:buFont typeface="Arial" panose="020B0604020202020204" pitchFamily="34" charset="0"/>
              <a:buChar char="•"/>
            </a:pPr>
            <a:r>
              <a:rPr lang="en-US" sz="2400" dirty="0"/>
              <a:t>Help with PowerShell for Docker</a:t>
            </a:r>
          </a:p>
          <a:p>
            <a:pPr marL="342900" indent="-342900">
              <a:lnSpc>
                <a:spcPct val="90000"/>
              </a:lnSpc>
              <a:spcAft>
                <a:spcPts val="600"/>
              </a:spcAft>
              <a:buFont typeface="Arial" panose="020B0604020202020204" pitchFamily="34" charset="0"/>
              <a:buChar char="•"/>
            </a:pPr>
            <a:r>
              <a:rPr lang="en-US" sz="2400" dirty="0"/>
              <a:t>Get ready for Technical Preview 5!</a:t>
            </a:r>
          </a:p>
          <a:p>
            <a:pPr marL="342900" indent="-342900">
              <a:lnSpc>
                <a:spcPct val="90000"/>
              </a:lnSpc>
              <a:spcAft>
                <a:spcPts val="600"/>
              </a:spcAft>
              <a:buFont typeface="Arial" panose="020B0604020202020204" pitchFamily="34" charset="0"/>
              <a:buChar char="•"/>
            </a:pPr>
            <a:r>
              <a:rPr lang="en-US" sz="2400" dirty="0"/>
              <a:t>Continue providing feedback and bug reports</a:t>
            </a:r>
          </a:p>
          <a:p>
            <a:pPr marL="809271" lvl="1" indent="-342900">
              <a:lnSpc>
                <a:spcPct val="90000"/>
              </a:lnSpc>
              <a:spcAft>
                <a:spcPts val="600"/>
              </a:spcAft>
              <a:buFont typeface="Arial" panose="020B0604020202020204" pitchFamily="34" charset="0"/>
              <a:buChar char="•"/>
            </a:pPr>
            <a:r>
              <a:rPr lang="en-US" dirty="0">
                <a:hlinkClick r:id="rId4"/>
              </a:rPr>
              <a:t>http://aka.ms/containers/forum</a:t>
            </a:r>
            <a:endParaRPr lang="en-US" dirty="0"/>
          </a:p>
          <a:p>
            <a:pPr marL="809271" lvl="1" indent="-342900">
              <a:lnSpc>
                <a:spcPct val="90000"/>
              </a:lnSpc>
              <a:spcAft>
                <a:spcPts val="600"/>
              </a:spcAft>
              <a:buFont typeface="Arial" panose="020B0604020202020204" pitchFamily="34" charset="0"/>
              <a:buChar char="•"/>
            </a:pPr>
            <a:r>
              <a:rPr lang="en-US" dirty="0">
                <a:hlinkClick r:id="rId5"/>
              </a:rPr>
              <a:t>https://github.com/Microsoft/</a:t>
            </a:r>
            <a:br>
              <a:rPr lang="en-US" dirty="0">
                <a:hlinkClick r:id="rId5"/>
              </a:rPr>
            </a:br>
            <a:r>
              <a:rPr lang="en-US" dirty="0">
                <a:hlinkClick r:id="rId5"/>
              </a:rPr>
              <a:t>Virtualization-Documentation</a:t>
            </a:r>
            <a:endParaRPr lang="en-US" dirty="0"/>
          </a:p>
          <a:p>
            <a:pPr marL="809271" lvl="1" indent="-342900">
              <a:lnSpc>
                <a:spcPct val="90000"/>
              </a:lnSpc>
              <a:spcAft>
                <a:spcPts val="600"/>
              </a:spcAft>
              <a:buFont typeface="Arial" panose="020B0604020202020204" pitchFamily="34" charset="0"/>
              <a:buChar char="•"/>
            </a:pPr>
            <a:r>
              <a:rPr lang="en-US" dirty="0">
                <a:hlinkClick r:id="rId6"/>
              </a:rPr>
              <a:t>https://github.com/docker/docker</a:t>
            </a:r>
            <a:endParaRPr lang="en-US" dirty="0"/>
          </a:p>
          <a:p>
            <a:pPr marL="809271" lvl="1" indent="-342900">
              <a:lnSpc>
                <a:spcPct val="90000"/>
              </a:lnSpc>
              <a:spcAft>
                <a:spcPts val="600"/>
              </a:spcAft>
              <a:buFont typeface="Arial" panose="020B0604020202020204" pitchFamily="34" charset="0"/>
              <a:buChar char="•"/>
            </a:pPr>
            <a:endParaRPr lang="en-US" sz="2400" dirty="0"/>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1855974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237" y="2354262"/>
            <a:ext cx="11476037" cy="1680460"/>
          </a:xfrm>
        </p:spPr>
        <p:txBody>
          <a:bodyPr/>
          <a:lstStyle/>
          <a:p>
            <a:pPr algn="ctr"/>
            <a:r>
              <a:rPr lang="en-US" sz="5400" dirty="0"/>
              <a:t>Windows Server 2016 resolves the interface between </a:t>
            </a:r>
            <a:r>
              <a:rPr lang="en-US" sz="5400" dirty="0" err="1"/>
              <a:t>devs</a:t>
            </a:r>
            <a:r>
              <a:rPr lang="en-US" sz="5400" dirty="0"/>
              <a:t> and ops</a:t>
            </a:r>
          </a:p>
        </p:txBody>
      </p:sp>
    </p:spTree>
    <p:extLst>
      <p:ext uri="{BB962C8B-B14F-4D97-AF65-F5344CB8AC3E}">
        <p14:creationId xmlns:p14="http://schemas.microsoft.com/office/powerpoint/2010/main" val="399745495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020" y="2675446"/>
            <a:ext cx="3463268" cy="3463268"/>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237730461"/>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85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t>Appendix – </a:t>
            </a:r>
            <a:r>
              <a:rPr lang="en-US" dirty="0" err="1"/>
              <a:t>PackageManagement</a:t>
            </a:r>
            <a:r>
              <a:rPr lang="en-US" dirty="0"/>
              <a:t>, DSC, Pester, and JEA</a:t>
            </a:r>
          </a:p>
        </p:txBody>
      </p:sp>
    </p:spTree>
    <p:extLst>
      <p:ext uri="{BB962C8B-B14F-4D97-AF65-F5344CB8AC3E}">
        <p14:creationId xmlns:p14="http://schemas.microsoft.com/office/powerpoint/2010/main" val="362678414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6254"/>
          </a:xfrm>
        </p:spPr>
        <p:txBody>
          <a:bodyPr/>
          <a:lstStyle/>
          <a:p>
            <a:r>
              <a:rPr lang="en-US" dirty="0"/>
              <a:t>Deploying apps and their dependencies using Package Management</a:t>
            </a:r>
          </a:p>
        </p:txBody>
      </p:sp>
    </p:spTree>
    <p:extLst>
      <p:ext uri="{BB962C8B-B14F-4D97-AF65-F5344CB8AC3E}">
        <p14:creationId xmlns:p14="http://schemas.microsoft.com/office/powerpoint/2010/main" val="31824706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2039598" cy="917575"/>
          </a:xfrm>
        </p:spPr>
        <p:txBody>
          <a:bodyPr/>
          <a:lstStyle/>
          <a:p>
            <a:r>
              <a:rPr lang="en-US" dirty="0" err="1"/>
              <a:t>PackageManagement</a:t>
            </a:r>
            <a:r>
              <a:rPr lang="en-US" dirty="0"/>
              <a:t> (a.k.a. </a:t>
            </a:r>
            <a:r>
              <a:rPr lang="en-US" dirty="0" err="1"/>
              <a:t>OneGet</a:t>
            </a:r>
            <a:r>
              <a:rPr lang="en-US" dirty="0"/>
              <a:t>) Architecture</a:t>
            </a:r>
          </a:p>
        </p:txBody>
      </p:sp>
      <p:graphicFrame>
        <p:nvGraphicFramePr>
          <p:cNvPr id="4" name="Content Placeholder 3"/>
          <p:cNvGraphicFramePr>
            <a:graphicFrameLocks noGrp="1"/>
          </p:cNvGraphicFramePr>
          <p:nvPr>
            <p:ph idx="4294967295"/>
            <p:extLst/>
          </p:nvPr>
        </p:nvGraphicFramePr>
        <p:xfrm>
          <a:off x="749299" y="1862138"/>
          <a:ext cx="10955338" cy="4787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4057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0"/>
          </p:nvPr>
        </p:nvSpPr>
        <p:spPr>
          <a:xfrm>
            <a:off x="274638" y="1212850"/>
            <a:ext cx="11887200" cy="4001095"/>
          </a:xfrm>
        </p:spPr>
        <p:txBody>
          <a:bodyPr/>
          <a:lstStyle/>
          <a:p>
            <a:pPr marL="0" indent="0">
              <a:buNone/>
            </a:pPr>
            <a:r>
              <a:rPr lang="en-US" dirty="0"/>
              <a:t>Provides PowerShell experience for package operations</a:t>
            </a:r>
          </a:p>
          <a:p>
            <a:pPr lvl="1"/>
            <a:r>
              <a:rPr lang="en-US" dirty="0"/>
              <a:t>Find-package: search a software package</a:t>
            </a:r>
          </a:p>
          <a:p>
            <a:pPr lvl="1"/>
            <a:r>
              <a:rPr lang="en-US" dirty="0"/>
              <a:t>Install-package: install the package</a:t>
            </a:r>
          </a:p>
          <a:p>
            <a:pPr lvl="1"/>
            <a:r>
              <a:rPr lang="en-US" dirty="0"/>
              <a:t>Save-package: download the package</a:t>
            </a:r>
          </a:p>
          <a:p>
            <a:pPr lvl="1"/>
            <a:r>
              <a:rPr lang="en-US" dirty="0"/>
              <a:t>Get-package: inventory what packages are installed</a:t>
            </a:r>
          </a:p>
          <a:p>
            <a:pPr lvl="1"/>
            <a:r>
              <a:rPr lang="en-US" dirty="0"/>
              <a:t>Uninstall-package: uninstall</a:t>
            </a:r>
          </a:p>
          <a:p>
            <a:endParaRPr lang="en-US" dirty="0"/>
          </a:p>
        </p:txBody>
      </p:sp>
      <p:sp>
        <p:nvSpPr>
          <p:cNvPr id="3" name="Title 2"/>
          <p:cNvSpPr>
            <a:spLocks noGrp="1"/>
          </p:cNvSpPr>
          <p:nvPr>
            <p:ph type="title"/>
          </p:nvPr>
        </p:nvSpPr>
        <p:spPr/>
        <p:txBody>
          <a:bodyPr/>
          <a:lstStyle/>
          <a:p>
            <a:r>
              <a:rPr lang="en-US"/>
              <a:t>PackageManagement Experience</a:t>
            </a:r>
            <a:endParaRPr lang="en-US" dirty="0"/>
          </a:p>
        </p:txBody>
      </p:sp>
    </p:spTree>
    <p:extLst>
      <p:ext uri="{BB962C8B-B14F-4D97-AF65-F5344CB8AC3E}">
        <p14:creationId xmlns:p14="http://schemas.microsoft.com/office/powerpoint/2010/main" val="2680519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0"/>
          </p:nvPr>
        </p:nvSpPr>
        <p:spPr>
          <a:xfrm>
            <a:off x="274638" y="1212850"/>
            <a:ext cx="11887200" cy="3779496"/>
          </a:xfrm>
        </p:spPr>
        <p:txBody>
          <a:bodyPr/>
          <a:lstStyle/>
          <a:p>
            <a:pPr marL="0" indent="0">
              <a:buNone/>
            </a:pPr>
            <a:r>
              <a:rPr lang="en-US" dirty="0"/>
              <a:t>Offers PS cmdlets to manage package repositories </a:t>
            </a:r>
          </a:p>
          <a:p>
            <a:pPr lvl="1"/>
            <a:r>
              <a:rPr lang="en-US" dirty="0"/>
              <a:t>Register-</a:t>
            </a:r>
            <a:r>
              <a:rPr lang="en-US" dirty="0" err="1"/>
              <a:t>packageSource</a:t>
            </a:r>
            <a:r>
              <a:rPr lang="en-US" dirty="0"/>
              <a:t>: connect to a repository</a:t>
            </a:r>
          </a:p>
          <a:p>
            <a:pPr lvl="1"/>
            <a:r>
              <a:rPr lang="en-US" dirty="0"/>
              <a:t>Other cmdlets on </a:t>
            </a:r>
            <a:r>
              <a:rPr lang="en-US" dirty="0" err="1"/>
              <a:t>packageSource</a:t>
            </a:r>
            <a:r>
              <a:rPr lang="en-US" dirty="0"/>
              <a:t>: Get-, set-, unregister-</a:t>
            </a:r>
          </a:p>
          <a:p>
            <a:pPr marL="0" indent="0">
              <a:buNone/>
            </a:pPr>
            <a:r>
              <a:rPr lang="en-US" dirty="0"/>
              <a:t>Offers plug-in model to install providers on-demand</a:t>
            </a:r>
          </a:p>
          <a:p>
            <a:pPr lvl="1"/>
            <a:r>
              <a:rPr lang="en-US" dirty="0"/>
              <a:t>A provider is an installer wrapper plug-in to </a:t>
            </a:r>
            <a:r>
              <a:rPr lang="en-US" dirty="0" err="1"/>
              <a:t>PackageManagement</a:t>
            </a:r>
            <a:r>
              <a:rPr lang="en-US" dirty="0"/>
              <a:t>, dealing with its own package format</a:t>
            </a:r>
          </a:p>
          <a:p>
            <a:pPr lvl="1"/>
            <a:r>
              <a:rPr lang="en-US" dirty="0"/>
              <a:t>Install-</a:t>
            </a:r>
            <a:r>
              <a:rPr lang="en-US" dirty="0" err="1"/>
              <a:t>packageProvider</a:t>
            </a:r>
            <a:r>
              <a:rPr lang="en-US" dirty="0"/>
              <a:t>: install a provider on-demand</a:t>
            </a:r>
          </a:p>
          <a:p>
            <a:pPr lvl="1"/>
            <a:r>
              <a:rPr lang="en-US" dirty="0"/>
              <a:t>Other cmdlets on </a:t>
            </a:r>
            <a:r>
              <a:rPr lang="en-US" dirty="0" err="1"/>
              <a:t>packageProvider</a:t>
            </a:r>
            <a:r>
              <a:rPr lang="en-US" dirty="0"/>
              <a:t>: find-, get-, import-</a:t>
            </a:r>
          </a:p>
        </p:txBody>
      </p:sp>
      <p:sp>
        <p:nvSpPr>
          <p:cNvPr id="3" name="Title 2"/>
          <p:cNvSpPr>
            <a:spLocks noGrp="1"/>
          </p:cNvSpPr>
          <p:nvPr>
            <p:ph type="title"/>
          </p:nvPr>
        </p:nvSpPr>
        <p:spPr/>
        <p:txBody>
          <a:bodyPr/>
          <a:lstStyle/>
          <a:p>
            <a:r>
              <a:rPr lang="en-US"/>
              <a:t>PackageManagement Experience - continued</a:t>
            </a:r>
            <a:endParaRPr lang="en-US" dirty="0"/>
          </a:p>
        </p:txBody>
      </p:sp>
    </p:spTree>
    <p:extLst>
      <p:ext uri="{BB962C8B-B14F-4D97-AF65-F5344CB8AC3E}">
        <p14:creationId xmlns:p14="http://schemas.microsoft.com/office/powerpoint/2010/main" val="756889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0"/>
          </p:nvPr>
        </p:nvSpPr>
        <p:spPr>
          <a:xfrm>
            <a:off x="274638" y="1212850"/>
            <a:ext cx="11887200" cy="4801314"/>
          </a:xfrm>
        </p:spPr>
        <p:txBody>
          <a:bodyPr/>
          <a:lstStyle/>
          <a:p>
            <a:pPr marL="0" indent="0">
              <a:buNone/>
            </a:pPr>
            <a:r>
              <a:rPr lang="en-US" dirty="0" err="1"/>
              <a:t>PowerShellGet</a:t>
            </a:r>
            <a:r>
              <a:rPr lang="en-US" dirty="0"/>
              <a:t> is the only inbox provider</a:t>
            </a:r>
          </a:p>
          <a:p>
            <a:pPr lvl="1"/>
            <a:r>
              <a:rPr lang="en-US" dirty="0"/>
              <a:t>Manages PowerShell modules and scripts from the PowerShell Gallery</a:t>
            </a:r>
          </a:p>
          <a:p>
            <a:pPr lvl="1"/>
            <a:r>
              <a:rPr lang="en-US" dirty="0"/>
              <a:t>Uses </a:t>
            </a:r>
            <a:r>
              <a:rPr lang="en-US" dirty="0" err="1"/>
              <a:t>NuGet</a:t>
            </a:r>
            <a:r>
              <a:rPr lang="en-US" dirty="0"/>
              <a:t> protocol provider</a:t>
            </a:r>
          </a:p>
          <a:p>
            <a:pPr marL="0" indent="0">
              <a:buNone/>
            </a:pPr>
            <a:r>
              <a:rPr lang="en-US" dirty="0"/>
              <a:t>WSA provider</a:t>
            </a:r>
          </a:p>
          <a:p>
            <a:pPr lvl="1" indent="-342900"/>
            <a:r>
              <a:rPr lang="en-US" dirty="0"/>
              <a:t>Provides general </a:t>
            </a:r>
            <a:r>
              <a:rPr lang="en-US" dirty="0" err="1"/>
              <a:t>OneGet</a:t>
            </a:r>
            <a:r>
              <a:rPr lang="en-US" dirty="0"/>
              <a:t> cmdlets that wrap </a:t>
            </a:r>
            <a:r>
              <a:rPr lang="en-US" dirty="0" err="1"/>
              <a:t>AppX</a:t>
            </a:r>
            <a:r>
              <a:rPr lang="en-US" dirty="0"/>
              <a:t> cmdlets</a:t>
            </a:r>
          </a:p>
          <a:p>
            <a:pPr marL="0" indent="0">
              <a:buNone/>
            </a:pPr>
            <a:r>
              <a:rPr lang="en-US" dirty="0" err="1"/>
              <a:t>ContainerImage</a:t>
            </a:r>
            <a:r>
              <a:rPr lang="en-US" dirty="0"/>
              <a:t> provider </a:t>
            </a:r>
          </a:p>
          <a:p>
            <a:pPr lvl="1" indent="-342900"/>
            <a:r>
              <a:rPr lang="en-US" dirty="0"/>
              <a:t>Provides search/install/download of Container-base WIM images</a:t>
            </a:r>
          </a:p>
          <a:p>
            <a:pPr marL="0" indent="0">
              <a:buNone/>
            </a:pPr>
            <a:r>
              <a:rPr lang="en-US" dirty="0" err="1"/>
              <a:t>NanoServerPackage</a:t>
            </a:r>
            <a:r>
              <a:rPr lang="en-US" dirty="0"/>
              <a:t> provider</a:t>
            </a:r>
          </a:p>
          <a:p>
            <a:pPr lvl="1" indent="-342900"/>
            <a:r>
              <a:rPr lang="en-US" dirty="0"/>
              <a:t>Provides search/install/download optional Windows Packages to Nano Server</a:t>
            </a:r>
          </a:p>
        </p:txBody>
      </p:sp>
      <p:sp>
        <p:nvSpPr>
          <p:cNvPr id="3" name="Title 2"/>
          <p:cNvSpPr>
            <a:spLocks noGrp="1"/>
          </p:cNvSpPr>
          <p:nvPr>
            <p:ph type="title"/>
          </p:nvPr>
        </p:nvSpPr>
        <p:spPr/>
        <p:txBody>
          <a:bodyPr/>
          <a:lstStyle/>
          <a:p>
            <a:r>
              <a:rPr lang="en-US"/>
              <a:t>The Providers on Nano Server</a:t>
            </a:r>
            <a:endParaRPr lang="en-US" dirty="0"/>
          </a:p>
        </p:txBody>
      </p:sp>
    </p:spTree>
    <p:extLst>
      <p:ext uri="{BB962C8B-B14F-4D97-AF65-F5344CB8AC3E}">
        <p14:creationId xmlns:p14="http://schemas.microsoft.com/office/powerpoint/2010/main" val="3095068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29179"/>
          </a:xfrm>
        </p:spPr>
        <p:txBody>
          <a:bodyPr/>
          <a:lstStyle/>
          <a:p>
            <a:pPr marL="0" indent="0">
              <a:buNone/>
            </a:pPr>
            <a:r>
              <a:rPr lang="en-US" dirty="0"/>
              <a:t>Documentation</a:t>
            </a:r>
            <a:endParaRPr lang="en-US" dirty="0">
              <a:hlinkClick r:id="rId2"/>
            </a:endParaRPr>
          </a:p>
          <a:p>
            <a:pPr lvl="1"/>
            <a:r>
              <a:rPr lang="en-US" dirty="0">
                <a:hlinkClick r:id="rId2"/>
              </a:rPr>
              <a:t>https://technet.microsoft.com/en-us/library/mt422622.aspx</a:t>
            </a:r>
            <a:endParaRPr lang="en-US" dirty="0"/>
          </a:p>
          <a:p>
            <a:pPr marL="0" indent="0">
              <a:buNone/>
            </a:pPr>
            <a:r>
              <a:rPr lang="en-US" dirty="0" err="1"/>
              <a:t>PackageManagement</a:t>
            </a:r>
            <a:r>
              <a:rPr lang="en-US" dirty="0"/>
              <a:t> and </a:t>
            </a:r>
            <a:r>
              <a:rPr lang="en-US" dirty="0" err="1"/>
              <a:t>NuGet</a:t>
            </a:r>
            <a:r>
              <a:rPr lang="en-US" dirty="0"/>
              <a:t> provider source are in </a:t>
            </a:r>
            <a:r>
              <a:rPr lang="en-US" dirty="0" err="1"/>
              <a:t>Github</a:t>
            </a:r>
            <a:endParaRPr lang="en-US" dirty="0"/>
          </a:p>
          <a:p>
            <a:pPr lvl="1"/>
            <a:r>
              <a:rPr lang="en-US" dirty="0">
                <a:hlinkClick r:id="rId3"/>
              </a:rPr>
              <a:t>http://oneget.org</a:t>
            </a:r>
            <a:r>
              <a:rPr lang="en-US" dirty="0"/>
              <a:t> </a:t>
            </a:r>
          </a:p>
          <a:p>
            <a:pPr marL="0" indent="0">
              <a:buNone/>
            </a:pPr>
            <a:r>
              <a:rPr lang="en-US" dirty="0" err="1"/>
              <a:t>Downlevel</a:t>
            </a:r>
            <a:r>
              <a:rPr lang="en-US" dirty="0"/>
              <a:t> OS support, including </a:t>
            </a:r>
            <a:r>
              <a:rPr lang="en-US" dirty="0" err="1"/>
              <a:t>PackageManagement</a:t>
            </a:r>
            <a:r>
              <a:rPr lang="en-US" dirty="0"/>
              <a:t> and </a:t>
            </a:r>
            <a:r>
              <a:rPr lang="en-US" dirty="0" err="1"/>
              <a:t>PowerShellGet</a:t>
            </a:r>
            <a:r>
              <a:rPr lang="en-US" dirty="0"/>
              <a:t> provider</a:t>
            </a:r>
          </a:p>
          <a:p>
            <a:pPr lvl="1"/>
            <a:r>
              <a:rPr lang="en-US" dirty="0"/>
              <a:t>WMF 5.0 RTM - </a:t>
            </a:r>
            <a:r>
              <a:rPr lang="en-US" dirty="0">
                <a:hlinkClick r:id="rId4"/>
              </a:rPr>
              <a:t>https://www.microsoft.com/en-us/download/details.aspx?id=50395</a:t>
            </a:r>
            <a:r>
              <a:rPr lang="en-US" dirty="0"/>
              <a:t> </a:t>
            </a:r>
          </a:p>
          <a:p>
            <a:endParaRPr lang="en-US" dirty="0"/>
          </a:p>
        </p:txBody>
      </p:sp>
      <p:sp>
        <p:nvSpPr>
          <p:cNvPr id="3" name="Title 2"/>
          <p:cNvSpPr>
            <a:spLocks noGrp="1"/>
          </p:cNvSpPr>
          <p:nvPr>
            <p:ph type="title"/>
          </p:nvPr>
        </p:nvSpPr>
        <p:spPr/>
        <p:txBody>
          <a:bodyPr/>
          <a:lstStyle/>
          <a:p>
            <a:r>
              <a:rPr lang="en-US"/>
              <a:t>PackageManagement Resources</a:t>
            </a:r>
            <a:endParaRPr lang="en-US" dirty="0"/>
          </a:p>
        </p:txBody>
      </p:sp>
    </p:spTree>
    <p:extLst>
      <p:ext uri="{BB962C8B-B14F-4D97-AF65-F5344CB8AC3E}">
        <p14:creationId xmlns:p14="http://schemas.microsoft.com/office/powerpoint/2010/main" val="173783045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6254"/>
          </a:xfrm>
        </p:spPr>
        <p:txBody>
          <a:bodyPr/>
          <a:lstStyle/>
          <a:p>
            <a:r>
              <a:rPr lang="en-US" dirty="0"/>
              <a:t>Configuring apps using Desired State Configuration (DSC)</a:t>
            </a:r>
          </a:p>
        </p:txBody>
      </p:sp>
    </p:spTree>
    <p:extLst>
      <p:ext uri="{BB962C8B-B14F-4D97-AF65-F5344CB8AC3E}">
        <p14:creationId xmlns:p14="http://schemas.microsoft.com/office/powerpoint/2010/main" val="26386523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34" y="195855"/>
            <a:ext cx="4788105" cy="917575"/>
          </a:xfrm>
        </p:spPr>
        <p:txBody>
          <a:bodyPr>
            <a:normAutofit fontScale="90000"/>
          </a:bodyPr>
          <a:lstStyle/>
          <a:p>
            <a:pPr algn="l"/>
            <a:r>
              <a:rPr lang="en-US" sz="4692" dirty="0"/>
              <a:t>Windows Server</a:t>
            </a:r>
            <a:br>
              <a:rPr lang="en-US" sz="4692" dirty="0"/>
            </a:br>
            <a:r>
              <a:rPr lang="en-US" sz="4692" dirty="0"/>
              <a:t>App Platform</a:t>
            </a:r>
          </a:p>
        </p:txBody>
      </p:sp>
      <p:sp>
        <p:nvSpPr>
          <p:cNvPr id="9" name="Rectangle 8"/>
          <p:cNvSpPr/>
          <p:nvPr/>
        </p:nvSpPr>
        <p:spPr bwMode="auto">
          <a:xfrm>
            <a:off x="4902739" y="-1"/>
            <a:ext cx="7534316" cy="6994525"/>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algn="ctr" defTabSz="950952" fontAlgn="base">
              <a:spcBef>
                <a:spcPct val="0"/>
              </a:spcBef>
              <a:spcAft>
                <a:spcPct val="0"/>
              </a:spcAft>
            </a:pPr>
            <a:endParaRPr lang="en-US" sz="2176" dirty="0">
              <a:gradFill>
                <a:gsLst>
                  <a:gs pos="16814">
                    <a:srgbClr val="FFFFFF"/>
                  </a:gs>
                  <a:gs pos="46000">
                    <a:srgbClr val="FFFFFF"/>
                  </a:gs>
                </a:gsLst>
                <a:lin ang="5400000" scaled="0"/>
              </a:gradFill>
            </a:endParaRPr>
          </a:p>
        </p:txBody>
      </p:sp>
      <p:sp>
        <p:nvSpPr>
          <p:cNvPr id="10" name="Text Placeholder 4"/>
          <p:cNvSpPr txBox="1">
            <a:spLocks/>
          </p:cNvSpPr>
          <p:nvPr/>
        </p:nvSpPr>
        <p:spPr>
          <a:xfrm>
            <a:off x="211948" y="1722483"/>
            <a:ext cx="4399791" cy="470855"/>
          </a:xfrm>
          <a:prstGeom prst="rect">
            <a:avLst/>
          </a:prstGeom>
        </p:spPr>
        <p:txBody>
          <a:bodyPr vert="horz" wrap="square" lIns="149217" tIns="93260" rIns="149217" bIns="93260" rtlCol="0">
            <a:spAutoFit/>
          </a:bodyPr>
          <a:lstStyle>
            <a:lvl1pPr marL="0"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3921" kern="1200" spc="0" baseline="0">
                <a:gradFill>
                  <a:gsLst>
                    <a:gs pos="20354">
                      <a:schemeClr val="tx2"/>
                    </a:gs>
                    <a:gs pos="40000">
                      <a:schemeClr val="tx2"/>
                    </a:gs>
                  </a:gsLst>
                  <a:lin ang="5400000" scaled="0"/>
                </a:gradFill>
                <a:latin typeface="+mj-lt"/>
                <a:ea typeface="+mn-ea"/>
                <a:cs typeface="+mn-cs"/>
              </a:defRPr>
            </a:lvl1pPr>
            <a:lvl2pPr marL="0" marR="0" indent="0" algn="l" defTabSz="914293" rtl="0" eaLnBrk="1" fontAlgn="auto" latinLnBrk="0" hangingPunct="1">
              <a:lnSpc>
                <a:spcPct val="90000"/>
              </a:lnSpc>
              <a:spcBef>
                <a:spcPct val="20000"/>
              </a:spcBef>
              <a:spcAft>
                <a:spcPts val="0"/>
              </a:spcAft>
              <a:buClr>
                <a:schemeClr val="tx1"/>
              </a:buClr>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79"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48157"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36"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40" dirty="0">
                <a:solidFill>
                  <a:schemeClr val="tx1"/>
                </a:solidFill>
                <a:latin typeface="+mn-lt"/>
              </a:rPr>
              <a:t>Architectural Foundation</a:t>
            </a:r>
          </a:p>
        </p:txBody>
      </p:sp>
      <p:sp>
        <p:nvSpPr>
          <p:cNvPr id="30" name="Content Placeholder 3"/>
          <p:cNvSpPr txBox="1">
            <a:spLocks/>
          </p:cNvSpPr>
          <p:nvPr/>
        </p:nvSpPr>
        <p:spPr>
          <a:xfrm>
            <a:off x="5116844" y="162185"/>
            <a:ext cx="7502193" cy="497388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48" b="1" dirty="0">
                <a:solidFill>
                  <a:schemeClr val="bg1"/>
                </a:solidFill>
              </a:rPr>
              <a:t>Develop</a:t>
            </a:r>
            <a:r>
              <a:rPr lang="en-US" sz="2448" dirty="0">
                <a:solidFill>
                  <a:schemeClr val="bg1"/>
                </a:solidFill>
              </a:rPr>
              <a:t> apps using SDK targeting Nano Server</a:t>
            </a:r>
          </a:p>
          <a:p>
            <a:pPr marL="0" indent="0">
              <a:buNone/>
            </a:pPr>
            <a:endParaRPr lang="en-US" sz="2448" b="1" dirty="0">
              <a:solidFill>
                <a:schemeClr val="bg1"/>
              </a:solidFill>
            </a:endParaRPr>
          </a:p>
          <a:p>
            <a:pPr marL="0" indent="0">
              <a:buNone/>
            </a:pPr>
            <a:r>
              <a:rPr lang="en-US" sz="2448" b="1" dirty="0">
                <a:solidFill>
                  <a:schemeClr val="bg1"/>
                </a:solidFill>
              </a:rPr>
              <a:t>Package</a:t>
            </a:r>
            <a:r>
              <a:rPr lang="en-US" sz="2448" dirty="0">
                <a:solidFill>
                  <a:schemeClr val="bg1"/>
                </a:solidFill>
              </a:rPr>
              <a:t> apps using Windows Server App (WSA) installer</a:t>
            </a:r>
          </a:p>
          <a:p>
            <a:pPr marL="0" indent="0">
              <a:buNone/>
            </a:pPr>
            <a:endParaRPr lang="en-US" sz="2448" b="1" dirty="0">
              <a:solidFill>
                <a:schemeClr val="bg1"/>
              </a:solidFill>
            </a:endParaRPr>
          </a:p>
          <a:p>
            <a:pPr marL="0" indent="0">
              <a:buNone/>
            </a:pPr>
            <a:r>
              <a:rPr lang="en-US" sz="2448" b="1" dirty="0">
                <a:solidFill>
                  <a:schemeClr val="bg1"/>
                </a:solidFill>
              </a:rPr>
              <a:t>Configure</a:t>
            </a:r>
            <a:r>
              <a:rPr lang="en-US" sz="2448" dirty="0">
                <a:solidFill>
                  <a:schemeClr val="bg1"/>
                </a:solidFill>
              </a:rPr>
              <a:t> apps using DSC</a:t>
            </a:r>
          </a:p>
          <a:p>
            <a:pPr marL="0" indent="0">
              <a:buNone/>
            </a:pPr>
            <a:endParaRPr lang="en-US" sz="2448" b="1" dirty="0">
              <a:solidFill>
                <a:schemeClr val="bg1"/>
              </a:solidFill>
            </a:endParaRPr>
          </a:p>
          <a:p>
            <a:pPr marL="0" indent="0">
              <a:buNone/>
            </a:pPr>
            <a:r>
              <a:rPr lang="en-US" sz="2448" b="1" dirty="0">
                <a:solidFill>
                  <a:schemeClr val="bg1"/>
                </a:solidFill>
              </a:rPr>
              <a:t>Deploy</a:t>
            </a:r>
            <a:r>
              <a:rPr lang="en-US" sz="2448" dirty="0">
                <a:solidFill>
                  <a:schemeClr val="bg1"/>
                </a:solidFill>
              </a:rPr>
              <a:t> apps and dependencies using Package Management</a:t>
            </a:r>
          </a:p>
          <a:p>
            <a:pPr marL="0" indent="0">
              <a:buNone/>
            </a:pPr>
            <a:endParaRPr lang="en-US" sz="2448" b="1" dirty="0">
              <a:solidFill>
                <a:schemeClr val="bg1"/>
              </a:solidFill>
            </a:endParaRPr>
          </a:p>
          <a:p>
            <a:pPr marL="0" indent="0">
              <a:buNone/>
            </a:pPr>
            <a:r>
              <a:rPr lang="en-US" sz="2448" b="1" dirty="0">
                <a:solidFill>
                  <a:schemeClr val="bg1"/>
                </a:solidFill>
              </a:rPr>
              <a:t>Run</a:t>
            </a:r>
            <a:r>
              <a:rPr lang="en-US" sz="2448" dirty="0">
                <a:solidFill>
                  <a:schemeClr val="bg1"/>
                </a:solidFill>
              </a:rPr>
              <a:t> apps in physical, VMs, or containers</a:t>
            </a:r>
          </a:p>
          <a:p>
            <a:pPr marL="0" indent="0">
              <a:buNone/>
            </a:pPr>
            <a:endParaRPr lang="en-US" sz="2448" b="1" dirty="0">
              <a:solidFill>
                <a:schemeClr val="bg1"/>
              </a:solidFill>
            </a:endParaRPr>
          </a:p>
          <a:p>
            <a:pPr marL="0" indent="0">
              <a:buNone/>
            </a:pPr>
            <a:r>
              <a:rPr lang="en-US" sz="2448" b="1" dirty="0">
                <a:solidFill>
                  <a:schemeClr val="bg1"/>
                </a:solidFill>
              </a:rPr>
              <a:t>Test </a:t>
            </a:r>
            <a:r>
              <a:rPr lang="en-US" sz="2448" dirty="0">
                <a:solidFill>
                  <a:schemeClr val="bg1"/>
                </a:solidFill>
              </a:rPr>
              <a:t>apps using Pester</a:t>
            </a:r>
          </a:p>
          <a:p>
            <a:pPr marL="0" indent="0">
              <a:buNone/>
            </a:pPr>
            <a:endParaRPr lang="en-US" sz="2448" b="1" dirty="0">
              <a:solidFill>
                <a:schemeClr val="bg1"/>
              </a:solidFill>
            </a:endParaRPr>
          </a:p>
          <a:p>
            <a:pPr marL="0" indent="0">
              <a:buNone/>
            </a:pPr>
            <a:r>
              <a:rPr lang="en-US" sz="2448" b="1" dirty="0">
                <a:solidFill>
                  <a:schemeClr val="bg1"/>
                </a:solidFill>
              </a:rPr>
              <a:t>Secure </a:t>
            </a:r>
            <a:r>
              <a:rPr lang="en-US" sz="2448" dirty="0">
                <a:solidFill>
                  <a:schemeClr val="bg1"/>
                </a:solidFill>
              </a:rPr>
              <a:t>apps using Just enough Administration (JEA)</a:t>
            </a:r>
          </a:p>
        </p:txBody>
      </p:sp>
    </p:spTree>
    <p:extLst>
      <p:ext uri="{BB962C8B-B14F-4D97-AF65-F5344CB8AC3E}">
        <p14:creationId xmlns:p14="http://schemas.microsoft.com/office/powerpoint/2010/main" val="2503963950"/>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949047"/>
          </a:xfrm>
        </p:spPr>
        <p:txBody>
          <a:bodyPr/>
          <a:lstStyle/>
          <a:p>
            <a:pPr marL="0" indent="0">
              <a:buNone/>
            </a:pPr>
            <a:r>
              <a:rPr lang="en-US" sz="3600" dirty="0"/>
              <a:t>Cloud scale configuration management</a:t>
            </a:r>
          </a:p>
          <a:p>
            <a:pPr lvl="1" indent="-342900"/>
            <a:r>
              <a:rPr lang="en-US" sz="2000" dirty="0"/>
              <a:t>Declare the state of a server (Ensure Service is Started)</a:t>
            </a:r>
          </a:p>
          <a:p>
            <a:pPr lvl="1" indent="-342900"/>
            <a:r>
              <a:rPr lang="en-US" sz="2000" dirty="0"/>
              <a:t>Apply expert knowledge as common tasks – easier than scripting</a:t>
            </a:r>
          </a:p>
          <a:p>
            <a:pPr marL="0" indent="0">
              <a:buNone/>
            </a:pPr>
            <a:r>
              <a:rPr lang="en-US" sz="3600" dirty="0"/>
              <a:t>DSC is the platform</a:t>
            </a:r>
          </a:p>
          <a:p>
            <a:pPr lvl="1" indent="-342900"/>
            <a:r>
              <a:rPr lang="en-US" sz="2000" dirty="0"/>
              <a:t>Works in collaboration with DevOps tool chain (Chef, Puppet, etc.)</a:t>
            </a:r>
          </a:p>
          <a:p>
            <a:pPr marL="0" indent="0">
              <a:buNone/>
            </a:pPr>
            <a:r>
              <a:rPr lang="en-US" sz="3600" dirty="0"/>
              <a:t>Windows 2008R2 and later, and Linux via OMI</a:t>
            </a:r>
          </a:p>
          <a:p>
            <a:pPr marL="0" indent="0">
              <a:buNone/>
            </a:pPr>
            <a:r>
              <a:rPr lang="en-US" sz="3600" dirty="0"/>
              <a:t>Experimental DSC Resources bundled into DSC Resource Kit</a:t>
            </a:r>
          </a:p>
          <a:p>
            <a:pPr lvl="1" indent="-342900"/>
            <a:r>
              <a:rPr lang="en-US" sz="2000" dirty="0">
                <a:hlinkClick r:id="rId3"/>
              </a:rPr>
              <a:t>https://gallery.technet.microsoft.com/scriptcenter/DSC-Resource-Kit-All-c449312d</a:t>
            </a:r>
            <a:r>
              <a:rPr lang="en-US" sz="2000" dirty="0"/>
              <a:t> </a:t>
            </a:r>
          </a:p>
          <a:p>
            <a:pPr marL="0" indent="0">
              <a:buNone/>
            </a:pPr>
            <a:r>
              <a:rPr lang="en-US" sz="3600" dirty="0"/>
              <a:t>DSC Resources</a:t>
            </a:r>
          </a:p>
          <a:p>
            <a:pPr lvl="1" indent="-342900"/>
            <a:r>
              <a:rPr lang="en-US" sz="2000" dirty="0">
                <a:hlinkClick r:id="rId4"/>
              </a:rPr>
              <a:t>https://msdn.microsoft.com/en-us/powershell/dsc/overview</a:t>
            </a:r>
            <a:r>
              <a:rPr lang="en-US" sz="2000" dirty="0"/>
              <a:t> </a:t>
            </a:r>
          </a:p>
        </p:txBody>
      </p:sp>
      <p:sp>
        <p:nvSpPr>
          <p:cNvPr id="2" name="Title 1"/>
          <p:cNvSpPr>
            <a:spLocks noGrp="1"/>
          </p:cNvSpPr>
          <p:nvPr>
            <p:ph type="title"/>
          </p:nvPr>
        </p:nvSpPr>
        <p:spPr/>
        <p:txBody>
          <a:bodyPr/>
          <a:lstStyle/>
          <a:p>
            <a:r>
              <a:rPr lang="en-US"/>
              <a:t>Desired State Configuration</a:t>
            </a:r>
            <a:endParaRPr lang="en-US" dirty="0"/>
          </a:p>
        </p:txBody>
      </p:sp>
    </p:spTree>
    <p:extLst>
      <p:ext uri="{BB962C8B-B14F-4D97-AF65-F5344CB8AC3E}">
        <p14:creationId xmlns:p14="http://schemas.microsoft.com/office/powerpoint/2010/main" val="3246503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Testing Apps Using Pester</a:t>
            </a:r>
          </a:p>
        </p:txBody>
      </p:sp>
    </p:spTree>
    <p:extLst>
      <p:ext uri="{BB962C8B-B14F-4D97-AF65-F5344CB8AC3E}">
        <p14:creationId xmlns:p14="http://schemas.microsoft.com/office/powerpoint/2010/main" val="212984034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232202"/>
          </a:xfrm>
        </p:spPr>
        <p:txBody>
          <a:bodyPr/>
          <a:lstStyle/>
          <a:p>
            <a:pPr marL="0" indent="0">
              <a:buNone/>
            </a:pPr>
            <a:r>
              <a:rPr lang="en-US" dirty="0"/>
              <a:t>Test framework for PowerShell functions, cmdlets, modules, and scripts</a:t>
            </a:r>
          </a:p>
          <a:p>
            <a:pPr marL="0" indent="0">
              <a:buNone/>
            </a:pPr>
            <a:r>
              <a:rPr lang="en-US" dirty="0"/>
              <a:t>Easy to learn, easy syntax, powerful mock capabilities and integrates with CI solutions</a:t>
            </a:r>
          </a:p>
          <a:p>
            <a:pPr marL="0" indent="0">
              <a:buNone/>
            </a:pPr>
            <a:r>
              <a:rPr lang="en-US" dirty="0"/>
              <a:t>Origin as Community Open Source project</a:t>
            </a:r>
          </a:p>
          <a:p>
            <a:pPr marL="0" indent="0">
              <a:buNone/>
            </a:pPr>
            <a:r>
              <a:rPr lang="en-US" dirty="0"/>
              <a:t>Shipping in Windows 10 and above</a:t>
            </a:r>
          </a:p>
          <a:p>
            <a:pPr marL="0" indent="0">
              <a:buNone/>
            </a:pPr>
            <a:r>
              <a:rPr lang="en-US" dirty="0"/>
              <a:t>Adopted internally at Microsoft</a:t>
            </a:r>
          </a:p>
          <a:p>
            <a:pPr marL="0" indent="0">
              <a:buNone/>
            </a:pPr>
            <a:r>
              <a:rPr lang="en-US" dirty="0">
                <a:hlinkClick r:id="rId3"/>
              </a:rPr>
              <a:t>https://github.com/pester/Pester</a:t>
            </a:r>
            <a:endParaRPr lang="en-US" dirty="0"/>
          </a:p>
        </p:txBody>
      </p:sp>
      <p:sp>
        <p:nvSpPr>
          <p:cNvPr id="2" name="Title 1"/>
          <p:cNvSpPr>
            <a:spLocks noGrp="1"/>
          </p:cNvSpPr>
          <p:nvPr>
            <p:ph type="title"/>
          </p:nvPr>
        </p:nvSpPr>
        <p:spPr/>
        <p:txBody>
          <a:bodyPr/>
          <a:lstStyle/>
          <a:p>
            <a:r>
              <a:rPr lang="en-US"/>
              <a:t>Pester</a:t>
            </a:r>
            <a:endParaRPr lang="en-US" dirty="0"/>
          </a:p>
        </p:txBody>
      </p:sp>
    </p:spTree>
    <p:extLst>
      <p:ext uri="{BB962C8B-B14F-4D97-AF65-F5344CB8AC3E}">
        <p14:creationId xmlns:p14="http://schemas.microsoft.com/office/powerpoint/2010/main" val="21658821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Securing apps using Just Enough Admin (JEA)</a:t>
            </a:r>
          </a:p>
        </p:txBody>
      </p:sp>
    </p:spTree>
    <p:extLst>
      <p:ext uri="{BB962C8B-B14F-4D97-AF65-F5344CB8AC3E}">
        <p14:creationId xmlns:p14="http://schemas.microsoft.com/office/powerpoint/2010/main" val="97763689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p:cNvSpPr txBox="1">
            <a:spLocks/>
          </p:cNvSpPr>
          <p:nvPr/>
        </p:nvSpPr>
        <p:spPr>
          <a:xfrm>
            <a:off x="1270004" y="3700952"/>
            <a:ext cx="9896475" cy="25574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56" dirty="0"/>
              <a:t>… but admins are often not suspected of criminal activity – they are simply targeted because they control access to networks the attacker wants to infiltrate.</a:t>
            </a:r>
            <a:br>
              <a:rPr lang="en-US" sz="2856" dirty="0"/>
            </a:br>
            <a:r>
              <a:rPr lang="en-US" sz="2856" dirty="0"/>
              <a:t/>
            </a:r>
            <a:br>
              <a:rPr lang="en-US" sz="2856" dirty="0"/>
            </a:br>
            <a:r>
              <a:rPr lang="en-US" sz="2856" b="1" i="1" dirty="0">
                <a:solidFill>
                  <a:schemeClr val="tx1"/>
                </a:solidFill>
                <a:cs typeface="Consolas" panose="020B0609020204030204" pitchFamily="49" charset="0"/>
              </a:rPr>
              <a:t>“Who better to target than the person that already has the ‘keys to the kingdom’?”</a:t>
            </a:r>
            <a:endParaRPr lang="en-US" sz="2856" b="1" i="1" dirty="0">
              <a:solidFill>
                <a:schemeClr val="tx1"/>
              </a:solidFill>
            </a:endParaRPr>
          </a:p>
        </p:txBody>
      </p:sp>
      <p:sp>
        <p:nvSpPr>
          <p:cNvPr id="6" name="TextBox 5"/>
          <p:cNvSpPr txBox="1"/>
          <p:nvPr/>
        </p:nvSpPr>
        <p:spPr>
          <a:xfrm>
            <a:off x="1873527" y="3206295"/>
            <a:ext cx="250814" cy="397435"/>
          </a:xfrm>
          <a:prstGeom prst="rect">
            <a:avLst/>
          </a:prstGeom>
          <a:noFill/>
        </p:spPr>
        <p:txBody>
          <a:bodyPr wrap="none" lIns="124162" tIns="62080" rIns="124162" bIns="62080" rtlCol="0">
            <a:spAutoFit/>
          </a:bodyPr>
          <a:lstStyle/>
          <a:p>
            <a:pPr defTabSz="931155"/>
            <a:endParaRPr lang="en-US" sz="1768" dirty="0">
              <a:solidFill>
                <a:srgbClr val="505050"/>
              </a:solidFill>
              <a:latin typeface="Segoe UI"/>
            </a:endParaRPr>
          </a:p>
        </p:txBody>
      </p:sp>
      <p:pic>
        <p:nvPicPr>
          <p:cNvPr id="7" name="Picture 2" descr="http://upload.wikimedia.org/wikipedia/commons/6/60/Edward_Snowden-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0412" y="1515259"/>
            <a:ext cx="1295174" cy="1560505"/>
          </a:xfrm>
          <a:prstGeom prst="rect">
            <a:avLst/>
          </a:prstGeom>
          <a:noFill/>
          <a:effectLst>
            <a:glow rad="139700">
              <a:schemeClr val="accent6">
                <a:satMod val="175000"/>
                <a:alpha val="40000"/>
              </a:schemeClr>
            </a:glow>
            <a:softEdge rad="31750"/>
          </a:effectLst>
          <a:extLst>
            <a:ext uri="{909E8E84-426E-40DD-AFC4-6F175D3DCCD1}">
              <a14:hiddenFill xmlns:a14="http://schemas.microsoft.com/office/drawing/2010/main">
                <a:solidFill>
                  <a:srgbClr val="FFFFFF"/>
                </a:solidFill>
              </a14:hiddenFill>
            </a:ext>
          </a:extLst>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7411" y="1515259"/>
            <a:ext cx="1268633" cy="1560505"/>
          </a:xfrm>
          <a:prstGeom prst="rect">
            <a:avLst/>
          </a:prstGeom>
          <a:effectLst>
            <a:glow rad="139700">
              <a:schemeClr val="accent6">
                <a:satMod val="175000"/>
                <a:alpha val="40000"/>
              </a:schemeClr>
            </a:glow>
            <a:softEdge rad="31750"/>
          </a:effectLst>
        </p:spPr>
      </p:pic>
      <p:sp>
        <p:nvSpPr>
          <p:cNvPr id="9" name="Down Arrow 8"/>
          <p:cNvSpPr/>
          <p:nvPr/>
        </p:nvSpPr>
        <p:spPr>
          <a:xfrm rot="16200000">
            <a:off x="6154063" y="157169"/>
            <a:ext cx="548313" cy="3604388"/>
          </a:xfrm>
          <a:prstGeom prst="downArrow">
            <a:avLst>
              <a:gd name="adj1" fmla="val 50000"/>
              <a:gd name="adj2" fmla="val 9340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124162" tIns="62080" rIns="124162" bIns="62080" rtlCol="0" anchor="ctr"/>
          <a:lstStyle/>
          <a:p>
            <a:pPr algn="ctr" defTabSz="931155"/>
            <a:endParaRPr lang="en-US" sz="1768" dirty="0">
              <a:solidFill>
                <a:prstClr val="white"/>
              </a:solidFill>
            </a:endParaRPr>
          </a:p>
        </p:txBody>
      </p:sp>
      <p:sp>
        <p:nvSpPr>
          <p:cNvPr id="10" name="TextBox 9"/>
          <p:cNvSpPr txBox="1"/>
          <p:nvPr/>
        </p:nvSpPr>
        <p:spPr>
          <a:xfrm>
            <a:off x="3501468" y="1731419"/>
            <a:ext cx="5376532" cy="439305"/>
          </a:xfrm>
          <a:prstGeom prst="rect">
            <a:avLst/>
          </a:prstGeom>
          <a:noFill/>
        </p:spPr>
        <p:txBody>
          <a:bodyPr wrap="square" lIns="124162" tIns="62080" rIns="124162" bIns="62080" rtlCol="0">
            <a:spAutoFit/>
          </a:bodyPr>
          <a:lstStyle/>
          <a:p>
            <a:pPr algn="ctr" defTabSz="931155"/>
            <a:r>
              <a:rPr lang="en-US" sz="2040" dirty="0">
                <a:latin typeface="Consolas" panose="020B0609020204030204" pitchFamily="49" charset="0"/>
                <a:cs typeface="Consolas" panose="020B0609020204030204" pitchFamily="49" charset="0"/>
              </a:rPr>
              <a:t>You’re an Admin</a:t>
            </a:r>
          </a:p>
        </p:txBody>
      </p:sp>
      <p:sp>
        <p:nvSpPr>
          <p:cNvPr id="11" name="Down Arrow 10"/>
          <p:cNvSpPr/>
          <p:nvPr/>
        </p:nvSpPr>
        <p:spPr>
          <a:xfrm rot="5400000">
            <a:off x="6159979" y="768375"/>
            <a:ext cx="536479" cy="3604388"/>
          </a:xfrm>
          <a:prstGeom prst="downArrow">
            <a:avLst>
              <a:gd name="adj1" fmla="val 50000"/>
              <a:gd name="adj2" fmla="val 9340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124162" tIns="62080" rIns="124162" bIns="62080" rtlCol="0" anchor="ctr"/>
          <a:lstStyle/>
          <a:p>
            <a:pPr algn="ctr" defTabSz="931155"/>
            <a:endParaRPr lang="en-US" sz="1768" dirty="0">
              <a:solidFill>
                <a:prstClr val="white"/>
              </a:solidFill>
            </a:endParaRPr>
          </a:p>
        </p:txBody>
      </p:sp>
      <p:sp>
        <p:nvSpPr>
          <p:cNvPr id="12" name="TextBox 11"/>
          <p:cNvSpPr txBox="1"/>
          <p:nvPr/>
        </p:nvSpPr>
        <p:spPr>
          <a:xfrm>
            <a:off x="3529976" y="2361603"/>
            <a:ext cx="5376532" cy="439305"/>
          </a:xfrm>
          <a:prstGeom prst="rect">
            <a:avLst/>
          </a:prstGeom>
          <a:noFill/>
        </p:spPr>
        <p:txBody>
          <a:bodyPr wrap="square" lIns="124162" tIns="62080" rIns="124162" bIns="62080" rtlCol="0">
            <a:spAutoFit/>
          </a:bodyPr>
          <a:lstStyle/>
          <a:p>
            <a:pPr defTabSz="931155"/>
            <a:r>
              <a:rPr lang="en-US" sz="2040" dirty="0">
                <a:latin typeface="Consolas" panose="020B0609020204030204" pitchFamily="49" charset="0"/>
                <a:cs typeface="Consolas" panose="020B0609020204030204" pitchFamily="49" charset="0"/>
              </a:rPr>
              <a:t>          Thanks, you’re PWND!!</a:t>
            </a:r>
          </a:p>
        </p:txBody>
      </p:sp>
      <p:sp>
        <p:nvSpPr>
          <p:cNvPr id="13" name="TextBox 12"/>
          <p:cNvSpPr txBox="1"/>
          <p:nvPr/>
        </p:nvSpPr>
        <p:spPr>
          <a:xfrm>
            <a:off x="9663019" y="1393072"/>
            <a:ext cx="2377742" cy="962525"/>
          </a:xfrm>
          <a:prstGeom prst="rect">
            <a:avLst/>
          </a:prstGeom>
          <a:noFill/>
        </p:spPr>
        <p:txBody>
          <a:bodyPr wrap="none" lIns="124162" tIns="62080" rIns="124162" bIns="62080" rtlCol="0">
            <a:spAutoFit/>
          </a:bodyPr>
          <a:lstStyle/>
          <a:p>
            <a:pPr defTabSz="931155"/>
            <a:r>
              <a:rPr lang="en-US" sz="2176" dirty="0">
                <a:latin typeface="Segoe UI"/>
              </a:rPr>
              <a:t>Edward Snowden</a:t>
            </a:r>
          </a:p>
          <a:p>
            <a:pPr marL="388591" indent="-233155" defTabSz="931155">
              <a:buFont typeface="Arial" panose="020B0604020202020204" pitchFamily="34" charset="0"/>
              <a:buChar char="•"/>
            </a:pPr>
            <a:r>
              <a:rPr lang="en-US" sz="1632" dirty="0">
                <a:latin typeface="Segoe UI"/>
              </a:rPr>
              <a:t>Age 30 </a:t>
            </a:r>
          </a:p>
          <a:p>
            <a:pPr marL="388591" indent="-233155" defTabSz="931155">
              <a:buFont typeface="Arial" panose="020B0604020202020204" pitchFamily="34" charset="0"/>
              <a:buChar char="•"/>
            </a:pPr>
            <a:r>
              <a:rPr lang="en-US" sz="1632" dirty="0">
                <a:latin typeface="Segoe UI"/>
              </a:rPr>
              <a:t>College dropout</a:t>
            </a:r>
          </a:p>
        </p:txBody>
      </p:sp>
      <p:sp>
        <p:nvSpPr>
          <p:cNvPr id="14" name="TextBox 13"/>
          <p:cNvSpPr txBox="1"/>
          <p:nvPr/>
        </p:nvSpPr>
        <p:spPr>
          <a:xfrm>
            <a:off x="537850" y="1393072"/>
            <a:ext cx="3239448" cy="1716001"/>
          </a:xfrm>
          <a:prstGeom prst="rect">
            <a:avLst/>
          </a:prstGeom>
          <a:noFill/>
        </p:spPr>
        <p:txBody>
          <a:bodyPr wrap="square" lIns="124162" tIns="62080" rIns="124162" bIns="62080" rtlCol="0">
            <a:spAutoFit/>
          </a:bodyPr>
          <a:lstStyle/>
          <a:p>
            <a:pPr defTabSz="931155"/>
            <a:r>
              <a:rPr lang="en-US" sz="2176" dirty="0">
                <a:latin typeface="Segoe UI"/>
              </a:rPr>
              <a:t>Michael Hayden</a:t>
            </a:r>
          </a:p>
          <a:p>
            <a:pPr marL="388591" indent="-233155" defTabSz="931155">
              <a:buFont typeface="Arial" panose="020B0604020202020204" pitchFamily="34" charset="0"/>
              <a:buChar char="•"/>
            </a:pPr>
            <a:r>
              <a:rPr lang="en-US" sz="1632" dirty="0">
                <a:latin typeface="Segoe UI"/>
              </a:rPr>
              <a:t>Four star general</a:t>
            </a:r>
          </a:p>
          <a:p>
            <a:pPr marL="388591" indent="-233155" defTabSz="931155">
              <a:buFont typeface="Arial" panose="020B0604020202020204" pitchFamily="34" charset="0"/>
              <a:buChar char="•"/>
            </a:pPr>
            <a:r>
              <a:rPr lang="en-US" sz="1632" dirty="0">
                <a:latin typeface="Segoe UI"/>
              </a:rPr>
              <a:t>Director of the NSA</a:t>
            </a:r>
          </a:p>
          <a:p>
            <a:pPr marL="388591" indent="-233155" defTabSz="931155">
              <a:buFont typeface="Arial" panose="020B0604020202020204" pitchFamily="34" charset="0"/>
              <a:buChar char="•"/>
            </a:pPr>
            <a:r>
              <a:rPr lang="en-US" sz="1632" dirty="0">
                <a:latin typeface="Segoe UI"/>
              </a:rPr>
              <a:t>Director of the CIA</a:t>
            </a:r>
          </a:p>
          <a:p>
            <a:pPr marL="388591" indent="-233155" defTabSz="931155">
              <a:buFont typeface="Arial" panose="020B0604020202020204" pitchFamily="34" charset="0"/>
              <a:buChar char="•"/>
            </a:pPr>
            <a:r>
              <a:rPr lang="en-US" sz="1632" dirty="0">
                <a:latin typeface="Segoe UI"/>
              </a:rPr>
              <a:t>Director of National Intelligence</a:t>
            </a:r>
          </a:p>
        </p:txBody>
      </p:sp>
      <p:sp>
        <p:nvSpPr>
          <p:cNvPr id="15" name="Title 1"/>
          <p:cNvSpPr txBox="1">
            <a:spLocks/>
          </p:cNvSpPr>
          <p:nvPr/>
        </p:nvSpPr>
        <p:spPr>
          <a:xfrm>
            <a:off x="275481" y="295276"/>
            <a:ext cx="11887878" cy="917575"/>
          </a:xfrm>
          <a:prstGeom prst="rect">
            <a:avLst/>
          </a:prstGeom>
        </p:spPr>
        <p:txBody>
          <a:bodyPr/>
          <a:lstStyle>
            <a:lvl1pPr algn="l" defTabSz="68577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t>Problem: system admin privileges</a:t>
            </a:r>
          </a:p>
        </p:txBody>
      </p:sp>
    </p:spTree>
    <p:extLst>
      <p:ext uri="{BB962C8B-B14F-4D97-AF65-F5344CB8AC3E}">
        <p14:creationId xmlns:p14="http://schemas.microsoft.com/office/powerpoint/2010/main" val="3549422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P spid="10" grpId="0"/>
      <p:bldP spid="11" grpId="0" animBg="1"/>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695691" y="2513838"/>
            <a:ext cx="2842634" cy="3432167"/>
            <a:chOff x="10018713" y="4489450"/>
            <a:chExt cx="1382713" cy="2244727"/>
          </a:xfrm>
        </p:grpSpPr>
        <p:sp>
          <p:nvSpPr>
            <p:cNvPr id="5" name="Rectangle 23"/>
            <p:cNvSpPr>
              <a:spLocks noChangeArrowheads="1"/>
            </p:cNvSpPr>
            <p:nvPr/>
          </p:nvSpPr>
          <p:spPr bwMode="auto">
            <a:xfrm>
              <a:off x="10083802" y="4514850"/>
              <a:ext cx="1254126" cy="221932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6" name="Rectangle 24"/>
            <p:cNvSpPr>
              <a:spLocks noChangeArrowheads="1"/>
            </p:cNvSpPr>
            <p:nvPr/>
          </p:nvSpPr>
          <p:spPr bwMode="auto">
            <a:xfrm>
              <a:off x="10774363" y="6418263"/>
              <a:ext cx="161925" cy="3159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7" name="Rectangle 27"/>
            <p:cNvSpPr>
              <a:spLocks noChangeArrowheads="1"/>
            </p:cNvSpPr>
            <p:nvPr/>
          </p:nvSpPr>
          <p:spPr bwMode="auto">
            <a:xfrm>
              <a:off x="10488613" y="6418263"/>
              <a:ext cx="165100" cy="3159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8" name="Rectangle 28"/>
            <p:cNvSpPr>
              <a:spLocks noChangeArrowheads="1"/>
            </p:cNvSpPr>
            <p:nvPr/>
          </p:nvSpPr>
          <p:spPr bwMode="auto">
            <a:xfrm>
              <a:off x="10207626" y="5305425"/>
              <a:ext cx="1014413" cy="1635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9" name="Rectangle 29"/>
            <p:cNvSpPr>
              <a:spLocks noChangeArrowheads="1"/>
            </p:cNvSpPr>
            <p:nvPr/>
          </p:nvSpPr>
          <p:spPr bwMode="auto">
            <a:xfrm>
              <a:off x="10207626" y="5588000"/>
              <a:ext cx="1014413" cy="1635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10" name="Rectangle 30"/>
            <p:cNvSpPr>
              <a:spLocks noChangeArrowheads="1"/>
            </p:cNvSpPr>
            <p:nvPr/>
          </p:nvSpPr>
          <p:spPr bwMode="auto">
            <a:xfrm>
              <a:off x="10207626" y="58705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11" name="Rectangle 31"/>
            <p:cNvSpPr>
              <a:spLocks noChangeArrowheads="1"/>
            </p:cNvSpPr>
            <p:nvPr/>
          </p:nvSpPr>
          <p:spPr bwMode="auto">
            <a:xfrm>
              <a:off x="10207626" y="61531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12" name="Rectangle 32"/>
            <p:cNvSpPr>
              <a:spLocks noChangeArrowheads="1"/>
            </p:cNvSpPr>
            <p:nvPr/>
          </p:nvSpPr>
          <p:spPr bwMode="auto">
            <a:xfrm>
              <a:off x="10207626" y="4741863"/>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13" name="Rectangle 33"/>
            <p:cNvSpPr>
              <a:spLocks noChangeArrowheads="1"/>
            </p:cNvSpPr>
            <p:nvPr/>
          </p:nvSpPr>
          <p:spPr bwMode="auto">
            <a:xfrm>
              <a:off x="10207626" y="5024438"/>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14" name="Rectangle 52"/>
            <p:cNvSpPr>
              <a:spLocks noChangeArrowheads="1"/>
            </p:cNvSpPr>
            <p:nvPr/>
          </p:nvSpPr>
          <p:spPr bwMode="auto">
            <a:xfrm>
              <a:off x="10018713" y="4489450"/>
              <a:ext cx="1382713" cy="47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grpSp>
      <p:sp>
        <p:nvSpPr>
          <p:cNvPr id="15" name="Rectangle 28"/>
          <p:cNvSpPr>
            <a:spLocks noChangeArrowheads="1"/>
          </p:cNvSpPr>
          <p:nvPr/>
        </p:nvSpPr>
        <p:spPr bwMode="auto">
          <a:xfrm>
            <a:off x="7084067" y="3759026"/>
            <a:ext cx="1165120" cy="250011"/>
          </a:xfrm>
          <a:prstGeom prst="rect">
            <a:avLst/>
          </a:prstGeom>
          <a:solidFill>
            <a:srgbClr val="00B05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16" name="Rectangle 28"/>
          <p:cNvSpPr>
            <a:spLocks noChangeArrowheads="1"/>
          </p:cNvSpPr>
          <p:nvPr/>
        </p:nvSpPr>
        <p:spPr bwMode="auto">
          <a:xfrm>
            <a:off x="7084066" y="3329401"/>
            <a:ext cx="1769342" cy="250011"/>
          </a:xfrm>
          <a:prstGeom prst="rect">
            <a:avLst/>
          </a:prstGeom>
          <a:solidFill>
            <a:srgbClr val="00B05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17" name="Rectangle 28"/>
          <p:cNvSpPr>
            <a:spLocks noChangeArrowheads="1"/>
          </p:cNvSpPr>
          <p:nvPr/>
        </p:nvSpPr>
        <p:spPr bwMode="auto">
          <a:xfrm>
            <a:off x="7084065" y="4193580"/>
            <a:ext cx="825858" cy="250011"/>
          </a:xfrm>
          <a:prstGeom prst="rect">
            <a:avLst/>
          </a:prstGeom>
          <a:solidFill>
            <a:srgbClr val="00B05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18" name="Rectangle 28"/>
          <p:cNvSpPr>
            <a:spLocks noChangeArrowheads="1"/>
          </p:cNvSpPr>
          <p:nvPr/>
        </p:nvSpPr>
        <p:spPr bwMode="auto">
          <a:xfrm>
            <a:off x="7084065" y="4623135"/>
            <a:ext cx="825858" cy="250011"/>
          </a:xfrm>
          <a:prstGeom prst="rect">
            <a:avLst/>
          </a:prstGeom>
          <a:solidFill>
            <a:srgbClr val="00B05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19" name="Rectangle 28"/>
          <p:cNvSpPr>
            <a:spLocks noChangeArrowheads="1"/>
          </p:cNvSpPr>
          <p:nvPr/>
        </p:nvSpPr>
        <p:spPr bwMode="auto">
          <a:xfrm>
            <a:off x="8249185" y="3753158"/>
            <a:ext cx="914411" cy="250011"/>
          </a:xfrm>
          <a:prstGeom prst="rect">
            <a:avLst/>
          </a:prstGeom>
          <a:solidFill>
            <a:srgbClr val="FF000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20" name="Rectangle 28"/>
          <p:cNvSpPr>
            <a:spLocks noChangeArrowheads="1"/>
          </p:cNvSpPr>
          <p:nvPr/>
        </p:nvSpPr>
        <p:spPr bwMode="auto">
          <a:xfrm>
            <a:off x="7909923" y="4192870"/>
            <a:ext cx="1253673" cy="250011"/>
          </a:xfrm>
          <a:prstGeom prst="rect">
            <a:avLst/>
          </a:prstGeom>
          <a:solidFill>
            <a:srgbClr val="FF000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21" name="Rectangle 28"/>
          <p:cNvSpPr>
            <a:spLocks noChangeArrowheads="1"/>
          </p:cNvSpPr>
          <p:nvPr/>
        </p:nvSpPr>
        <p:spPr bwMode="auto">
          <a:xfrm>
            <a:off x="7909922" y="4627907"/>
            <a:ext cx="1253673" cy="250011"/>
          </a:xfrm>
          <a:prstGeom prst="rect">
            <a:avLst/>
          </a:prstGeom>
          <a:solidFill>
            <a:srgbClr val="FF000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22" name="Rectangle 28"/>
          <p:cNvSpPr>
            <a:spLocks noChangeArrowheads="1"/>
          </p:cNvSpPr>
          <p:nvPr/>
        </p:nvSpPr>
        <p:spPr bwMode="auto">
          <a:xfrm>
            <a:off x="7076644" y="5052691"/>
            <a:ext cx="2086951" cy="250011"/>
          </a:xfrm>
          <a:prstGeom prst="rect">
            <a:avLst/>
          </a:prstGeom>
          <a:solidFill>
            <a:srgbClr val="FF000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23" name="Rectangle 28"/>
          <p:cNvSpPr>
            <a:spLocks noChangeArrowheads="1"/>
          </p:cNvSpPr>
          <p:nvPr/>
        </p:nvSpPr>
        <p:spPr bwMode="auto">
          <a:xfrm>
            <a:off x="8853408" y="3328296"/>
            <a:ext cx="310189" cy="250011"/>
          </a:xfrm>
          <a:prstGeom prst="rect">
            <a:avLst/>
          </a:prstGeom>
          <a:solidFill>
            <a:srgbClr val="FF000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24" name="Rectangle 28"/>
          <p:cNvSpPr>
            <a:spLocks noChangeArrowheads="1"/>
          </p:cNvSpPr>
          <p:nvPr/>
        </p:nvSpPr>
        <p:spPr bwMode="auto">
          <a:xfrm>
            <a:off x="7084064" y="2904628"/>
            <a:ext cx="825858" cy="250011"/>
          </a:xfrm>
          <a:prstGeom prst="rect">
            <a:avLst/>
          </a:prstGeom>
          <a:solidFill>
            <a:srgbClr val="00B05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25" name="Rectangle 28"/>
          <p:cNvSpPr>
            <a:spLocks noChangeArrowheads="1"/>
          </p:cNvSpPr>
          <p:nvPr/>
        </p:nvSpPr>
        <p:spPr bwMode="auto">
          <a:xfrm>
            <a:off x="7909921" y="2903918"/>
            <a:ext cx="1253673" cy="250011"/>
          </a:xfrm>
          <a:prstGeom prst="rect">
            <a:avLst/>
          </a:prstGeom>
          <a:solidFill>
            <a:srgbClr val="FF000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26" name="Freeform 25"/>
          <p:cNvSpPr/>
          <p:nvPr/>
        </p:nvSpPr>
        <p:spPr bwMode="auto">
          <a:xfrm>
            <a:off x="6907893" y="2760260"/>
            <a:ext cx="1942924" cy="2227886"/>
          </a:xfrm>
          <a:custGeom>
            <a:avLst/>
            <a:gdLst>
              <a:gd name="connsiteX0" fmla="*/ 20320 w 1905000"/>
              <a:gd name="connsiteY0" fmla="*/ 0 h 2184400"/>
              <a:gd name="connsiteX1" fmla="*/ 1010920 w 1905000"/>
              <a:gd name="connsiteY1" fmla="*/ 0 h 2184400"/>
              <a:gd name="connsiteX2" fmla="*/ 1010920 w 1905000"/>
              <a:gd name="connsiteY2" fmla="*/ 502920 h 2184400"/>
              <a:gd name="connsiteX3" fmla="*/ 1905000 w 1905000"/>
              <a:gd name="connsiteY3" fmla="*/ 502920 h 2184400"/>
              <a:gd name="connsiteX4" fmla="*/ 1905000 w 1905000"/>
              <a:gd name="connsiteY4" fmla="*/ 894080 h 2184400"/>
              <a:gd name="connsiteX5" fmla="*/ 1300480 w 1905000"/>
              <a:gd name="connsiteY5" fmla="*/ 894080 h 2184400"/>
              <a:gd name="connsiteX6" fmla="*/ 1300480 w 1905000"/>
              <a:gd name="connsiteY6" fmla="*/ 1346200 h 2184400"/>
              <a:gd name="connsiteX7" fmla="*/ 985520 w 1905000"/>
              <a:gd name="connsiteY7" fmla="*/ 1346200 h 2184400"/>
              <a:gd name="connsiteX8" fmla="*/ 985520 w 1905000"/>
              <a:gd name="connsiteY8" fmla="*/ 2184400 h 2184400"/>
              <a:gd name="connsiteX9" fmla="*/ 0 w 1905000"/>
              <a:gd name="connsiteY9" fmla="*/ 2184400 h 2184400"/>
              <a:gd name="connsiteX10" fmla="*/ 20320 w 1905000"/>
              <a:gd name="connsiteY10" fmla="*/ 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0" h="2184400">
                <a:moveTo>
                  <a:pt x="20320" y="0"/>
                </a:moveTo>
                <a:lnTo>
                  <a:pt x="1010920" y="0"/>
                </a:lnTo>
                <a:lnTo>
                  <a:pt x="1010920" y="502920"/>
                </a:lnTo>
                <a:lnTo>
                  <a:pt x="1905000" y="502920"/>
                </a:lnTo>
                <a:lnTo>
                  <a:pt x="1905000" y="894080"/>
                </a:lnTo>
                <a:lnTo>
                  <a:pt x="1300480" y="894080"/>
                </a:lnTo>
                <a:lnTo>
                  <a:pt x="1300480" y="1346200"/>
                </a:lnTo>
                <a:lnTo>
                  <a:pt x="985520" y="1346200"/>
                </a:lnTo>
                <a:lnTo>
                  <a:pt x="985520" y="2184400"/>
                </a:lnTo>
                <a:lnTo>
                  <a:pt x="0" y="2184400"/>
                </a:lnTo>
                <a:lnTo>
                  <a:pt x="20320" y="0"/>
                </a:lnTo>
                <a:close/>
              </a:path>
            </a:pathLst>
          </a:custGeom>
          <a:noFill/>
          <a:ln w="5715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52">
              <a:lnSpc>
                <a:spcPct val="90000"/>
              </a:lnSpc>
            </a:pPr>
            <a:endParaRPr lang="en-US" sz="2448" dirty="0" err="1">
              <a:solidFill>
                <a:schemeClr val="tx1"/>
              </a:solidFill>
              <a:latin typeface="Segoe UI"/>
              <a:ea typeface="Segoe UI" pitchFamily="34" charset="0"/>
              <a:cs typeface="Segoe UI" pitchFamily="34" charset="0"/>
            </a:endParaRPr>
          </a:p>
        </p:txBody>
      </p:sp>
      <p:sp>
        <p:nvSpPr>
          <p:cNvPr id="27" name="Rectangle 28"/>
          <p:cNvSpPr>
            <a:spLocks noChangeArrowheads="1"/>
          </p:cNvSpPr>
          <p:nvPr/>
        </p:nvSpPr>
        <p:spPr bwMode="auto">
          <a:xfrm>
            <a:off x="4123184" y="6108638"/>
            <a:ext cx="825858" cy="250011"/>
          </a:xfrm>
          <a:prstGeom prst="rect">
            <a:avLst/>
          </a:prstGeom>
          <a:solidFill>
            <a:srgbClr val="00B05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28" name="Rectangle 28"/>
          <p:cNvSpPr>
            <a:spLocks noChangeArrowheads="1"/>
          </p:cNvSpPr>
          <p:nvPr/>
        </p:nvSpPr>
        <p:spPr bwMode="auto">
          <a:xfrm>
            <a:off x="4123184" y="6605842"/>
            <a:ext cx="825858" cy="250011"/>
          </a:xfrm>
          <a:prstGeom prst="rect">
            <a:avLst/>
          </a:prstGeom>
          <a:solidFill>
            <a:srgbClr val="FF0000"/>
          </a:solidFill>
          <a:ln>
            <a:noFill/>
          </a:ln>
          <a:extLst/>
        </p:spPr>
        <p:txBody>
          <a:bodyPr vert="horz" wrap="square" lIns="93247" tIns="46623" rIns="93247" bIns="46623" numCol="1" anchor="t" anchorCtr="0" compatLnSpc="1">
            <a:prstTxWarp prst="textNoShape">
              <a:avLst/>
            </a:prstTxWarp>
          </a:bodyPr>
          <a:lstStyle/>
          <a:p>
            <a:pPr defTabSz="931279">
              <a:defRPr/>
            </a:pPr>
            <a:endParaRPr lang="en-US" sz="1768" kern="0" dirty="0">
              <a:latin typeface="Segoe UI"/>
            </a:endParaRPr>
          </a:p>
        </p:txBody>
      </p:sp>
      <p:sp>
        <p:nvSpPr>
          <p:cNvPr id="29" name="TextBox 28"/>
          <p:cNvSpPr txBox="1"/>
          <p:nvPr/>
        </p:nvSpPr>
        <p:spPr>
          <a:xfrm>
            <a:off x="4858849" y="5962541"/>
            <a:ext cx="3200920" cy="527372"/>
          </a:xfrm>
          <a:prstGeom prst="rect">
            <a:avLst/>
          </a:prstGeom>
          <a:noFill/>
        </p:spPr>
        <p:txBody>
          <a:bodyPr wrap="none" lIns="186521" tIns="149217" rIns="186521" bIns="149217" rtlCol="0">
            <a:spAutoFit/>
          </a:bodyPr>
          <a:lstStyle/>
          <a:p>
            <a:pPr defTabSz="932619">
              <a:lnSpc>
                <a:spcPct val="90000"/>
              </a:lnSpc>
              <a:spcAft>
                <a:spcPts val="612"/>
              </a:spcAft>
            </a:pPr>
            <a:r>
              <a:rPr lang="en-US" sz="1632" dirty="0">
                <a:latin typeface="Segoe UI"/>
              </a:rPr>
              <a:t>Safe functions required by role</a:t>
            </a:r>
          </a:p>
        </p:txBody>
      </p:sp>
      <p:sp>
        <p:nvSpPr>
          <p:cNvPr id="30" name="TextBox 29"/>
          <p:cNvSpPr txBox="1"/>
          <p:nvPr/>
        </p:nvSpPr>
        <p:spPr>
          <a:xfrm>
            <a:off x="4858848" y="6467168"/>
            <a:ext cx="4340206" cy="527372"/>
          </a:xfrm>
          <a:prstGeom prst="rect">
            <a:avLst/>
          </a:prstGeom>
          <a:noFill/>
        </p:spPr>
        <p:txBody>
          <a:bodyPr wrap="none" lIns="186521" tIns="149217" rIns="186521" bIns="149217" rtlCol="0">
            <a:spAutoFit/>
          </a:bodyPr>
          <a:lstStyle/>
          <a:p>
            <a:pPr defTabSz="932619">
              <a:lnSpc>
                <a:spcPct val="90000"/>
              </a:lnSpc>
              <a:spcAft>
                <a:spcPts val="612"/>
              </a:spcAft>
            </a:pPr>
            <a:r>
              <a:rPr lang="en-US" sz="1632" dirty="0">
                <a:latin typeface="Segoe UI"/>
              </a:rPr>
              <a:t>Dangerous functions attackers could abuse</a:t>
            </a:r>
          </a:p>
        </p:txBody>
      </p:sp>
      <p:sp>
        <p:nvSpPr>
          <p:cNvPr id="31" name="TextBox 30"/>
          <p:cNvSpPr txBox="1"/>
          <p:nvPr/>
        </p:nvSpPr>
        <p:spPr>
          <a:xfrm>
            <a:off x="1234105" y="3153929"/>
            <a:ext cx="4229624" cy="1112853"/>
          </a:xfrm>
          <a:prstGeom prst="rect">
            <a:avLst/>
          </a:prstGeom>
          <a:noFill/>
        </p:spPr>
        <p:txBody>
          <a:bodyPr wrap="square" lIns="186521" tIns="149217" rIns="186521" bIns="149217" rtlCol="0">
            <a:spAutoFit/>
          </a:bodyPr>
          <a:lstStyle/>
          <a:p>
            <a:pPr algn="r" defTabSz="932619">
              <a:lnSpc>
                <a:spcPct val="90000"/>
              </a:lnSpc>
              <a:spcAft>
                <a:spcPts val="612"/>
              </a:spcAft>
            </a:pPr>
            <a:r>
              <a:rPr lang="en-US" sz="2040" b="1" dirty="0">
                <a:latin typeface="Segoe UI"/>
              </a:rPr>
              <a:t>Just Enough Admin </a:t>
            </a:r>
          </a:p>
          <a:p>
            <a:pPr algn="r" defTabSz="932619">
              <a:lnSpc>
                <a:spcPct val="90000"/>
              </a:lnSpc>
              <a:spcAft>
                <a:spcPts val="612"/>
              </a:spcAft>
            </a:pPr>
            <a:r>
              <a:rPr lang="en-US" sz="1632" dirty="0">
                <a:latin typeface="Segoe UI"/>
              </a:rPr>
              <a:t>Allows you to perform administrative tasks without being a full administrator</a:t>
            </a:r>
          </a:p>
        </p:txBody>
      </p:sp>
      <p:cxnSp>
        <p:nvCxnSpPr>
          <p:cNvPr id="32" name="Straight Arrow Connector 31"/>
          <p:cNvCxnSpPr/>
          <p:nvPr/>
        </p:nvCxnSpPr>
        <p:spPr>
          <a:xfrm>
            <a:off x="5429717" y="3416920"/>
            <a:ext cx="1508742" cy="0"/>
          </a:xfrm>
          <a:prstGeom prst="straightConnector1">
            <a:avLst/>
          </a:prstGeom>
          <a:noFill/>
          <a:ln w="57150">
            <a:headEnd type="none" w="med" len="med"/>
            <a:tailEnd type="triangle" w="med" len="med"/>
          </a:ln>
        </p:spPr>
        <p:style>
          <a:lnRef idx="2">
            <a:schemeClr val="dk1"/>
          </a:lnRef>
          <a:fillRef idx="1">
            <a:schemeClr val="lt1"/>
          </a:fillRef>
          <a:effectRef idx="0">
            <a:schemeClr val="dk1"/>
          </a:effectRef>
          <a:fontRef idx="minor">
            <a:schemeClr val="dk1"/>
          </a:fontRef>
        </p:style>
      </p:cxnSp>
      <p:sp>
        <p:nvSpPr>
          <p:cNvPr id="33" name="TextBox 32"/>
          <p:cNvSpPr txBox="1"/>
          <p:nvPr/>
        </p:nvSpPr>
        <p:spPr>
          <a:xfrm>
            <a:off x="275482" y="1407366"/>
            <a:ext cx="11236320" cy="1044150"/>
          </a:xfrm>
          <a:prstGeom prst="rect">
            <a:avLst/>
          </a:prstGeom>
          <a:noFill/>
        </p:spPr>
        <p:txBody>
          <a:bodyPr wrap="none" lIns="124162" tIns="62080" rIns="124162" bIns="62080" rtlCol="0">
            <a:spAutoFit/>
          </a:bodyPr>
          <a:lstStyle/>
          <a:p>
            <a:pPr marL="388591" indent="-388591" defTabSz="931302">
              <a:spcBef>
                <a:spcPts val="408"/>
              </a:spcBef>
              <a:buFont typeface="Arial" panose="020B0604020202020204" pitchFamily="34" charset="0"/>
              <a:buChar char="•"/>
            </a:pPr>
            <a:r>
              <a:rPr lang="en-US" sz="1768" dirty="0">
                <a:latin typeface="Segoe UI"/>
              </a:rPr>
              <a:t>On a Server - almost any administrative action requires a user be an administrator</a:t>
            </a:r>
          </a:p>
          <a:p>
            <a:pPr marL="388591" indent="-388591" defTabSz="931302">
              <a:spcBef>
                <a:spcPts val="408"/>
              </a:spcBef>
              <a:buFont typeface="Arial" panose="020B0604020202020204" pitchFamily="34" charset="0"/>
              <a:buChar char="•"/>
            </a:pPr>
            <a:r>
              <a:rPr lang="en-US" sz="1768" dirty="0">
                <a:latin typeface="Segoe UI"/>
              </a:rPr>
              <a:t>Once an administrator, a user can do anything on the server with no oversight</a:t>
            </a:r>
          </a:p>
          <a:p>
            <a:pPr marL="388591" indent="-388591" defTabSz="931302">
              <a:spcBef>
                <a:spcPts val="408"/>
              </a:spcBef>
              <a:buFont typeface="Arial" panose="020B0604020202020204" pitchFamily="34" charset="0"/>
              <a:buChar char="•"/>
            </a:pPr>
            <a:r>
              <a:rPr lang="en-US" sz="1768" dirty="0">
                <a:latin typeface="Segoe UI"/>
              </a:rPr>
              <a:t>A compromised machine or a breached administrator account enables attacker movement to other assets </a:t>
            </a:r>
          </a:p>
        </p:txBody>
      </p:sp>
      <p:sp>
        <p:nvSpPr>
          <p:cNvPr id="34" name="Title 1"/>
          <p:cNvSpPr txBox="1">
            <a:spLocks/>
          </p:cNvSpPr>
          <p:nvPr/>
        </p:nvSpPr>
        <p:spPr>
          <a:xfrm>
            <a:off x="266518" y="105433"/>
            <a:ext cx="11887878" cy="917575"/>
          </a:xfrm>
          <a:prstGeom prst="rect">
            <a:avLst/>
          </a:prstGeom>
        </p:spPr>
        <p:txBody>
          <a:bodyPr/>
          <a:lstStyle>
            <a:lvl1pPr algn="l" defTabSz="68577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tx1"/>
                </a:solidFill>
              </a:rPr>
              <a:t>From full admin to role based admin</a:t>
            </a:r>
          </a:p>
          <a:p>
            <a:r>
              <a:rPr lang="en-US" sz="3808" dirty="0">
                <a:solidFill>
                  <a:schemeClr val="tx1"/>
                </a:solidFill>
              </a:rPr>
              <a:t>Just Enough Administration (JEA) using PowerShell WMF 5.0</a:t>
            </a:r>
          </a:p>
        </p:txBody>
      </p:sp>
    </p:spTree>
    <p:extLst>
      <p:ext uri="{BB962C8B-B14F-4D97-AF65-F5344CB8AC3E}">
        <p14:creationId xmlns:p14="http://schemas.microsoft.com/office/powerpoint/2010/main" val="2293241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randombar(horizontal)">
                                      <p:cBhvr>
                                        <p:cTn id="30" dur="500"/>
                                        <p:tgtEl>
                                          <p:spTgt spid="25"/>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randombar(horizontal)">
                                      <p:cBhvr>
                                        <p:cTn id="33" dur="500"/>
                                        <p:tgtEl>
                                          <p:spTgt spid="2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500"/>
                                        <p:tgtEl>
                                          <p:spTgt spid="19"/>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randombar(horizontal)">
                                      <p:cBhvr>
                                        <p:cTn id="39" dur="500"/>
                                        <p:tgtEl>
                                          <p:spTgt spid="20"/>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randombar(horizontal)">
                                      <p:cBhvr>
                                        <p:cTn id="42" dur="500"/>
                                        <p:tgtEl>
                                          <p:spTgt spid="21"/>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randombar(horizontal)">
                                      <p:cBhvr>
                                        <p:cTn id="45" dur="500"/>
                                        <p:tgtEl>
                                          <p:spTgt spid="22"/>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Content Placeholder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497" y="4297762"/>
            <a:ext cx="962245" cy="1348939"/>
          </a:xfrm>
          <a:prstGeom prst="rect">
            <a:avLst/>
          </a:prstGeom>
        </p:spPr>
      </p:pic>
      <p:cxnSp>
        <p:nvCxnSpPr>
          <p:cNvPr id="5" name="Straight Arrow Connector 4"/>
          <p:cNvCxnSpPr/>
          <p:nvPr/>
        </p:nvCxnSpPr>
        <p:spPr>
          <a:xfrm>
            <a:off x="1744873" y="4923639"/>
            <a:ext cx="1612505" cy="2060"/>
          </a:xfrm>
          <a:prstGeom prst="straightConnector1">
            <a:avLst/>
          </a:prstGeom>
          <a:ln>
            <a:solidFill>
              <a:schemeClr val="tx1"/>
            </a:solidFill>
            <a:tailEnd type="triangle"/>
          </a:ln>
        </p:spPr>
        <p:style>
          <a:lnRef idx="3">
            <a:schemeClr val="accent5"/>
          </a:lnRef>
          <a:fillRef idx="0">
            <a:schemeClr val="accent5"/>
          </a:fillRef>
          <a:effectRef idx="2">
            <a:schemeClr val="accent5"/>
          </a:effectRef>
          <a:fontRef idx="minor">
            <a:schemeClr val="tx1"/>
          </a:fontRef>
        </p:style>
      </p:cxnSp>
      <p:grpSp>
        <p:nvGrpSpPr>
          <p:cNvPr id="6" name="Group 5"/>
          <p:cNvGrpSpPr/>
          <p:nvPr/>
        </p:nvGrpSpPr>
        <p:grpSpPr>
          <a:xfrm>
            <a:off x="3328228" y="4238661"/>
            <a:ext cx="1107048" cy="1452972"/>
            <a:chOff x="10018713" y="4489450"/>
            <a:chExt cx="1382713" cy="2244727"/>
          </a:xfrm>
        </p:grpSpPr>
        <p:sp>
          <p:nvSpPr>
            <p:cNvPr id="7" name="Rectangle 23"/>
            <p:cNvSpPr>
              <a:spLocks noChangeArrowheads="1"/>
            </p:cNvSpPr>
            <p:nvPr/>
          </p:nvSpPr>
          <p:spPr bwMode="auto">
            <a:xfrm>
              <a:off x="10083802" y="4514850"/>
              <a:ext cx="1254126" cy="221932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8" name="Rectangle 24"/>
            <p:cNvSpPr>
              <a:spLocks noChangeArrowheads="1"/>
            </p:cNvSpPr>
            <p:nvPr/>
          </p:nvSpPr>
          <p:spPr bwMode="auto">
            <a:xfrm>
              <a:off x="10774363" y="6418263"/>
              <a:ext cx="161925" cy="3159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9" name="Rectangle 27"/>
            <p:cNvSpPr>
              <a:spLocks noChangeArrowheads="1"/>
            </p:cNvSpPr>
            <p:nvPr/>
          </p:nvSpPr>
          <p:spPr bwMode="auto">
            <a:xfrm>
              <a:off x="10488613" y="6418263"/>
              <a:ext cx="165100" cy="3159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0" name="Rectangle 28"/>
            <p:cNvSpPr>
              <a:spLocks noChangeArrowheads="1"/>
            </p:cNvSpPr>
            <p:nvPr/>
          </p:nvSpPr>
          <p:spPr bwMode="auto">
            <a:xfrm>
              <a:off x="10207626" y="5305425"/>
              <a:ext cx="1014413" cy="1635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1" name="Rectangle 29"/>
            <p:cNvSpPr>
              <a:spLocks noChangeArrowheads="1"/>
            </p:cNvSpPr>
            <p:nvPr/>
          </p:nvSpPr>
          <p:spPr bwMode="auto">
            <a:xfrm>
              <a:off x="10207626" y="5588000"/>
              <a:ext cx="1014413" cy="1635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2" name="Rectangle 30"/>
            <p:cNvSpPr>
              <a:spLocks noChangeArrowheads="1"/>
            </p:cNvSpPr>
            <p:nvPr/>
          </p:nvSpPr>
          <p:spPr bwMode="auto">
            <a:xfrm>
              <a:off x="10207626" y="58705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3" name="Rectangle 31"/>
            <p:cNvSpPr>
              <a:spLocks noChangeArrowheads="1"/>
            </p:cNvSpPr>
            <p:nvPr/>
          </p:nvSpPr>
          <p:spPr bwMode="auto">
            <a:xfrm>
              <a:off x="10207626" y="61531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4" name="Rectangle 32"/>
            <p:cNvSpPr>
              <a:spLocks noChangeArrowheads="1"/>
            </p:cNvSpPr>
            <p:nvPr/>
          </p:nvSpPr>
          <p:spPr bwMode="auto">
            <a:xfrm>
              <a:off x="10207626" y="4741863"/>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5" name="Rectangle 33"/>
            <p:cNvSpPr>
              <a:spLocks noChangeArrowheads="1"/>
            </p:cNvSpPr>
            <p:nvPr/>
          </p:nvSpPr>
          <p:spPr bwMode="auto">
            <a:xfrm>
              <a:off x="10207626" y="5024438"/>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6" name="Rectangle 52"/>
            <p:cNvSpPr>
              <a:spLocks noChangeArrowheads="1"/>
            </p:cNvSpPr>
            <p:nvPr/>
          </p:nvSpPr>
          <p:spPr bwMode="auto">
            <a:xfrm>
              <a:off x="10018713" y="4489450"/>
              <a:ext cx="1382713" cy="47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grpSp>
      <p:pic>
        <p:nvPicPr>
          <p:cNvPr id="17" name="Picture 1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3670" y="4274713"/>
            <a:ext cx="425023" cy="420901"/>
          </a:xfrm>
          <a:prstGeom prst="rect">
            <a:avLst/>
          </a:prstGeom>
        </p:spPr>
      </p:pic>
      <p:pic>
        <p:nvPicPr>
          <p:cNvPr id="18" name="Picture 1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3670" y="4739281"/>
            <a:ext cx="425023" cy="420901"/>
          </a:xfrm>
          <a:prstGeom prst="rect">
            <a:avLst/>
          </a:prstGeom>
        </p:spPr>
      </p:pic>
      <p:sp>
        <p:nvSpPr>
          <p:cNvPr id="19" name="Line Callout 1 18"/>
          <p:cNvSpPr/>
          <p:nvPr/>
        </p:nvSpPr>
        <p:spPr>
          <a:xfrm>
            <a:off x="4837362" y="4048078"/>
            <a:ext cx="2277601" cy="410314"/>
          </a:xfrm>
          <a:prstGeom prst="borderCallout1">
            <a:avLst>
              <a:gd name="adj1" fmla="val 39582"/>
              <a:gd name="adj2" fmla="val -1683"/>
              <a:gd name="adj3" fmla="val 100882"/>
              <a:gd name="adj4" fmla="val -22704"/>
            </a:avLst>
          </a:prstGeom>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124162" tIns="62080" rIns="124162" bIns="62080" rtlCol="0" anchor="ctr"/>
          <a:lstStyle/>
          <a:p>
            <a:pPr algn="ctr" defTabSz="931302"/>
            <a:r>
              <a:rPr lang="en-US" sz="1224" dirty="0">
                <a:solidFill>
                  <a:srgbClr val="505050"/>
                </a:solidFill>
              </a:rPr>
              <a:t>Active Directory Endpoint</a:t>
            </a:r>
          </a:p>
        </p:txBody>
      </p:sp>
      <p:pic>
        <p:nvPicPr>
          <p:cNvPr id="20" name="Picture 1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3670" y="5227082"/>
            <a:ext cx="425023" cy="420901"/>
          </a:xfrm>
          <a:prstGeom prst="rect">
            <a:avLst/>
          </a:prstGeom>
        </p:spPr>
      </p:pic>
      <p:sp>
        <p:nvSpPr>
          <p:cNvPr id="21" name="TextBox 20"/>
          <p:cNvSpPr txBox="1"/>
          <p:nvPr/>
        </p:nvSpPr>
        <p:spPr>
          <a:xfrm>
            <a:off x="7567887" y="3715737"/>
            <a:ext cx="4575209" cy="2573928"/>
          </a:xfrm>
          <a:prstGeom prst="rect">
            <a:avLst/>
          </a:prstGeom>
          <a:noFill/>
          <a:ln>
            <a:noFill/>
          </a:ln>
        </p:spPr>
        <p:txBody>
          <a:bodyPr wrap="square" lIns="124162" tIns="62080" rIns="124162" bIns="62080" rtlCol="0">
            <a:spAutoFit/>
          </a:bodyPr>
          <a:lstStyle/>
          <a:p>
            <a:pPr defTabSz="931302"/>
            <a:r>
              <a:rPr lang="en-US" sz="1768" b="1" dirty="0">
                <a:latin typeface="+mj-lt"/>
              </a:rPr>
              <a:t>JEA Endpoints</a:t>
            </a:r>
          </a:p>
          <a:p>
            <a:pPr marL="290981" indent="-290981" defTabSz="931302">
              <a:buFont typeface="Arial" panose="020B0604020202020204" pitchFamily="34" charset="0"/>
              <a:buChar char="•"/>
            </a:pPr>
            <a:r>
              <a:rPr lang="en-US" sz="1768" dirty="0">
                <a:latin typeface="+mj-lt"/>
              </a:rPr>
              <a:t>Secure PowerShell configuration</a:t>
            </a:r>
          </a:p>
          <a:p>
            <a:pPr marL="290981" indent="-290981" defTabSz="931302">
              <a:buFont typeface="Arial" panose="020B0604020202020204" pitchFamily="34" charset="0"/>
              <a:buChar char="•"/>
            </a:pPr>
            <a:r>
              <a:rPr lang="en-US" sz="1768" dirty="0">
                <a:latin typeface="+mj-lt"/>
              </a:rPr>
              <a:t>Access controls govern who can connect</a:t>
            </a:r>
          </a:p>
          <a:p>
            <a:pPr marL="290981" indent="-290981" defTabSz="931302">
              <a:buFont typeface="Arial" panose="020B0604020202020204" pitchFamily="34" charset="0"/>
              <a:buChar char="•"/>
            </a:pPr>
            <a:r>
              <a:rPr lang="en-US" sz="1768" dirty="0">
                <a:latin typeface="+mj-lt"/>
              </a:rPr>
              <a:t>User connects as normal user</a:t>
            </a:r>
          </a:p>
          <a:p>
            <a:pPr marL="290981" indent="-290981" defTabSz="931302">
              <a:buFont typeface="Arial" panose="020B0604020202020204" pitchFamily="34" charset="0"/>
              <a:buChar char="•"/>
            </a:pPr>
            <a:r>
              <a:rPr lang="en-US" sz="1768" dirty="0">
                <a:latin typeface="+mj-lt"/>
              </a:rPr>
              <a:t>Commands run-as local admin account</a:t>
            </a:r>
          </a:p>
          <a:p>
            <a:pPr marL="290981" indent="-290981" defTabSz="931302">
              <a:buFont typeface="Arial" panose="020B0604020202020204" pitchFamily="34" charset="0"/>
              <a:buChar char="•"/>
            </a:pPr>
            <a:r>
              <a:rPr lang="en-US" sz="1768" dirty="0">
                <a:latin typeface="+mj-lt"/>
              </a:rPr>
              <a:t>Each session is fully logged </a:t>
            </a:r>
          </a:p>
          <a:p>
            <a:pPr marL="290981" indent="-290981" defTabSz="931302">
              <a:buFont typeface="Arial" panose="020B0604020202020204" pitchFamily="34" charset="0"/>
              <a:buChar char="•"/>
            </a:pPr>
            <a:r>
              <a:rPr lang="en-US" sz="1768" dirty="0">
                <a:latin typeface="+mj-lt"/>
              </a:rPr>
              <a:t>One or more JEA Toolkits</a:t>
            </a:r>
            <a:br>
              <a:rPr lang="en-US" sz="1768" dirty="0">
                <a:latin typeface="+mj-lt"/>
              </a:rPr>
            </a:br>
            <a:r>
              <a:rPr lang="en-US" sz="1768" dirty="0">
                <a:latin typeface="+mj-lt"/>
              </a:rPr>
              <a:t>= limited set of </a:t>
            </a:r>
            <a:r>
              <a:rPr lang="en-US" sz="1768" dirty="0" err="1">
                <a:latin typeface="+mj-lt"/>
              </a:rPr>
              <a:t>CMDlets</a:t>
            </a:r>
            <a:r>
              <a:rPr lang="en-US" sz="1768" dirty="0">
                <a:latin typeface="+mj-lt"/>
              </a:rPr>
              <a:t> and parameters</a:t>
            </a:r>
            <a:br>
              <a:rPr lang="en-US" sz="1768" dirty="0">
                <a:latin typeface="+mj-lt"/>
              </a:rPr>
            </a:br>
            <a:r>
              <a:rPr lang="en-US" sz="1768" dirty="0">
                <a:latin typeface="+mj-lt"/>
              </a:rPr>
              <a:t>    that represent a logical role</a:t>
            </a:r>
          </a:p>
        </p:txBody>
      </p:sp>
      <p:sp>
        <p:nvSpPr>
          <p:cNvPr id="22" name="Line Callout 1 21"/>
          <p:cNvSpPr/>
          <p:nvPr/>
        </p:nvSpPr>
        <p:spPr>
          <a:xfrm>
            <a:off x="4837362" y="4742808"/>
            <a:ext cx="2277601" cy="410314"/>
          </a:xfrm>
          <a:prstGeom prst="borderCallout1">
            <a:avLst>
              <a:gd name="adj1" fmla="val 39582"/>
              <a:gd name="adj2" fmla="val -1683"/>
              <a:gd name="adj3" fmla="val 43245"/>
              <a:gd name="adj4" fmla="val -22355"/>
            </a:avLst>
          </a:prstGeom>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124162" tIns="62080" rIns="124162" bIns="62080" rtlCol="0" anchor="ctr"/>
          <a:lstStyle/>
          <a:p>
            <a:pPr algn="ctr" defTabSz="931302"/>
            <a:r>
              <a:rPr lang="en-US" sz="1224" dirty="0">
                <a:solidFill>
                  <a:srgbClr val="505050"/>
                </a:solidFill>
              </a:rPr>
              <a:t>Maintenance Endpoint</a:t>
            </a:r>
          </a:p>
        </p:txBody>
      </p:sp>
      <p:sp>
        <p:nvSpPr>
          <p:cNvPr id="23" name="Line Callout 1 22"/>
          <p:cNvSpPr/>
          <p:nvPr/>
        </p:nvSpPr>
        <p:spPr>
          <a:xfrm>
            <a:off x="4837362" y="5437537"/>
            <a:ext cx="2277601" cy="410314"/>
          </a:xfrm>
          <a:prstGeom prst="borderCallout1">
            <a:avLst>
              <a:gd name="adj1" fmla="val 39582"/>
              <a:gd name="adj2" fmla="val -1683"/>
              <a:gd name="adj3" fmla="val -2624"/>
              <a:gd name="adj4" fmla="val -22550"/>
            </a:avLst>
          </a:prstGeom>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124162" tIns="62080" rIns="124162" bIns="62080" rtlCol="0" anchor="ctr"/>
          <a:lstStyle/>
          <a:p>
            <a:pPr algn="ctr" defTabSz="931302"/>
            <a:r>
              <a:rPr lang="en-US" sz="1224" dirty="0">
                <a:solidFill>
                  <a:srgbClr val="505050"/>
                </a:solidFill>
              </a:rPr>
              <a:t>Auditing Endpoint</a:t>
            </a:r>
          </a:p>
        </p:txBody>
      </p:sp>
      <p:sp>
        <p:nvSpPr>
          <p:cNvPr id="24" name="Title 1"/>
          <p:cNvSpPr txBox="1">
            <a:spLocks/>
          </p:cNvSpPr>
          <p:nvPr/>
        </p:nvSpPr>
        <p:spPr>
          <a:xfrm>
            <a:off x="275481" y="295276"/>
            <a:ext cx="11887878" cy="917575"/>
          </a:xfrm>
          <a:prstGeom prst="rect">
            <a:avLst/>
          </a:prstGeom>
        </p:spPr>
        <p:txBody>
          <a:bodyPr/>
          <a:lstStyle>
            <a:lvl1pPr algn="l" defTabSz="68577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t>Just Enough Administration (JEA) </a:t>
            </a:r>
          </a:p>
        </p:txBody>
      </p:sp>
      <p:sp>
        <p:nvSpPr>
          <p:cNvPr id="25" name="Content Placeholder 2"/>
          <p:cNvSpPr txBox="1">
            <a:spLocks/>
          </p:cNvSpPr>
          <p:nvPr/>
        </p:nvSpPr>
        <p:spPr>
          <a:xfrm>
            <a:off x="277172" y="1571803"/>
            <a:ext cx="11882143" cy="1406209"/>
          </a:xfrm>
          <a:prstGeom prst="rect">
            <a:avLst/>
          </a:prstGeom>
        </p:spPr>
        <p:txBody>
          <a:bodyPr/>
          <a:lstStyle>
            <a:lvl1pPr marL="252109" marR="0" indent="-252109" algn="l" defTabSz="68577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r>
              <a:rPr lang="en-US" sz="2720" dirty="0"/>
              <a:t>Targeted at: “Domain Controllers” </a:t>
            </a:r>
            <a:r>
              <a:rPr lang="en-US" sz="1428" dirty="0"/>
              <a:t>(most secure)</a:t>
            </a:r>
            <a:r>
              <a:rPr lang="en-US" sz="2720" dirty="0"/>
              <a:t> and “Server maintenance” </a:t>
            </a:r>
            <a:r>
              <a:rPr lang="en-US" sz="1428" dirty="0"/>
              <a:t>(most admins)</a:t>
            </a:r>
            <a:endParaRPr lang="en-US" sz="2720" dirty="0"/>
          </a:p>
          <a:p>
            <a:r>
              <a:rPr lang="en-US" sz="2720" dirty="0"/>
              <a:t>Deployment and monitoring at scale using Desired State Configuration (DSC)</a:t>
            </a:r>
          </a:p>
          <a:p>
            <a:r>
              <a:rPr lang="en-US" sz="2720" dirty="0"/>
              <a:t>Support for Windows Server 2008 R2 and later</a:t>
            </a:r>
          </a:p>
        </p:txBody>
      </p:sp>
    </p:spTree>
    <p:extLst>
      <p:ext uri="{BB962C8B-B14F-4D97-AF65-F5344CB8AC3E}">
        <p14:creationId xmlns:p14="http://schemas.microsoft.com/office/powerpoint/2010/main" val="79705332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2134" y="4735401"/>
            <a:ext cx="11887200" cy="2228302"/>
          </a:xfrm>
        </p:spPr>
        <p:txBody>
          <a:bodyPr/>
          <a:lstStyle/>
          <a:p>
            <a:pPr marL="0" indent="0">
              <a:buNone/>
            </a:pPr>
            <a:r>
              <a:rPr lang="en-US" dirty="0"/>
              <a:t>JEA Resources:</a:t>
            </a:r>
          </a:p>
          <a:p>
            <a:pPr lvl="1"/>
            <a:r>
              <a:rPr lang="en-US" dirty="0">
                <a:hlinkClick r:id="rId2"/>
              </a:rPr>
              <a:t>https://github.com/PowerShell/JEA</a:t>
            </a:r>
          </a:p>
          <a:p>
            <a:pPr lvl="1"/>
            <a:r>
              <a:rPr lang="en-US" dirty="0">
                <a:hlinkClick r:id="rId2"/>
              </a:rPr>
              <a:t>https://gallery.technet.microsoft.com/Just-Enough-Administration-6b5ad370</a:t>
            </a:r>
            <a:endParaRPr lang="en-US" dirty="0"/>
          </a:p>
          <a:p>
            <a:endParaRPr lang="en-US" dirty="0"/>
          </a:p>
        </p:txBody>
      </p:sp>
      <p:sp>
        <p:nvSpPr>
          <p:cNvPr id="4" name="Rounded Rectangle 3"/>
          <p:cNvSpPr/>
          <p:nvPr/>
        </p:nvSpPr>
        <p:spPr>
          <a:xfrm>
            <a:off x="2606461" y="2204324"/>
            <a:ext cx="7526348" cy="1589122"/>
          </a:xfrm>
          <a:prstGeom prst="roundRect">
            <a:avLst/>
          </a:prstGeom>
          <a:solidFill>
            <a:schemeClr val="tx1">
              <a:lumMod val="20000"/>
              <a:lumOff val="80000"/>
            </a:schemeClr>
          </a:solidFill>
          <a:ln>
            <a:no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39" tIns="124339" rIns="124339" bIns="124339" numCol="1" spcCol="0" rtlCol="0" fromWordArt="0" anchor="b" anchorCtr="0" forceAA="0" compatLnSpc="1">
            <a:prstTxWarp prst="textNoShape">
              <a:avLst/>
            </a:prstTxWarp>
            <a:noAutofit/>
          </a:bodyPr>
          <a:lstStyle/>
          <a:p>
            <a:pPr algn="r"/>
            <a:endParaRPr lang="en-US" sz="1632" dirty="0" err="1"/>
          </a:p>
        </p:txBody>
      </p:sp>
      <p:pic>
        <p:nvPicPr>
          <p:cNvPr id="5" name="Picture 2" descr="http://upload.wikimedia.org/wikipedia/commons/6/60/Edward_Snowde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004" y="1998855"/>
            <a:ext cx="2069792" cy="2493810"/>
          </a:xfrm>
          <a:prstGeom prst="rect">
            <a:avLst/>
          </a:prstGeom>
          <a:noFill/>
          <a:effectLst>
            <a:glow rad="101600">
              <a:schemeClr val="accent6">
                <a:satMod val="175000"/>
                <a:alpha val="40000"/>
              </a:schemeClr>
            </a:glow>
            <a:softEdge rad="127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38706" y="2318591"/>
            <a:ext cx="6714057" cy="1255490"/>
          </a:xfrm>
          <a:prstGeom prst="rect">
            <a:avLst/>
          </a:prstGeom>
          <a:noFill/>
        </p:spPr>
        <p:txBody>
          <a:bodyPr wrap="none" lIns="124162" tIns="62080" rIns="124162" bIns="62080" rtlCol="0">
            <a:spAutoFit/>
          </a:bodyPr>
          <a:lstStyle/>
          <a:p>
            <a:pPr defTabSz="931302"/>
            <a:r>
              <a:rPr lang="en-US" sz="1768" dirty="0">
                <a:latin typeface="Consolas" panose="020B0609020204030204" pitchFamily="49" charset="0"/>
                <a:cs typeface="Consolas" panose="020B0609020204030204" pitchFamily="49" charset="0"/>
              </a:rPr>
              <a:t>PS C:\&gt; </a:t>
            </a:r>
            <a:r>
              <a:rPr lang="en-US" sz="1768" b="1" dirty="0">
                <a:latin typeface="Consolas" panose="020B0609020204030204" pitchFamily="49" charset="0"/>
                <a:cs typeface="Consolas" panose="020B0609020204030204" pitchFamily="49" charset="0"/>
              </a:rPr>
              <a:t>Enter-</a:t>
            </a:r>
            <a:r>
              <a:rPr lang="en-US" sz="1768" b="1" dirty="0" err="1">
                <a:latin typeface="Consolas" panose="020B0609020204030204" pitchFamily="49" charset="0"/>
                <a:cs typeface="Consolas" panose="020B0609020204030204" pitchFamily="49" charset="0"/>
              </a:rPr>
              <a:t>JEAsession</a:t>
            </a:r>
            <a:r>
              <a:rPr lang="en-US" sz="1768" b="1" dirty="0">
                <a:latin typeface="Consolas" panose="020B0609020204030204" pitchFamily="49" charset="0"/>
                <a:cs typeface="Consolas" panose="020B0609020204030204" pitchFamily="49" charset="0"/>
              </a:rPr>
              <a:t> Server1 –Name</a:t>
            </a:r>
            <a:r>
              <a:rPr lang="en-US" sz="1768" dirty="0">
                <a:latin typeface="Consolas" panose="020B0609020204030204" pitchFamily="49" charset="0"/>
                <a:cs typeface="Consolas" panose="020B0609020204030204" pitchFamily="49" charset="0"/>
              </a:rPr>
              <a:t> </a:t>
            </a:r>
            <a:r>
              <a:rPr lang="en-US" sz="2040" b="1" dirty="0">
                <a:solidFill>
                  <a:srgbClr val="00B05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Maintenance</a:t>
            </a:r>
            <a:endParaRPr lang="en-US" sz="1768" b="1" dirty="0">
              <a:solidFill>
                <a:srgbClr val="00B05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defTabSz="931302"/>
            <a:r>
              <a:rPr lang="en-US" sz="1768" dirty="0">
                <a:latin typeface="Consolas" panose="020B0609020204030204" pitchFamily="49" charset="0"/>
                <a:cs typeface="Consolas" panose="020B0609020204030204" pitchFamily="49" charset="0"/>
              </a:rPr>
              <a:t>Server1&gt; </a:t>
            </a:r>
            <a:r>
              <a:rPr lang="en-US" sz="1768" b="1" dirty="0">
                <a:latin typeface="Consolas" panose="020B0609020204030204" pitchFamily="49" charset="0"/>
                <a:cs typeface="Consolas" panose="020B0609020204030204" pitchFamily="49" charset="0"/>
              </a:rPr>
              <a:t>Restart-Service </a:t>
            </a:r>
            <a:r>
              <a:rPr lang="en-US" sz="1768" b="1" dirty="0">
                <a:solidFill>
                  <a:srgbClr val="00B05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MSSQLSERVER</a:t>
            </a:r>
          </a:p>
          <a:p>
            <a:pPr defTabSz="931302"/>
            <a:endParaRPr lang="en-US" sz="1768" b="1" dirty="0">
              <a:solidFill>
                <a:srgbClr val="00B05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defTabSz="931302"/>
            <a:endParaRPr lang="en-US" sz="1768" b="1" dirty="0">
              <a:solidFill>
                <a:srgbClr val="00B05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TextBox 6"/>
          <p:cNvSpPr txBox="1"/>
          <p:nvPr/>
        </p:nvSpPr>
        <p:spPr>
          <a:xfrm>
            <a:off x="10074145" y="1474277"/>
            <a:ext cx="1728590" cy="502079"/>
          </a:xfrm>
          <a:prstGeom prst="rect">
            <a:avLst/>
          </a:prstGeom>
          <a:noFill/>
        </p:spPr>
        <p:txBody>
          <a:bodyPr wrap="none" lIns="124162" tIns="62080" rIns="124162" bIns="62080" rtlCol="0">
            <a:spAutoFit/>
          </a:bodyPr>
          <a:lstStyle/>
          <a:p>
            <a:pPr defTabSz="931302"/>
            <a:r>
              <a:rPr lang="en-US" sz="2448" b="1" dirty="0">
                <a:solidFill>
                  <a:srgbClr val="505050"/>
                </a:solidFill>
                <a:latin typeface="Segoe UI"/>
              </a:rPr>
              <a:t>HR Server</a:t>
            </a:r>
          </a:p>
        </p:txBody>
      </p:sp>
      <p:sp>
        <p:nvSpPr>
          <p:cNvPr id="8" name="Rectangle 7"/>
          <p:cNvSpPr/>
          <p:nvPr/>
        </p:nvSpPr>
        <p:spPr>
          <a:xfrm>
            <a:off x="2838710" y="2929846"/>
            <a:ext cx="6215592" cy="669496"/>
          </a:xfrm>
          <a:prstGeom prst="rect">
            <a:avLst/>
          </a:prstGeom>
        </p:spPr>
        <p:txBody>
          <a:bodyPr lIns="124162" tIns="62080" rIns="124162" bIns="62080">
            <a:spAutoFit/>
          </a:bodyPr>
          <a:lstStyle/>
          <a:p>
            <a:pPr defTabSz="931302"/>
            <a:r>
              <a:rPr lang="en-US" sz="1768" dirty="0">
                <a:latin typeface="Consolas" panose="020B0609020204030204" pitchFamily="49" charset="0"/>
                <a:cs typeface="Consolas" panose="020B0609020204030204" pitchFamily="49" charset="0"/>
                <a:sym typeface="Wingdings" panose="05000000000000000000" pitchFamily="2" charset="2"/>
              </a:rPr>
              <a:t>Server1&gt; </a:t>
            </a:r>
            <a:r>
              <a:rPr lang="en-US" sz="1768" b="1" dirty="0">
                <a:latin typeface="Consolas" panose="020B0609020204030204" pitchFamily="49" charset="0"/>
                <a:cs typeface="Consolas" panose="020B0609020204030204" pitchFamily="49" charset="0"/>
                <a:sym typeface="Wingdings" panose="05000000000000000000" pitchFamily="2" charset="2"/>
              </a:rPr>
              <a:t>Steal-Secrets </a:t>
            </a:r>
            <a:r>
              <a:rPr lang="en-US" sz="1768" b="1" dirty="0">
                <a:solidFill>
                  <a:srgbClr val="00B05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sym typeface="Wingdings" panose="05000000000000000000" pitchFamily="2" charset="2"/>
              </a:rPr>
              <a:t>*</a:t>
            </a:r>
            <a:endParaRPr lang="en-US" sz="1768" dirty="0">
              <a:solidFill>
                <a:srgbClr val="FF0000"/>
              </a:solidFill>
              <a:latin typeface="Consolas" panose="020B0609020204030204" pitchFamily="49" charset="0"/>
              <a:cs typeface="Consolas" panose="020B0609020204030204" pitchFamily="49" charset="0"/>
              <a:sym typeface="Wingdings" panose="05000000000000000000" pitchFamily="2" charset="2"/>
            </a:endParaRPr>
          </a:p>
          <a:p>
            <a:pPr defTabSz="931302"/>
            <a:r>
              <a:rPr lang="en-US" sz="1768" dirty="0">
                <a:solidFill>
                  <a:srgbClr val="FF0000"/>
                </a:solidFill>
                <a:latin typeface="Consolas" panose="020B0609020204030204" pitchFamily="49" charset="0"/>
                <a:cs typeface="Consolas" panose="020B0609020204030204" pitchFamily="49" charset="0"/>
                <a:sym typeface="Wingdings" panose="05000000000000000000" pitchFamily="2" charset="2"/>
              </a:rPr>
              <a:t>Error: You are not authorized to Steal-Secrets</a:t>
            </a:r>
          </a:p>
        </p:txBody>
      </p:sp>
      <p:grpSp>
        <p:nvGrpSpPr>
          <p:cNvPr id="9" name="Group 8"/>
          <p:cNvGrpSpPr/>
          <p:nvPr/>
        </p:nvGrpSpPr>
        <p:grpSpPr>
          <a:xfrm>
            <a:off x="9827352" y="1905697"/>
            <a:ext cx="2223023" cy="2634339"/>
            <a:chOff x="10018713" y="4489450"/>
            <a:chExt cx="1382713" cy="2244727"/>
          </a:xfrm>
        </p:grpSpPr>
        <p:sp>
          <p:nvSpPr>
            <p:cNvPr id="10" name="Rectangle 23"/>
            <p:cNvSpPr>
              <a:spLocks noChangeArrowheads="1"/>
            </p:cNvSpPr>
            <p:nvPr/>
          </p:nvSpPr>
          <p:spPr bwMode="auto">
            <a:xfrm>
              <a:off x="10083802" y="4514850"/>
              <a:ext cx="1254126" cy="221932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1" name="Rectangle 24"/>
            <p:cNvSpPr>
              <a:spLocks noChangeArrowheads="1"/>
            </p:cNvSpPr>
            <p:nvPr/>
          </p:nvSpPr>
          <p:spPr bwMode="auto">
            <a:xfrm>
              <a:off x="10774363" y="6418263"/>
              <a:ext cx="161925" cy="3159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2" name="Rectangle 27"/>
            <p:cNvSpPr>
              <a:spLocks noChangeArrowheads="1"/>
            </p:cNvSpPr>
            <p:nvPr/>
          </p:nvSpPr>
          <p:spPr bwMode="auto">
            <a:xfrm>
              <a:off x="10488613" y="6418263"/>
              <a:ext cx="165100" cy="3159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3" name="Rectangle 28"/>
            <p:cNvSpPr>
              <a:spLocks noChangeArrowheads="1"/>
            </p:cNvSpPr>
            <p:nvPr/>
          </p:nvSpPr>
          <p:spPr bwMode="auto">
            <a:xfrm>
              <a:off x="10207626" y="5305425"/>
              <a:ext cx="1014413" cy="1635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4" name="Rectangle 29"/>
            <p:cNvSpPr>
              <a:spLocks noChangeArrowheads="1"/>
            </p:cNvSpPr>
            <p:nvPr/>
          </p:nvSpPr>
          <p:spPr bwMode="auto">
            <a:xfrm>
              <a:off x="10207626" y="5588000"/>
              <a:ext cx="1014413" cy="1635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5" name="Rectangle 30"/>
            <p:cNvSpPr>
              <a:spLocks noChangeArrowheads="1"/>
            </p:cNvSpPr>
            <p:nvPr/>
          </p:nvSpPr>
          <p:spPr bwMode="auto">
            <a:xfrm>
              <a:off x="10207626" y="58705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6" name="Rectangle 31"/>
            <p:cNvSpPr>
              <a:spLocks noChangeArrowheads="1"/>
            </p:cNvSpPr>
            <p:nvPr/>
          </p:nvSpPr>
          <p:spPr bwMode="auto">
            <a:xfrm>
              <a:off x="10207626" y="61531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7" name="Rectangle 32"/>
            <p:cNvSpPr>
              <a:spLocks noChangeArrowheads="1"/>
            </p:cNvSpPr>
            <p:nvPr/>
          </p:nvSpPr>
          <p:spPr bwMode="auto">
            <a:xfrm>
              <a:off x="10207626" y="4741863"/>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8" name="Rectangle 33"/>
            <p:cNvSpPr>
              <a:spLocks noChangeArrowheads="1"/>
            </p:cNvSpPr>
            <p:nvPr/>
          </p:nvSpPr>
          <p:spPr bwMode="auto">
            <a:xfrm>
              <a:off x="10207626" y="5024438"/>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sp>
          <p:nvSpPr>
            <p:cNvPr id="19" name="Rectangle 52"/>
            <p:cNvSpPr>
              <a:spLocks noChangeArrowheads="1"/>
            </p:cNvSpPr>
            <p:nvPr/>
          </p:nvSpPr>
          <p:spPr bwMode="auto">
            <a:xfrm>
              <a:off x="10018713" y="4489450"/>
              <a:ext cx="1382713" cy="47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1302">
                <a:defRPr/>
              </a:pPr>
              <a:endParaRPr lang="en-US" sz="1768" kern="0" dirty="0">
                <a:solidFill>
                  <a:prstClr val="black"/>
                </a:solidFill>
                <a:latin typeface="Segoe UI"/>
              </a:endParaRPr>
            </a:p>
          </p:txBody>
        </p:sp>
      </p:gr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696" y="2863301"/>
            <a:ext cx="879652" cy="879652"/>
          </a:xfrm>
          <a:prstGeom prst="rect">
            <a:avLst/>
          </a:prstGeom>
        </p:spPr>
      </p:pic>
      <p:sp>
        <p:nvSpPr>
          <p:cNvPr id="21" name="Title 1"/>
          <p:cNvSpPr txBox="1">
            <a:spLocks/>
          </p:cNvSpPr>
          <p:nvPr/>
        </p:nvSpPr>
        <p:spPr>
          <a:xfrm>
            <a:off x="275481" y="295276"/>
            <a:ext cx="11887878" cy="917575"/>
          </a:xfrm>
          <a:prstGeom prst="rect">
            <a:avLst/>
          </a:prstGeom>
        </p:spPr>
        <p:txBody>
          <a:bodyPr/>
          <a:lstStyle>
            <a:lvl1pPr algn="l" defTabSz="68577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t>Just Enough Administration (JEA) </a:t>
            </a:r>
          </a:p>
        </p:txBody>
      </p:sp>
    </p:spTree>
    <p:extLst>
      <p:ext uri="{BB962C8B-B14F-4D97-AF65-F5344CB8AC3E}">
        <p14:creationId xmlns:p14="http://schemas.microsoft.com/office/powerpoint/2010/main" val="3381270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iterate type="lt">
                                    <p:tmPct val="10000"/>
                                  </p:iterate>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200"/>
                                        <p:tgtEl>
                                          <p:spTgt spid="6">
                                            <p:txEl>
                                              <p:pRg st="0" end="0"/>
                                            </p:txEl>
                                          </p:spTgt>
                                        </p:tgtEl>
                                      </p:cBhvr>
                                    </p:animEffect>
                                  </p:childTnLst>
                                </p:cTn>
                              </p:par>
                            </p:childTnLst>
                          </p:cTn>
                        </p:par>
                        <p:par>
                          <p:cTn id="12" fill="hold">
                            <p:stCondLst>
                              <p:cond delay="1580"/>
                            </p:stCondLst>
                            <p:childTnLst>
                              <p:par>
                                <p:cTn id="13" presetID="22" presetClass="entr" presetSubtype="4" fill="hold" nodeType="afterEffect">
                                  <p:stCondLst>
                                    <p:cond delay="0"/>
                                  </p:stCondLst>
                                  <p:iterate type="lt">
                                    <p:tmPct val="10000"/>
                                  </p:iterate>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down)">
                                      <p:cBhvr>
                                        <p:cTn id="15" dur="2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ipe(left)">
                                      <p:cBhvr>
                                        <p:cTn id="20" dur="2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wipe(left)">
                                      <p:cBhvr>
                                        <p:cTn id="25" dur="2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34" y="195855"/>
            <a:ext cx="4788105" cy="917575"/>
          </a:xfrm>
        </p:spPr>
        <p:txBody>
          <a:bodyPr>
            <a:normAutofit fontScale="90000"/>
          </a:bodyPr>
          <a:lstStyle/>
          <a:p>
            <a:pPr algn="l"/>
            <a:r>
              <a:rPr lang="en-US" sz="4692" dirty="0"/>
              <a:t>Containers in Windows Server</a:t>
            </a:r>
          </a:p>
        </p:txBody>
      </p:sp>
      <p:sp>
        <p:nvSpPr>
          <p:cNvPr id="9" name="Rectangle 8"/>
          <p:cNvSpPr/>
          <p:nvPr/>
        </p:nvSpPr>
        <p:spPr bwMode="auto">
          <a:xfrm>
            <a:off x="4902739" y="-1"/>
            <a:ext cx="7534316" cy="6994525"/>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algn="ctr" defTabSz="950952" fontAlgn="base">
              <a:spcBef>
                <a:spcPct val="0"/>
              </a:spcBef>
              <a:spcAft>
                <a:spcPct val="0"/>
              </a:spcAft>
            </a:pPr>
            <a:endParaRPr lang="en-US" sz="2176" dirty="0">
              <a:gradFill>
                <a:gsLst>
                  <a:gs pos="16814">
                    <a:srgbClr val="FFFFFF"/>
                  </a:gs>
                  <a:gs pos="46000">
                    <a:srgbClr val="FFFFFF"/>
                  </a:gs>
                </a:gsLst>
                <a:lin ang="5400000" scaled="0"/>
              </a:gradFill>
            </a:endParaRPr>
          </a:p>
        </p:txBody>
      </p:sp>
      <p:sp>
        <p:nvSpPr>
          <p:cNvPr id="30" name="Content Placeholder 3"/>
          <p:cNvSpPr txBox="1">
            <a:spLocks/>
          </p:cNvSpPr>
          <p:nvPr/>
        </p:nvSpPr>
        <p:spPr>
          <a:xfrm>
            <a:off x="5116844" y="162185"/>
            <a:ext cx="7113305" cy="497388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48" b="1" dirty="0">
                <a:solidFill>
                  <a:schemeClr val="bg1"/>
                </a:solidFill>
              </a:rPr>
              <a:t>Develop</a:t>
            </a:r>
            <a:r>
              <a:rPr lang="en-US" sz="2448" dirty="0">
                <a:solidFill>
                  <a:schemeClr val="bg1"/>
                </a:solidFill>
              </a:rPr>
              <a:t> apps using Frameworks on Nano Server</a:t>
            </a:r>
          </a:p>
          <a:p>
            <a:pPr marL="0" indent="0">
              <a:buNone/>
            </a:pPr>
            <a:endParaRPr lang="en-US" sz="2448" b="1" dirty="0">
              <a:solidFill>
                <a:schemeClr val="bg1"/>
              </a:solidFill>
            </a:endParaRPr>
          </a:p>
          <a:p>
            <a:pPr marL="0" indent="0">
              <a:buNone/>
            </a:pPr>
            <a:r>
              <a:rPr lang="en-US" sz="2448" b="1" dirty="0">
                <a:solidFill>
                  <a:schemeClr val="bg1"/>
                </a:solidFill>
              </a:rPr>
              <a:t>Package</a:t>
            </a:r>
            <a:r>
              <a:rPr lang="en-US" sz="2448" dirty="0">
                <a:solidFill>
                  <a:schemeClr val="bg1"/>
                </a:solidFill>
              </a:rPr>
              <a:t> apps as Container Images pushed to repositories</a:t>
            </a:r>
          </a:p>
          <a:p>
            <a:pPr marL="0" indent="0">
              <a:buNone/>
            </a:pPr>
            <a:endParaRPr lang="en-US" sz="2448" b="1" dirty="0">
              <a:solidFill>
                <a:schemeClr val="bg1"/>
              </a:solidFill>
            </a:endParaRPr>
          </a:p>
          <a:p>
            <a:pPr marL="0" indent="0">
              <a:buNone/>
            </a:pPr>
            <a:r>
              <a:rPr lang="en-US" sz="2448" b="1" dirty="0">
                <a:solidFill>
                  <a:schemeClr val="bg1"/>
                </a:solidFill>
              </a:rPr>
              <a:t>Configure</a:t>
            </a:r>
            <a:r>
              <a:rPr lang="en-US" sz="2448" dirty="0">
                <a:solidFill>
                  <a:schemeClr val="bg1"/>
                </a:solidFill>
              </a:rPr>
              <a:t> apps using Container Images</a:t>
            </a:r>
          </a:p>
          <a:p>
            <a:pPr marL="0" indent="0">
              <a:buNone/>
            </a:pPr>
            <a:endParaRPr lang="en-US" sz="2448" b="1" dirty="0">
              <a:solidFill>
                <a:schemeClr val="bg1"/>
              </a:solidFill>
            </a:endParaRPr>
          </a:p>
          <a:p>
            <a:pPr marL="0" indent="0">
              <a:buNone/>
            </a:pPr>
            <a:r>
              <a:rPr lang="en-US" sz="2448" b="1" dirty="0">
                <a:solidFill>
                  <a:schemeClr val="bg1"/>
                </a:solidFill>
              </a:rPr>
              <a:t>Deploy</a:t>
            </a:r>
            <a:r>
              <a:rPr lang="en-US" sz="2448" dirty="0">
                <a:solidFill>
                  <a:schemeClr val="bg1"/>
                </a:solidFill>
              </a:rPr>
              <a:t> container images from repositories</a:t>
            </a:r>
          </a:p>
          <a:p>
            <a:pPr marL="0" indent="0">
              <a:buNone/>
            </a:pPr>
            <a:endParaRPr lang="en-US" sz="2448" b="1" dirty="0">
              <a:solidFill>
                <a:schemeClr val="bg1"/>
              </a:solidFill>
            </a:endParaRPr>
          </a:p>
          <a:p>
            <a:pPr marL="0" indent="0">
              <a:buNone/>
            </a:pPr>
            <a:r>
              <a:rPr lang="en-US" sz="2448" b="1" dirty="0">
                <a:solidFill>
                  <a:schemeClr val="bg1"/>
                </a:solidFill>
              </a:rPr>
              <a:t>Run</a:t>
            </a:r>
            <a:r>
              <a:rPr lang="en-US" sz="2448" dirty="0">
                <a:solidFill>
                  <a:schemeClr val="bg1"/>
                </a:solidFill>
              </a:rPr>
              <a:t> containers though orchestrators</a:t>
            </a:r>
          </a:p>
          <a:p>
            <a:pPr marL="0" indent="0">
              <a:buNone/>
            </a:pPr>
            <a:endParaRPr lang="en-US" sz="2448" b="1" dirty="0">
              <a:solidFill>
                <a:schemeClr val="bg1"/>
              </a:solidFill>
            </a:endParaRPr>
          </a:p>
          <a:p>
            <a:pPr marL="0" indent="0">
              <a:buNone/>
            </a:pPr>
            <a:r>
              <a:rPr lang="en-US" sz="2448" b="1" dirty="0">
                <a:solidFill>
                  <a:schemeClr val="bg1"/>
                </a:solidFill>
              </a:rPr>
              <a:t>Test </a:t>
            </a:r>
            <a:r>
              <a:rPr lang="en-US" sz="2448" dirty="0">
                <a:solidFill>
                  <a:schemeClr val="bg1"/>
                </a:solidFill>
              </a:rPr>
              <a:t>apps using your test frameworks</a:t>
            </a:r>
          </a:p>
          <a:p>
            <a:pPr marL="0" indent="0">
              <a:buNone/>
            </a:pPr>
            <a:endParaRPr lang="en-US" sz="2448" b="1" dirty="0">
              <a:solidFill>
                <a:schemeClr val="bg1"/>
              </a:solidFill>
            </a:endParaRPr>
          </a:p>
          <a:p>
            <a:pPr marL="0" indent="0">
              <a:buNone/>
            </a:pPr>
            <a:r>
              <a:rPr lang="en-US" sz="2448" b="1" dirty="0">
                <a:solidFill>
                  <a:schemeClr val="bg1"/>
                </a:solidFill>
              </a:rPr>
              <a:t>Secure </a:t>
            </a:r>
            <a:r>
              <a:rPr lang="en-US" sz="2448" dirty="0">
                <a:solidFill>
                  <a:schemeClr val="bg1"/>
                </a:solidFill>
              </a:rPr>
              <a:t>apps using multiple containers and JEA</a:t>
            </a:r>
          </a:p>
        </p:txBody>
      </p:sp>
    </p:spTree>
    <p:extLst>
      <p:ext uri="{BB962C8B-B14F-4D97-AF65-F5344CB8AC3E}">
        <p14:creationId xmlns:p14="http://schemas.microsoft.com/office/powerpoint/2010/main" val="141870802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Developing Apps Targeting Nano Server</a:t>
            </a:r>
          </a:p>
        </p:txBody>
      </p:sp>
    </p:spTree>
    <p:extLst>
      <p:ext uri="{BB962C8B-B14F-4D97-AF65-F5344CB8AC3E}">
        <p14:creationId xmlns:p14="http://schemas.microsoft.com/office/powerpoint/2010/main" val="38187863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Nano Server: just enough OS</a:t>
            </a:r>
            <a:br>
              <a:rPr lang="en-US" dirty="0"/>
            </a:br>
            <a:r>
              <a:rPr lang="en-US" dirty="0"/>
              <a:t/>
            </a:r>
            <a:br>
              <a:rPr lang="en-US" dirty="0"/>
            </a:br>
            <a:endParaRPr lang="en-US" dirty="0"/>
          </a:p>
        </p:txBody>
      </p:sp>
      <p:sp>
        <p:nvSpPr>
          <p:cNvPr id="7" name="Text Placeholder 6"/>
          <p:cNvSpPr>
            <a:spLocks noGrp="1"/>
          </p:cNvSpPr>
          <p:nvPr>
            <p:ph type="body" sz="quarter" idx="10"/>
          </p:nvPr>
        </p:nvSpPr>
        <p:spPr>
          <a:xfrm>
            <a:off x="275482" y="1394165"/>
            <a:ext cx="7886446" cy="4296561"/>
          </a:xfrm>
        </p:spPr>
        <p:txBody>
          <a:bodyPr/>
          <a:lstStyle/>
          <a:p>
            <a:pPr>
              <a:spcAft>
                <a:spcPts val="1199"/>
              </a:spcAft>
            </a:pPr>
            <a:r>
              <a:rPr lang="en-US" sz="2800" dirty="0">
                <a:solidFill>
                  <a:schemeClr val="tx1"/>
                </a:solidFill>
                <a:latin typeface="+mn-lt"/>
              </a:rPr>
              <a:t>Optimized for next-gen distributed applications </a:t>
            </a:r>
          </a:p>
          <a:p>
            <a:pPr marL="285695" indent="-285695">
              <a:spcAft>
                <a:spcPts val="1199"/>
              </a:spcAft>
              <a:buFont typeface="Arial" panose="020B0604020202020204" pitchFamily="34" charset="0"/>
              <a:buChar char="•"/>
            </a:pPr>
            <a:r>
              <a:rPr lang="en-US" sz="2400" dirty="0">
                <a:solidFill>
                  <a:schemeClr val="tx1"/>
                </a:solidFill>
                <a:latin typeface="+mn-lt"/>
              </a:rPr>
              <a:t>Higher density and Reduced attack surface and servicing requirements</a:t>
            </a:r>
          </a:p>
          <a:p>
            <a:pPr marL="285695" indent="-285695">
              <a:spcAft>
                <a:spcPts val="1199"/>
              </a:spcAft>
              <a:buFont typeface="Arial" panose="020B0604020202020204" pitchFamily="34" charset="0"/>
              <a:buChar char="•"/>
            </a:pPr>
            <a:r>
              <a:rPr lang="en-US" sz="2400" dirty="0">
                <a:solidFill>
                  <a:schemeClr val="tx1"/>
                </a:solidFill>
                <a:latin typeface="+mn-lt"/>
              </a:rPr>
              <a:t>Next-gen distributed app frameworks </a:t>
            </a:r>
          </a:p>
          <a:p>
            <a:pPr marL="285695" indent="-285695">
              <a:spcAft>
                <a:spcPts val="1199"/>
              </a:spcAft>
              <a:buFont typeface="Arial" panose="020B0604020202020204" pitchFamily="34" charset="0"/>
              <a:buChar char="•"/>
            </a:pPr>
            <a:r>
              <a:rPr lang="en-US" sz="2400" dirty="0">
                <a:solidFill>
                  <a:schemeClr val="tx1"/>
                </a:solidFill>
                <a:latin typeface="+mn-lt"/>
              </a:rPr>
              <a:t>Interoperate with existing server applications</a:t>
            </a:r>
          </a:p>
          <a:p>
            <a:pPr marL="285695" indent="-285695">
              <a:spcAft>
                <a:spcPts val="1199"/>
              </a:spcAft>
              <a:buFont typeface="Arial" panose="020B0604020202020204" pitchFamily="34" charset="0"/>
              <a:buChar char="•"/>
            </a:pPr>
            <a:endParaRPr lang="en-US" sz="3200" dirty="0">
              <a:solidFill>
                <a:schemeClr val="tx1"/>
              </a:solidFill>
            </a:endParaRPr>
          </a:p>
          <a:p>
            <a:endParaRPr lang="en-US" sz="2800" dirty="0">
              <a:solidFill>
                <a:schemeClr val="tx1"/>
              </a:solidFill>
            </a:endParaRPr>
          </a:p>
        </p:txBody>
      </p:sp>
      <p:sp>
        <p:nvSpPr>
          <p:cNvPr id="10" name="Rectangle 9"/>
          <p:cNvSpPr/>
          <p:nvPr/>
        </p:nvSpPr>
        <p:spPr bwMode="auto">
          <a:xfrm>
            <a:off x="10271322" y="2865512"/>
            <a:ext cx="1655909" cy="3888114"/>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11" name="TextBox 10"/>
          <p:cNvSpPr txBox="1"/>
          <p:nvPr/>
        </p:nvSpPr>
        <p:spPr>
          <a:xfrm>
            <a:off x="6690045" y="4428633"/>
            <a:ext cx="1642971" cy="997338"/>
          </a:xfrm>
          <a:prstGeom prst="rect">
            <a:avLst/>
          </a:prstGeom>
          <a:noFill/>
        </p:spPr>
        <p:txBody>
          <a:bodyPr wrap="square" lIns="182854" tIns="146283" rIns="182854" bIns="146283" rtlCol="0">
            <a:noAutofit/>
          </a:bodyPr>
          <a:lstStyle/>
          <a:p>
            <a:pPr algn="ctr" defTabSz="932563">
              <a:lnSpc>
                <a:spcPct val="90000"/>
              </a:lnSpc>
              <a:spcAft>
                <a:spcPts val="600"/>
              </a:spcAft>
            </a:pPr>
            <a:r>
              <a:rPr lang="en-US" sz="1632" dirty="0"/>
              <a:t>Containers and next-gen applications</a:t>
            </a:r>
          </a:p>
        </p:txBody>
      </p:sp>
      <p:sp>
        <p:nvSpPr>
          <p:cNvPr id="33" name="TextBox 32"/>
          <p:cNvSpPr txBox="1"/>
          <p:nvPr/>
        </p:nvSpPr>
        <p:spPr>
          <a:xfrm>
            <a:off x="10271322" y="4808756"/>
            <a:ext cx="1640237" cy="997338"/>
          </a:xfrm>
          <a:prstGeom prst="rect">
            <a:avLst/>
          </a:prstGeom>
          <a:noFill/>
        </p:spPr>
        <p:txBody>
          <a:bodyPr wrap="square" lIns="182854" tIns="146283" rIns="182854" bIns="146283" rtlCol="0">
            <a:noAutofit/>
          </a:bodyPr>
          <a:lstStyle/>
          <a:p>
            <a:pPr algn="ctr" defTabSz="932563">
              <a:lnSpc>
                <a:spcPct val="90000"/>
              </a:lnSpc>
              <a:spcAft>
                <a:spcPts val="600"/>
              </a:spcAft>
            </a:pPr>
            <a:r>
              <a:rPr lang="en-US" sz="1632" dirty="0">
                <a:solidFill>
                  <a:prstClr val="white"/>
                </a:solidFill>
              </a:rPr>
              <a:t>Full GUI</a:t>
            </a:r>
          </a:p>
          <a:p>
            <a:pPr algn="ctr" defTabSz="932563">
              <a:lnSpc>
                <a:spcPct val="90000"/>
              </a:lnSpc>
              <a:spcAft>
                <a:spcPts val="600"/>
              </a:spcAft>
            </a:pPr>
            <a:r>
              <a:rPr lang="en-US" sz="1632" dirty="0">
                <a:solidFill>
                  <a:prstClr val="white"/>
                </a:solidFill>
              </a:rPr>
              <a:t>Specialized workloads</a:t>
            </a:r>
          </a:p>
        </p:txBody>
      </p:sp>
      <p:sp>
        <p:nvSpPr>
          <p:cNvPr id="34" name="Freeform 5"/>
          <p:cNvSpPr>
            <a:spLocks/>
          </p:cNvSpPr>
          <p:nvPr/>
        </p:nvSpPr>
        <p:spPr bwMode="auto">
          <a:xfrm>
            <a:off x="10818218" y="4139700"/>
            <a:ext cx="270002" cy="463153"/>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60" tIns="46630" rIns="93260" bIns="46630" numCol="1" anchor="t" anchorCtr="0" compatLnSpc="1">
            <a:prstTxWarp prst="textNoShape">
              <a:avLst/>
            </a:prstTxWarp>
          </a:bodyPr>
          <a:lstStyle/>
          <a:p>
            <a:endParaRPr lang="en-US" sz="1428"/>
          </a:p>
        </p:txBody>
      </p:sp>
      <p:sp>
        <p:nvSpPr>
          <p:cNvPr id="35" name="Freeform 6"/>
          <p:cNvSpPr>
            <a:spLocks/>
          </p:cNvSpPr>
          <p:nvPr/>
        </p:nvSpPr>
        <p:spPr bwMode="auto">
          <a:xfrm>
            <a:off x="11088040" y="4139700"/>
            <a:ext cx="267979" cy="463153"/>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60" tIns="46630" rIns="93260" bIns="46630" numCol="1" anchor="t" anchorCtr="0" compatLnSpc="1">
            <a:prstTxWarp prst="textNoShape">
              <a:avLst/>
            </a:prstTxWarp>
          </a:bodyPr>
          <a:lstStyle/>
          <a:p>
            <a:endParaRPr lang="en-US" sz="1428"/>
          </a:p>
        </p:txBody>
      </p:sp>
      <p:sp>
        <p:nvSpPr>
          <p:cNvPr id="36" name="Freeform 7"/>
          <p:cNvSpPr>
            <a:spLocks/>
          </p:cNvSpPr>
          <p:nvPr/>
        </p:nvSpPr>
        <p:spPr bwMode="auto">
          <a:xfrm>
            <a:off x="10820655" y="3988947"/>
            <a:ext cx="533940" cy="303373"/>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solidFill>
            <a:schemeClr val="bg1"/>
          </a:solidFill>
          <a:ln w="15875">
            <a:solidFill>
              <a:schemeClr val="tx1"/>
            </a:solidFill>
          </a:ln>
        </p:spPr>
        <p:txBody>
          <a:bodyPr vert="horz" wrap="square" lIns="93260" tIns="46630" rIns="93260" bIns="46630" numCol="1" anchor="t" anchorCtr="0" compatLnSpc="1">
            <a:prstTxWarp prst="textNoShape">
              <a:avLst/>
            </a:prstTxWarp>
          </a:bodyPr>
          <a:lstStyle/>
          <a:p>
            <a:endParaRPr lang="en-US" sz="1428"/>
          </a:p>
        </p:txBody>
      </p:sp>
      <p:sp>
        <p:nvSpPr>
          <p:cNvPr id="19" name="TextBox 18"/>
          <p:cNvSpPr txBox="1"/>
          <p:nvPr/>
        </p:nvSpPr>
        <p:spPr>
          <a:xfrm>
            <a:off x="10216268" y="1873131"/>
            <a:ext cx="1762626" cy="934722"/>
          </a:xfrm>
          <a:prstGeom prst="rect">
            <a:avLst/>
          </a:prstGeom>
          <a:noFill/>
        </p:spPr>
        <p:txBody>
          <a:bodyPr wrap="square" lIns="182854" tIns="146283" rIns="182854" bIns="146283" rtlCol="0">
            <a:noAutofit/>
          </a:bodyPr>
          <a:lstStyle/>
          <a:p>
            <a:pPr algn="ctr" defTabSz="932563">
              <a:lnSpc>
                <a:spcPct val="90000"/>
              </a:lnSpc>
              <a:spcAft>
                <a:spcPts val="600"/>
              </a:spcAft>
            </a:pPr>
            <a:r>
              <a:rPr lang="en-US" sz="1600" dirty="0"/>
              <a:t>Third-party applications </a:t>
            </a:r>
          </a:p>
          <a:p>
            <a:pPr algn="ctr" defTabSz="932563">
              <a:lnSpc>
                <a:spcPct val="90000"/>
              </a:lnSpc>
              <a:spcAft>
                <a:spcPts val="600"/>
              </a:spcAft>
            </a:pPr>
            <a:r>
              <a:rPr lang="en-US" sz="1600" dirty="0"/>
              <a:t>RDS experience</a:t>
            </a:r>
          </a:p>
        </p:txBody>
      </p:sp>
      <p:sp>
        <p:nvSpPr>
          <p:cNvPr id="27" name="Rectangle 26"/>
          <p:cNvSpPr/>
          <p:nvPr/>
        </p:nvSpPr>
        <p:spPr bwMode="auto">
          <a:xfrm>
            <a:off x="8480502" y="4054217"/>
            <a:ext cx="1655909" cy="2686089"/>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41" name="Freeform 5"/>
          <p:cNvSpPr>
            <a:spLocks/>
          </p:cNvSpPr>
          <p:nvPr/>
        </p:nvSpPr>
        <p:spPr bwMode="auto">
          <a:xfrm>
            <a:off x="9047016" y="4570728"/>
            <a:ext cx="270001" cy="463153"/>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60" tIns="46630" rIns="93260" bIns="46630" numCol="1" anchor="t" anchorCtr="0" compatLnSpc="1">
            <a:prstTxWarp prst="textNoShape">
              <a:avLst/>
            </a:prstTxWarp>
          </a:bodyPr>
          <a:lstStyle/>
          <a:p>
            <a:endParaRPr lang="en-US" sz="1428"/>
          </a:p>
        </p:txBody>
      </p:sp>
      <p:sp>
        <p:nvSpPr>
          <p:cNvPr id="42" name="Freeform 6"/>
          <p:cNvSpPr>
            <a:spLocks/>
          </p:cNvSpPr>
          <p:nvPr/>
        </p:nvSpPr>
        <p:spPr bwMode="auto">
          <a:xfrm>
            <a:off x="9316840" y="4570728"/>
            <a:ext cx="267979" cy="463153"/>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60" tIns="46630" rIns="93260" bIns="46630" numCol="1" anchor="t" anchorCtr="0" compatLnSpc="1">
            <a:prstTxWarp prst="textNoShape">
              <a:avLst/>
            </a:prstTxWarp>
          </a:bodyPr>
          <a:lstStyle/>
          <a:p>
            <a:endParaRPr lang="en-US" sz="1428"/>
          </a:p>
        </p:txBody>
      </p:sp>
      <p:sp>
        <p:nvSpPr>
          <p:cNvPr id="55" name="Freeform 7"/>
          <p:cNvSpPr>
            <a:spLocks/>
          </p:cNvSpPr>
          <p:nvPr/>
        </p:nvSpPr>
        <p:spPr bwMode="auto">
          <a:xfrm>
            <a:off x="9049456" y="4419975"/>
            <a:ext cx="533940" cy="303373"/>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60" tIns="46630" rIns="93260" bIns="46630" numCol="1" anchor="t" anchorCtr="0" compatLnSpc="1">
            <a:prstTxWarp prst="textNoShape">
              <a:avLst/>
            </a:prstTxWarp>
          </a:bodyPr>
          <a:lstStyle/>
          <a:p>
            <a:endParaRPr lang="en-US" sz="1428"/>
          </a:p>
        </p:txBody>
      </p:sp>
      <p:sp>
        <p:nvSpPr>
          <p:cNvPr id="21" name="TextBox 20"/>
          <p:cNvSpPr txBox="1"/>
          <p:nvPr/>
        </p:nvSpPr>
        <p:spPr>
          <a:xfrm>
            <a:off x="8302944" y="5151487"/>
            <a:ext cx="2026961" cy="997339"/>
          </a:xfrm>
          <a:prstGeom prst="rect">
            <a:avLst/>
          </a:prstGeom>
          <a:noFill/>
        </p:spPr>
        <p:txBody>
          <a:bodyPr wrap="square" lIns="182854" tIns="146283" rIns="182854" bIns="146283" rtlCol="0">
            <a:noAutofit/>
          </a:bodyPr>
          <a:lstStyle/>
          <a:p>
            <a:pPr algn="ctr" defTabSz="932563">
              <a:lnSpc>
                <a:spcPct val="90000"/>
              </a:lnSpc>
              <a:spcAft>
                <a:spcPts val="600"/>
              </a:spcAft>
            </a:pPr>
            <a:r>
              <a:rPr lang="en-US" sz="1632" dirty="0">
                <a:solidFill>
                  <a:prstClr val="white"/>
                </a:solidFill>
              </a:rPr>
              <a:t>Server Core</a:t>
            </a:r>
          </a:p>
          <a:p>
            <a:pPr algn="ctr" defTabSz="932563">
              <a:lnSpc>
                <a:spcPct val="90000"/>
              </a:lnSpc>
              <a:spcAft>
                <a:spcPts val="600"/>
              </a:spcAft>
            </a:pPr>
            <a:r>
              <a:rPr lang="en-US" sz="1632" dirty="0">
                <a:solidFill>
                  <a:prstClr val="white"/>
                </a:solidFill>
              </a:rPr>
              <a:t>Lower maintenance server environment</a:t>
            </a:r>
          </a:p>
        </p:txBody>
      </p:sp>
      <p:sp>
        <p:nvSpPr>
          <p:cNvPr id="18" name="TextBox 17"/>
          <p:cNvSpPr txBox="1"/>
          <p:nvPr/>
        </p:nvSpPr>
        <p:spPr>
          <a:xfrm>
            <a:off x="8469221" y="3387495"/>
            <a:ext cx="1694409" cy="642475"/>
          </a:xfrm>
          <a:prstGeom prst="rect">
            <a:avLst/>
          </a:prstGeom>
          <a:noFill/>
        </p:spPr>
        <p:txBody>
          <a:bodyPr wrap="square" lIns="182854" tIns="146283" rIns="182854" bIns="146283" rtlCol="0">
            <a:noAutofit/>
          </a:bodyPr>
          <a:lstStyle/>
          <a:p>
            <a:pPr algn="ctr" defTabSz="932563">
              <a:lnSpc>
                <a:spcPct val="90000"/>
              </a:lnSpc>
              <a:spcAft>
                <a:spcPts val="600"/>
              </a:spcAft>
            </a:pPr>
            <a:r>
              <a:rPr lang="en-US" sz="1632" dirty="0"/>
              <a:t>Traditional VM workloads</a:t>
            </a:r>
          </a:p>
        </p:txBody>
      </p:sp>
      <p:sp>
        <p:nvSpPr>
          <p:cNvPr id="28" name="Rectangle 27"/>
          <p:cNvSpPr/>
          <p:nvPr/>
        </p:nvSpPr>
        <p:spPr bwMode="auto">
          <a:xfrm>
            <a:off x="6683577" y="5327860"/>
            <a:ext cx="1655909" cy="141244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38" name="Freeform 5"/>
          <p:cNvSpPr>
            <a:spLocks/>
          </p:cNvSpPr>
          <p:nvPr/>
        </p:nvSpPr>
        <p:spPr bwMode="auto">
          <a:xfrm>
            <a:off x="7219363" y="5546693"/>
            <a:ext cx="270002" cy="463153"/>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bg1"/>
            </a:solidFill>
          </a:ln>
        </p:spPr>
        <p:txBody>
          <a:bodyPr vert="horz" wrap="square" lIns="93260" tIns="46630" rIns="93260" bIns="46630" numCol="1" anchor="t" anchorCtr="0" compatLnSpc="1">
            <a:prstTxWarp prst="textNoShape">
              <a:avLst/>
            </a:prstTxWarp>
          </a:bodyPr>
          <a:lstStyle/>
          <a:p>
            <a:endParaRPr lang="en-US" sz="1428"/>
          </a:p>
        </p:txBody>
      </p:sp>
      <p:sp>
        <p:nvSpPr>
          <p:cNvPr id="39" name="Freeform 6"/>
          <p:cNvSpPr>
            <a:spLocks/>
          </p:cNvSpPr>
          <p:nvPr/>
        </p:nvSpPr>
        <p:spPr bwMode="auto">
          <a:xfrm>
            <a:off x="7489185" y="5546693"/>
            <a:ext cx="267979" cy="463153"/>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noFill/>
          <a:ln w="15875">
            <a:solidFill>
              <a:schemeClr val="bg1"/>
            </a:solidFill>
          </a:ln>
        </p:spPr>
        <p:txBody>
          <a:bodyPr vert="horz" wrap="square" lIns="93260" tIns="46630" rIns="93260" bIns="46630" numCol="1" anchor="t" anchorCtr="0" compatLnSpc="1">
            <a:prstTxWarp prst="textNoShape">
              <a:avLst/>
            </a:prstTxWarp>
          </a:bodyPr>
          <a:lstStyle/>
          <a:p>
            <a:endParaRPr lang="en-US" sz="1428"/>
          </a:p>
        </p:txBody>
      </p:sp>
      <p:sp>
        <p:nvSpPr>
          <p:cNvPr id="43" name="Freeform 7"/>
          <p:cNvSpPr>
            <a:spLocks/>
          </p:cNvSpPr>
          <p:nvPr/>
        </p:nvSpPr>
        <p:spPr bwMode="auto">
          <a:xfrm>
            <a:off x="7221800" y="5395940"/>
            <a:ext cx="533940" cy="303373"/>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60" tIns="46630" rIns="93260" bIns="46630" numCol="1" anchor="t" anchorCtr="0" compatLnSpc="1">
            <a:prstTxWarp prst="textNoShape">
              <a:avLst/>
            </a:prstTxWarp>
          </a:bodyPr>
          <a:lstStyle/>
          <a:p>
            <a:endParaRPr lang="en-US" sz="1428"/>
          </a:p>
        </p:txBody>
      </p:sp>
      <p:sp>
        <p:nvSpPr>
          <p:cNvPr id="37" name="TextBox 36"/>
          <p:cNvSpPr txBox="1"/>
          <p:nvPr/>
        </p:nvSpPr>
        <p:spPr>
          <a:xfrm>
            <a:off x="6569474" y="5974606"/>
            <a:ext cx="1838591" cy="997338"/>
          </a:xfrm>
          <a:prstGeom prst="rect">
            <a:avLst/>
          </a:prstGeom>
          <a:noFill/>
        </p:spPr>
        <p:txBody>
          <a:bodyPr wrap="square" lIns="182854" tIns="146283" rIns="182854" bIns="146283" rtlCol="0">
            <a:noAutofit/>
          </a:bodyPr>
          <a:lstStyle/>
          <a:p>
            <a:pPr algn="ctr" defTabSz="932563">
              <a:lnSpc>
                <a:spcPct val="90000"/>
              </a:lnSpc>
              <a:spcAft>
                <a:spcPts val="600"/>
              </a:spcAft>
            </a:pPr>
            <a:r>
              <a:rPr lang="en-US" sz="1632" dirty="0">
                <a:solidFill>
                  <a:prstClr val="white"/>
                </a:solidFill>
              </a:rPr>
              <a:t>Nano Server</a:t>
            </a:r>
          </a:p>
          <a:p>
            <a:pPr algn="ctr" defTabSz="932563">
              <a:lnSpc>
                <a:spcPct val="90000"/>
              </a:lnSpc>
              <a:spcAft>
                <a:spcPts val="600"/>
              </a:spcAft>
            </a:pPr>
            <a:r>
              <a:rPr lang="en-US" sz="1632" dirty="0">
                <a:solidFill>
                  <a:prstClr val="white"/>
                </a:solidFill>
              </a:rPr>
              <a:t>Just enough OS</a:t>
            </a:r>
          </a:p>
        </p:txBody>
      </p:sp>
    </p:spTree>
    <p:extLst>
      <p:ext uri="{BB962C8B-B14F-4D97-AF65-F5344CB8AC3E}">
        <p14:creationId xmlns:p14="http://schemas.microsoft.com/office/powerpoint/2010/main" val="4058001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3" grpId="0"/>
      <p:bldP spid="34" grpId="0" animBg="1"/>
      <p:bldP spid="35" grpId="0" animBg="1"/>
      <p:bldP spid="36" grpId="0" animBg="1"/>
      <p:bldP spid="19" grpId="0"/>
      <p:bldP spid="27" grpId="0" animBg="1"/>
      <p:bldP spid="41" grpId="0" animBg="1"/>
      <p:bldP spid="42" grpId="0" animBg="1"/>
      <p:bldP spid="55" grpId="0" animBg="1"/>
      <p:bldP spid="21" grpId="0"/>
      <p:bldP spid="18" grpId="0"/>
      <p:bldP spid="28" grpId="0" animBg="1"/>
      <p:bldP spid="38" grpId="0" animBg="1"/>
      <p:bldP spid="39" grpId="0" animBg="1"/>
      <p:bldP spid="43" grpId="0" animBg="1"/>
      <p:bldP spid="37" grpId="0"/>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8ff673fc-3231-4e3a-893b-6d7f7cd32766"/>
    <ds:schemaRef ds:uri="http://schemas.microsoft.com/office/2006/documentManagement/types"/>
    <ds:schemaRef ds:uri="http://schemas.microsoft.com/office/infopath/2007/PartnerControls"/>
    <ds:schemaRef ds:uri="01c77077-aee4-4b5f-bd4e-9cd40a6fff29"/>
    <ds:schemaRef ds:uri="http://www.w3.org/XML/1998/namespace"/>
    <ds:schemaRef ds:uri="http://purl.org/dc/dcmitype/"/>
  </ds:schemaRefs>
</ds:datastoreItem>
</file>

<file path=customXml/itemProps2.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4782</TotalTime>
  <Words>3343</Words>
  <Application>Microsoft Office PowerPoint</Application>
  <PresentationFormat>Custom</PresentationFormat>
  <Paragraphs>646</Paragraphs>
  <Slides>67</Slides>
  <Notes>18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67</vt:i4>
      </vt:variant>
    </vt:vector>
  </HeadingPairs>
  <TitlesOfParts>
    <vt:vector size="77" baseType="lpstr">
      <vt:lpstr>Arial</vt:lpstr>
      <vt:lpstr>Consolas</vt:lpstr>
      <vt:lpstr>Lucida Console</vt:lpstr>
      <vt:lpstr>Segoe UI</vt:lpstr>
      <vt:lpstr>Segoe UI Light</vt:lpstr>
      <vt:lpstr>Symbol</vt:lpstr>
      <vt:lpstr>Wingdings</vt:lpstr>
      <vt:lpstr>5-30721_Build_2016_Template_Light</vt:lpstr>
      <vt:lpstr>5-30721_Build_2016_Template_Dark</vt:lpstr>
      <vt:lpstr>1_5-30721_Build_2016_Template_Light</vt:lpstr>
      <vt:lpstr>PowerPoint Presentation</vt:lpstr>
      <vt:lpstr>Setting the stage:  The Application Platform in Windows Server 2016 </vt:lpstr>
      <vt:lpstr>Tenets of Development</vt:lpstr>
      <vt:lpstr>Operational Models</vt:lpstr>
      <vt:lpstr>Windows Server 2016 resolves the interface between devs and ops</vt:lpstr>
      <vt:lpstr>Windows Server App Platform</vt:lpstr>
      <vt:lpstr>Containers in Windows Server</vt:lpstr>
      <vt:lpstr>Developing Apps Targeting Nano Server</vt:lpstr>
      <vt:lpstr>Nano Server: just enough OS  </vt:lpstr>
      <vt:lpstr>Nano Server: Next step in our cloud journey</vt:lpstr>
      <vt:lpstr>Nano Server - Cloud Application platform</vt:lpstr>
      <vt:lpstr>Nano Server - Developer Experience</vt:lpstr>
      <vt:lpstr>Server Application Development</vt:lpstr>
      <vt:lpstr>Porting Existing Apps to Nano Server</vt:lpstr>
      <vt:lpstr>Reverse Forwarders</vt:lpstr>
      <vt:lpstr>What runs today with Reverse Forwarders?</vt:lpstr>
      <vt:lpstr>Creating/Porting Application to Nano Server</vt:lpstr>
      <vt:lpstr>Demo  APIScan</vt:lpstr>
      <vt:lpstr>Containers and Nano Server</vt:lpstr>
      <vt:lpstr>Windows Server Containers</vt:lpstr>
      <vt:lpstr>Hyper-V Containers</vt:lpstr>
      <vt:lpstr>Same Container Images, Same API</vt:lpstr>
      <vt:lpstr>Operating System Deployment Modes </vt:lpstr>
      <vt:lpstr>Where To Run Containers</vt:lpstr>
      <vt:lpstr>Announcing:   Hyper-V Containers coming to    Windows 10</vt:lpstr>
      <vt:lpstr>Demo  Nano Server and        Hyper-V Containers</vt:lpstr>
      <vt:lpstr>Windows 10 and Hyper-V Containers</vt:lpstr>
      <vt:lpstr>Packaging apps using Windows Server App (WSA) installer</vt:lpstr>
      <vt:lpstr>MSI is not supported on Nano Server</vt:lpstr>
      <vt:lpstr>Windows Server App (WSA) installer</vt:lpstr>
      <vt:lpstr>Windows Server App (WSA) Installer (cont.)</vt:lpstr>
      <vt:lpstr>Declarative Server Application</vt:lpstr>
      <vt:lpstr>When to use WSA</vt:lpstr>
      <vt:lpstr>WSA Packaging and Installation</vt:lpstr>
      <vt:lpstr>Demo  WSA</vt:lpstr>
      <vt:lpstr>WSA Resources</vt:lpstr>
      <vt:lpstr>Drivers on Nano Server</vt:lpstr>
      <vt:lpstr>Building Container Based Applications</vt:lpstr>
      <vt:lpstr>Container Image</vt:lpstr>
      <vt:lpstr>Dockerfile</vt:lpstr>
      <vt:lpstr>Composition and Orchestration</vt:lpstr>
      <vt:lpstr>Demo  Docker Compose</vt:lpstr>
      <vt:lpstr>Announcing:   PowerShell For Docker!</vt:lpstr>
      <vt:lpstr>PowerShell For Docker</vt:lpstr>
      <vt:lpstr>PowerShell For Docker</vt:lpstr>
      <vt:lpstr>PowerShell For Docker</vt:lpstr>
      <vt:lpstr>Windows Server 2016 resolves the interface between devs and ops</vt:lpstr>
      <vt:lpstr>Windows Server App Platform</vt:lpstr>
      <vt:lpstr>Containers in Windows Server</vt:lpstr>
      <vt:lpstr>Please Complete An Evaluation Form Your input is important!</vt:lpstr>
      <vt:lpstr>PowerPoint Presentation</vt:lpstr>
      <vt:lpstr>Appendix – PackageManagement, DSC, Pester, and JEA</vt:lpstr>
      <vt:lpstr>Deploying apps and their dependencies using Package Management</vt:lpstr>
      <vt:lpstr>PackageManagement (a.k.a. OneGet) Architecture</vt:lpstr>
      <vt:lpstr>PackageManagement Experience</vt:lpstr>
      <vt:lpstr>PackageManagement Experience - continued</vt:lpstr>
      <vt:lpstr>The Providers on Nano Server</vt:lpstr>
      <vt:lpstr>PackageManagement Resources</vt:lpstr>
      <vt:lpstr>Configuring apps using Desired State Configuration (DSC)</vt:lpstr>
      <vt:lpstr>Desired State Configuration</vt:lpstr>
      <vt:lpstr>Testing Apps Using Pester</vt:lpstr>
      <vt:lpstr>Pester</vt:lpstr>
      <vt:lpstr>Securing apps using Just Enough Admin (JEA)</vt:lpstr>
      <vt:lpstr>PowerPoint Presentation</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Taylor Brown</dc:creator>
  <cp:keywords>Microsoft Build 2016</cp:keywords>
  <dc:description>Template: Mitchell Derrey, Silver Fox Productions
Formatting: 
Audience Type:</dc:description>
  <cp:lastModifiedBy> </cp:lastModifiedBy>
  <cp:revision>85</cp:revision>
  <dcterms:created xsi:type="dcterms:W3CDTF">2016-03-14T21:23:38Z</dcterms:created>
  <dcterms:modified xsi:type="dcterms:W3CDTF">2016-04-01T17:34:56Z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