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5"/>
  </p:notesMasterIdLst>
  <p:handoutMasterIdLst>
    <p:handoutMasterId r:id="rId26"/>
  </p:handoutMasterIdLst>
  <p:sldIdLst>
    <p:sldId id="1457" r:id="rId6"/>
    <p:sldId id="1458" r:id="rId7"/>
    <p:sldId id="1459" r:id="rId8"/>
    <p:sldId id="1460" r:id="rId9"/>
    <p:sldId id="1461" r:id="rId10"/>
    <p:sldId id="1462" r:id="rId11"/>
    <p:sldId id="1463" r:id="rId12"/>
    <p:sldId id="1464" r:id="rId13"/>
    <p:sldId id="1465" r:id="rId14"/>
    <p:sldId id="1466" r:id="rId15"/>
    <p:sldId id="1467" r:id="rId16"/>
    <p:sldId id="1468" r:id="rId17"/>
    <p:sldId id="1469" r:id="rId18"/>
    <p:sldId id="1470" r:id="rId19"/>
    <p:sldId id="1471" r:id="rId20"/>
    <p:sldId id="1472" r:id="rId21"/>
    <p:sldId id="1416" r:id="rId22"/>
    <p:sldId id="1456" r:id="rId23"/>
    <p:sldId id="1326"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3001" autoAdjust="0"/>
  </p:normalViewPr>
  <p:slideViewPr>
    <p:cSldViewPr>
      <p:cViewPr varScale="1">
        <p:scale>
          <a:sx n="101" d="100"/>
          <a:sy n="101" d="100"/>
        </p:scale>
        <p:origin x="1062" y="102"/>
      </p:cViewPr>
      <p:guideLst/>
    </p:cSldViewPr>
  </p:slideViewPr>
  <p:outlineViewPr>
    <p:cViewPr>
      <p:scale>
        <a:sx n="33" d="100"/>
        <a:sy n="33" d="100"/>
      </p:scale>
      <p:origin x="0" y="-14442"/>
    </p:cViewPr>
  </p:outlineViewPr>
  <p:notesTextViewPr>
    <p:cViewPr>
      <p:scale>
        <a:sx n="100" d="100"/>
        <a:sy n="100" d="100"/>
      </p:scale>
      <p:origin x="0" y="0"/>
    </p:cViewPr>
  </p:notesTextViewPr>
  <p:sorterViewPr>
    <p:cViewPr>
      <p:scale>
        <a:sx n="76" d="100"/>
        <a:sy n="76" d="100"/>
      </p:scale>
      <p:origin x="0" y="0"/>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3/31/2016 2:46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3/31/2016 2:46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3/31/2016 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600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2016</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3/31/2016 2:46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273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0E155-47BD-4989-A4F2-012608A02D69}"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755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3/31/2016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5517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3/31/2016 2:46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209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209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D070B6EF-B6CE-416E-AEB0-4CCC48EF7314}" type="datetimeFigureOut">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3/31/2016</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9228CF33-EA14-40FA-A347-212C7B4441CA}" type="slidenum">
              <a:rPr kumimoji="0" lang="en-US" sz="1800" b="0" i="0" u="none" strike="noStrike" kern="1200" cap="none" spc="0" normalizeH="0" baseline="0" noProof="0" smtClean="0">
                <a:ln>
                  <a:noFill/>
                </a:ln>
                <a:solidFill>
                  <a:srgbClr val="505050"/>
                </a:solidFill>
                <a:effectLst/>
                <a:uLnTx/>
                <a:uFillTx/>
                <a:latin typeface="Segoe U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968542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 id="2147484341" r:id="rId2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www.dotnetconf.net/"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channel9.msdn.com/Events/Build/2016"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ackoverflow.com/research/developer-survey-2016#technology-most-popular-technologies"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ackoverflow.com/research/developer-survey-2016#technology-most-loved-dreaded-and-wanted"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ackoverflow.com/research/developer-survey-2016#technology-most-loved-dreaded-and-wanted"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36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518324"/>
            <a:ext cx="11887200" cy="4493538"/>
          </a:xfrm>
        </p:spPr>
        <p:txBody>
          <a:bodyPr/>
          <a:lstStyle/>
          <a:p>
            <a:pPr>
              <a:lnSpc>
                <a:spcPct val="100000"/>
              </a:lnSpc>
            </a:pPr>
            <a:r>
              <a:rPr lang="en-US" dirty="0"/>
              <a:t>Binary literals</a:t>
            </a:r>
          </a:p>
          <a:p>
            <a:pPr>
              <a:lnSpc>
                <a:spcPct val="100000"/>
              </a:lnSpc>
            </a:pPr>
            <a:r>
              <a:rPr lang="en-US" dirty="0"/>
              <a:t>Digit separators</a:t>
            </a:r>
          </a:p>
          <a:p>
            <a:pPr>
              <a:lnSpc>
                <a:spcPct val="100000"/>
              </a:lnSpc>
            </a:pPr>
            <a:r>
              <a:rPr lang="en-US" dirty="0"/>
              <a:t>Tuples</a:t>
            </a:r>
          </a:p>
          <a:p>
            <a:pPr>
              <a:lnSpc>
                <a:spcPct val="100000"/>
              </a:lnSpc>
            </a:pPr>
            <a:r>
              <a:rPr lang="en-US" dirty="0"/>
              <a:t>Pattern matching</a:t>
            </a:r>
          </a:p>
          <a:p>
            <a:pPr>
              <a:lnSpc>
                <a:spcPct val="100000"/>
              </a:lnSpc>
            </a:pPr>
            <a:r>
              <a:rPr lang="en-US" dirty="0"/>
              <a:t>Local functions</a:t>
            </a:r>
          </a:p>
          <a:p>
            <a:pPr>
              <a:lnSpc>
                <a:spcPct val="100000"/>
              </a:lnSpc>
            </a:pPr>
            <a:r>
              <a:rPr lang="en-US" dirty="0"/>
              <a:t>Ref returns and locals</a:t>
            </a:r>
          </a:p>
        </p:txBody>
      </p:sp>
      <p:sp>
        <p:nvSpPr>
          <p:cNvPr id="4" name="Title 3"/>
          <p:cNvSpPr>
            <a:spLocks noGrp="1"/>
          </p:cNvSpPr>
          <p:nvPr>
            <p:ph type="title"/>
          </p:nvPr>
        </p:nvSpPr>
        <p:spPr/>
        <p:txBody>
          <a:bodyPr/>
          <a:lstStyle/>
          <a:p>
            <a:r>
              <a:rPr lang="en-US" dirty="0"/>
              <a:t>You saw…</a:t>
            </a:r>
          </a:p>
        </p:txBody>
      </p:sp>
    </p:spTree>
    <p:extLst>
      <p:ext uri="{BB962C8B-B14F-4D97-AF65-F5344CB8AC3E}">
        <p14:creationId xmlns:p14="http://schemas.microsoft.com/office/powerpoint/2010/main" val="34739485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Maybe: Records</a:t>
            </a:r>
          </a:p>
        </p:txBody>
      </p:sp>
      <p:sp>
        <p:nvSpPr>
          <p:cNvPr id="5" name="Text Placeholder 2"/>
          <p:cNvSpPr>
            <a:spLocks noGrp="1"/>
          </p:cNvSpPr>
          <p:nvPr>
            <p:ph type="body" sz="quarter" idx="10"/>
          </p:nvPr>
        </p:nvSpPr>
        <p:spPr>
          <a:xfrm>
            <a:off x="274637" y="2201862"/>
            <a:ext cx="12146106" cy="2805898"/>
          </a:xfrm>
        </p:spPr>
        <p:txBody>
          <a:bodyPr>
            <a:noAutofit/>
          </a:bodyPr>
          <a:lstStyle/>
          <a:p>
            <a:pPr>
              <a:lnSpc>
                <a:spcPct val="80000"/>
              </a:lnSpc>
            </a:pPr>
            <a:r>
              <a:rPr lang="en-US" sz="1836" dirty="0">
                <a:solidFill>
                  <a:srgbClr val="0000FF"/>
                </a:solidFill>
                <a:highlight>
                  <a:srgbClr val="FFFFFF"/>
                </a:highlight>
              </a:rPr>
              <a:t>class</a:t>
            </a:r>
            <a:r>
              <a:rPr lang="en-US" sz="1836" dirty="0">
                <a:solidFill>
                  <a:srgbClr val="000000"/>
                </a:solidFill>
                <a:highlight>
                  <a:srgbClr val="FFFFFF"/>
                </a:highlight>
              </a:rPr>
              <a:t> </a:t>
            </a:r>
            <a:r>
              <a:rPr lang="en-US" sz="1836" dirty="0">
                <a:solidFill>
                  <a:srgbClr val="2B91AF"/>
                </a:solidFill>
                <a:highlight>
                  <a:srgbClr val="FFFFFF"/>
                </a:highlight>
              </a:rPr>
              <a:t>Person</a:t>
            </a:r>
            <a:r>
              <a:rPr lang="en-US" sz="1836" dirty="0">
                <a:solidFill>
                  <a:srgbClr val="000000"/>
                </a:solidFill>
                <a:highlight>
                  <a:srgbClr val="FFFFFF"/>
                </a:highlight>
              </a:rPr>
              <a:t> : </a:t>
            </a:r>
            <a:r>
              <a:rPr lang="en-US" sz="1836" dirty="0" err="1">
                <a:solidFill>
                  <a:srgbClr val="2B91AF"/>
                </a:solidFill>
                <a:highlight>
                  <a:srgbClr val="FFFFFF"/>
                </a:highlight>
              </a:rPr>
              <a:t>IEquatable</a:t>
            </a:r>
            <a:r>
              <a:rPr lang="en-US" sz="1836" dirty="0">
                <a:solidFill>
                  <a:srgbClr val="000000"/>
                </a:solidFill>
                <a:highlight>
                  <a:srgbClr val="FFFFFF"/>
                </a:highlight>
              </a:rPr>
              <a:t>&lt;</a:t>
            </a:r>
            <a:r>
              <a:rPr lang="en-US" sz="1836" dirty="0">
                <a:solidFill>
                  <a:srgbClr val="2B91AF"/>
                </a:solidFill>
                <a:highlight>
                  <a:srgbClr val="FFFFFF"/>
                </a:highlight>
              </a:rPr>
              <a:t>Person</a:t>
            </a:r>
            <a:r>
              <a:rPr lang="en-US" sz="1836" dirty="0">
                <a:solidFill>
                  <a:srgbClr val="000000"/>
                </a:solidFill>
                <a:highlight>
                  <a:srgbClr val="FFFFFF"/>
                </a:highlight>
              </a:rPr>
              <a:t>&gt;</a:t>
            </a:r>
          </a:p>
          <a:p>
            <a:pPr>
              <a:lnSpc>
                <a:spcPct val="100000"/>
              </a:lnSpc>
              <a:spcBef>
                <a:spcPts val="0"/>
              </a:spcBef>
            </a:pPr>
            <a:r>
              <a:rPr lang="en-US" sz="1836" dirty="0">
                <a:solidFill>
                  <a:srgbClr val="000000"/>
                </a:solidFill>
                <a:highlight>
                  <a:srgbClr val="FFFFFF"/>
                </a:highlight>
              </a:rPr>
              <a:t>{</a:t>
            </a: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string</a:t>
            </a:r>
            <a:r>
              <a:rPr lang="en-US" sz="1836" dirty="0">
                <a:solidFill>
                  <a:srgbClr val="000000"/>
                </a:solidFill>
                <a:highlight>
                  <a:srgbClr val="FFFFFF"/>
                </a:highlight>
              </a:rPr>
              <a:t> First { </a:t>
            </a:r>
            <a:r>
              <a:rPr lang="en-US" sz="1836" dirty="0">
                <a:solidFill>
                  <a:srgbClr val="0000FF"/>
                </a:solidFill>
                <a:highlight>
                  <a:srgbClr val="FFFFFF"/>
                </a:highlight>
              </a:rPr>
              <a:t>get</a:t>
            </a:r>
            <a:r>
              <a:rPr lang="en-US" sz="1836" dirty="0">
                <a:solidFill>
                  <a:srgbClr val="000000"/>
                </a:solidFill>
                <a:highlight>
                  <a:srgbClr val="FFFFFF"/>
                </a:highlight>
              </a:rPr>
              <a:t>; }</a:t>
            </a: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string</a:t>
            </a:r>
            <a:r>
              <a:rPr lang="en-US" sz="1836" dirty="0">
                <a:solidFill>
                  <a:srgbClr val="000000"/>
                </a:solidFill>
                <a:highlight>
                  <a:srgbClr val="FFFFFF"/>
                </a:highlight>
              </a:rPr>
              <a:t> Last { </a:t>
            </a:r>
            <a:r>
              <a:rPr lang="en-US" sz="1836" dirty="0">
                <a:solidFill>
                  <a:srgbClr val="0000FF"/>
                </a:solidFill>
                <a:highlight>
                  <a:srgbClr val="FFFFFF"/>
                </a:highlight>
              </a:rPr>
              <a:t>get</a:t>
            </a:r>
            <a:r>
              <a:rPr lang="en-US" sz="1836" dirty="0">
                <a:solidFill>
                  <a:srgbClr val="000000"/>
                </a:solidFill>
                <a:highlight>
                  <a:srgbClr val="FFFFFF"/>
                </a:highlight>
              </a:rPr>
              <a:t>; }</a:t>
            </a:r>
          </a:p>
          <a:p>
            <a:pPr>
              <a:lnSpc>
                <a:spcPct val="100000"/>
              </a:lnSpc>
              <a:spcBef>
                <a:spcPts val="0"/>
              </a:spcBef>
            </a:pPr>
            <a:endParaRPr lang="en-US" sz="1836" dirty="0">
              <a:solidFill>
                <a:srgbClr val="000000"/>
              </a:solidFill>
              <a:highlight>
                <a:srgbClr val="FFFFFF"/>
              </a:highlight>
            </a:endParaRP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Person(</a:t>
            </a:r>
            <a:r>
              <a:rPr lang="en-US" sz="1836" dirty="0">
                <a:solidFill>
                  <a:srgbClr val="0000FF"/>
                </a:solidFill>
                <a:highlight>
                  <a:srgbClr val="FFFFFF"/>
                </a:highlight>
              </a:rPr>
              <a:t>string</a:t>
            </a:r>
            <a:r>
              <a:rPr lang="en-US" sz="1836" dirty="0">
                <a:solidFill>
                  <a:srgbClr val="000000"/>
                </a:solidFill>
                <a:highlight>
                  <a:srgbClr val="FFFFFF"/>
                </a:highlight>
              </a:rPr>
              <a:t> First, </a:t>
            </a:r>
            <a:r>
              <a:rPr lang="en-US" sz="1836" dirty="0">
                <a:solidFill>
                  <a:srgbClr val="0000FF"/>
                </a:solidFill>
                <a:highlight>
                  <a:srgbClr val="FFFFFF"/>
                </a:highlight>
              </a:rPr>
              <a:t>string</a:t>
            </a:r>
            <a:r>
              <a:rPr lang="en-US" sz="1836" dirty="0">
                <a:solidFill>
                  <a:srgbClr val="000000"/>
                </a:solidFill>
                <a:highlight>
                  <a:srgbClr val="FFFFFF"/>
                </a:highlight>
              </a:rPr>
              <a:t> Last) { </a:t>
            </a:r>
            <a:r>
              <a:rPr lang="en-US" sz="1836" dirty="0" err="1">
                <a:solidFill>
                  <a:srgbClr val="0000FF"/>
                </a:solidFill>
                <a:highlight>
                  <a:srgbClr val="FFFFFF"/>
                </a:highlight>
              </a:rPr>
              <a:t>this</a:t>
            </a:r>
            <a:r>
              <a:rPr lang="en-US" sz="1836" dirty="0" err="1">
                <a:solidFill>
                  <a:srgbClr val="000000"/>
                </a:solidFill>
                <a:highlight>
                  <a:srgbClr val="FFFFFF"/>
                </a:highlight>
              </a:rPr>
              <a:t>.First</a:t>
            </a:r>
            <a:r>
              <a:rPr lang="en-US" sz="1836" dirty="0">
                <a:solidFill>
                  <a:srgbClr val="000000"/>
                </a:solidFill>
                <a:highlight>
                  <a:srgbClr val="FFFFFF"/>
                </a:highlight>
              </a:rPr>
              <a:t> = First; </a:t>
            </a:r>
            <a:r>
              <a:rPr lang="en-US" sz="1836" dirty="0" err="1">
                <a:solidFill>
                  <a:srgbClr val="0000FF"/>
                </a:solidFill>
                <a:highlight>
                  <a:srgbClr val="FFFFFF"/>
                </a:highlight>
              </a:rPr>
              <a:t>this</a:t>
            </a:r>
            <a:r>
              <a:rPr lang="en-US" sz="1836" dirty="0" err="1">
                <a:solidFill>
                  <a:srgbClr val="000000"/>
                </a:solidFill>
                <a:highlight>
                  <a:srgbClr val="FFFFFF"/>
                </a:highlight>
              </a:rPr>
              <a:t>.Last</a:t>
            </a:r>
            <a:r>
              <a:rPr lang="en-US" sz="1836" dirty="0">
                <a:solidFill>
                  <a:srgbClr val="000000"/>
                </a:solidFill>
                <a:highlight>
                  <a:srgbClr val="FFFFFF"/>
                </a:highlight>
              </a:rPr>
              <a:t> = Last; }</a:t>
            </a:r>
          </a:p>
          <a:p>
            <a:pPr>
              <a:lnSpc>
                <a:spcPct val="100000"/>
              </a:lnSpc>
              <a:spcBef>
                <a:spcPts val="0"/>
              </a:spcBef>
            </a:pPr>
            <a:endParaRPr lang="en-US" sz="1836" dirty="0">
              <a:solidFill>
                <a:srgbClr val="000000"/>
              </a:solidFill>
              <a:highlight>
                <a:srgbClr val="FFFFFF"/>
              </a:highlight>
            </a:endParaRP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string</a:t>
            </a:r>
            <a:r>
              <a:rPr lang="en-US" sz="1836" dirty="0">
                <a:solidFill>
                  <a:srgbClr val="000000"/>
                </a:solidFill>
                <a:highlight>
                  <a:srgbClr val="FFFFFF"/>
                </a:highlight>
              </a:rPr>
              <a:t> First, </a:t>
            </a:r>
            <a:r>
              <a:rPr lang="en-US" sz="1836" dirty="0">
                <a:solidFill>
                  <a:srgbClr val="0000FF"/>
                </a:solidFill>
                <a:highlight>
                  <a:srgbClr val="FFFFFF"/>
                </a:highlight>
              </a:rPr>
              <a:t>string</a:t>
            </a:r>
            <a:r>
              <a:rPr lang="en-US" sz="1836" dirty="0">
                <a:solidFill>
                  <a:srgbClr val="000000"/>
                </a:solidFill>
                <a:highlight>
                  <a:srgbClr val="FFFFFF"/>
                </a:highlight>
              </a:rPr>
              <a:t> Last) Deconstruct() =&gt; (First, Last);</a:t>
            </a:r>
          </a:p>
          <a:p>
            <a:pPr>
              <a:lnSpc>
                <a:spcPct val="100000"/>
              </a:lnSpc>
              <a:spcBef>
                <a:spcPts val="0"/>
              </a:spcBef>
            </a:pPr>
            <a:endParaRPr lang="en-US" sz="1836" dirty="0">
              <a:solidFill>
                <a:srgbClr val="000000"/>
              </a:solidFill>
              <a:highlight>
                <a:srgbClr val="FFFFFF"/>
              </a:highlight>
            </a:endParaRP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bool</a:t>
            </a:r>
            <a:r>
              <a:rPr lang="en-US" sz="1836" dirty="0">
                <a:solidFill>
                  <a:srgbClr val="000000"/>
                </a:solidFill>
                <a:highlight>
                  <a:srgbClr val="FFFFFF"/>
                </a:highlight>
              </a:rPr>
              <a:t> Equals(</a:t>
            </a:r>
            <a:r>
              <a:rPr lang="en-US" sz="1836" dirty="0">
                <a:solidFill>
                  <a:srgbClr val="2B91AF"/>
                </a:solidFill>
                <a:highlight>
                  <a:srgbClr val="FFFFFF"/>
                </a:highlight>
              </a:rPr>
              <a:t>Person</a:t>
            </a:r>
            <a:r>
              <a:rPr lang="en-US" sz="1836" dirty="0">
                <a:solidFill>
                  <a:srgbClr val="000000"/>
                </a:solidFill>
                <a:highlight>
                  <a:srgbClr val="FFFFFF"/>
                </a:highlight>
              </a:rPr>
              <a:t> other) </a:t>
            </a:r>
          </a:p>
          <a:p>
            <a:pPr>
              <a:lnSpc>
                <a:spcPct val="100000"/>
              </a:lnSpc>
              <a:spcBef>
                <a:spcPts val="0"/>
              </a:spcBef>
            </a:pPr>
            <a:r>
              <a:rPr lang="en-US" sz="1836" dirty="0">
                <a:solidFill>
                  <a:srgbClr val="000000"/>
                </a:solidFill>
                <a:highlight>
                  <a:srgbClr val="FFFFFF"/>
                </a:highlight>
              </a:rPr>
              <a:t>        =&gt; other != </a:t>
            </a:r>
            <a:r>
              <a:rPr lang="en-US" sz="1836" dirty="0">
                <a:solidFill>
                  <a:srgbClr val="0000FF"/>
                </a:solidFill>
                <a:highlight>
                  <a:srgbClr val="FFFFFF"/>
                </a:highlight>
              </a:rPr>
              <a:t>null </a:t>
            </a:r>
            <a:r>
              <a:rPr lang="en-US" sz="1836" dirty="0">
                <a:solidFill>
                  <a:srgbClr val="000000"/>
                </a:solidFill>
                <a:highlight>
                  <a:srgbClr val="FFFFFF"/>
                </a:highlight>
              </a:rPr>
              <a:t>&amp;&amp; First == </a:t>
            </a:r>
            <a:r>
              <a:rPr lang="en-US" sz="1836" dirty="0" err="1">
                <a:solidFill>
                  <a:srgbClr val="000000"/>
                </a:solidFill>
                <a:highlight>
                  <a:srgbClr val="FFFFFF"/>
                </a:highlight>
              </a:rPr>
              <a:t>other.First</a:t>
            </a:r>
            <a:r>
              <a:rPr lang="en-US" sz="1836" dirty="0">
                <a:solidFill>
                  <a:srgbClr val="000000"/>
                </a:solidFill>
                <a:highlight>
                  <a:srgbClr val="FFFFFF"/>
                </a:highlight>
              </a:rPr>
              <a:t> &amp;&amp; Last == </a:t>
            </a:r>
            <a:r>
              <a:rPr lang="en-US" sz="1836" dirty="0" err="1">
                <a:solidFill>
                  <a:srgbClr val="000000"/>
                </a:solidFill>
                <a:highlight>
                  <a:srgbClr val="FFFFFF"/>
                </a:highlight>
              </a:rPr>
              <a:t>other.Last</a:t>
            </a:r>
            <a:r>
              <a:rPr lang="en-US" sz="1836" dirty="0">
                <a:solidFill>
                  <a:srgbClr val="000000"/>
                </a:solidFill>
                <a:highlight>
                  <a:srgbClr val="FFFFFF"/>
                </a:highlight>
              </a:rPr>
              <a:t>;</a:t>
            </a:r>
          </a:p>
          <a:p>
            <a:pPr>
              <a:lnSpc>
                <a:spcPct val="100000"/>
              </a:lnSpc>
              <a:spcBef>
                <a:spcPts val="0"/>
              </a:spcBef>
            </a:pPr>
            <a:endParaRPr lang="en-US" sz="1836" dirty="0">
              <a:solidFill>
                <a:srgbClr val="000000"/>
              </a:solidFill>
              <a:highlight>
                <a:srgbClr val="FFFFFF"/>
              </a:highlight>
            </a:endParaRP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override</a:t>
            </a:r>
            <a:r>
              <a:rPr lang="en-US" sz="1836" dirty="0">
                <a:solidFill>
                  <a:srgbClr val="000000"/>
                </a:solidFill>
                <a:highlight>
                  <a:srgbClr val="FFFFFF"/>
                </a:highlight>
              </a:rPr>
              <a:t> </a:t>
            </a:r>
            <a:r>
              <a:rPr lang="en-US" sz="1836" dirty="0">
                <a:solidFill>
                  <a:srgbClr val="0000FF"/>
                </a:solidFill>
                <a:highlight>
                  <a:srgbClr val="FFFFFF"/>
                </a:highlight>
              </a:rPr>
              <a:t>bool</a:t>
            </a:r>
            <a:r>
              <a:rPr lang="en-US" sz="1836" dirty="0">
                <a:solidFill>
                  <a:srgbClr val="000000"/>
                </a:solidFill>
                <a:highlight>
                  <a:srgbClr val="FFFFFF"/>
                </a:highlight>
              </a:rPr>
              <a:t> Equals(</a:t>
            </a:r>
            <a:r>
              <a:rPr lang="en-US" sz="1836" dirty="0">
                <a:solidFill>
                  <a:srgbClr val="0000FF"/>
                </a:solidFill>
                <a:highlight>
                  <a:srgbClr val="FFFFFF"/>
                </a:highlight>
              </a:rPr>
              <a:t>object</a:t>
            </a:r>
            <a:r>
              <a:rPr lang="en-US" sz="1836" dirty="0">
                <a:solidFill>
                  <a:srgbClr val="000000"/>
                </a:solidFill>
                <a:highlight>
                  <a:srgbClr val="FFFFFF"/>
                </a:highlight>
              </a:rPr>
              <a:t> </a:t>
            </a:r>
            <a:r>
              <a:rPr lang="en-US" sz="1836" dirty="0" err="1">
                <a:solidFill>
                  <a:srgbClr val="000000"/>
                </a:solidFill>
                <a:highlight>
                  <a:srgbClr val="FFFFFF"/>
                </a:highlight>
              </a:rPr>
              <a:t>obj</a:t>
            </a:r>
            <a:r>
              <a:rPr lang="en-US" sz="1836" dirty="0">
                <a:solidFill>
                  <a:srgbClr val="000000"/>
                </a:solidFill>
                <a:highlight>
                  <a:srgbClr val="FFFFFF"/>
                </a:highlight>
              </a:rPr>
              <a:t>) =&gt; </a:t>
            </a:r>
            <a:r>
              <a:rPr lang="en-US" sz="1836" dirty="0" err="1">
                <a:solidFill>
                  <a:srgbClr val="000000"/>
                </a:solidFill>
                <a:highlight>
                  <a:srgbClr val="FFFFFF"/>
                </a:highlight>
              </a:rPr>
              <a:t>obj</a:t>
            </a:r>
            <a:r>
              <a:rPr lang="en-US" sz="1836" dirty="0">
                <a:solidFill>
                  <a:srgbClr val="000000"/>
                </a:solidFill>
                <a:highlight>
                  <a:srgbClr val="FFFFFF"/>
                </a:highlight>
              </a:rPr>
              <a:t> </a:t>
            </a:r>
            <a:r>
              <a:rPr lang="en-US" sz="1836" dirty="0">
                <a:solidFill>
                  <a:srgbClr val="0000FF"/>
                </a:solidFill>
                <a:highlight>
                  <a:srgbClr val="FFFFFF"/>
                </a:highlight>
              </a:rPr>
              <a:t>is</a:t>
            </a:r>
            <a:r>
              <a:rPr lang="en-US" sz="1836" dirty="0">
                <a:solidFill>
                  <a:srgbClr val="000000"/>
                </a:solidFill>
                <a:highlight>
                  <a:srgbClr val="FFFFFF"/>
                </a:highlight>
              </a:rPr>
              <a:t> </a:t>
            </a:r>
            <a:r>
              <a:rPr lang="en-US" sz="1836" dirty="0">
                <a:solidFill>
                  <a:srgbClr val="2B91AF"/>
                </a:solidFill>
                <a:highlight>
                  <a:srgbClr val="FFFFFF"/>
                </a:highlight>
              </a:rPr>
              <a:t>Person</a:t>
            </a:r>
            <a:r>
              <a:rPr lang="en-US" sz="1836" dirty="0">
                <a:solidFill>
                  <a:srgbClr val="000000"/>
                </a:solidFill>
                <a:highlight>
                  <a:srgbClr val="FFFFFF"/>
                </a:highlight>
              </a:rPr>
              <a:t> other ? Equals(other) : </a:t>
            </a:r>
            <a:r>
              <a:rPr lang="en-US" sz="1836" dirty="0">
                <a:solidFill>
                  <a:srgbClr val="0000FF"/>
                </a:solidFill>
                <a:highlight>
                  <a:srgbClr val="FFFFFF"/>
                </a:highlight>
              </a:rPr>
              <a:t>false</a:t>
            </a:r>
            <a:r>
              <a:rPr lang="en-US" sz="1836" dirty="0">
                <a:solidFill>
                  <a:srgbClr val="000000"/>
                </a:solidFill>
                <a:highlight>
                  <a:srgbClr val="FFFFFF"/>
                </a:highlight>
              </a:rPr>
              <a:t>;</a:t>
            </a:r>
          </a:p>
          <a:p>
            <a:pPr>
              <a:lnSpc>
                <a:spcPct val="100000"/>
              </a:lnSpc>
              <a:spcBef>
                <a:spcPts val="0"/>
              </a:spcBef>
            </a:pPr>
            <a:r>
              <a:rPr lang="en-US" sz="1836" dirty="0">
                <a:solidFill>
                  <a:srgbClr val="000000"/>
                </a:solidFill>
                <a:highlight>
                  <a:srgbClr val="FFFFFF"/>
                </a:highlight>
              </a:rPr>
              <a:t>    </a:t>
            </a:r>
            <a:r>
              <a:rPr lang="en-US" sz="1836" dirty="0">
                <a:solidFill>
                  <a:srgbClr val="0000FF"/>
                </a:solidFill>
                <a:highlight>
                  <a:srgbClr val="FFFFFF"/>
                </a:highlight>
              </a:rPr>
              <a:t>public</a:t>
            </a:r>
            <a:r>
              <a:rPr lang="en-US" sz="1836" dirty="0">
                <a:solidFill>
                  <a:srgbClr val="000000"/>
                </a:solidFill>
                <a:highlight>
                  <a:srgbClr val="FFFFFF"/>
                </a:highlight>
              </a:rPr>
              <a:t> </a:t>
            </a:r>
            <a:r>
              <a:rPr lang="en-US" sz="1836" dirty="0">
                <a:solidFill>
                  <a:srgbClr val="0000FF"/>
                </a:solidFill>
                <a:highlight>
                  <a:srgbClr val="FFFFFF"/>
                </a:highlight>
              </a:rPr>
              <a:t>override</a:t>
            </a:r>
            <a:r>
              <a:rPr lang="en-US" sz="1836" dirty="0">
                <a:solidFill>
                  <a:srgbClr val="000000"/>
                </a:solidFill>
                <a:highlight>
                  <a:srgbClr val="FFFFFF"/>
                </a:highlight>
              </a:rPr>
              <a:t> </a:t>
            </a:r>
            <a:r>
              <a:rPr lang="en-US" sz="1836" dirty="0">
                <a:solidFill>
                  <a:srgbClr val="0000FF"/>
                </a:solidFill>
                <a:highlight>
                  <a:srgbClr val="FFFFFF"/>
                </a:highlight>
              </a:rPr>
              <a:t>int</a:t>
            </a:r>
            <a:r>
              <a:rPr lang="en-US" sz="1836" dirty="0">
                <a:solidFill>
                  <a:srgbClr val="000000"/>
                </a:solidFill>
                <a:highlight>
                  <a:srgbClr val="FFFFFF"/>
                </a:highlight>
              </a:rPr>
              <a:t> </a:t>
            </a:r>
            <a:r>
              <a:rPr lang="en-US" sz="1836" dirty="0" err="1">
                <a:solidFill>
                  <a:srgbClr val="000000"/>
                </a:solidFill>
                <a:highlight>
                  <a:srgbClr val="FFFFFF"/>
                </a:highlight>
              </a:rPr>
              <a:t>GetHashCode</a:t>
            </a:r>
            <a:r>
              <a:rPr lang="en-US" sz="1836" dirty="0">
                <a:solidFill>
                  <a:srgbClr val="000000"/>
                </a:solidFill>
                <a:highlight>
                  <a:srgbClr val="FFFFFF"/>
                </a:highlight>
              </a:rPr>
              <a:t>() =&gt; </a:t>
            </a:r>
            <a:r>
              <a:rPr lang="en-US" sz="1836" dirty="0" err="1">
                <a:solidFill>
                  <a:srgbClr val="000000"/>
                </a:solidFill>
                <a:highlight>
                  <a:srgbClr val="FFFFFF"/>
                </a:highlight>
              </a:rPr>
              <a:t>GreatHashFunction</a:t>
            </a:r>
            <a:r>
              <a:rPr lang="en-US" sz="1836" dirty="0">
                <a:solidFill>
                  <a:srgbClr val="000000"/>
                </a:solidFill>
                <a:highlight>
                  <a:srgbClr val="FFFFFF"/>
                </a:highlight>
              </a:rPr>
              <a:t>(First, Last);</a:t>
            </a:r>
          </a:p>
          <a:p>
            <a:pPr>
              <a:lnSpc>
                <a:spcPct val="100000"/>
              </a:lnSpc>
              <a:spcBef>
                <a:spcPts val="0"/>
              </a:spcBef>
            </a:pPr>
            <a:r>
              <a:rPr lang="en-US" sz="1836" dirty="0">
                <a:solidFill>
                  <a:srgbClr val="000000"/>
                </a:solidFill>
                <a:highlight>
                  <a:srgbClr val="FFFFFF"/>
                </a:highlight>
              </a:rPr>
              <a:t>    …</a:t>
            </a:r>
          </a:p>
          <a:p>
            <a:pPr>
              <a:lnSpc>
                <a:spcPct val="100000"/>
              </a:lnSpc>
              <a:spcBef>
                <a:spcPts val="0"/>
              </a:spcBef>
            </a:pPr>
            <a:r>
              <a:rPr lang="en-US" sz="1836" dirty="0">
                <a:solidFill>
                  <a:srgbClr val="000000"/>
                </a:solidFill>
                <a:highlight>
                  <a:srgbClr val="FFFFFF"/>
                </a:highlight>
              </a:rPr>
              <a:t>}</a:t>
            </a:r>
          </a:p>
          <a:p>
            <a:pPr>
              <a:lnSpc>
                <a:spcPct val="80000"/>
              </a:lnSpc>
            </a:pPr>
            <a:endParaRPr lang="en-US" sz="2040" dirty="0">
              <a:solidFill>
                <a:srgbClr val="000000"/>
              </a:solidFill>
              <a:highlight>
                <a:srgbClr val="FFFFFF"/>
              </a:highlight>
            </a:endParaRPr>
          </a:p>
          <a:p>
            <a:pPr>
              <a:lnSpc>
                <a:spcPct val="80000"/>
              </a:lnSpc>
            </a:pPr>
            <a:endParaRPr lang="en-US" sz="2040" dirty="0">
              <a:solidFill>
                <a:srgbClr val="000000"/>
              </a:solidFill>
              <a:highlight>
                <a:srgbClr val="FFFFFF"/>
              </a:highlight>
            </a:endParaRPr>
          </a:p>
          <a:p>
            <a:pPr>
              <a:lnSpc>
                <a:spcPct val="80000"/>
              </a:lnSpc>
            </a:pPr>
            <a:endParaRPr lang="en-US" sz="2040" dirty="0">
              <a:solidFill>
                <a:srgbClr val="000000"/>
              </a:solidFill>
              <a:highlight>
                <a:srgbClr val="FFFFFF"/>
              </a:highlight>
            </a:endParaRPr>
          </a:p>
          <a:p>
            <a:pPr>
              <a:lnSpc>
                <a:spcPct val="80000"/>
              </a:lnSpc>
            </a:pPr>
            <a:endParaRPr lang="en-US" sz="2040" dirty="0">
              <a:solidFill>
                <a:srgbClr val="000000"/>
              </a:solidFill>
              <a:highlight>
                <a:srgbClr val="FFFFFF"/>
              </a:highlight>
            </a:endParaRPr>
          </a:p>
        </p:txBody>
      </p:sp>
      <p:sp>
        <p:nvSpPr>
          <p:cNvPr id="6" name="Text Placeholder 2"/>
          <p:cNvSpPr txBox="1">
            <a:spLocks/>
          </p:cNvSpPr>
          <p:nvPr/>
        </p:nvSpPr>
        <p:spPr>
          <a:xfrm>
            <a:off x="350837" y="1439862"/>
            <a:ext cx="11883828" cy="2131051"/>
          </a:xfrm>
          <a:prstGeom prst="rect">
            <a:avLst/>
          </a:prstGeom>
        </p:spPr>
        <p:txBody>
          <a:bodyPr vert="horz" lIns="93247" tIns="46623" rIns="93247" bIns="46623" rtlCol="0">
            <a:noAutofit/>
          </a:bodyPr>
          <a:lstStyle>
            <a:lvl1pPr marL="0" indent="0" algn="l" defTabSz="914400" rtl="0" eaLnBrk="1" latinLnBrk="0" hangingPunct="1">
              <a:lnSpc>
                <a:spcPct val="90000"/>
              </a:lnSpc>
              <a:spcBef>
                <a:spcPts val="1000"/>
              </a:spcBef>
              <a:buFont typeface="Arial" panose="020B0604020202020204" pitchFamily="34" charset="0"/>
              <a:buNone/>
              <a:defRPr sz="3235"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339726" indent="0" algn="l" defTabSz="914400" rtl="0" eaLnBrk="1" latinLnBrk="0" hangingPunct="1">
              <a:lnSpc>
                <a:spcPct val="90000"/>
              </a:lnSpc>
              <a:spcBef>
                <a:spcPts val="500"/>
              </a:spcBef>
              <a:buFont typeface="Arial" panose="020B0604020202020204" pitchFamily="34" charset="0"/>
              <a:buNone/>
              <a:defRPr sz="24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573090" indent="0" algn="l" defTabSz="914400" rtl="0" eaLnBrk="1" latinLnBrk="0" hangingPunct="1">
              <a:lnSpc>
                <a:spcPct val="90000"/>
              </a:lnSpc>
              <a:spcBef>
                <a:spcPts val="500"/>
              </a:spcBef>
              <a:buFont typeface="Arial" panose="020B0604020202020204" pitchFamily="34" charset="0"/>
              <a:buNone/>
              <a:defRPr sz="20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798516"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1030292" indent="0" algn="l" defTabSz="914400" rtl="0" eaLnBrk="1" latinLnBrk="0" hangingPunct="1">
              <a:lnSpc>
                <a:spcPct val="90000"/>
              </a:lnSpc>
              <a:spcBef>
                <a:spcPts val="500"/>
              </a:spcBef>
              <a:buFont typeface="Arial" panose="020B0604020202020204" pitchFamily="34" charset="0"/>
              <a:buNone/>
              <a:defRPr sz="1800" kern="120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pPr>
            <a:r>
              <a:rPr kumimoji="0" lang="en-US" sz="204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rPr>
              <a:t>class</a:t>
            </a:r>
            <a:r>
              <a:rPr kumimoji="0" lang="en-US" sz="204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rPr>
              <a:t> </a:t>
            </a:r>
            <a:r>
              <a:rPr kumimoji="0" lang="en-US" sz="2040" b="0" i="0" u="none" strike="noStrike" kern="1200" cap="none" spc="0" normalizeH="0" baseline="0" noProof="0" dirty="0">
                <a:ln>
                  <a:noFill/>
                </a:ln>
                <a:solidFill>
                  <a:srgbClr val="2B91AF"/>
                </a:solidFill>
                <a:effectLst/>
                <a:highlight>
                  <a:srgbClr val="FFFFFF"/>
                </a:highlight>
                <a:uLnTx/>
                <a:uFillTx/>
                <a:latin typeface="Consolas" panose="020B0609020204030204" pitchFamily="49" charset="0"/>
                <a:ea typeface="+mn-ea"/>
              </a:rPr>
              <a:t>Person</a:t>
            </a:r>
            <a:r>
              <a:rPr kumimoji="0" lang="en-US" sz="204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rPr>
              <a:t>(</a:t>
            </a:r>
            <a:r>
              <a:rPr kumimoji="0" lang="en-US" sz="204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rPr>
              <a:t>string</a:t>
            </a:r>
            <a:r>
              <a:rPr kumimoji="0" lang="en-US" sz="204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rPr>
              <a:t> First, </a:t>
            </a:r>
            <a:r>
              <a:rPr kumimoji="0" lang="en-US" sz="2040" b="0" i="0" u="none" strike="noStrike" kern="1200" cap="none" spc="0" normalizeH="0" baseline="0" noProof="0" dirty="0">
                <a:ln>
                  <a:noFill/>
                </a:ln>
                <a:solidFill>
                  <a:srgbClr val="0000FF"/>
                </a:solidFill>
                <a:effectLst/>
                <a:highlight>
                  <a:srgbClr val="FFFFFF"/>
                </a:highlight>
                <a:uLnTx/>
                <a:uFillTx/>
                <a:latin typeface="Consolas" panose="020B0609020204030204" pitchFamily="49" charset="0"/>
                <a:ea typeface="+mn-ea"/>
              </a:rPr>
              <a:t>string</a:t>
            </a:r>
            <a:r>
              <a:rPr kumimoji="0" lang="en-US" sz="204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mn-ea"/>
              </a:rPr>
              <a:t> Last);</a:t>
            </a:r>
          </a:p>
        </p:txBody>
      </p:sp>
    </p:spTree>
    <p:extLst>
      <p:ext uri="{BB962C8B-B14F-4D97-AF65-F5344CB8AC3E}">
        <p14:creationId xmlns:p14="http://schemas.microsoft.com/office/powerpoint/2010/main" val="2654388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Maybe: Creating immutable objects</a:t>
            </a:r>
          </a:p>
        </p:txBody>
      </p:sp>
      <p:sp>
        <p:nvSpPr>
          <p:cNvPr id="5" name="Text Placeholder 2"/>
          <p:cNvSpPr>
            <a:spLocks noGrp="1"/>
          </p:cNvSpPr>
          <p:nvPr>
            <p:ph type="body" sz="quarter" idx="10"/>
          </p:nvPr>
        </p:nvSpPr>
        <p:spPr>
          <a:xfrm>
            <a:off x="3017837" y="3116262"/>
            <a:ext cx="6934200" cy="2131051"/>
          </a:xfrm>
        </p:spPr>
        <p:txBody>
          <a:bodyPr>
            <a:noAutofit/>
          </a:bodyPr>
          <a:lstStyle/>
          <a:p>
            <a:r>
              <a:rPr lang="en-US" sz="2040" dirty="0">
                <a:solidFill>
                  <a:srgbClr val="0000FF"/>
                </a:solidFill>
                <a:highlight>
                  <a:srgbClr val="FFFFFF"/>
                </a:highlight>
              </a:rPr>
              <a:t>var</a:t>
            </a:r>
            <a:r>
              <a:rPr lang="en-US" sz="2040" dirty="0">
                <a:solidFill>
                  <a:srgbClr val="000000"/>
                </a:solidFill>
                <a:highlight>
                  <a:srgbClr val="FFFFFF"/>
                </a:highlight>
              </a:rPr>
              <a:t> p1 = </a:t>
            </a:r>
            <a:r>
              <a:rPr lang="en-US" sz="2040" dirty="0">
                <a:solidFill>
                  <a:srgbClr val="0000FF"/>
                </a:solidFill>
                <a:highlight>
                  <a:srgbClr val="FFFFFF"/>
                </a:highlight>
              </a:rPr>
              <a:t>new</a:t>
            </a:r>
            <a:r>
              <a:rPr lang="en-US" sz="2040" dirty="0">
                <a:solidFill>
                  <a:srgbClr val="000000"/>
                </a:solidFill>
                <a:highlight>
                  <a:srgbClr val="FFFFFF"/>
                </a:highlight>
              </a:rPr>
              <a:t> </a:t>
            </a:r>
            <a:r>
              <a:rPr lang="en-US" sz="2040" dirty="0">
                <a:solidFill>
                  <a:srgbClr val="2B91AF"/>
                </a:solidFill>
                <a:highlight>
                  <a:srgbClr val="FFFFFF"/>
                </a:highlight>
              </a:rPr>
              <a:t>Point</a:t>
            </a:r>
            <a:r>
              <a:rPr lang="en-US" sz="2040" dirty="0">
                <a:solidFill>
                  <a:srgbClr val="000000"/>
                </a:solidFill>
                <a:highlight>
                  <a:srgbClr val="FFFFFF"/>
                </a:highlight>
              </a:rPr>
              <a:t> { X = 3, Y = 7 };</a:t>
            </a:r>
          </a:p>
          <a:p>
            <a:endParaRPr lang="en-US" sz="2040" dirty="0">
              <a:solidFill>
                <a:srgbClr val="000000"/>
              </a:solidFill>
              <a:highlight>
                <a:srgbClr val="FFFFFF"/>
              </a:highlight>
            </a:endParaRPr>
          </a:p>
          <a:p>
            <a:r>
              <a:rPr lang="en-US" sz="2040" dirty="0">
                <a:solidFill>
                  <a:srgbClr val="0000FF"/>
                </a:solidFill>
                <a:highlight>
                  <a:srgbClr val="FFFFFF"/>
                </a:highlight>
              </a:rPr>
              <a:t>var</a:t>
            </a:r>
            <a:r>
              <a:rPr lang="en-US" sz="2040" dirty="0">
                <a:solidFill>
                  <a:srgbClr val="000000"/>
                </a:solidFill>
                <a:highlight>
                  <a:srgbClr val="FFFFFF"/>
                </a:highlight>
              </a:rPr>
              <a:t> p2 = p1 </a:t>
            </a:r>
            <a:r>
              <a:rPr lang="en-US" sz="2040" dirty="0">
                <a:solidFill>
                  <a:srgbClr val="0000FF"/>
                </a:solidFill>
                <a:highlight>
                  <a:srgbClr val="FFFFFF"/>
                </a:highlight>
              </a:rPr>
              <a:t>with</a:t>
            </a:r>
            <a:r>
              <a:rPr lang="en-US" sz="2040" dirty="0">
                <a:solidFill>
                  <a:srgbClr val="000000"/>
                </a:solidFill>
                <a:highlight>
                  <a:srgbClr val="FFFFFF"/>
                </a:highlight>
              </a:rPr>
              <a:t> { X = -p1.X };</a:t>
            </a:r>
          </a:p>
        </p:txBody>
      </p:sp>
    </p:spTree>
    <p:extLst>
      <p:ext uri="{BB962C8B-B14F-4D97-AF65-F5344CB8AC3E}">
        <p14:creationId xmlns:p14="http://schemas.microsoft.com/office/powerpoint/2010/main" val="2129917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7" y="1209973"/>
            <a:ext cx="11125200" cy="2400657"/>
          </a:xfrm>
        </p:spPr>
        <p:txBody>
          <a:bodyPr/>
          <a:lstStyle/>
          <a:p>
            <a:pPr>
              <a:spcAft>
                <a:spcPts val="2400"/>
              </a:spcAft>
            </a:pPr>
            <a:r>
              <a:rPr lang="en-US" dirty="0"/>
              <a:t>VS Code Integration</a:t>
            </a:r>
            <a:br>
              <a:rPr lang="en-US" dirty="0"/>
            </a:br>
            <a:r>
              <a:rPr lang="en-US" sz="1400" dirty="0"/>
              <a:t/>
            </a:r>
            <a:br>
              <a:rPr lang="en-US" sz="1400" dirty="0"/>
            </a:br>
            <a:r>
              <a:rPr lang="en-US" dirty="0"/>
              <a:t>Improving the “Inner Loop”</a:t>
            </a:r>
          </a:p>
        </p:txBody>
      </p:sp>
      <p:sp>
        <p:nvSpPr>
          <p:cNvPr id="4" name="Text Placeholder 3"/>
          <p:cNvSpPr>
            <a:spLocks noGrp="1"/>
          </p:cNvSpPr>
          <p:nvPr>
            <p:ph type="body" sz="quarter" idx="12"/>
          </p:nvPr>
        </p:nvSpPr>
        <p:spPr/>
        <p:txBody>
          <a:bodyPr/>
          <a:lstStyle/>
          <a:p>
            <a:r>
              <a:rPr lang="en-US" dirty="0"/>
              <a:t>Dustin Campbell</a:t>
            </a:r>
          </a:p>
        </p:txBody>
      </p:sp>
    </p:spTree>
    <p:extLst>
      <p:ext uri="{BB962C8B-B14F-4D97-AF65-F5344CB8AC3E}">
        <p14:creationId xmlns:p14="http://schemas.microsoft.com/office/powerpoint/2010/main" val="3990834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363662"/>
            <a:ext cx="11887200" cy="4222694"/>
          </a:xfrm>
        </p:spPr>
        <p:txBody>
          <a:bodyPr/>
          <a:lstStyle/>
          <a:p>
            <a:pPr>
              <a:lnSpc>
                <a:spcPct val="100000"/>
              </a:lnSpc>
            </a:pPr>
            <a:r>
              <a:rPr lang="en-US" sz="3200" dirty="0"/>
              <a:t>C# IntelliSense and debugging in Visual Studio Code</a:t>
            </a:r>
          </a:p>
          <a:p>
            <a:pPr>
              <a:lnSpc>
                <a:spcPct val="100000"/>
              </a:lnSpc>
            </a:pPr>
            <a:r>
              <a:rPr lang="en-US" sz="3200" dirty="0"/>
              <a:t>Completion list filtering</a:t>
            </a:r>
          </a:p>
          <a:p>
            <a:pPr>
              <a:lnSpc>
                <a:spcPct val="100000"/>
              </a:lnSpc>
            </a:pPr>
            <a:r>
              <a:rPr lang="en-US" sz="3200" dirty="0"/>
              <a:t>Add Using improvements</a:t>
            </a:r>
          </a:p>
          <a:p>
            <a:pPr>
              <a:lnSpc>
                <a:spcPct val="100000"/>
              </a:lnSpc>
            </a:pPr>
            <a:r>
              <a:rPr lang="en-US" sz="3200" dirty="0"/>
              <a:t>Go to Implementation</a:t>
            </a:r>
          </a:p>
          <a:p>
            <a:pPr>
              <a:lnSpc>
                <a:spcPct val="100000"/>
              </a:lnSpc>
            </a:pPr>
            <a:r>
              <a:rPr lang="en-US" sz="3200" dirty="0"/>
              <a:t>New </a:t>
            </a:r>
            <a:r>
              <a:rPr lang="en-US" sz="3200" dirty="0" err="1"/>
              <a:t>refactorings</a:t>
            </a:r>
            <a:r>
              <a:rPr lang="en-US" sz="3200" dirty="0"/>
              <a:t> and fixes</a:t>
            </a:r>
          </a:p>
          <a:p>
            <a:pPr>
              <a:lnSpc>
                <a:spcPct val="100000"/>
              </a:lnSpc>
            </a:pPr>
            <a:r>
              <a:rPr lang="en-US" sz="3200"/>
              <a:t>Code </a:t>
            </a:r>
            <a:r>
              <a:rPr lang="en-US" sz="3200" dirty="0"/>
              <a:t>Style</a:t>
            </a:r>
          </a:p>
          <a:p>
            <a:pPr>
              <a:lnSpc>
                <a:spcPct val="100000"/>
              </a:lnSpc>
            </a:pPr>
            <a:r>
              <a:rPr lang="en-US" sz="3200" dirty="0"/>
              <a:t>Source Generators</a:t>
            </a:r>
          </a:p>
        </p:txBody>
      </p:sp>
      <p:sp>
        <p:nvSpPr>
          <p:cNvPr id="4" name="Title 3"/>
          <p:cNvSpPr>
            <a:spLocks noGrp="1"/>
          </p:cNvSpPr>
          <p:nvPr>
            <p:ph type="title"/>
          </p:nvPr>
        </p:nvSpPr>
        <p:spPr/>
        <p:txBody>
          <a:bodyPr/>
          <a:lstStyle/>
          <a:p>
            <a:r>
              <a:rPr lang="en-US" dirty="0"/>
              <a:t>You saw…</a:t>
            </a:r>
          </a:p>
        </p:txBody>
      </p:sp>
    </p:spTree>
    <p:extLst>
      <p:ext uri="{BB962C8B-B14F-4D97-AF65-F5344CB8AC3E}">
        <p14:creationId xmlns:p14="http://schemas.microsoft.com/office/powerpoint/2010/main" val="35234538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69156" y="678263"/>
            <a:ext cx="4342784" cy="5638000"/>
          </a:xfrm>
          <a:prstGeom prst="rect">
            <a:avLst/>
          </a:prstGeom>
          <a:solidFill>
            <a:srgbClr val="24AB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32563" rtl="0" eaLnBrk="1" fontAlgn="auto" latinLnBrk="0" hangingPunct="1">
              <a:lnSpc>
                <a:spcPct val="100000"/>
              </a:lnSpc>
              <a:spcBef>
                <a:spcPts val="0"/>
              </a:spcBef>
              <a:spcAft>
                <a:spcPts val="0"/>
              </a:spcAft>
              <a:buClrTx/>
              <a:buSzTx/>
              <a:buFontTx/>
              <a:buNone/>
              <a:tabLst/>
              <a:defRPr/>
            </a:pPr>
            <a:endParaRPr kumimoji="0" lang="en-US" sz="3999"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pic>
        <p:nvPicPr>
          <p:cNvPr id="9" name="Picture 8"/>
          <p:cNvPicPr>
            <a:picLocks noChangeAspect="1"/>
          </p:cNvPicPr>
          <p:nvPr/>
        </p:nvPicPr>
        <p:blipFill>
          <a:blip r:embed="rId2"/>
          <a:stretch>
            <a:fillRect/>
          </a:stretch>
        </p:blipFill>
        <p:spPr>
          <a:xfrm>
            <a:off x="7873994" y="1329194"/>
            <a:ext cx="4133108" cy="4336139"/>
          </a:xfrm>
          <a:prstGeom prst="rect">
            <a:avLst/>
          </a:prstGeom>
        </p:spPr>
      </p:pic>
      <p:sp>
        <p:nvSpPr>
          <p:cNvPr id="13" name="Text Placeholder 3"/>
          <p:cNvSpPr>
            <a:spLocks noGrp="1"/>
          </p:cNvSpPr>
          <p:nvPr>
            <p:ph type="body" sz="quarter" idx="11"/>
          </p:nvPr>
        </p:nvSpPr>
        <p:spPr>
          <a:xfrm>
            <a:off x="351465" y="678264"/>
            <a:ext cx="7096112" cy="3422203"/>
          </a:xfrm>
        </p:spPr>
        <p:txBody>
          <a:bodyPr/>
          <a:lstStyle/>
          <a:p>
            <a:pPr marL="0" indent="0">
              <a:lnSpc>
                <a:spcPct val="120000"/>
              </a:lnSpc>
              <a:spcBef>
                <a:spcPts val="0"/>
              </a:spcBef>
              <a:buNone/>
            </a:pPr>
            <a:r>
              <a:rPr lang="en-US" sz="4080" dirty="0">
                <a:solidFill>
                  <a:schemeClr val="accent1"/>
                </a:solidFill>
                <a:latin typeface="Segoe UI Semibold" panose="020B0702040204020203" pitchFamily="34" charset="0"/>
                <a:cs typeface="Segoe UI Semibold" panose="020B0702040204020203" pitchFamily="34" charset="0"/>
              </a:rPr>
              <a:t>dotnetConf 2016</a:t>
            </a:r>
          </a:p>
          <a:p>
            <a:pPr marL="0" indent="0">
              <a:lnSpc>
                <a:spcPct val="120000"/>
              </a:lnSpc>
              <a:spcBef>
                <a:spcPts val="1199"/>
              </a:spcBef>
              <a:buNone/>
            </a:pPr>
            <a:r>
              <a:rPr lang="en-US" sz="2856" i="1" dirty="0">
                <a:solidFill>
                  <a:schemeClr val="tx1"/>
                </a:solidFill>
                <a:latin typeface="+mn-lt"/>
              </a:rPr>
              <a:t>Immerse yourself in the world of .NET</a:t>
            </a:r>
          </a:p>
          <a:p>
            <a:pPr marL="0" indent="0">
              <a:lnSpc>
                <a:spcPct val="120000"/>
              </a:lnSpc>
              <a:spcBef>
                <a:spcPts val="1199"/>
              </a:spcBef>
              <a:buNone/>
            </a:pPr>
            <a:r>
              <a:rPr lang="en-US" sz="2856" dirty="0">
                <a:solidFill>
                  <a:schemeClr val="tx1"/>
                </a:solidFill>
                <a:latin typeface="+mn-lt"/>
              </a:rPr>
              <a:t>Join us for 3 days of free online content, brought to you by the .NET Community and Microsoft product teams.</a:t>
            </a:r>
          </a:p>
        </p:txBody>
      </p:sp>
      <p:sp>
        <p:nvSpPr>
          <p:cNvPr id="14" name="TextBox 13"/>
          <p:cNvSpPr txBox="1"/>
          <p:nvPr/>
        </p:nvSpPr>
        <p:spPr>
          <a:xfrm>
            <a:off x="427859" y="5253164"/>
            <a:ext cx="7178650" cy="1176877"/>
          </a:xfrm>
          <a:prstGeom prst="rect">
            <a:avLst/>
          </a:prstGeom>
          <a:noFill/>
        </p:spPr>
        <p:txBody>
          <a:bodyPr wrap="square" rtlCol="0">
            <a:sp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3199"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32563" rtl="0" eaLnBrk="1" fontAlgn="auto" latinLnBrk="0" hangingPunct="1">
              <a:lnSpc>
                <a:spcPct val="100000"/>
              </a:lnSpc>
              <a:spcBef>
                <a:spcPts val="0"/>
              </a:spcBef>
              <a:spcAft>
                <a:spcPts val="1199"/>
              </a:spcAft>
              <a:buClrTx/>
              <a:buSzTx/>
              <a:buFontTx/>
              <a:buNone/>
              <a:tabLst/>
              <a:defRPr/>
            </a:pPr>
            <a:r>
              <a:rPr kumimoji="0" lang="en-US" sz="3199" b="0" i="0" u="none" strike="noStrike" kern="1200" cap="none" spc="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hlinkClick r:id="rId3"/>
              </a:rPr>
              <a:t>http://www.dotnetconf.net</a:t>
            </a:r>
            <a:r>
              <a:rPr kumimoji="0" lang="en-US" sz="3199" b="0" i="0" u="none" strike="noStrike" kern="1200" cap="none" spc="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10051191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3" y="1213174"/>
            <a:ext cx="12434711" cy="5610062"/>
          </a:xfrm>
        </p:spPr>
        <p:txBody>
          <a:bodyPr/>
          <a:lstStyle/>
          <a:p>
            <a:r>
              <a:rPr lang="en-US" sz="3264" dirty="0"/>
              <a:t>3/31 2:00pm - </a:t>
            </a:r>
            <a:r>
              <a:rPr lang="en-US" sz="3264" b="1" dirty="0"/>
              <a:t>Cross-Platform Mobile with </a:t>
            </a:r>
            <a:r>
              <a:rPr lang="en-US" sz="3264" b="1" dirty="0" err="1"/>
              <a:t>Xamarin</a:t>
            </a:r>
            <a:r>
              <a:rPr lang="en-US" sz="3264" b="1" dirty="0"/>
              <a:t>, </a:t>
            </a:r>
            <a:r>
              <a:rPr lang="en-US" sz="3264" dirty="0"/>
              <a:t>Miguel de Icaza</a:t>
            </a:r>
          </a:p>
          <a:p>
            <a:r>
              <a:rPr lang="en-US" sz="3264" dirty="0"/>
              <a:t>3/31 3:30pm - </a:t>
            </a:r>
            <a:r>
              <a:rPr lang="en-US" sz="3264" b="1" dirty="0"/>
              <a:t>.NET Overview</a:t>
            </a:r>
            <a:r>
              <a:rPr lang="en-US" sz="3264" dirty="0"/>
              <a:t>, Scott Hunter &amp; Scott Hanselman</a:t>
            </a:r>
          </a:p>
          <a:p>
            <a:r>
              <a:rPr lang="en-US" sz="3264" dirty="0"/>
              <a:t>3/31 5:00pm - </a:t>
            </a:r>
            <a:r>
              <a:rPr lang="en-US" sz="3264" b="1" dirty="0"/>
              <a:t>Introducing ASP.NET Core, </a:t>
            </a:r>
            <a:r>
              <a:rPr lang="en-US" sz="3264" dirty="0"/>
              <a:t>Scott Hanselman</a:t>
            </a:r>
          </a:p>
          <a:p>
            <a:r>
              <a:rPr lang="en-US" sz="3264" dirty="0"/>
              <a:t>3/31 6:30pm - </a:t>
            </a:r>
            <a:r>
              <a:rPr lang="en-US" sz="3264" b="1" dirty="0"/>
              <a:t>The Future of C#</a:t>
            </a:r>
            <a:r>
              <a:rPr lang="en-US" sz="3264" dirty="0"/>
              <a:t>, Mads Torgersen &amp; Dustin Campbell</a:t>
            </a:r>
          </a:p>
          <a:p>
            <a:r>
              <a:rPr lang="en-US" sz="3264" dirty="0"/>
              <a:t>4/1 9:00am - </a:t>
            </a:r>
            <a:r>
              <a:rPr lang="en-US" sz="3264" b="1" dirty="0"/>
              <a:t>Entity Framework Core</a:t>
            </a:r>
            <a:r>
              <a:rPr lang="en-US" sz="3264" dirty="0"/>
              <a:t>, Rowan Miller</a:t>
            </a:r>
          </a:p>
          <a:p>
            <a:r>
              <a:rPr lang="en-US" sz="3264" dirty="0"/>
              <a:t>4/1 10:30am - </a:t>
            </a:r>
            <a:r>
              <a:rPr lang="en-US" sz="3264" b="1" dirty="0"/>
              <a:t>Building Desktop Apps in Visual Studio ’15’, </a:t>
            </a:r>
            <a:r>
              <a:rPr lang="en-US" sz="3264" dirty="0"/>
              <a:t>Unni R. </a:t>
            </a:r>
          </a:p>
          <a:p>
            <a:r>
              <a:rPr lang="en-US" sz="3264" dirty="0"/>
              <a:t>4/1 12:30pm - </a:t>
            </a:r>
            <a:r>
              <a:rPr lang="en-US" sz="3264" b="1" dirty="0"/>
              <a:t>ASP.NET Core Deep Dive into MVC, </a:t>
            </a:r>
            <a:r>
              <a:rPr lang="en-US" sz="3264" dirty="0"/>
              <a:t>Dan Roth</a:t>
            </a:r>
          </a:p>
          <a:p>
            <a:r>
              <a:rPr lang="en-US" sz="3264" dirty="0"/>
              <a:t>4/1 2:00pm - </a:t>
            </a:r>
            <a:r>
              <a:rPr lang="en-US" sz="3264" b="1" dirty="0"/>
              <a:t>Deploying ASP.NET Core Applications, </a:t>
            </a:r>
            <a:r>
              <a:rPr lang="en-US" sz="3264" dirty="0"/>
              <a:t>Dan Roth</a:t>
            </a:r>
            <a:endParaRPr lang="en-US" sz="3264" b="1" dirty="0"/>
          </a:p>
          <a:p>
            <a:endParaRPr lang="en-US" sz="3264" dirty="0"/>
          </a:p>
          <a:p>
            <a:pPr lvl="0"/>
            <a:r>
              <a:rPr lang="en-US" sz="3264" dirty="0"/>
              <a:t>All Build sessions on demand on </a:t>
            </a:r>
            <a:r>
              <a:rPr lang="en-US" sz="3264" u="sng" dirty="0">
                <a:hlinkClick r:id="rId3"/>
              </a:rPr>
              <a:t>Channel 9</a:t>
            </a:r>
            <a:r>
              <a:rPr lang="en-US" sz="3264" dirty="0"/>
              <a:t>.</a:t>
            </a:r>
          </a:p>
        </p:txBody>
      </p:sp>
      <p:sp>
        <p:nvSpPr>
          <p:cNvPr id="2" name="Title 1"/>
          <p:cNvSpPr>
            <a:spLocks noGrp="1"/>
          </p:cNvSpPr>
          <p:nvPr>
            <p:ph type="title"/>
          </p:nvPr>
        </p:nvSpPr>
        <p:spPr/>
        <p:txBody>
          <a:bodyPr/>
          <a:lstStyle/>
          <a:p>
            <a:r>
              <a:rPr lang="en-US" dirty="0"/>
              <a:t>Related Breakout Sessions</a:t>
            </a:r>
          </a:p>
        </p:txBody>
      </p:sp>
    </p:spTree>
    <p:extLst>
      <p:ext uri="{BB962C8B-B14F-4D97-AF65-F5344CB8AC3E}">
        <p14:creationId xmlns:p14="http://schemas.microsoft.com/office/powerpoint/2010/main" val="253749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7016" y="2675442"/>
            <a:ext cx="3463271" cy="3463271"/>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5965" b="25517"/>
          <a:stretch/>
        </p:blipFill>
        <p:spPr>
          <a:xfrm>
            <a:off x="-1" y="2112657"/>
            <a:ext cx="6219421" cy="4881868"/>
          </a:xfrm>
          <a:prstGeom prst="rect">
            <a:avLst/>
          </a:prstGeom>
        </p:spPr>
      </p:pic>
      <p:sp>
        <p:nvSpPr>
          <p:cNvPr id="2" name="Title 1"/>
          <p:cNvSpPr>
            <a:spLocks noGrp="1"/>
          </p:cNvSpPr>
          <p:nvPr>
            <p:ph type="title"/>
          </p:nvPr>
        </p:nvSpPr>
        <p:spPr/>
        <p:txBody>
          <a:bodyPr/>
          <a:lstStyle/>
          <a:p>
            <a:r>
              <a:rPr lang="en-US" dirty="0"/>
              <a:t>Please Complete An Evaluation Form</a:t>
            </a:r>
            <a:br>
              <a:rPr lang="en-US" dirty="0"/>
            </a:br>
            <a:r>
              <a:rPr lang="en-US" sz="4400" dirty="0"/>
              <a:t>Your input is important!</a:t>
            </a:r>
            <a:endParaRPr lang="en-US" dirty="0"/>
          </a:p>
        </p:txBody>
      </p:sp>
      <p:sp>
        <p:nvSpPr>
          <p:cNvPr id="18" name="Text Placeholder 2"/>
          <p:cNvSpPr txBox="1">
            <a:spLocks/>
          </p:cNvSpPr>
          <p:nvPr/>
        </p:nvSpPr>
        <p:spPr>
          <a:xfrm>
            <a:off x="5174256" y="4092592"/>
            <a:ext cx="3150539" cy="62897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5"/>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lgn="ctr">
              <a:spcAft>
                <a:spcPts val="600"/>
              </a:spcAft>
              <a:buFontTx/>
              <a:buNone/>
            </a:pPr>
            <a:r>
              <a:rPr lang="en-US" sz="2800" u="sng" dirty="0">
                <a:latin typeface="+mn-lt"/>
              </a:rPr>
              <a:t>or</a:t>
            </a:r>
          </a:p>
        </p:txBody>
      </p:sp>
    </p:spTree>
    <p:extLst>
      <p:ext uri="{BB962C8B-B14F-4D97-AF65-F5344CB8AC3E}">
        <p14:creationId xmlns:p14="http://schemas.microsoft.com/office/powerpoint/2010/main" val="2049794446"/>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56036" y="2963862"/>
            <a:ext cx="7481365" cy="917575"/>
          </a:xfrm>
        </p:spPr>
        <p:txBody>
          <a:bodyPr/>
          <a:lstStyle/>
          <a:p>
            <a:pPr>
              <a:lnSpc>
                <a:spcPct val="150000"/>
              </a:lnSpc>
            </a:pPr>
            <a:r>
              <a:rPr lang="en-US" dirty="0"/>
              <a:t>@</a:t>
            </a:r>
            <a:r>
              <a:rPr lang="en-US" dirty="0" err="1"/>
              <a:t>dcampbell</a:t>
            </a:r>
            <a:r>
              <a:rPr lang="en-US" dirty="0"/>
              <a:t/>
            </a:r>
            <a:br>
              <a:rPr lang="en-US" dirty="0"/>
            </a:br>
            <a:r>
              <a:rPr lang="en-US" dirty="0"/>
              <a:t>@</a:t>
            </a:r>
            <a:r>
              <a:rPr lang="en-US" dirty="0" err="1"/>
              <a:t>MadsTorgersen</a:t>
            </a:r>
            <a:endParaRPr lang="en-US" dirty="0"/>
          </a:p>
        </p:txBody>
      </p:sp>
    </p:spTree>
    <p:extLst>
      <p:ext uri="{BB962C8B-B14F-4D97-AF65-F5344CB8AC3E}">
        <p14:creationId xmlns:p14="http://schemas.microsoft.com/office/powerpoint/2010/main" val="29913952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Future of C#</a:t>
            </a:r>
            <a:br>
              <a:rPr lang="en-US" dirty="0"/>
            </a:br>
            <a:r>
              <a:rPr lang="en-US" sz="3600" dirty="0"/>
              <a:t>Return of the Jedi</a:t>
            </a:r>
            <a:endParaRPr lang="en-US" dirty="0"/>
          </a:p>
        </p:txBody>
      </p:sp>
      <p:sp>
        <p:nvSpPr>
          <p:cNvPr id="5" name="Text Placeholder 4"/>
          <p:cNvSpPr>
            <a:spLocks noGrp="1"/>
          </p:cNvSpPr>
          <p:nvPr>
            <p:ph type="body" sz="quarter" idx="12"/>
          </p:nvPr>
        </p:nvSpPr>
        <p:spPr/>
        <p:txBody>
          <a:bodyPr/>
          <a:lstStyle/>
          <a:p>
            <a:r>
              <a:rPr lang="en-US" dirty="0"/>
              <a:t>Dustin Campbell, Developer   (@</a:t>
            </a:r>
            <a:r>
              <a:rPr lang="en-US" dirty="0" err="1"/>
              <a:t>dcampbell</a:t>
            </a:r>
            <a:r>
              <a:rPr lang="en-US" dirty="0"/>
              <a:t>)</a:t>
            </a:r>
          </a:p>
          <a:p>
            <a:r>
              <a:rPr lang="en-US" dirty="0"/>
              <a:t>Mads Torgersen, Program Manager   (@</a:t>
            </a:r>
            <a:r>
              <a:rPr lang="en-US" dirty="0" err="1"/>
              <a:t>MadsTorgersen</a:t>
            </a:r>
            <a:r>
              <a:rPr lang="en-US" dirty="0"/>
              <a:t>)</a:t>
            </a:r>
          </a:p>
        </p:txBody>
      </p:sp>
      <p:sp>
        <p:nvSpPr>
          <p:cNvPr id="6" name="Text Placeholder 5"/>
          <p:cNvSpPr>
            <a:spLocks noGrp="1"/>
          </p:cNvSpPr>
          <p:nvPr>
            <p:ph type="body" sz="quarter" idx="13"/>
          </p:nvPr>
        </p:nvSpPr>
        <p:spPr/>
        <p:txBody>
          <a:bodyPr/>
          <a:lstStyle/>
          <a:p>
            <a:r>
              <a:rPr lang="en-US" dirty="0"/>
              <a:t>B889</a:t>
            </a:r>
          </a:p>
        </p:txBody>
      </p:sp>
    </p:spTree>
    <p:extLst>
      <p:ext uri="{BB962C8B-B14F-4D97-AF65-F5344CB8AC3E}">
        <p14:creationId xmlns:p14="http://schemas.microsoft.com/office/powerpoint/2010/main" val="116072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6360697"/>
            <a:ext cx="11887200" cy="461665"/>
          </a:xfrm>
        </p:spPr>
        <p:txBody>
          <a:bodyPr/>
          <a:lstStyle/>
          <a:p>
            <a:pPr marL="0" indent="0" algn="ctr">
              <a:buNone/>
            </a:pPr>
            <a:r>
              <a:rPr lang="en-US" sz="2000" dirty="0">
                <a:hlinkClick r:id="rId2"/>
              </a:rPr>
              <a:t>http://stackoverflow.com/research/developer-survey-2016#technology-most-popular-technologies</a:t>
            </a:r>
            <a:r>
              <a:rPr lang="en-US" sz="2000" dirty="0"/>
              <a:t> </a:t>
            </a:r>
          </a:p>
        </p:txBody>
      </p:sp>
      <p:sp>
        <p:nvSpPr>
          <p:cNvPr id="3" name="Title 2"/>
          <p:cNvSpPr>
            <a:spLocks noGrp="1"/>
          </p:cNvSpPr>
          <p:nvPr>
            <p:ph type="title"/>
          </p:nvPr>
        </p:nvSpPr>
        <p:spPr/>
        <p:txBody>
          <a:bodyPr/>
          <a:lstStyle/>
          <a:p>
            <a:r>
              <a:rPr lang="en-US" dirty="0"/>
              <a:t>Most popular technologies</a:t>
            </a:r>
          </a:p>
        </p:txBody>
      </p:sp>
      <p:pic>
        <p:nvPicPr>
          <p:cNvPr id="4" name="Picture 3"/>
          <p:cNvPicPr>
            <a:picLocks noChangeAspect="1"/>
          </p:cNvPicPr>
          <p:nvPr/>
        </p:nvPicPr>
        <p:blipFill>
          <a:blip r:embed="rId3"/>
          <a:stretch>
            <a:fillRect/>
          </a:stretch>
        </p:blipFill>
        <p:spPr>
          <a:xfrm>
            <a:off x="2555874" y="1220787"/>
            <a:ext cx="7324725" cy="5095875"/>
          </a:xfrm>
          <a:prstGeom prst="rect">
            <a:avLst/>
          </a:prstGeom>
        </p:spPr>
      </p:pic>
      <p:pic>
        <p:nvPicPr>
          <p:cNvPr id="6" name="Picture 5"/>
          <p:cNvPicPr>
            <a:picLocks noChangeAspect="1"/>
          </p:cNvPicPr>
          <p:nvPr/>
        </p:nvPicPr>
        <p:blipFill>
          <a:blip r:embed="rId4"/>
          <a:stretch>
            <a:fillRect/>
          </a:stretch>
        </p:blipFill>
        <p:spPr>
          <a:xfrm>
            <a:off x="3703637" y="2354262"/>
            <a:ext cx="5060156" cy="5476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3375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6360697"/>
            <a:ext cx="11887200" cy="461665"/>
          </a:xfrm>
        </p:spPr>
        <p:txBody>
          <a:bodyPr/>
          <a:lstStyle/>
          <a:p>
            <a:pPr marL="0" indent="0" algn="ctr">
              <a:buNone/>
            </a:pPr>
            <a:r>
              <a:rPr lang="en-US" sz="2000" dirty="0">
                <a:hlinkClick r:id="rId2"/>
              </a:rPr>
              <a:t>http://stackoverflow.com/research/developer-survey-2016#technology-most-loved-dreaded-and-wanted</a:t>
            </a:r>
            <a:r>
              <a:rPr lang="en-US" sz="2000" dirty="0"/>
              <a:t> </a:t>
            </a:r>
          </a:p>
        </p:txBody>
      </p:sp>
      <p:sp>
        <p:nvSpPr>
          <p:cNvPr id="3" name="Title 2"/>
          <p:cNvSpPr>
            <a:spLocks noGrp="1"/>
          </p:cNvSpPr>
          <p:nvPr>
            <p:ph type="title"/>
          </p:nvPr>
        </p:nvSpPr>
        <p:spPr/>
        <p:txBody>
          <a:bodyPr/>
          <a:lstStyle/>
          <a:p>
            <a:r>
              <a:rPr lang="en-US" dirty="0"/>
              <a:t>Most loved technologies</a:t>
            </a:r>
          </a:p>
        </p:txBody>
      </p:sp>
      <p:pic>
        <p:nvPicPr>
          <p:cNvPr id="2" name="Picture 1"/>
          <p:cNvPicPr>
            <a:picLocks noChangeAspect="1"/>
          </p:cNvPicPr>
          <p:nvPr/>
        </p:nvPicPr>
        <p:blipFill>
          <a:blip r:embed="rId3"/>
          <a:stretch>
            <a:fillRect/>
          </a:stretch>
        </p:blipFill>
        <p:spPr>
          <a:xfrm>
            <a:off x="3060699" y="1373187"/>
            <a:ext cx="6315075" cy="4638675"/>
          </a:xfrm>
          <a:prstGeom prst="rect">
            <a:avLst/>
          </a:prstGeom>
        </p:spPr>
      </p:pic>
      <p:pic>
        <p:nvPicPr>
          <p:cNvPr id="6" name="Picture 5"/>
          <p:cNvPicPr>
            <a:picLocks noChangeAspect="1"/>
          </p:cNvPicPr>
          <p:nvPr/>
        </p:nvPicPr>
        <p:blipFill>
          <a:blip r:embed="rId4"/>
          <a:stretch>
            <a:fillRect/>
          </a:stretch>
        </p:blipFill>
        <p:spPr>
          <a:xfrm>
            <a:off x="3322637" y="5035549"/>
            <a:ext cx="6524625" cy="59531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stretch>
            <a:fillRect/>
          </a:stretch>
        </p:blipFill>
        <p:spPr>
          <a:xfrm>
            <a:off x="3398837" y="2201862"/>
            <a:ext cx="6441281" cy="52387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bwMode="auto">
          <a:xfrm>
            <a:off x="3246437" y="4716462"/>
            <a:ext cx="6781800" cy="129540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645430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6360697"/>
            <a:ext cx="11887200" cy="461665"/>
          </a:xfrm>
        </p:spPr>
        <p:txBody>
          <a:bodyPr/>
          <a:lstStyle/>
          <a:p>
            <a:pPr marL="0" indent="0" algn="ctr">
              <a:buNone/>
            </a:pPr>
            <a:r>
              <a:rPr lang="en-US" sz="2000" dirty="0">
                <a:hlinkClick r:id="rId2"/>
              </a:rPr>
              <a:t>http://stackoverflow.com/research/developer-survey-2016#technology-most-loved-dreaded-and-wanted</a:t>
            </a:r>
            <a:r>
              <a:rPr lang="en-US" sz="2000" dirty="0"/>
              <a:t> </a:t>
            </a:r>
          </a:p>
        </p:txBody>
      </p:sp>
      <p:sp>
        <p:nvSpPr>
          <p:cNvPr id="3" name="Title 2"/>
          <p:cNvSpPr>
            <a:spLocks noGrp="1"/>
          </p:cNvSpPr>
          <p:nvPr>
            <p:ph type="title"/>
          </p:nvPr>
        </p:nvSpPr>
        <p:spPr/>
        <p:txBody>
          <a:bodyPr/>
          <a:lstStyle/>
          <a:p>
            <a:r>
              <a:rPr lang="en-US" dirty="0"/>
              <a:t>Most dreaded technologies</a:t>
            </a:r>
          </a:p>
        </p:txBody>
      </p:sp>
      <p:pic>
        <p:nvPicPr>
          <p:cNvPr id="4" name="Picture 3"/>
          <p:cNvPicPr>
            <a:picLocks noChangeAspect="1"/>
          </p:cNvPicPr>
          <p:nvPr/>
        </p:nvPicPr>
        <p:blipFill>
          <a:blip r:embed="rId3"/>
          <a:stretch>
            <a:fillRect/>
          </a:stretch>
        </p:blipFill>
        <p:spPr>
          <a:xfrm>
            <a:off x="2708274" y="1211262"/>
            <a:ext cx="7019925" cy="5105400"/>
          </a:xfrm>
          <a:prstGeom prst="rect">
            <a:avLst/>
          </a:prstGeom>
        </p:spPr>
      </p:pic>
      <p:pic>
        <p:nvPicPr>
          <p:cNvPr id="6" name="Picture 5"/>
          <p:cNvPicPr>
            <a:picLocks noChangeAspect="1"/>
          </p:cNvPicPr>
          <p:nvPr/>
        </p:nvPicPr>
        <p:blipFill>
          <a:blip r:embed="rId4"/>
          <a:stretch>
            <a:fillRect/>
          </a:stretch>
        </p:blipFill>
        <p:spPr>
          <a:xfrm>
            <a:off x="2965449" y="1058862"/>
            <a:ext cx="8131969" cy="619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23069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350837" y="4183062"/>
            <a:ext cx="10972800" cy="221619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Changing our tune…</a:t>
            </a:r>
          </a:p>
        </p:txBody>
      </p:sp>
      <p:sp>
        <p:nvSpPr>
          <p:cNvPr id="8" name="Content Placeholder 7"/>
          <p:cNvSpPr>
            <a:spLocks noGrp="1"/>
          </p:cNvSpPr>
          <p:nvPr>
            <p:ph sz="half" idx="1"/>
          </p:nvPr>
        </p:nvSpPr>
        <p:spPr>
          <a:xfrm>
            <a:off x="350837" y="1701518"/>
            <a:ext cx="5284752" cy="4937012"/>
          </a:xfrm>
        </p:spPr>
        <p:txBody>
          <a:bodyPr>
            <a:normAutofit fontScale="85000" lnSpcReduction="20000"/>
          </a:bodyPr>
          <a:lstStyle/>
          <a:p>
            <a:pPr marL="0" indent="0">
              <a:lnSpc>
                <a:spcPct val="150000"/>
              </a:lnSpc>
              <a:buNone/>
            </a:pPr>
            <a:r>
              <a:rPr lang="en-US" dirty="0">
                <a:solidFill>
                  <a:srgbClr val="A50021"/>
                </a:solidFill>
              </a:rPr>
              <a:t>Run on Windows</a:t>
            </a:r>
          </a:p>
          <a:p>
            <a:pPr marL="0" indent="0">
              <a:lnSpc>
                <a:spcPct val="150000"/>
              </a:lnSpc>
              <a:buNone/>
            </a:pPr>
            <a:r>
              <a:rPr lang="en-US" dirty="0">
                <a:solidFill>
                  <a:srgbClr val="CC0000"/>
                </a:solidFill>
              </a:rPr>
              <a:t>.NET as system component</a:t>
            </a:r>
          </a:p>
          <a:p>
            <a:pPr marL="0" indent="0">
              <a:lnSpc>
                <a:spcPct val="150000"/>
              </a:lnSpc>
              <a:buNone/>
            </a:pPr>
            <a:r>
              <a:rPr lang="en-US" dirty="0">
                <a:solidFill>
                  <a:srgbClr val="FF0000"/>
                </a:solidFill>
              </a:rPr>
              <a:t>Run on VM (CLR)</a:t>
            </a:r>
          </a:p>
          <a:p>
            <a:pPr marL="0" indent="0">
              <a:lnSpc>
                <a:spcPct val="150000"/>
              </a:lnSpc>
              <a:buNone/>
            </a:pPr>
            <a:r>
              <a:rPr lang="en-US" dirty="0">
                <a:solidFill>
                  <a:srgbClr val="FF3300"/>
                </a:solidFill>
              </a:rPr>
              <a:t>Black box compilers</a:t>
            </a:r>
          </a:p>
          <a:p>
            <a:pPr marL="0" indent="0">
              <a:lnSpc>
                <a:spcPct val="150000"/>
              </a:lnSpc>
              <a:buNone/>
            </a:pPr>
            <a:r>
              <a:rPr lang="en-US" dirty="0">
                <a:solidFill>
                  <a:srgbClr val="FF6600"/>
                </a:solidFill>
              </a:rPr>
              <a:t>Edit in Visual Studio</a:t>
            </a:r>
          </a:p>
          <a:p>
            <a:pPr marL="0" indent="0">
              <a:lnSpc>
                <a:spcPct val="150000"/>
              </a:lnSpc>
              <a:buNone/>
            </a:pPr>
            <a:r>
              <a:rPr lang="en-US" dirty="0">
                <a:solidFill>
                  <a:srgbClr val="FF9966"/>
                </a:solidFill>
              </a:rPr>
              <a:t>Proprietary</a:t>
            </a:r>
          </a:p>
        </p:txBody>
      </p:sp>
      <p:sp>
        <p:nvSpPr>
          <p:cNvPr id="9" name="Content Placeholder 8"/>
          <p:cNvSpPr>
            <a:spLocks noGrp="1"/>
          </p:cNvSpPr>
          <p:nvPr>
            <p:ph sz="half" idx="2"/>
          </p:nvPr>
        </p:nvSpPr>
        <p:spPr>
          <a:xfrm>
            <a:off x="6757242" y="1701518"/>
            <a:ext cx="5284752" cy="4937011"/>
          </a:xfrm>
        </p:spPr>
        <p:txBody>
          <a:bodyPr>
            <a:normAutofit fontScale="85000" lnSpcReduction="20000"/>
          </a:bodyPr>
          <a:lstStyle/>
          <a:p>
            <a:pPr marL="0" indent="0">
              <a:lnSpc>
                <a:spcPct val="150000"/>
              </a:lnSpc>
              <a:buNone/>
            </a:pPr>
            <a:r>
              <a:rPr lang="en-US" dirty="0">
                <a:solidFill>
                  <a:srgbClr val="003300"/>
                </a:solidFill>
              </a:rPr>
              <a:t>Run everywhere</a:t>
            </a:r>
          </a:p>
          <a:p>
            <a:pPr marL="0" indent="0">
              <a:lnSpc>
                <a:spcPct val="150000"/>
              </a:lnSpc>
              <a:buNone/>
            </a:pPr>
            <a:r>
              <a:rPr lang="en-US" dirty="0">
                <a:solidFill>
                  <a:srgbClr val="006600"/>
                </a:solidFill>
              </a:rPr>
              <a:t>Deploy with app</a:t>
            </a:r>
          </a:p>
          <a:p>
            <a:pPr marL="0" indent="0">
              <a:lnSpc>
                <a:spcPct val="150000"/>
              </a:lnSpc>
              <a:buNone/>
            </a:pPr>
            <a:r>
              <a:rPr lang="en-US" dirty="0">
                <a:solidFill>
                  <a:srgbClr val="008000"/>
                </a:solidFill>
              </a:rPr>
              <a:t>Compile to native</a:t>
            </a:r>
          </a:p>
          <a:p>
            <a:pPr marL="0" indent="0">
              <a:lnSpc>
                <a:spcPct val="150000"/>
              </a:lnSpc>
              <a:buNone/>
            </a:pPr>
            <a:r>
              <a:rPr lang="en-US" dirty="0">
                <a:solidFill>
                  <a:srgbClr val="009900"/>
                </a:solidFill>
              </a:rPr>
              <a:t>Open compiler APIs</a:t>
            </a:r>
          </a:p>
          <a:p>
            <a:pPr marL="0" indent="0">
              <a:lnSpc>
                <a:spcPct val="150000"/>
              </a:lnSpc>
              <a:buNone/>
            </a:pPr>
            <a:r>
              <a:rPr lang="en-US" dirty="0">
                <a:solidFill>
                  <a:srgbClr val="2CAE2C"/>
                </a:solidFill>
              </a:rPr>
              <a:t>Use your favorite editor</a:t>
            </a:r>
          </a:p>
          <a:p>
            <a:pPr marL="0" indent="0">
              <a:lnSpc>
                <a:spcPct val="150000"/>
              </a:lnSpc>
              <a:buNone/>
            </a:pPr>
            <a:r>
              <a:rPr lang="en-US" dirty="0">
                <a:solidFill>
                  <a:srgbClr val="32C832"/>
                </a:solidFill>
              </a:rPr>
              <a:t>Open source</a:t>
            </a:r>
          </a:p>
        </p:txBody>
      </p:sp>
      <p:sp>
        <p:nvSpPr>
          <p:cNvPr id="10" name="Right Arrow 9"/>
          <p:cNvSpPr/>
          <p:nvPr/>
        </p:nvSpPr>
        <p:spPr>
          <a:xfrm>
            <a:off x="5646641" y="1945431"/>
            <a:ext cx="581624" cy="411148"/>
          </a:xfrm>
          <a:prstGeom prs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1" name="Right Arrow 10"/>
          <p:cNvSpPr/>
          <p:nvPr/>
        </p:nvSpPr>
        <p:spPr>
          <a:xfrm>
            <a:off x="5646641" y="2714576"/>
            <a:ext cx="581624" cy="411148"/>
          </a:xfrm>
          <a:prstGeom prst="rightArrow">
            <a:avLst/>
          </a:prstGeom>
          <a:solidFill>
            <a:srgbClr val="2358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2" name="Right Arrow 11"/>
          <p:cNvSpPr/>
          <p:nvPr/>
        </p:nvSpPr>
        <p:spPr>
          <a:xfrm>
            <a:off x="5646641" y="3483722"/>
            <a:ext cx="581624" cy="411148"/>
          </a:xfrm>
          <a:prstGeom prst="rightArrow">
            <a:avLst/>
          </a:prstGeom>
          <a:solidFill>
            <a:srgbClr val="2B6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3" name="Right Arrow 12"/>
          <p:cNvSpPr/>
          <p:nvPr/>
        </p:nvSpPr>
        <p:spPr>
          <a:xfrm>
            <a:off x="5646641" y="4252868"/>
            <a:ext cx="581624" cy="411148"/>
          </a:xfrm>
          <a:prstGeom prst="rightArrow">
            <a:avLst/>
          </a:prstGeom>
          <a:solidFill>
            <a:srgbClr val="348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4" name="Right Arrow 13"/>
          <p:cNvSpPr/>
          <p:nvPr/>
        </p:nvSpPr>
        <p:spPr>
          <a:xfrm>
            <a:off x="5646641" y="5022014"/>
            <a:ext cx="581624" cy="411148"/>
          </a:xfrm>
          <a:prstGeom prst="rightArrow">
            <a:avLst/>
          </a:prstGeom>
          <a:solidFill>
            <a:srgbClr val="60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 name="Right Arrow 14"/>
          <p:cNvSpPr/>
          <p:nvPr/>
        </p:nvSpPr>
        <p:spPr>
          <a:xfrm>
            <a:off x="5646641" y="5791162"/>
            <a:ext cx="581624" cy="411148"/>
          </a:xfrm>
          <a:prstGeom prst="rightArrow">
            <a:avLst/>
          </a:prstGeom>
          <a:solidFill>
            <a:srgbClr val="A9C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887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250"/>
                                        <p:tgtEl>
                                          <p:spTgt spid="8">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
                                        <p:tgtEl>
                                          <p:spTgt spid="10"/>
                                        </p:tgtEl>
                                      </p:cBhvr>
                                    </p:animEffect>
                                  </p:childTnLst>
                                </p:cTn>
                              </p:par>
                            </p:childTnLst>
                          </p:cTn>
                        </p:par>
                        <p:par>
                          <p:cTn id="12" fill="hold">
                            <p:stCondLst>
                              <p:cond delay="260"/>
                            </p:stCondLst>
                            <p:childTnLst>
                              <p:par>
                                <p:cTn id="13" presetID="22" presetClass="entr" presetSubtype="8"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wipe(left)">
                                      <p:cBhvr>
                                        <p:cTn id="15" dur="25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wipe(left)">
                                      <p:cBhvr>
                                        <p:cTn id="20" dur="250"/>
                                        <p:tgtEl>
                                          <p:spTgt spid="8">
                                            <p:txEl>
                                              <p:pRg st="1" end="1"/>
                                            </p:txEl>
                                          </p:spTgt>
                                        </p:tgtEl>
                                      </p:cBhvr>
                                    </p:animEffect>
                                  </p:childTnLst>
                                </p:cTn>
                              </p:par>
                            </p:childTnLst>
                          </p:cTn>
                        </p:par>
                        <p:par>
                          <p:cTn id="21" fill="hold">
                            <p:stCondLst>
                              <p:cond delay="25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10"/>
                                        <p:tgtEl>
                                          <p:spTgt spid="11"/>
                                        </p:tgtEl>
                                      </p:cBhvr>
                                    </p:animEffect>
                                  </p:childTnLst>
                                </p:cTn>
                              </p:par>
                            </p:childTnLst>
                          </p:cTn>
                        </p:par>
                        <p:par>
                          <p:cTn id="25" fill="hold">
                            <p:stCondLst>
                              <p:cond delay="260"/>
                            </p:stCondLst>
                            <p:childTnLst>
                              <p:par>
                                <p:cTn id="26" presetID="22" presetClass="entr" presetSubtype="8" fill="hold" grpId="0" nodeType="after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wipe(left)">
                                      <p:cBhvr>
                                        <p:cTn id="28" dur="25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wipe(left)">
                                      <p:cBhvr>
                                        <p:cTn id="33" dur="250"/>
                                        <p:tgtEl>
                                          <p:spTgt spid="8">
                                            <p:txEl>
                                              <p:pRg st="2" end="2"/>
                                            </p:txEl>
                                          </p:spTgt>
                                        </p:tgtEl>
                                      </p:cBhvr>
                                    </p:animEffect>
                                  </p:childTnLst>
                                </p:cTn>
                              </p:par>
                            </p:childTnLst>
                          </p:cTn>
                        </p:par>
                        <p:par>
                          <p:cTn id="34" fill="hold">
                            <p:stCondLst>
                              <p:cond delay="250"/>
                            </p:stCondLst>
                            <p:childTnLst>
                              <p:par>
                                <p:cTn id="35" presetID="22" presetClass="entr" presetSubtype="8"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0"/>
                                        <p:tgtEl>
                                          <p:spTgt spid="12"/>
                                        </p:tgtEl>
                                      </p:cBhvr>
                                    </p:animEffect>
                                  </p:childTnLst>
                                </p:cTn>
                              </p:par>
                            </p:childTnLst>
                          </p:cTn>
                        </p:par>
                        <p:par>
                          <p:cTn id="38" fill="hold">
                            <p:stCondLst>
                              <p:cond delay="260"/>
                            </p:stCondLst>
                            <p:childTnLst>
                              <p:par>
                                <p:cTn id="39" presetID="22" presetClass="entr" presetSubtype="8" fill="hold" grpId="0" nodeType="after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wipe(left)">
                                      <p:cBhvr>
                                        <p:cTn id="41" dur="250"/>
                                        <p:tgtEl>
                                          <p:spTgt spid="9">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8">
                                            <p:txEl>
                                              <p:pRg st="3" end="3"/>
                                            </p:txEl>
                                          </p:spTgt>
                                        </p:tgtEl>
                                        <p:attrNameLst>
                                          <p:attrName>style.visibility</p:attrName>
                                        </p:attrNameLst>
                                      </p:cBhvr>
                                      <p:to>
                                        <p:strVal val="visible"/>
                                      </p:to>
                                    </p:set>
                                    <p:animEffect transition="in" filter="wipe(left)">
                                      <p:cBhvr>
                                        <p:cTn id="46" dur="250"/>
                                        <p:tgtEl>
                                          <p:spTgt spid="8">
                                            <p:txEl>
                                              <p:pRg st="3" end="3"/>
                                            </p:txEl>
                                          </p:spTgt>
                                        </p:tgtEl>
                                      </p:cBhvr>
                                    </p:animEffect>
                                  </p:childTnLst>
                                </p:cTn>
                              </p:par>
                            </p:childTnLst>
                          </p:cTn>
                        </p:par>
                        <p:par>
                          <p:cTn id="47" fill="hold">
                            <p:stCondLst>
                              <p:cond delay="25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10"/>
                                        <p:tgtEl>
                                          <p:spTgt spid="13"/>
                                        </p:tgtEl>
                                      </p:cBhvr>
                                    </p:animEffect>
                                  </p:childTnLst>
                                </p:cTn>
                              </p:par>
                            </p:childTnLst>
                          </p:cTn>
                        </p:par>
                        <p:par>
                          <p:cTn id="51" fill="hold">
                            <p:stCondLst>
                              <p:cond delay="260"/>
                            </p:stCondLst>
                            <p:childTnLst>
                              <p:par>
                                <p:cTn id="52" presetID="22" presetClass="entr" presetSubtype="8" fill="hold" grpId="0" nodeType="afterEffect">
                                  <p:stCondLst>
                                    <p:cond delay="0"/>
                                  </p:stCondLst>
                                  <p:childTnLst>
                                    <p:set>
                                      <p:cBhvr>
                                        <p:cTn id="53" dur="1" fill="hold">
                                          <p:stCondLst>
                                            <p:cond delay="0"/>
                                          </p:stCondLst>
                                        </p:cTn>
                                        <p:tgtEl>
                                          <p:spTgt spid="9">
                                            <p:txEl>
                                              <p:pRg st="3" end="3"/>
                                            </p:txEl>
                                          </p:spTgt>
                                        </p:tgtEl>
                                        <p:attrNameLst>
                                          <p:attrName>style.visibility</p:attrName>
                                        </p:attrNameLst>
                                      </p:cBhvr>
                                      <p:to>
                                        <p:strVal val="visible"/>
                                      </p:to>
                                    </p:set>
                                    <p:animEffect transition="in" filter="wipe(left)">
                                      <p:cBhvr>
                                        <p:cTn id="54" dur="250"/>
                                        <p:tgtEl>
                                          <p:spTgt spid="9">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animEffect transition="in" filter="wipe(left)">
                                      <p:cBhvr>
                                        <p:cTn id="59" dur="250"/>
                                        <p:tgtEl>
                                          <p:spTgt spid="8">
                                            <p:txEl>
                                              <p:pRg st="4" end="4"/>
                                            </p:txEl>
                                          </p:spTgt>
                                        </p:tgtEl>
                                      </p:cBhvr>
                                    </p:animEffect>
                                  </p:childTnLst>
                                </p:cTn>
                              </p:par>
                            </p:childTnLst>
                          </p:cTn>
                        </p:par>
                        <p:par>
                          <p:cTn id="60" fill="hold">
                            <p:stCondLst>
                              <p:cond delay="250"/>
                            </p:stCondLst>
                            <p:childTnLst>
                              <p:par>
                                <p:cTn id="61" presetID="22" presetClass="entr" presetSubtype="8"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10"/>
                                        <p:tgtEl>
                                          <p:spTgt spid="14"/>
                                        </p:tgtEl>
                                      </p:cBhvr>
                                    </p:animEffect>
                                  </p:childTnLst>
                                </p:cTn>
                              </p:par>
                            </p:childTnLst>
                          </p:cTn>
                        </p:par>
                        <p:par>
                          <p:cTn id="64" fill="hold">
                            <p:stCondLst>
                              <p:cond delay="260"/>
                            </p:stCondLst>
                            <p:childTnLst>
                              <p:par>
                                <p:cTn id="65" presetID="22" presetClass="entr" presetSubtype="8" fill="hold" grpId="0" nodeType="after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animEffect transition="in" filter="wipe(left)">
                                      <p:cBhvr>
                                        <p:cTn id="67" dur="250"/>
                                        <p:tgtEl>
                                          <p:spTgt spid="9">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xEl>
                                              <p:pRg st="5" end="5"/>
                                            </p:txEl>
                                          </p:spTgt>
                                        </p:tgtEl>
                                        <p:attrNameLst>
                                          <p:attrName>style.visibility</p:attrName>
                                        </p:attrNameLst>
                                      </p:cBhvr>
                                      <p:to>
                                        <p:strVal val="visible"/>
                                      </p:to>
                                    </p:set>
                                    <p:animEffect transition="in" filter="wipe(left)">
                                      <p:cBhvr>
                                        <p:cTn id="72" dur="250"/>
                                        <p:tgtEl>
                                          <p:spTgt spid="8">
                                            <p:txEl>
                                              <p:pRg st="5" end="5"/>
                                            </p:txEl>
                                          </p:spTgt>
                                        </p:tgtEl>
                                      </p:cBhvr>
                                    </p:animEffect>
                                  </p:childTnLst>
                                </p:cTn>
                              </p:par>
                            </p:childTnLst>
                          </p:cTn>
                        </p:par>
                        <p:par>
                          <p:cTn id="73" fill="hold">
                            <p:stCondLst>
                              <p:cond delay="25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
                                        <p:tgtEl>
                                          <p:spTgt spid="15"/>
                                        </p:tgtEl>
                                      </p:cBhvr>
                                    </p:animEffect>
                                  </p:childTnLst>
                                </p:cTn>
                              </p:par>
                            </p:childTnLst>
                          </p:cTn>
                        </p:par>
                        <p:par>
                          <p:cTn id="77" fill="hold">
                            <p:stCondLst>
                              <p:cond delay="260"/>
                            </p:stCondLst>
                            <p:childTnLst>
                              <p:par>
                                <p:cTn id="78" presetID="22" presetClass="entr" presetSubtype="8" fill="hold" grpId="0" nodeType="afterEffect">
                                  <p:stCondLst>
                                    <p:cond delay="0"/>
                                  </p:stCondLst>
                                  <p:childTnLst>
                                    <p:set>
                                      <p:cBhvr>
                                        <p:cTn id="79" dur="1" fill="hold">
                                          <p:stCondLst>
                                            <p:cond delay="0"/>
                                          </p:stCondLst>
                                        </p:cTn>
                                        <p:tgtEl>
                                          <p:spTgt spid="9">
                                            <p:txEl>
                                              <p:pRg st="5" end="5"/>
                                            </p:txEl>
                                          </p:spTgt>
                                        </p:tgtEl>
                                        <p:attrNameLst>
                                          <p:attrName>style.visibility</p:attrName>
                                        </p:attrNameLst>
                                      </p:cBhvr>
                                      <p:to>
                                        <p:strVal val="visible"/>
                                      </p:to>
                                    </p:set>
                                    <p:animEffect transition="in" filter="wipe(left)">
                                      <p:cBhvr>
                                        <p:cTn id="80" dur="250"/>
                                        <p:tgtEl>
                                          <p:spTgt spid="9">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uiExpand="1" build="p"/>
      <p:bldP spid="9" grpId="0" uiExpand="1" build="p"/>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Roslyn</a:t>
            </a:r>
          </a:p>
        </p:txBody>
      </p:sp>
      <p:sp>
        <p:nvSpPr>
          <p:cNvPr id="6" name="Text Placeholder 5"/>
          <p:cNvSpPr>
            <a:spLocks noGrp="1"/>
          </p:cNvSpPr>
          <p:nvPr>
            <p:ph type="body" sz="quarter" idx="10"/>
          </p:nvPr>
        </p:nvSpPr>
        <p:spPr>
          <a:xfrm>
            <a:off x="274638" y="1212850"/>
            <a:ext cx="11887200" cy="2092881"/>
          </a:xfrm>
        </p:spPr>
        <p:txBody>
          <a:bodyPr/>
          <a:lstStyle/>
          <a:p>
            <a:r>
              <a:rPr lang="en-US" dirty="0"/>
              <a:t>C# and VB language engine for </a:t>
            </a:r>
            <a:r>
              <a:rPr lang="en-US" i="1" dirty="0"/>
              <a:t>all the things</a:t>
            </a:r>
            <a:r>
              <a:rPr lang="en-US" dirty="0"/>
              <a:t>!</a:t>
            </a:r>
          </a:p>
          <a:p>
            <a:pPr lvl="1"/>
            <a:r>
              <a:rPr lang="en-US" dirty="0"/>
              <a:t>All the IDEs and editors</a:t>
            </a:r>
          </a:p>
          <a:p>
            <a:pPr lvl="1"/>
            <a:r>
              <a:rPr lang="en-US" dirty="0"/>
              <a:t>All the linters and analysis tools</a:t>
            </a:r>
          </a:p>
          <a:p>
            <a:pPr lvl="1"/>
            <a:r>
              <a:rPr lang="en-US" dirty="0"/>
              <a:t>All the fixing and refactoring and code generation tools</a:t>
            </a:r>
          </a:p>
          <a:p>
            <a:pPr lvl="1"/>
            <a:r>
              <a:rPr lang="en-US" dirty="0"/>
              <a:t>All the scripting and all the REPLs </a:t>
            </a:r>
          </a:p>
        </p:txBody>
      </p:sp>
      <p:sp>
        <p:nvSpPr>
          <p:cNvPr id="7" name="Content Placeholder 2"/>
          <p:cNvSpPr txBox="1">
            <a:spLocks/>
          </p:cNvSpPr>
          <p:nvPr/>
        </p:nvSpPr>
        <p:spPr>
          <a:xfrm>
            <a:off x="838200" y="2651124"/>
            <a:ext cx="10515600" cy="4351338"/>
          </a:xfrm>
          <a:prstGeom prst="rect">
            <a:avLst/>
          </a:prstGeom>
        </p:spPr>
        <p:txBody>
          <a:bodyPr anchor="ct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dirty="0">
                <a:ln>
                  <a:noFill/>
                </a:ln>
                <a:solidFill>
                  <a:srgbClr val="0078D7"/>
                </a:solidFill>
                <a:effectLst/>
                <a:uLnTx/>
                <a:uFillTx/>
                <a:latin typeface="Segoe UI Light"/>
                <a:ea typeface="+mn-ea"/>
                <a:cs typeface="+mn-cs"/>
              </a:rPr>
              <a:t>There should only need to be </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1" u="none" strike="noStrike" kern="1200" cap="none" spc="0" normalizeH="0" baseline="0" noProof="0" dirty="0">
                <a:ln>
                  <a:noFill/>
                </a:ln>
                <a:solidFill>
                  <a:srgbClr val="0078D7"/>
                </a:solidFill>
                <a:effectLst/>
                <a:uLnTx/>
                <a:uFillTx/>
                <a:latin typeface="Segoe UI Light"/>
                <a:ea typeface="+mn-ea"/>
                <a:cs typeface="+mn-cs"/>
              </a:rPr>
              <a:t>one</a:t>
            </a:r>
            <a:r>
              <a:rPr kumimoji="0" lang="en-US" sz="4000" b="1" i="0" u="none" strike="noStrike" kern="1200" cap="none" spc="0" normalizeH="0" baseline="0" noProof="0" dirty="0">
                <a:ln>
                  <a:noFill/>
                </a:ln>
                <a:solidFill>
                  <a:srgbClr val="0078D7"/>
                </a:solidFill>
                <a:effectLst/>
                <a:uLnTx/>
                <a:uFillTx/>
                <a:latin typeface="Segoe UI Light"/>
                <a:ea typeface="+mn-ea"/>
                <a:cs typeface="+mn-cs"/>
              </a:rPr>
              <a:t> code base in the world </a:t>
            </a:r>
          </a:p>
          <a:p>
            <a:pPr marL="0" marR="0" lvl="0" indent="0" algn="ctr"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4000" b="1" i="0" u="none" strike="noStrike" kern="1200" cap="none" spc="0" normalizeH="0" baseline="0" noProof="0" dirty="0">
                <a:ln>
                  <a:noFill/>
                </a:ln>
                <a:solidFill>
                  <a:srgbClr val="0078D7"/>
                </a:solidFill>
                <a:effectLst/>
                <a:uLnTx/>
                <a:uFillTx/>
                <a:latin typeface="Segoe UI Light"/>
                <a:ea typeface="+mn-ea"/>
                <a:cs typeface="+mn-cs"/>
              </a:rPr>
              <a:t>for understanding C#</a:t>
            </a:r>
          </a:p>
        </p:txBody>
      </p:sp>
    </p:spTree>
    <p:extLst>
      <p:ext uri="{BB962C8B-B14F-4D97-AF65-F5344CB8AC3E}">
        <p14:creationId xmlns:p14="http://schemas.microsoft.com/office/powerpoint/2010/main" val="3242825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9" y="1210215"/>
            <a:ext cx="9753601" cy="4256550"/>
          </a:xfrm>
        </p:spPr>
        <p:txBody>
          <a:bodyPr/>
          <a:lstStyle/>
          <a:p>
            <a:pPr>
              <a:lnSpc>
                <a:spcPct val="150000"/>
              </a:lnSpc>
            </a:pPr>
            <a:r>
              <a:rPr lang="en-US" sz="5400" dirty="0"/>
              <a:t>C# 7</a:t>
            </a:r>
          </a:p>
          <a:p>
            <a:pPr>
              <a:lnSpc>
                <a:spcPct val="150000"/>
              </a:lnSpc>
            </a:pPr>
            <a:r>
              <a:rPr lang="en-US" sz="5400" dirty="0"/>
              <a:t>VS Code integration</a:t>
            </a:r>
          </a:p>
          <a:p>
            <a:pPr>
              <a:lnSpc>
                <a:spcPct val="150000"/>
              </a:lnSpc>
            </a:pPr>
            <a:r>
              <a:rPr lang="en-US" sz="5400" dirty="0"/>
              <a:t>Improving the “inner loop”</a:t>
            </a:r>
          </a:p>
        </p:txBody>
      </p:sp>
      <p:sp>
        <p:nvSpPr>
          <p:cNvPr id="2" name="Title 1"/>
          <p:cNvSpPr>
            <a:spLocks noGrp="1"/>
          </p:cNvSpPr>
          <p:nvPr>
            <p:ph type="title"/>
          </p:nvPr>
        </p:nvSpPr>
        <p:spPr/>
        <p:txBody>
          <a:bodyPr/>
          <a:lstStyle/>
          <a:p>
            <a:r>
              <a:rPr lang="en-US" dirty="0"/>
              <a:t>The Future of C#</a:t>
            </a:r>
          </a:p>
        </p:txBody>
      </p:sp>
    </p:spTree>
    <p:extLst>
      <p:ext uri="{BB962C8B-B14F-4D97-AF65-F5344CB8AC3E}">
        <p14:creationId xmlns:p14="http://schemas.microsoft.com/office/powerpoint/2010/main" val="5869774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7</a:t>
            </a:r>
          </a:p>
        </p:txBody>
      </p:sp>
      <p:sp>
        <p:nvSpPr>
          <p:cNvPr id="3" name="Text Placeholder 2"/>
          <p:cNvSpPr>
            <a:spLocks noGrp="1"/>
          </p:cNvSpPr>
          <p:nvPr>
            <p:ph type="body" sz="quarter" idx="12"/>
          </p:nvPr>
        </p:nvSpPr>
        <p:spPr/>
        <p:txBody>
          <a:bodyPr/>
          <a:lstStyle/>
          <a:p>
            <a:r>
              <a:rPr lang="en-US" dirty="0"/>
              <a:t>Mads Torgersen</a:t>
            </a:r>
          </a:p>
        </p:txBody>
      </p:sp>
    </p:spTree>
    <p:extLst>
      <p:ext uri="{BB962C8B-B14F-4D97-AF65-F5344CB8AC3E}">
        <p14:creationId xmlns:p14="http://schemas.microsoft.com/office/powerpoint/2010/main" val="1963509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1" ma:contentTypeDescription="" ma:contentTypeScope="" ma:versionID="264624295c8b52c397a103286eb3d87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795b20f19f95dfa6d1f4d708b4ec8d36"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Dustin Campbell; Mads Torgersen</External_x0020_Speaker>
    <m6878b9dd7994da4ba144f95347d99c6 xmlns="01c77077-aee4-4b5f-bd4e-9cd40a6fff29">
      <Terms xmlns="http://schemas.microsoft.com/office/infopath/2007/PartnerControls"/>
    </m6878b9dd7994da4ba144f95347d99c6>
    <Presentation_x0020_Date xmlns="01c77077-aee4-4b5f-bd4e-9cd40a6fff29">2016-03-31T07:00:00+00:00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B889</Session_x0020_Cod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BAA4D29B-0199-4083-B6CB-53559E57A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01c77077-aee4-4b5f-bd4e-9cd40a6fff29"/>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Microsoft_Build_2016_16x9_Template</Template>
  <TotalTime>504</TotalTime>
  <Words>720</Words>
  <Application>Microsoft Office PowerPoint</Application>
  <PresentationFormat>Custom</PresentationFormat>
  <Paragraphs>113</Paragraphs>
  <Slides>19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Consolas</vt:lpstr>
      <vt:lpstr>Segoe UI</vt:lpstr>
      <vt:lpstr>Segoe UI Light</vt:lpstr>
      <vt:lpstr>Segoe UI Semibold</vt:lpstr>
      <vt:lpstr>Segoe UI Semilight</vt:lpstr>
      <vt:lpstr>Wingdings</vt:lpstr>
      <vt:lpstr>5-30721_Build_2016_Template_Light</vt:lpstr>
      <vt:lpstr>5-30721_Build_2016_Template_Dark</vt:lpstr>
      <vt:lpstr>PowerPoint Presentation</vt:lpstr>
      <vt:lpstr>The Future of C# Return of the Jedi</vt:lpstr>
      <vt:lpstr>Most popular technologies</vt:lpstr>
      <vt:lpstr>Most loved technologies</vt:lpstr>
      <vt:lpstr>Most dreaded technologies</vt:lpstr>
      <vt:lpstr>Changing our tune…</vt:lpstr>
      <vt:lpstr>Roslyn</vt:lpstr>
      <vt:lpstr>The Future of C#</vt:lpstr>
      <vt:lpstr>C# 7</vt:lpstr>
      <vt:lpstr>You saw…</vt:lpstr>
      <vt:lpstr>Maybe: Records</vt:lpstr>
      <vt:lpstr>Maybe: Creating immutable objects</vt:lpstr>
      <vt:lpstr>VS Code Integration  Improving the “Inner Loop”</vt:lpstr>
      <vt:lpstr>You saw…</vt:lpstr>
      <vt:lpstr>PowerPoint Presentation</vt:lpstr>
      <vt:lpstr>Related Breakout Sessions</vt:lpstr>
      <vt:lpstr>Please Complete An Evaluation Form Your input is important!</vt:lpstr>
      <vt:lpstr>@dcampbell @MadsTorgersen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C# -- Return of the Jedi</dc:title>
  <dc:subject>&lt;Speech title here&gt;</dc:subject>
  <dc:creator>Mads Torgersen</dc:creator>
  <cp:keywords>Microsoft Build 2016</cp:keywords>
  <dc:description>Template: Mitchell Derrey, Silver Fox Productions
Formatting: 
Audience Type:</dc:description>
  <cp:lastModifiedBy> </cp:lastModifiedBy>
  <cp:revision>18</cp:revision>
  <dcterms:created xsi:type="dcterms:W3CDTF">2016-03-23T23:21:25Z</dcterms:created>
  <dcterms:modified xsi:type="dcterms:W3CDTF">2016-03-31T21:47:43Z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