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44"/>
  </p:notesMasterIdLst>
  <p:handoutMasterIdLst>
    <p:handoutMasterId r:id="rId45"/>
  </p:handoutMasterIdLst>
  <p:sldIdLst>
    <p:sldId id="1541" r:id="rId5"/>
    <p:sldId id="1338" r:id="rId6"/>
    <p:sldId id="1543" r:id="rId7"/>
    <p:sldId id="1544" r:id="rId8"/>
    <p:sldId id="1545" r:id="rId9"/>
    <p:sldId id="1546" r:id="rId10"/>
    <p:sldId id="1547" r:id="rId11"/>
    <p:sldId id="1548" r:id="rId12"/>
    <p:sldId id="1549" r:id="rId13"/>
    <p:sldId id="1550" r:id="rId14"/>
    <p:sldId id="1551" r:id="rId15"/>
    <p:sldId id="1552" r:id="rId16"/>
    <p:sldId id="1553" r:id="rId17"/>
    <p:sldId id="1554" r:id="rId18"/>
    <p:sldId id="1555" r:id="rId19"/>
    <p:sldId id="1556" r:id="rId20"/>
    <p:sldId id="1557" r:id="rId21"/>
    <p:sldId id="1558" r:id="rId22"/>
    <p:sldId id="1559" r:id="rId23"/>
    <p:sldId id="1560" r:id="rId24"/>
    <p:sldId id="1561" r:id="rId25"/>
    <p:sldId id="1562" r:id="rId26"/>
    <p:sldId id="1563" r:id="rId27"/>
    <p:sldId id="1564" r:id="rId28"/>
    <p:sldId id="1565" r:id="rId29"/>
    <p:sldId id="1566" r:id="rId30"/>
    <p:sldId id="1567" r:id="rId31"/>
    <p:sldId id="1568" r:id="rId32"/>
    <p:sldId id="1569" r:id="rId33"/>
    <p:sldId id="1570" r:id="rId34"/>
    <p:sldId id="1571" r:id="rId35"/>
    <p:sldId id="1572" r:id="rId36"/>
    <p:sldId id="1573" r:id="rId37"/>
    <p:sldId id="1574" r:id="rId38"/>
    <p:sldId id="1575" r:id="rId39"/>
    <p:sldId id="1576" r:id="rId40"/>
    <p:sldId id="1503" r:id="rId41"/>
    <p:sldId id="1502" r:id="rId42"/>
    <p:sldId id="1577" r:id="rId4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crosoft Ignite Breakout Template" id="{A073DAE3-B461-442F-A3D3-6642BD875E45}">
          <p14:sldIdLst>
            <p14:sldId id="1541"/>
            <p14:sldId id="1338"/>
            <p14:sldId id="1543"/>
            <p14:sldId id="1544"/>
            <p14:sldId id="1545"/>
            <p14:sldId id="1546"/>
            <p14:sldId id="1547"/>
            <p14:sldId id="1548"/>
            <p14:sldId id="1549"/>
            <p14:sldId id="1550"/>
            <p14:sldId id="1551"/>
            <p14:sldId id="1552"/>
            <p14:sldId id="1553"/>
            <p14:sldId id="1554"/>
            <p14:sldId id="1555"/>
            <p14:sldId id="1556"/>
            <p14:sldId id="1557"/>
            <p14:sldId id="1558"/>
            <p14:sldId id="1559"/>
            <p14:sldId id="1560"/>
            <p14:sldId id="1561"/>
            <p14:sldId id="1562"/>
            <p14:sldId id="1563"/>
            <p14:sldId id="1564"/>
            <p14:sldId id="1565"/>
            <p14:sldId id="1566"/>
            <p14:sldId id="1567"/>
            <p14:sldId id="1568"/>
            <p14:sldId id="1569"/>
            <p14:sldId id="1570"/>
            <p14:sldId id="1571"/>
            <p14:sldId id="1572"/>
            <p14:sldId id="1573"/>
            <p14:sldId id="1574"/>
            <p14:sldId id="1575"/>
            <p14:sldId id="1576"/>
            <p14:sldId id="1503"/>
            <p14:sldId id="1502"/>
            <p14:sldId id="15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7D8FF"/>
    <a:srgbClr val="11CCFF"/>
    <a:srgbClr val="85E5FF"/>
    <a:srgbClr val="43D7FF"/>
    <a:srgbClr val="B4A0FF"/>
    <a:srgbClr val="505050"/>
    <a:srgbClr val="000000"/>
    <a:srgbClr val="00BC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30" autoAdjust="0"/>
    <p:restoredTop sz="94187" autoAdjust="0"/>
  </p:normalViewPr>
  <p:slideViewPr>
    <p:cSldViewPr>
      <p:cViewPr varScale="1">
        <p:scale>
          <a:sx n="113" d="100"/>
          <a:sy n="113" d="100"/>
        </p:scale>
        <p:origin x="210" y="114"/>
      </p:cViewPr>
      <p:guideLst/>
    </p:cSldViewPr>
  </p:slideViewPr>
  <p:outlineViewPr>
    <p:cViewPr>
      <p:scale>
        <a:sx n="33" d="100"/>
        <a:sy n="33" d="100"/>
      </p:scale>
      <p:origin x="0" y="-3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299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="0" dirty="0" smtClean="0"/>
              <a:t>Critical Bulletins</a:t>
            </a:r>
            <a:endParaRPr lang="en-US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Nano Server</c:v>
                </c:pt>
              </c:strCache>
            </c:strRef>
          </c:tx>
          <c:spPr>
            <a:solidFill>
              <a:schemeClr val="accent1">
                <a:shade val="80000"/>
                <a:satMod val="180000"/>
              </a:schemeClr>
            </a:solidFill>
            <a:ln>
              <a:noFill/>
            </a:ln>
            <a:effectLst>
              <a:outerShdw blurRad="44450" dist="13970" dir="5400000" algn="ctr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9050" h="31750" prst="coolSlant"/>
            </a:sp3d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5E-49E5-B337-AB945E5EA1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Server Core</c:v>
                </c:pt>
              </c:strCache>
            </c:strRef>
          </c:tx>
          <c:spPr>
            <a:solidFill>
              <a:schemeClr val="accent2">
                <a:shade val="80000"/>
                <a:satMod val="180000"/>
              </a:schemeClr>
            </a:solidFill>
            <a:ln>
              <a:noFill/>
            </a:ln>
            <a:effectLst>
              <a:outerShdw blurRad="44450" dist="13970" dir="5400000" algn="ctr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9050" h="31750" prst="coolSlant"/>
            </a:sp3d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5E-49E5-B337-AB945E5EA1D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Full Server</c:v>
                </c:pt>
              </c:strCache>
            </c:strRef>
          </c:tx>
          <c:spPr>
            <a:solidFill>
              <a:schemeClr val="accent3">
                <a:shade val="80000"/>
                <a:satMod val="180000"/>
              </a:schemeClr>
            </a:solidFill>
            <a:ln>
              <a:noFill/>
            </a:ln>
            <a:effectLst>
              <a:outerShdw blurRad="44450" dist="13970" dir="5400000" algn="ctr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9050" h="31750" prst="coolSlant"/>
            </a:sp3d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5E-49E5-B337-AB945E5EA1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004606224"/>
        <c:axId val="-1004604592"/>
      </c:barChart>
      <c:catAx>
        <c:axId val="-100460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04604592"/>
        <c:crosses val="autoZero"/>
        <c:auto val="1"/>
        <c:lblAlgn val="ctr"/>
        <c:lblOffset val="100"/>
        <c:noMultiLvlLbl val="0"/>
      </c:catAx>
      <c:valAx>
        <c:axId val="-100460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0460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="0" dirty="0" smtClean="0"/>
              <a:t>Setup Time (sec)</a:t>
            </a:r>
            <a:endParaRPr lang="en-US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Nano Server</c:v>
                </c:pt>
              </c:strCache>
            </c:strRef>
          </c:tx>
          <c:spPr>
            <a:solidFill>
              <a:schemeClr val="accent1">
                <a:shade val="80000"/>
                <a:satMod val="180000"/>
              </a:schemeClr>
            </a:solidFill>
            <a:ln>
              <a:noFill/>
            </a:ln>
            <a:effectLst>
              <a:outerShdw blurRad="44450" dist="13970" dir="5400000" algn="ctr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9050" h="31750" prst="coolSlant"/>
            </a:sp3d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73-421E-AE01-B1E156038AF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Server Core</c:v>
                </c:pt>
              </c:strCache>
            </c:strRef>
          </c:tx>
          <c:spPr>
            <a:solidFill>
              <a:schemeClr val="accent2">
                <a:shade val="80000"/>
                <a:satMod val="180000"/>
              </a:schemeClr>
            </a:solidFill>
            <a:ln>
              <a:noFill/>
            </a:ln>
            <a:effectLst>
              <a:outerShdw blurRad="44450" dist="13970" dir="5400000" algn="ctr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9050" h="31750" prst="coolSlant"/>
            </a:sp3d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73-421E-AE01-B1E156038A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054334640"/>
        <c:axId val="-1054334096"/>
      </c:barChart>
      <c:catAx>
        <c:axId val="-1054334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54334096"/>
        <c:crosses val="autoZero"/>
        <c:auto val="1"/>
        <c:lblAlgn val="ctr"/>
        <c:lblOffset val="100"/>
        <c:noMultiLvlLbl val="0"/>
      </c:catAx>
      <c:valAx>
        <c:axId val="-1054334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54334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="0"/>
              <a:t>Disk Footprint (GB)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Nano Server</c:v>
                </c:pt>
              </c:strCache>
            </c:strRef>
          </c:tx>
          <c:spPr>
            <a:solidFill>
              <a:schemeClr val="accent1">
                <a:shade val="80000"/>
                <a:satMod val="180000"/>
              </a:schemeClr>
            </a:solidFill>
            <a:ln>
              <a:noFill/>
            </a:ln>
            <a:effectLst>
              <a:outerShdw blurRad="44450" dist="13970" dir="5400000" algn="ctr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9050" h="31750" prst="coolSlant"/>
            </a:sp3d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0.29199999999999998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FF-4137-B18A-58A0A16E0C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Server Core</c:v>
                </c:pt>
              </c:strCache>
            </c:strRef>
          </c:tx>
          <c:spPr>
            <a:solidFill>
              <a:schemeClr val="accent2">
                <a:shade val="80000"/>
                <a:satMod val="180000"/>
              </a:schemeClr>
            </a:solidFill>
            <a:ln>
              <a:noFill/>
            </a:ln>
            <a:effectLst>
              <a:outerShdw blurRad="44450" dist="13970" dir="5400000" algn="ctr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9050" h="31750" prst="coolSlant"/>
            </a:sp3d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4.84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FF-4137-B18A-58A0A16E0C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054331920"/>
        <c:axId val="-1054330832"/>
      </c:barChart>
      <c:catAx>
        <c:axId val="-1054331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54330832"/>
        <c:crosses val="autoZero"/>
        <c:auto val="1"/>
        <c:lblAlgn val="ctr"/>
        <c:lblOffset val="100"/>
        <c:noMultiLvlLbl val="0"/>
      </c:catAx>
      <c:valAx>
        <c:axId val="-1054330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54331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="0" dirty="0" smtClean="0"/>
              <a:t>VHD Size (GB</a:t>
            </a:r>
            <a:r>
              <a:rPr lang="en-US" b="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Nano Server</c:v>
                </c:pt>
              </c:strCache>
            </c:strRef>
          </c:tx>
          <c:spPr>
            <a:solidFill>
              <a:schemeClr val="accent1">
                <a:shade val="80000"/>
                <a:satMod val="180000"/>
              </a:schemeClr>
            </a:solidFill>
            <a:ln>
              <a:noFill/>
            </a:ln>
            <a:effectLst>
              <a:outerShdw blurRad="44450" dist="13970" dir="5400000" algn="ctr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9050" h="31750" prst="coolSlant"/>
            </a:sp3d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9E-41F1-B953-78FC014380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Server Core</c:v>
                </c:pt>
              </c:strCache>
            </c:strRef>
          </c:tx>
          <c:spPr>
            <a:solidFill>
              <a:schemeClr val="accent2">
                <a:shade val="80000"/>
                <a:satMod val="180000"/>
              </a:schemeClr>
            </a:solidFill>
            <a:ln>
              <a:noFill/>
            </a:ln>
            <a:effectLst>
              <a:outerShdw blurRad="44450" dist="13970" dir="5400000" algn="ctr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9050" h="31750" prst="coolSlant"/>
            </a:sp3d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9E-41F1-B953-78FC014380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054329200"/>
        <c:axId val="-1054336272"/>
      </c:barChart>
      <c:catAx>
        <c:axId val="-1054329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54336272"/>
        <c:crosses val="autoZero"/>
        <c:auto val="1"/>
        <c:lblAlgn val="ctr"/>
        <c:lblOffset val="100"/>
        <c:noMultiLvlLbl val="0"/>
      </c:catAx>
      <c:valAx>
        <c:axId val="-1054336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54329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="0" dirty="0" smtClean="0"/>
              <a:t>Important Bulletins</a:t>
            </a:r>
            <a:endParaRPr lang="en-US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Nano Server</c:v>
                </c:pt>
              </c:strCache>
            </c:strRef>
          </c:tx>
          <c:spPr>
            <a:solidFill>
              <a:schemeClr val="accent1">
                <a:shade val="80000"/>
                <a:satMod val="180000"/>
              </a:schemeClr>
            </a:solidFill>
            <a:ln>
              <a:noFill/>
            </a:ln>
            <a:effectLst>
              <a:outerShdw blurRad="44450" dist="13970" dir="5400000" algn="ctr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9050" h="31750" prst="coolSlant"/>
            </a:sp3d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43-43CA-A4C1-7D47147752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Server Core</c:v>
                </c:pt>
              </c:strCache>
            </c:strRef>
          </c:tx>
          <c:spPr>
            <a:solidFill>
              <a:schemeClr val="accent2">
                <a:shade val="80000"/>
                <a:satMod val="180000"/>
              </a:schemeClr>
            </a:solidFill>
            <a:ln>
              <a:noFill/>
            </a:ln>
            <a:effectLst>
              <a:outerShdw blurRad="44450" dist="13970" dir="5400000" algn="ctr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9050" h="31750" prst="coolSlant"/>
            </a:sp3d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43-43CA-A4C1-7D47147752E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Full Server</c:v>
                </c:pt>
              </c:strCache>
            </c:strRef>
          </c:tx>
          <c:spPr>
            <a:solidFill>
              <a:schemeClr val="accent3">
                <a:shade val="80000"/>
                <a:satMod val="180000"/>
              </a:schemeClr>
            </a:solidFill>
            <a:ln>
              <a:noFill/>
            </a:ln>
            <a:effectLst>
              <a:outerShdw blurRad="44450" dist="13970" dir="5400000" algn="ctr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9050" h="31750" prst="coolSlant"/>
            </a:sp3d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43-43CA-A4C1-7D47147752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004604048"/>
        <c:axId val="-1004607856"/>
      </c:barChart>
      <c:catAx>
        <c:axId val="-1004604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04607856"/>
        <c:crosses val="autoZero"/>
        <c:auto val="1"/>
        <c:lblAlgn val="ctr"/>
        <c:lblOffset val="100"/>
        <c:noMultiLvlLbl val="0"/>
      </c:catAx>
      <c:valAx>
        <c:axId val="-100460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04604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="0" dirty="0" smtClean="0"/>
              <a:t>Number of  Reboots</a:t>
            </a:r>
            <a:endParaRPr lang="en-US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Nano Server</c:v>
                </c:pt>
              </c:strCache>
            </c:strRef>
          </c:tx>
          <c:spPr>
            <a:solidFill>
              <a:schemeClr val="accent1">
                <a:shade val="80000"/>
                <a:satMod val="180000"/>
              </a:schemeClr>
            </a:solidFill>
            <a:ln>
              <a:noFill/>
            </a:ln>
            <a:effectLst>
              <a:outerShdw blurRad="44450" dist="13970" dir="5400000" algn="ctr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9050" h="31750" prst="coolSlant"/>
            </a:sp3d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21-4FC3-A358-BD66DC4E2E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Server Core</c:v>
                </c:pt>
              </c:strCache>
            </c:strRef>
          </c:tx>
          <c:spPr>
            <a:solidFill>
              <a:schemeClr val="accent2">
                <a:shade val="80000"/>
                <a:satMod val="180000"/>
              </a:schemeClr>
            </a:solidFill>
            <a:ln>
              <a:noFill/>
            </a:ln>
            <a:effectLst>
              <a:outerShdw blurRad="44450" dist="13970" dir="5400000" algn="ctr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9050" h="31750" prst="coolSlant"/>
            </a:sp3d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21-4FC3-A358-BD66DC4E2E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Full Server</c:v>
                </c:pt>
              </c:strCache>
            </c:strRef>
          </c:tx>
          <c:spPr>
            <a:solidFill>
              <a:schemeClr val="accent3">
                <a:shade val="80000"/>
                <a:satMod val="180000"/>
              </a:schemeClr>
            </a:solidFill>
            <a:ln>
              <a:noFill/>
            </a:ln>
            <a:effectLst>
              <a:outerShdw blurRad="44450" dist="13970" dir="5400000" algn="ctr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9050" h="31750" prst="coolSlant"/>
            </a:sp3d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21-4FC3-A358-BD66DC4E2E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059133600"/>
        <c:axId val="-1059130880"/>
      </c:barChart>
      <c:catAx>
        <c:axId val="-1059133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59130880"/>
        <c:crosses val="autoZero"/>
        <c:auto val="1"/>
        <c:lblAlgn val="ctr"/>
        <c:lblOffset val="100"/>
        <c:noMultiLvlLbl val="0"/>
      </c:catAx>
      <c:valAx>
        <c:axId val="-1059130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59133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="0" dirty="0" smtClean="0"/>
              <a:t>Ports open</a:t>
            </a:r>
            <a:endParaRPr lang="en-US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Nano Server</c:v>
                </c:pt>
              </c:strCache>
            </c:strRef>
          </c:tx>
          <c:spPr>
            <a:solidFill>
              <a:schemeClr val="accent1">
                <a:shade val="80000"/>
                <a:satMod val="180000"/>
              </a:schemeClr>
            </a:solidFill>
            <a:ln>
              <a:noFill/>
            </a:ln>
            <a:effectLst>
              <a:outerShdw blurRad="44450" dist="13970" dir="5400000" algn="ctr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9050" h="31750" prst="coolSlant"/>
            </a:sp3d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6C-4B24-9AC2-66297F99C0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Server Core</c:v>
                </c:pt>
              </c:strCache>
            </c:strRef>
          </c:tx>
          <c:spPr>
            <a:solidFill>
              <a:schemeClr val="accent2">
                <a:shade val="80000"/>
                <a:satMod val="180000"/>
              </a:schemeClr>
            </a:solidFill>
            <a:ln>
              <a:noFill/>
            </a:ln>
            <a:effectLst>
              <a:outerShdw blurRad="44450" dist="13970" dir="5400000" algn="ctr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9050" h="31750" prst="coolSlant"/>
            </a:sp3d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6C-4B24-9AC2-66297F99C0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059129792"/>
        <c:axId val="-1069813008"/>
      </c:barChart>
      <c:catAx>
        <c:axId val="-10591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69813008"/>
        <c:crosses val="autoZero"/>
        <c:auto val="1"/>
        <c:lblAlgn val="ctr"/>
        <c:lblOffset val="100"/>
        <c:noMultiLvlLbl val="0"/>
      </c:catAx>
      <c:valAx>
        <c:axId val="-1069813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591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="0" dirty="0" smtClean="0"/>
              <a:t>Services</a:t>
            </a:r>
            <a:r>
              <a:rPr lang="en-US" b="0" baseline="0" dirty="0" smtClean="0"/>
              <a:t> running</a:t>
            </a:r>
            <a:endParaRPr lang="en-US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Nano Server</c:v>
                </c:pt>
              </c:strCache>
            </c:strRef>
          </c:tx>
          <c:spPr>
            <a:solidFill>
              <a:schemeClr val="accent1">
                <a:shade val="80000"/>
                <a:satMod val="180000"/>
              </a:schemeClr>
            </a:solidFill>
            <a:ln>
              <a:noFill/>
            </a:ln>
            <a:effectLst>
              <a:outerShdw blurRad="44450" dist="13970" dir="5400000" algn="ctr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9050" h="31750" prst="coolSlant"/>
            </a:sp3d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48-4C8F-B456-9683FE54DB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Server Core</c:v>
                </c:pt>
              </c:strCache>
            </c:strRef>
          </c:tx>
          <c:spPr>
            <a:solidFill>
              <a:schemeClr val="accent2">
                <a:shade val="80000"/>
                <a:satMod val="180000"/>
              </a:schemeClr>
            </a:solidFill>
            <a:ln>
              <a:noFill/>
            </a:ln>
            <a:effectLst>
              <a:outerShdw blurRad="44450" dist="13970" dir="5400000" algn="ctr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9050" h="31750" prst="coolSlant"/>
            </a:sp3d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48-4C8F-B456-9683FE54DB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069816816"/>
        <c:axId val="-1069815728"/>
      </c:barChart>
      <c:catAx>
        <c:axId val="-1069816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69815728"/>
        <c:crosses val="autoZero"/>
        <c:auto val="1"/>
        <c:lblAlgn val="ctr"/>
        <c:lblOffset val="100"/>
        <c:noMultiLvlLbl val="0"/>
      </c:catAx>
      <c:valAx>
        <c:axId val="-1069815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69816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="0" dirty="0" smtClean="0"/>
              <a:t>Drivers</a:t>
            </a:r>
            <a:r>
              <a:rPr lang="en-US" b="0" baseline="0" dirty="0" smtClean="0"/>
              <a:t> loaded</a:t>
            </a:r>
            <a:endParaRPr lang="en-US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Nano Server</c:v>
                </c:pt>
              </c:strCache>
            </c:strRef>
          </c:tx>
          <c:spPr>
            <a:solidFill>
              <a:schemeClr val="accent1">
                <a:shade val="80000"/>
                <a:satMod val="180000"/>
              </a:schemeClr>
            </a:solidFill>
            <a:ln>
              <a:noFill/>
            </a:ln>
            <a:effectLst>
              <a:outerShdw blurRad="44450" dist="13970" dir="5400000" algn="ctr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9050" h="31750" prst="coolSlant"/>
            </a:sp3d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3B-41E7-914D-15CA2B09AF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Server Core</c:v>
                </c:pt>
              </c:strCache>
            </c:strRef>
          </c:tx>
          <c:spPr>
            <a:solidFill>
              <a:schemeClr val="accent2">
                <a:shade val="80000"/>
                <a:satMod val="180000"/>
              </a:schemeClr>
            </a:solidFill>
            <a:ln>
              <a:noFill/>
            </a:ln>
            <a:effectLst>
              <a:outerShdw blurRad="44450" dist="13970" dir="5400000" algn="ctr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9050" h="31750" prst="coolSlant"/>
            </a:sp3d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3B-41E7-914D-15CA2B09AF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268076624"/>
        <c:axId val="-1268080432"/>
      </c:barChart>
      <c:catAx>
        <c:axId val="-1268076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68080432"/>
        <c:crosses val="autoZero"/>
        <c:auto val="1"/>
        <c:lblAlgn val="ctr"/>
        <c:lblOffset val="100"/>
        <c:noMultiLvlLbl val="0"/>
      </c:catAx>
      <c:valAx>
        <c:axId val="-126808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68076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="0" dirty="0" smtClean="0"/>
              <a:t>Boot IO (MB)</a:t>
            </a:r>
            <a:endParaRPr lang="en-US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Nano Server</c:v>
                </c:pt>
              </c:strCache>
            </c:strRef>
          </c:tx>
          <c:spPr>
            <a:solidFill>
              <a:schemeClr val="accent1">
                <a:shade val="80000"/>
                <a:satMod val="180000"/>
              </a:schemeClr>
            </a:solidFill>
            <a:ln>
              <a:noFill/>
            </a:ln>
            <a:effectLst>
              <a:outerShdw blurRad="44450" dist="13970" dir="5400000" algn="ctr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9050" h="31750" prst="coolSlant"/>
            </a:sp3d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5D-465E-8573-E30CAB202F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Server Core</c:v>
                </c:pt>
              </c:strCache>
            </c:strRef>
          </c:tx>
          <c:spPr>
            <a:solidFill>
              <a:schemeClr val="accent2">
                <a:shade val="80000"/>
                <a:satMod val="180000"/>
              </a:schemeClr>
            </a:solidFill>
            <a:ln>
              <a:noFill/>
            </a:ln>
            <a:effectLst>
              <a:outerShdw blurRad="44450" dist="13970" dir="5400000" algn="ctr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9050" h="31750" prst="coolSlant"/>
            </a:sp3d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5D-465E-8573-E30CAB202F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268083696"/>
        <c:axId val="-1268083152"/>
      </c:barChart>
      <c:catAx>
        <c:axId val="-1268083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68083152"/>
        <c:crosses val="autoZero"/>
        <c:auto val="1"/>
        <c:lblAlgn val="ctr"/>
        <c:lblOffset val="100"/>
        <c:noMultiLvlLbl val="0"/>
      </c:catAx>
      <c:valAx>
        <c:axId val="-126808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68083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="0"/>
              <a:t>Process Count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Nano Server</c:v>
                </c:pt>
              </c:strCache>
            </c:strRef>
          </c:tx>
          <c:spPr>
            <a:solidFill>
              <a:schemeClr val="accent1">
                <a:shade val="80000"/>
                <a:satMod val="180000"/>
              </a:schemeClr>
            </a:solidFill>
            <a:ln>
              <a:noFill/>
            </a:ln>
            <a:effectLst>
              <a:outerShdw blurRad="44450" dist="13970" dir="5400000" algn="ctr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9050" h="31750" prst="coolSlant"/>
            </a:sp3d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3C-4ABC-8E4E-A5D98DA380E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Server Core</c:v>
                </c:pt>
              </c:strCache>
            </c:strRef>
          </c:tx>
          <c:spPr>
            <a:solidFill>
              <a:schemeClr val="accent2">
                <a:shade val="80000"/>
                <a:satMod val="180000"/>
              </a:schemeClr>
            </a:solidFill>
            <a:ln>
              <a:noFill/>
            </a:ln>
            <a:effectLst>
              <a:outerShdw blurRad="44450" dist="13970" dir="5400000" algn="ctr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9050" h="31750" prst="coolSlant"/>
            </a:sp3d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3C-4ABC-8E4E-A5D98DA380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268078800"/>
        <c:axId val="-1268078256"/>
      </c:barChart>
      <c:catAx>
        <c:axId val="-126807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68078256"/>
        <c:crosses val="autoZero"/>
        <c:auto val="1"/>
        <c:lblAlgn val="ctr"/>
        <c:lblOffset val="100"/>
        <c:noMultiLvlLbl val="0"/>
      </c:catAx>
      <c:valAx>
        <c:axId val="-1268078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68078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="0" dirty="0" smtClean="0"/>
              <a:t>Kernel memory in use (MB)</a:t>
            </a:r>
            <a:endParaRPr lang="en-US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Nano Server</c:v>
                </c:pt>
              </c:strCache>
            </c:strRef>
          </c:tx>
          <c:spPr>
            <a:solidFill>
              <a:schemeClr val="accent1">
                <a:shade val="80000"/>
                <a:satMod val="180000"/>
              </a:schemeClr>
            </a:solidFill>
            <a:ln>
              <a:noFill/>
            </a:ln>
            <a:effectLst>
              <a:outerShdw blurRad="44450" dist="13970" dir="5400000" algn="ctr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9050" h="31750" prst="coolSlant"/>
            </a:sp3d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46-4F28-9863-5AD91F93AC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Server Core</c:v>
                </c:pt>
              </c:strCache>
            </c:strRef>
          </c:tx>
          <c:spPr>
            <a:solidFill>
              <a:schemeClr val="accent2">
                <a:shade val="80000"/>
                <a:satMod val="180000"/>
              </a:schemeClr>
            </a:solidFill>
            <a:ln>
              <a:noFill/>
            </a:ln>
            <a:effectLst>
              <a:outerShdw blurRad="44450" dist="13970" dir="5400000" algn="ctr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9050" h="31750" prst="coolSlant"/>
            </a:sp3d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46-4F28-9863-5AD91F93AC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054333008"/>
        <c:axId val="-1054335184"/>
      </c:barChart>
      <c:catAx>
        <c:axId val="-1054333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54335184"/>
        <c:crosses val="autoZero"/>
        <c:auto val="1"/>
        <c:lblAlgn val="ctr"/>
        <c:lblOffset val="100"/>
        <c:noMultiLvlLbl val="0"/>
      </c:catAx>
      <c:valAx>
        <c:axId val="-1054335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54333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Segoe UI" pitchFamily="34" charset="0"/>
              </a:rPr>
              <a:t>Microsoft Ignite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5/6/2015 12:27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 smtClean="0"/>
              <a:t>Microsoft Ignite 2015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5/6/2015 12:27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Microsoft Ignite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5/6/2015 12:27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743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Microsoft Ignite 2015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5/6/2015 12:27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196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5/6/2015 12:27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444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5/6/2015 12:27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425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17D118-1690-458F-B4D2-F9DA5D6F5033}" type="datetime8">
              <a:rPr lang="en-US" smtClean="0">
                <a:solidFill>
                  <a:prstClr val="black"/>
                </a:solidFill>
              </a:rPr>
              <a:pPr/>
              <a:t>5/6/2015 12:27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987950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587"/>
            <a:ext cx="12430199" cy="69919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74638" y="2119165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93752" y="3040063"/>
            <a:ext cx="4333238" cy="7848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834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5000" b="0" kern="1200" cap="none" spc="-125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rPr>
              <a:t>Spark the future.</a:t>
            </a:r>
            <a:endParaRPr lang="en-US" sz="5000" b="0" kern="1200" cap="none" spc="-125" baseline="0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effectLst/>
              <a:latin typeface="+mj-lt"/>
              <a:ea typeface="+mn-ea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441776" y="4617847"/>
            <a:ext cx="2185214" cy="71558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834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  <a:t>May 4 – 8, 2015</a:t>
            </a:r>
            <a:b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</a:br>
            <a: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  <a:t>Chicago, IL</a:t>
            </a:r>
            <a:endParaRPr lang="en-US" sz="2250" b="0" kern="1200" cap="none" spc="0" baseline="0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effectLst/>
              <a:latin typeface="+mn-lt"/>
              <a:ea typeface="+mn-ea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510" y="4088040"/>
            <a:ext cx="2494315" cy="38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/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/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828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36776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4881266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9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34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1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7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5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492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2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6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9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1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" y="0"/>
            <a:ext cx="12435840" cy="699516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868863"/>
            <a:ext cx="12436475" cy="212566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7589822" y="6294476"/>
            <a:ext cx="45719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932215" eaLnBrk="0" hangingPunct="0"/>
            <a:r>
              <a:rPr lang="en-US" sz="700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700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0" y="5580859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490" indent="-290490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454" indent="-280966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944" indent="-290490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526" indent="-228582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107" indent="-228582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7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326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7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5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22262" y="360323"/>
            <a:ext cx="2667000" cy="406265"/>
          </a:xfrm>
        </p:spPr>
        <p:txBody>
          <a:bodyPr/>
          <a:lstStyle>
            <a:lvl1pPr marL="0" indent="0">
              <a:buFontTx/>
              <a:buNone/>
              <a:defRPr sz="1600" baseline="0">
                <a:latin typeface="+mn-lt"/>
              </a:defRPr>
            </a:lvl1pPr>
            <a:lvl2pPr marL="342873" indent="0">
              <a:buFontTx/>
              <a:buNone/>
              <a:defRPr sz="1600">
                <a:latin typeface="+mn-lt"/>
              </a:defRPr>
            </a:lvl2pPr>
            <a:lvl3pPr marL="571454" indent="0">
              <a:buFontTx/>
              <a:buNone/>
              <a:defRPr sz="1600">
                <a:latin typeface="+mn-lt"/>
              </a:defRPr>
            </a:lvl3pPr>
            <a:lvl4pPr marL="800036" indent="0">
              <a:buFontTx/>
              <a:buNone/>
              <a:defRPr sz="1600">
                <a:latin typeface="+mn-lt"/>
              </a:defRPr>
            </a:lvl4pPr>
            <a:lvl5pPr marL="1028617" indent="0">
              <a:buFontTx/>
              <a:buNone/>
              <a:defRPr sz="1600">
                <a:latin typeface="+mn-lt"/>
              </a:defRPr>
            </a:lvl5pPr>
          </a:lstStyle>
          <a:p>
            <a:pPr lvl="0"/>
            <a:r>
              <a:rPr lang="en-US" dirty="0" smtClean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1298837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82" indent="0">
              <a:buNone/>
              <a:defRPr/>
            </a:lvl3pPr>
            <a:lvl4pPr marL="457163" indent="0">
              <a:buNone/>
              <a:defRPr/>
            </a:lvl4pPr>
            <a:lvl5pPr marL="68574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Dark_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7284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82" indent="0">
              <a:buNone/>
              <a:defRPr/>
            </a:lvl3pPr>
            <a:lvl4pPr marL="457163" indent="0">
              <a:buNone/>
              <a:defRPr/>
            </a:lvl4pPr>
            <a:lvl5pPr marL="68574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98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092881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4000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86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2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9" r:id="rId1"/>
    <p:sldLayoutId id="2147484236" r:id="rId2"/>
    <p:sldLayoutId id="2147484240" r:id="rId3"/>
    <p:sldLayoutId id="2147484272" r:id="rId4"/>
    <p:sldLayoutId id="2147484241" r:id="rId5"/>
    <p:sldLayoutId id="2147484273" r:id="rId6"/>
    <p:sldLayoutId id="2147484244" r:id="rId7"/>
    <p:sldLayoutId id="2147484274" r:id="rId8"/>
    <p:sldLayoutId id="2147484245" r:id="rId9"/>
    <p:sldLayoutId id="2147484275" r:id="rId10"/>
    <p:sldLayoutId id="2147484247" r:id="rId11"/>
    <p:sldLayoutId id="2147484249" r:id="rId12"/>
    <p:sldLayoutId id="2147484250" r:id="rId13"/>
    <p:sldLayoutId id="2147484264" r:id="rId14"/>
    <p:sldLayoutId id="2147484251" r:id="rId15"/>
    <p:sldLayoutId id="2147484270" r:id="rId16"/>
    <p:sldLayoutId id="2147484252" r:id="rId17"/>
    <p:sldLayoutId id="2147484253" r:id="rId18"/>
    <p:sldLayoutId id="2147484254" r:id="rId19"/>
    <p:sldLayoutId id="2147484271" r:id="rId20"/>
    <p:sldLayoutId id="2147484257" r:id="rId21"/>
    <p:sldLayoutId id="2147484258" r:id="rId22"/>
    <p:sldLayoutId id="2147484259" r:id="rId23"/>
    <p:sldLayoutId id="2147484260" r:id="rId24"/>
    <p:sldLayoutId id="2147484261" r:id="rId25"/>
    <p:sldLayoutId id="2147484263" r:id="rId26"/>
    <p:sldLayoutId id="2147484276" r:id="rId27"/>
    <p:sldLayoutId id="2147484277" r:id="rId28"/>
    <p:sldLayoutId id="2147484306" r:id="rId29"/>
    <p:sldLayoutId id="2147484307" r:id="rId3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667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73" marR="0" indent="-342873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154" marR="0" indent="-241281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036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618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199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834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170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503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838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34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667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01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334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67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002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336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67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 userDrawn="1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 userDrawn="1">
          <p15:clr>
            <a:srgbClr val="5ACBF0"/>
          </p15:clr>
        </p15:guide>
        <p15:guide id="4" pos="1325" userDrawn="1">
          <p15:clr>
            <a:srgbClr val="5ACBF0"/>
          </p15:clr>
        </p15:guide>
        <p15:guide id="5" pos="1901" userDrawn="1">
          <p15:clr>
            <a:srgbClr val="5ACBF0"/>
          </p15:clr>
        </p15:guide>
        <p15:guide id="6" pos="2477" userDrawn="1">
          <p15:clr>
            <a:srgbClr val="5ACBF0"/>
          </p15:clr>
        </p15:guide>
        <p15:guide id="7" pos="3053" userDrawn="1">
          <p15:clr>
            <a:srgbClr val="5ACBF0"/>
          </p15:clr>
        </p15:guide>
        <p15:guide id="8" pos="3629" userDrawn="1">
          <p15:clr>
            <a:srgbClr val="5ACBF0"/>
          </p15:clr>
        </p15:guide>
        <p15:guide id="9" pos="4205" userDrawn="1">
          <p15:clr>
            <a:srgbClr val="5ACBF0"/>
          </p15:clr>
        </p15:guide>
        <p15:guide id="10" pos="4781" userDrawn="1">
          <p15:clr>
            <a:srgbClr val="5ACBF0"/>
          </p15:clr>
        </p15:guide>
        <p15:guide id="11" pos="5357" userDrawn="1">
          <p15:clr>
            <a:srgbClr val="5ACBF0"/>
          </p15:clr>
        </p15:guide>
        <p15:guide id="12" pos="5933" userDrawn="1">
          <p15:clr>
            <a:srgbClr val="5ACBF0"/>
          </p15:clr>
        </p15:guide>
        <p15:guide id="13" pos="6509" userDrawn="1">
          <p15:clr>
            <a:srgbClr val="5ACBF0"/>
          </p15:clr>
        </p15:guide>
        <p15:guide id="14" pos="7085" userDrawn="1">
          <p15:clr>
            <a:srgbClr val="5ACBF0"/>
          </p15:clr>
        </p15:guide>
        <p15:guide id="15" pos="7661" userDrawn="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 userDrawn="1">
          <p15:clr>
            <a:srgbClr val="5ACBF0"/>
          </p15:clr>
        </p15:guide>
        <p15:guide id="19" orient="horz" pos="1339" userDrawn="1">
          <p15:clr>
            <a:srgbClr val="5ACBF0"/>
          </p15:clr>
        </p15:guide>
        <p15:guide id="20" orient="horz" pos="1915" userDrawn="1">
          <p15:clr>
            <a:srgbClr val="5ACBF0"/>
          </p15:clr>
        </p15:guide>
        <p15:guide id="21" orient="horz" pos="2491" userDrawn="1">
          <p15:clr>
            <a:srgbClr val="5ACBF0"/>
          </p15:clr>
        </p15:guide>
        <p15:guide id="22" orient="horz" pos="3067" userDrawn="1">
          <p15:clr>
            <a:srgbClr val="5ACBF0"/>
          </p15:clr>
        </p15:guide>
        <p15:guide id="23" orient="horz" pos="3643" userDrawn="1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allery.technet.microsoft.com/scriptcenter/Convert-WindowsImageps1-0fe23a8f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t126167.aspx" TargetMode="External"/><Relationship Id="rId2" Type="http://schemas.openxmlformats.org/officeDocument/2006/relationships/hyperlink" Target="mailto:nanoserver@microsoft.com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indowsserver.uservoice.com/forums/295071-remote-management-tools" TargetMode="External"/><Relationship Id="rId4" Type="http://schemas.openxmlformats.org/officeDocument/2006/relationships/hyperlink" Target="http://windowsserver.uservoice.com/forums/295068-nano-server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aka.ms/wap-lab" TargetMode="External"/><Relationship Id="rId3" Type="http://schemas.openxmlformats.org/officeDocument/2006/relationships/hyperlink" Target="http://aka.ms/moderninfrastructure" TargetMode="External"/><Relationship Id="rId7" Type="http://schemas.openxmlformats.org/officeDocument/2006/relationships/hyperlink" Target="http://aka.ms/virtualization-la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witter.com/MS_ITPro" TargetMode="External"/><Relationship Id="rId5" Type="http://schemas.openxmlformats.org/officeDocument/2006/relationships/hyperlink" Target="http://aka.ms/cloud-platform-ebook" TargetMode="External"/><Relationship Id="rId4" Type="http://schemas.openxmlformats.org/officeDocument/2006/relationships/hyperlink" Target="http://aka.ms/deployinghyperv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26.png"/><Relationship Id="rId4" Type="http://schemas.openxmlformats.org/officeDocument/2006/relationships/hyperlink" Target="http://myignite.microsoft.com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99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274638" y="1212850"/>
            <a:ext cx="11887200" cy="4136517"/>
          </a:xfrm>
        </p:spPr>
        <p:txBody>
          <a:bodyPr/>
          <a:lstStyle/>
          <a:p>
            <a:r>
              <a:rPr lang="en-US" dirty="0" smtClean="0"/>
              <a:t>A new headless, 64-bit only, deployment option for Windows Server</a:t>
            </a:r>
          </a:p>
          <a:p>
            <a:r>
              <a:rPr lang="en-US" dirty="0" smtClean="0"/>
              <a:t>Deep refactoring focused on </a:t>
            </a:r>
          </a:p>
          <a:p>
            <a:pPr lvl="1"/>
            <a:r>
              <a:rPr lang="en-US" dirty="0" smtClean="0"/>
              <a:t>CloudOS infrastructure</a:t>
            </a:r>
          </a:p>
          <a:p>
            <a:pPr lvl="1"/>
            <a:r>
              <a:rPr lang="en-US" dirty="0" smtClean="0"/>
              <a:t>Born-in-the-cloud applications</a:t>
            </a:r>
          </a:p>
          <a:p>
            <a:r>
              <a:rPr lang="en-US" dirty="0" smtClean="0"/>
              <a:t>Follow the Server Core pattern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Nano</a:t>
            </a:r>
            <a:r>
              <a:rPr lang="en-US" dirty="0"/>
              <a:t> Server </a:t>
            </a:r>
            <a:r>
              <a:rPr lang="en-US" dirty="0" smtClean="0"/>
              <a:t>- Next Step in Our Cloud Journey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882" y="2354262"/>
            <a:ext cx="8973683" cy="450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293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274638" y="1212850"/>
            <a:ext cx="11887200" cy="5749266"/>
          </a:xfrm>
        </p:spPr>
        <p:txBody>
          <a:bodyPr/>
          <a:lstStyle/>
          <a:p>
            <a:r>
              <a:rPr lang="en-US" dirty="0" smtClean="0"/>
              <a:t>Zero-footprint model </a:t>
            </a:r>
          </a:p>
          <a:p>
            <a:pPr lvl="1"/>
            <a:r>
              <a:rPr lang="en-US" dirty="0"/>
              <a:t>Server Roles </a:t>
            </a:r>
            <a:r>
              <a:rPr lang="en-US" dirty="0" smtClean="0"/>
              <a:t>and Optional Features </a:t>
            </a:r>
            <a:r>
              <a:rPr lang="en-US" dirty="0"/>
              <a:t>l</a:t>
            </a:r>
            <a:r>
              <a:rPr lang="en-US" dirty="0" smtClean="0"/>
              <a:t>ive outside of </a:t>
            </a:r>
            <a:r>
              <a:rPr lang="en-US" dirty="0" err="1" smtClean="0"/>
              <a:t>Nano</a:t>
            </a:r>
            <a:r>
              <a:rPr lang="en-US" dirty="0" smtClean="0"/>
              <a:t> Server</a:t>
            </a:r>
          </a:p>
          <a:p>
            <a:pPr lvl="1"/>
            <a:r>
              <a:rPr lang="en-US" dirty="0" smtClean="0"/>
              <a:t>Standalone packages that install like applications</a:t>
            </a:r>
          </a:p>
          <a:p>
            <a:r>
              <a:rPr lang="en-US" dirty="0" smtClean="0"/>
              <a:t>Key Roles &amp; Features</a:t>
            </a:r>
          </a:p>
          <a:p>
            <a:pPr lvl="1"/>
            <a:r>
              <a:rPr lang="en-US" dirty="0" smtClean="0"/>
              <a:t>Hyper-V, Storage (</a:t>
            </a:r>
            <a:r>
              <a:rPr lang="en-US" dirty="0" err="1" smtClean="0"/>
              <a:t>SoFS</a:t>
            </a:r>
            <a:r>
              <a:rPr lang="en-US" dirty="0" smtClean="0"/>
              <a:t>), and Clustering</a:t>
            </a:r>
          </a:p>
          <a:p>
            <a:pPr lvl="1"/>
            <a:r>
              <a:rPr lang="en-US" dirty="0" smtClean="0"/>
              <a:t>Core CLR, ASP.NET 5 &amp; </a:t>
            </a:r>
            <a:r>
              <a:rPr lang="en-US" dirty="0" err="1" smtClean="0"/>
              <a:t>PaaS</a:t>
            </a:r>
            <a:endParaRPr lang="en-US" dirty="0" smtClean="0"/>
          </a:p>
          <a:p>
            <a:r>
              <a:rPr lang="en-US" dirty="0" smtClean="0"/>
              <a:t>Full Windows Server driver support</a:t>
            </a:r>
          </a:p>
          <a:p>
            <a:r>
              <a:rPr lang="en-US" dirty="0" smtClean="0"/>
              <a:t>Antimalware Built-in</a:t>
            </a:r>
          </a:p>
          <a:p>
            <a:r>
              <a:rPr lang="en-US" dirty="0" smtClean="0"/>
              <a:t>System Center and Apps Insight agents to follow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Nano</a:t>
            </a:r>
            <a:r>
              <a:rPr lang="en-US" dirty="0" smtClean="0"/>
              <a:t> Server - Roles &amp;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2222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Nano Server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1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274638" y="1212850"/>
            <a:ext cx="11887200" cy="6463308"/>
          </a:xfrm>
        </p:spPr>
        <p:txBody>
          <a:bodyPr/>
          <a:lstStyle/>
          <a:p>
            <a:r>
              <a:rPr lang="en-US" dirty="0" smtClean="0"/>
              <a:t>Eliminating the need to ever sit in front of a server</a:t>
            </a:r>
          </a:p>
          <a:p>
            <a:r>
              <a:rPr lang="en-US" dirty="0"/>
              <a:t>Configuration via PowerShell Desired State Configuration (DSC)</a:t>
            </a:r>
          </a:p>
          <a:p>
            <a:r>
              <a:rPr lang="en-US" dirty="0" smtClean="0"/>
              <a:t>Remote management/automation via Core PowerShell and WMI</a:t>
            </a:r>
          </a:p>
          <a:p>
            <a:pPr lvl="0"/>
            <a:r>
              <a:rPr lang="en-US" dirty="0"/>
              <a:t>Integrate into </a:t>
            </a:r>
            <a:r>
              <a:rPr lang="en-US" dirty="0" smtClean="0"/>
              <a:t>DevOps toolchains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Thursday 1:30 – Remotely Managing Nano Server – Room S105D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Nano Server - Management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2314237" y="60453"/>
            <a:ext cx="76200" cy="84009"/>
          </a:xfrm>
          <a:prstGeom prst="ellips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8974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363662"/>
            <a:ext cx="11887200" cy="3853363"/>
          </a:xfrm>
        </p:spPr>
        <p:txBody>
          <a:bodyPr/>
          <a:lstStyle/>
          <a:p>
            <a:r>
              <a:rPr lang="en-US" dirty="0" smtClean="0"/>
              <a:t>Refactored to run on </a:t>
            </a:r>
            <a:r>
              <a:rPr lang="en-US" dirty="0" err="1" smtClean="0"/>
              <a:t>CoreCLR</a:t>
            </a:r>
            <a:endParaRPr lang="en-US" dirty="0" smtClean="0"/>
          </a:p>
          <a:p>
            <a:r>
              <a:rPr lang="en-US" dirty="0" smtClean="0"/>
              <a:t>Full PowerShell language compatibility &amp; </a:t>
            </a:r>
            <a:r>
              <a:rPr lang="en-US" dirty="0" err="1"/>
              <a:t>r</a:t>
            </a:r>
            <a:r>
              <a:rPr lang="en-US" dirty="0" err="1" smtClean="0"/>
              <a:t>emoting</a:t>
            </a:r>
            <a:endParaRPr lang="en-US" dirty="0" smtClean="0"/>
          </a:p>
          <a:p>
            <a:pPr lvl="1"/>
            <a:r>
              <a:rPr lang="en-US" dirty="0" smtClean="0"/>
              <a:t>Invoke-Command, New-</a:t>
            </a:r>
            <a:r>
              <a:rPr lang="en-US" dirty="0" err="1" smtClean="0"/>
              <a:t>PSSession</a:t>
            </a:r>
            <a:r>
              <a:rPr lang="en-US" dirty="0" smtClean="0"/>
              <a:t>, Enter-</a:t>
            </a:r>
            <a:r>
              <a:rPr lang="en-US" dirty="0" err="1" smtClean="0"/>
              <a:t>PSSession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Most core engine components</a:t>
            </a:r>
          </a:p>
          <a:p>
            <a:r>
              <a:rPr lang="en-US" dirty="0" smtClean="0"/>
              <a:t>Support for all cmdlet types: C#, Script, and CIM</a:t>
            </a:r>
          </a:p>
          <a:p>
            <a:r>
              <a:rPr lang="en-US" dirty="0" smtClean="0"/>
              <a:t>Limited set of </a:t>
            </a:r>
            <a:r>
              <a:rPr lang="en-US" dirty="0" err="1" smtClean="0"/>
              <a:t>cmdlets</a:t>
            </a:r>
            <a:r>
              <a:rPr lang="en-US" dirty="0" smtClean="0"/>
              <a:t> initially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Nano</a:t>
            </a:r>
            <a:r>
              <a:rPr lang="en-US" dirty="0" smtClean="0"/>
              <a:t> Server - Core PowerShell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2314237" y="60453"/>
            <a:ext cx="76200" cy="84009"/>
          </a:xfrm>
          <a:prstGeom prst="ellips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132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PowerShell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2314237" y="60453"/>
            <a:ext cx="76200" cy="840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04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274638" y="1212850"/>
            <a:ext cx="11887200" cy="5373779"/>
          </a:xfrm>
        </p:spPr>
        <p:txBody>
          <a:bodyPr/>
          <a:lstStyle/>
          <a:p>
            <a:r>
              <a:rPr lang="en-US" sz="3200" dirty="0" smtClean="0"/>
              <a:t>Web-based </a:t>
            </a:r>
          </a:p>
          <a:p>
            <a:r>
              <a:rPr lang="en-US" sz="3200" dirty="0" smtClean="0"/>
              <a:t>Includes replacements for local-only tools</a:t>
            </a:r>
          </a:p>
          <a:p>
            <a:pPr lvl="1"/>
            <a:r>
              <a:rPr lang="en-US" sz="2000" dirty="0" smtClean="0"/>
              <a:t>Task Manager</a:t>
            </a:r>
          </a:p>
          <a:p>
            <a:pPr lvl="1"/>
            <a:r>
              <a:rPr lang="en-US" sz="2000" dirty="0" smtClean="0"/>
              <a:t>Registry Editor</a:t>
            </a:r>
          </a:p>
          <a:p>
            <a:pPr lvl="1"/>
            <a:r>
              <a:rPr lang="en-US" sz="2000" dirty="0" smtClean="0"/>
              <a:t>Event Viewer</a:t>
            </a:r>
          </a:p>
          <a:p>
            <a:pPr lvl="1"/>
            <a:r>
              <a:rPr lang="en-US" sz="2000" dirty="0" smtClean="0"/>
              <a:t>Device Manager</a:t>
            </a:r>
          </a:p>
          <a:p>
            <a:pPr lvl="1"/>
            <a:r>
              <a:rPr lang="en-US" sz="2000" dirty="0" err="1" smtClean="0"/>
              <a:t>Sconfig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----------------------------</a:t>
            </a:r>
          </a:p>
          <a:p>
            <a:pPr lvl="1"/>
            <a:r>
              <a:rPr lang="en-US" sz="2000" dirty="0" smtClean="0"/>
              <a:t>Control Panel</a:t>
            </a:r>
          </a:p>
          <a:p>
            <a:pPr lvl="1"/>
            <a:r>
              <a:rPr lang="en-US" sz="2000" dirty="0" smtClean="0"/>
              <a:t>File Explorer</a:t>
            </a:r>
          </a:p>
          <a:p>
            <a:pPr lvl="1"/>
            <a:r>
              <a:rPr lang="en-US" sz="2000" dirty="0" smtClean="0"/>
              <a:t>Performance Monitor</a:t>
            </a:r>
          </a:p>
          <a:p>
            <a:pPr lvl="1"/>
            <a:r>
              <a:rPr lang="en-US" sz="2000" dirty="0" smtClean="0"/>
              <a:t>Disk Management</a:t>
            </a:r>
          </a:p>
          <a:p>
            <a:pPr lvl="1"/>
            <a:r>
              <a:rPr lang="en-US" sz="2000" dirty="0" smtClean="0"/>
              <a:t>Users/Groups Manager</a:t>
            </a:r>
          </a:p>
          <a:p>
            <a:r>
              <a:rPr lang="en-US" sz="3200" dirty="0" smtClean="0"/>
              <a:t>Also manages Server Core and Server with GUI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Server Management Tools</a:t>
            </a:r>
          </a:p>
        </p:txBody>
      </p:sp>
    </p:spTree>
    <p:extLst>
      <p:ext uri="{BB962C8B-B14F-4D97-AF65-F5344CB8AC3E}">
        <p14:creationId xmlns:p14="http://schemas.microsoft.com/office/powerpoint/2010/main" val="22033948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9" y="2136776"/>
            <a:ext cx="10056812" cy="2178802"/>
          </a:xfrm>
        </p:spPr>
        <p:txBody>
          <a:bodyPr/>
          <a:lstStyle/>
          <a:p>
            <a:r>
              <a:rPr lang="en-US" dirty="0" smtClean="0"/>
              <a:t>Remote Server Management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3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274638" y="1212850"/>
            <a:ext cx="11887200" cy="6020110"/>
          </a:xfrm>
        </p:spPr>
        <p:txBody>
          <a:bodyPr/>
          <a:lstStyle/>
          <a:p>
            <a:r>
              <a:rPr lang="en-US" dirty="0" smtClean="0"/>
              <a:t>Born-in-the-cloud application support</a:t>
            </a:r>
          </a:p>
          <a:p>
            <a:pPr lvl="1"/>
            <a:r>
              <a:rPr lang="en-US" dirty="0" smtClean="0"/>
              <a:t>Subset of Win32</a:t>
            </a:r>
          </a:p>
          <a:p>
            <a:pPr lvl="1"/>
            <a:r>
              <a:rPr lang="en-US" dirty="0" err="1" smtClean="0"/>
              <a:t>CoreCLR</a:t>
            </a:r>
            <a:r>
              <a:rPr lang="en-US" dirty="0" smtClean="0"/>
              <a:t>, </a:t>
            </a:r>
            <a:r>
              <a:rPr lang="en-US" dirty="0" err="1" smtClean="0"/>
              <a:t>PaaS</a:t>
            </a:r>
            <a:r>
              <a:rPr lang="en-US" dirty="0" smtClean="0"/>
              <a:t>, and ASP.NET 5</a:t>
            </a:r>
          </a:p>
          <a:p>
            <a:r>
              <a:rPr lang="en-US" dirty="0" smtClean="0"/>
              <a:t>Available everywhere</a:t>
            </a:r>
          </a:p>
          <a:p>
            <a:pPr lvl="1"/>
            <a:r>
              <a:rPr lang="en-US" dirty="0" smtClean="0"/>
              <a:t>Host OS for physical hardware</a:t>
            </a:r>
          </a:p>
          <a:p>
            <a:pPr lvl="1"/>
            <a:r>
              <a:rPr lang="en-US" dirty="0" smtClean="0"/>
              <a:t>Guest OS in a VM</a:t>
            </a:r>
          </a:p>
          <a:p>
            <a:pPr lvl="1"/>
            <a:r>
              <a:rPr lang="en-US" dirty="0" smtClean="0"/>
              <a:t>Windows Server containers</a:t>
            </a:r>
          </a:p>
          <a:p>
            <a:pPr lvl="1"/>
            <a:r>
              <a:rPr lang="en-US" dirty="0" smtClean="0"/>
              <a:t>Hyper-V containers</a:t>
            </a:r>
          </a:p>
          <a:p>
            <a:r>
              <a:rPr lang="en-US" dirty="0" smtClean="0"/>
              <a:t>Future additions</a:t>
            </a:r>
          </a:p>
          <a:p>
            <a:pPr lvl="1"/>
            <a:r>
              <a:rPr lang="en-US" dirty="0" smtClean="0"/>
              <a:t>PowerShell Desired State Configuration (DSC) &amp; </a:t>
            </a:r>
            <a:r>
              <a:rPr lang="en-US" dirty="0" err="1" smtClean="0"/>
              <a:t>PackageManagement</a:t>
            </a:r>
            <a:endParaRPr lang="en-US" dirty="0" smtClean="0"/>
          </a:p>
          <a:p>
            <a:pPr lvl="1"/>
            <a:r>
              <a:rPr lang="en-US" dirty="0" smtClean="0"/>
              <a:t>Additional Roles and Application Frameworks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Nano</a:t>
            </a:r>
            <a:r>
              <a:rPr lang="en-US" dirty="0" smtClean="0"/>
              <a:t> Server - Cloud Application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9506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00166" y="4356958"/>
            <a:ext cx="4480342" cy="17097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 dirty="0">
              <a:solidFill>
                <a:srgbClr val="FFFFFF"/>
              </a:solidFill>
            </a:endParaRPr>
          </a:p>
          <a:p>
            <a:pPr algn="ctr"/>
            <a:endParaRPr lang="en-US" sz="1836" dirty="0">
              <a:solidFill>
                <a:srgbClr val="FFFFFF"/>
              </a:solidFill>
            </a:endParaRPr>
          </a:p>
          <a:p>
            <a:pPr algn="ctr"/>
            <a:endParaRPr lang="en-US" sz="1836" dirty="0">
              <a:solidFill>
                <a:srgbClr val="FFFFFF"/>
              </a:solidFill>
            </a:endParaRPr>
          </a:p>
          <a:p>
            <a:pPr algn="ctr"/>
            <a:endParaRPr lang="en-US" sz="1836" dirty="0">
              <a:solidFill>
                <a:srgbClr val="FFFFFF"/>
              </a:solidFill>
            </a:endParaRPr>
          </a:p>
          <a:p>
            <a:pPr algn="ctr"/>
            <a:endParaRPr lang="en-US" sz="1836" dirty="0">
              <a:solidFill>
                <a:srgbClr val="FFFFFF"/>
              </a:solidFill>
            </a:endParaRPr>
          </a:p>
          <a:p>
            <a:pPr algn="ctr"/>
            <a:r>
              <a:rPr lang="en-US" sz="1836" dirty="0">
                <a:solidFill>
                  <a:srgbClr val="FFFFFF"/>
                </a:solidFill>
              </a:rPr>
              <a:t>Physical, Virtual, Containers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Application Development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503237" y="1861968"/>
            <a:ext cx="5867400" cy="4437962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/>
              <a:t>Deep refactoring</a:t>
            </a:r>
          </a:p>
          <a:p>
            <a:r>
              <a:rPr lang="en-US" sz="3200" dirty="0" smtClean="0"/>
              <a:t>Client stack for RDS</a:t>
            </a:r>
          </a:p>
          <a:p>
            <a:r>
              <a:rPr lang="en-US" sz="3200" dirty="0" smtClean="0"/>
              <a:t>Developers target Server or Nano Server</a:t>
            </a:r>
          </a:p>
          <a:p>
            <a:r>
              <a:rPr lang="en-US" sz="3200" dirty="0" smtClean="0"/>
              <a:t>Deploy to Physical, Virtual or Containers</a:t>
            </a:r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7634772" y="5489856"/>
            <a:ext cx="4201523" cy="269205"/>
          </a:xfrm>
          <a:prstGeom prst="rect">
            <a:avLst/>
          </a:prstGeom>
          <a:solidFill>
            <a:srgbClr val="107C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6" dirty="0">
                <a:solidFill>
                  <a:srgbClr val="FFFFFF"/>
                </a:solidFill>
              </a:rPr>
              <a:t>Nano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7634773" y="4528413"/>
            <a:ext cx="4172679" cy="817230"/>
          </a:xfrm>
          <a:prstGeom prst="rect">
            <a:avLst/>
          </a:prstGeom>
          <a:solidFill>
            <a:srgbClr val="107C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6" dirty="0">
                <a:solidFill>
                  <a:srgbClr val="FFFFFF"/>
                </a:solidFill>
              </a:rPr>
              <a:t>Server</a:t>
            </a:r>
          </a:p>
        </p:txBody>
      </p:sp>
      <p:sp>
        <p:nvSpPr>
          <p:cNvPr id="8" name="Rectangle 7"/>
          <p:cNvSpPr/>
          <p:nvPr/>
        </p:nvSpPr>
        <p:spPr>
          <a:xfrm>
            <a:off x="7634773" y="2595901"/>
            <a:ext cx="4193507" cy="164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6" dirty="0" smtClean="0">
                <a:solidFill>
                  <a:srgbClr val="FFFFFF"/>
                </a:solidFill>
              </a:rPr>
              <a:t>Client</a:t>
            </a:r>
          </a:p>
          <a:p>
            <a:pPr algn="ctr"/>
            <a:r>
              <a:rPr lang="en-US" sz="1836" dirty="0" smtClean="0">
                <a:solidFill>
                  <a:srgbClr val="FFFFFF"/>
                </a:solidFill>
              </a:rPr>
              <a:t>(aka Server w/a GUI)</a:t>
            </a:r>
          </a:p>
          <a:p>
            <a:pPr algn="ctr"/>
            <a:r>
              <a:rPr lang="en-US" sz="1836" dirty="0">
                <a:solidFill>
                  <a:srgbClr val="FFFFFF"/>
                </a:solidFill>
              </a:rPr>
              <a:t>(</a:t>
            </a:r>
            <a:r>
              <a:rPr lang="en-US" sz="1836" dirty="0" smtClean="0">
                <a:solidFill>
                  <a:srgbClr val="FFFFFF"/>
                </a:solidFill>
              </a:rPr>
              <a:t>Aka Full Server)</a:t>
            </a:r>
            <a:endParaRPr lang="en-US" sz="1836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817253" y="1838111"/>
            <a:ext cx="2011027" cy="653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6" i="1" dirty="0">
                <a:solidFill>
                  <a:srgbClr val="FFFFFF"/>
                </a:solidFill>
              </a:rPr>
              <a:t>Local Admin Tools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34773" y="1838111"/>
            <a:ext cx="2115179" cy="653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6" dirty="0">
                <a:solidFill>
                  <a:srgbClr val="FFFFFF"/>
                </a:solidFill>
              </a:rPr>
              <a:t>Remote Desktop Server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885237" y="2659061"/>
            <a:ext cx="1752600" cy="1582519"/>
            <a:chOff x="8885237" y="2659061"/>
            <a:chExt cx="1752600" cy="1582519"/>
          </a:xfrm>
        </p:grpSpPr>
        <p:sp>
          <p:nvSpPr>
            <p:cNvPr id="2" name="Donut 1"/>
            <p:cNvSpPr/>
            <p:nvPr/>
          </p:nvSpPr>
          <p:spPr bwMode="auto">
            <a:xfrm>
              <a:off x="8885237" y="2659061"/>
              <a:ext cx="1752600" cy="1582519"/>
            </a:xfrm>
            <a:prstGeom prst="donut">
              <a:avLst>
                <a:gd name="adj" fmla="val 9655"/>
              </a:avLst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algn="ctr" defTabSz="932406"/>
              <a:endParaRPr lang="en-US" sz="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" name="Diagonal Stripe 2"/>
            <p:cNvSpPr/>
            <p:nvPr/>
          </p:nvSpPr>
          <p:spPr bwMode="auto">
            <a:xfrm>
              <a:off x="9266237" y="2812948"/>
              <a:ext cx="940915" cy="1236342"/>
            </a:xfrm>
            <a:prstGeom prst="diagStripe">
              <a:avLst>
                <a:gd name="adj" fmla="val 78771"/>
              </a:avLst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algn="ctr" defTabSz="932406"/>
              <a:endParaRPr lang="en-US" sz="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4" name="Oval 13"/>
          <p:cNvSpPr/>
          <p:nvPr/>
        </p:nvSpPr>
        <p:spPr bwMode="auto">
          <a:xfrm>
            <a:off x="12314237" y="60453"/>
            <a:ext cx="76200" cy="84009"/>
          </a:xfrm>
          <a:prstGeom prst="ellips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5960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6" grpId="0" animBg="1"/>
      <p:bldP spid="8" grpId="0" animBg="1"/>
      <p:bldP spid="9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Nano Server: The Future of Windows Server Starts Now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Jeffrey Snover</a:t>
            </a:r>
          </a:p>
          <a:p>
            <a:r>
              <a:rPr lang="en-US" dirty="0" smtClean="0"/>
              <a:t>Distinguished Engineer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BRK2461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065900" y="3954462"/>
            <a:ext cx="7315137" cy="1828007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6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3200" kern="1200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154" marR="0" indent="-241281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036" marR="0" indent="-228582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618" marR="0" indent="-228582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199" marR="0" indent="-228582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834" indent="-233167" algn="l" defTabSz="93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170" indent="-233167" algn="l" defTabSz="93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503" indent="-233167" algn="l" defTabSz="93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838" indent="-233167" algn="l" defTabSz="93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Andrew Mason</a:t>
            </a:r>
          </a:p>
          <a:p>
            <a:r>
              <a:rPr lang="en-US" dirty="0" smtClean="0"/>
              <a:t>Principal PM Manager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12314237" y="60453"/>
            <a:ext cx="76200" cy="84009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274638" y="1212850"/>
            <a:ext cx="11887200" cy="3323987"/>
          </a:xfrm>
        </p:spPr>
        <p:txBody>
          <a:bodyPr/>
          <a:lstStyle/>
          <a:p>
            <a:r>
              <a:rPr lang="en-US" dirty="0" smtClean="0"/>
              <a:t>Windows SDK &amp; Visual Studio 2015 target </a:t>
            </a:r>
            <a:r>
              <a:rPr lang="en-US" dirty="0" err="1" smtClean="0"/>
              <a:t>Nano</a:t>
            </a:r>
            <a:r>
              <a:rPr lang="en-US" dirty="0" smtClean="0"/>
              <a:t> Server</a:t>
            </a:r>
          </a:p>
          <a:p>
            <a:pPr lvl="1"/>
            <a:r>
              <a:rPr lang="en-US" dirty="0" smtClean="0"/>
              <a:t>Download tooling from the VS gallery </a:t>
            </a:r>
          </a:p>
          <a:p>
            <a:r>
              <a:rPr lang="en-US" dirty="0" smtClean="0"/>
              <a:t>Rich design-time experience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roject template, full IntelliSense, error squiggles, etc.</a:t>
            </a:r>
          </a:p>
          <a:p>
            <a:r>
              <a:rPr lang="en-US" dirty="0" smtClean="0"/>
              <a:t>Full </a:t>
            </a:r>
            <a:r>
              <a:rPr lang="en-US" dirty="0"/>
              <a:t>remote </a:t>
            </a:r>
            <a:r>
              <a:rPr lang="en-US" dirty="0" smtClean="0"/>
              <a:t>debugging experience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Nano</a:t>
            </a:r>
            <a:r>
              <a:rPr lang="en-US" dirty="0" smtClean="0"/>
              <a:t> Server - Developer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366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616648"/>
          </a:xfrm>
        </p:spPr>
        <p:txBody>
          <a:bodyPr/>
          <a:lstStyle/>
          <a:p>
            <a:r>
              <a:rPr lang="en-US" dirty="0" smtClean="0"/>
              <a:t>A missing DLL will result in an app failing to run</a:t>
            </a:r>
          </a:p>
          <a:p>
            <a:r>
              <a:rPr lang="en-US" dirty="0" smtClean="0"/>
              <a:t>Provide a way to run existing apps without recompiling for Nano Server</a:t>
            </a:r>
          </a:p>
          <a:p>
            <a:pPr lvl="1"/>
            <a:r>
              <a:rPr lang="en-US" dirty="0" smtClean="0"/>
              <a:t>With Reverse Forwarders your apps will load and API calls in those DLLs will either result in</a:t>
            </a:r>
          </a:p>
          <a:p>
            <a:pPr lvl="2"/>
            <a:r>
              <a:rPr lang="en-US" dirty="0" smtClean="0"/>
              <a:t>API call will succeeding if the API is in the Nano Server boundary</a:t>
            </a:r>
          </a:p>
          <a:p>
            <a:pPr lvl="2"/>
            <a:r>
              <a:rPr lang="en-US" dirty="0" smtClean="0"/>
              <a:t>Return of Not Implemented if it is not within the Nano Server boundary</a:t>
            </a:r>
          </a:p>
          <a:p>
            <a:r>
              <a:rPr lang="en-US" dirty="0" smtClean="0"/>
              <a:t>Does not eliminate the need to refactor code to what is available in Nano Server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Forwarders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61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376035"/>
          </a:xfrm>
        </p:spPr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ptional package that can be included in a Nano Server image when needed</a:t>
            </a:r>
          </a:p>
          <a:p>
            <a:r>
              <a:rPr lang="en-US" dirty="0" smtClean="0"/>
              <a:t>Available reverse </a:t>
            </a:r>
            <a:r>
              <a:rPr lang="en-US" dirty="0"/>
              <a:t>forwarders include: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Forwarders (cont.)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79437" y="3373004"/>
            <a:ext cx="3733800" cy="295465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advapi32.dll </a:t>
            </a:r>
          </a:p>
          <a:p>
            <a:pPr lvl="1"/>
            <a:r>
              <a:rPr lang="en-US" dirty="0" smtClea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comctl32.dll</a:t>
            </a:r>
          </a:p>
          <a:p>
            <a:pPr lvl="1"/>
            <a:r>
              <a:rPr lang="en-US" dirty="0" smtClea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comdlg32.dll</a:t>
            </a:r>
          </a:p>
          <a:p>
            <a:pPr lvl="1"/>
            <a:r>
              <a:rPr lang="en-US" dirty="0" smtClea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gdi32.dll</a:t>
            </a:r>
          </a:p>
          <a:p>
            <a:pPr lvl="1"/>
            <a:r>
              <a:rPr lang="en-US" dirty="0" smtClea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kernel32.dll</a:t>
            </a:r>
          </a:p>
          <a:p>
            <a:pPr lvl="1"/>
            <a:r>
              <a:rPr lang="en-US" dirty="0" smtClea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ole32.dll</a:t>
            </a:r>
          </a:p>
          <a:p>
            <a:pPr marL="342900" lvl="1" indent="0">
              <a:buFont typeface="Arial" pitchFamily="34" charset="0"/>
              <a:buNone/>
            </a:pPr>
            <a:endParaRPr lang="en-US" dirty="0" smtClean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3475037" y="3336337"/>
            <a:ext cx="3733800" cy="295465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psapi.dll </a:t>
            </a:r>
          </a:p>
          <a:p>
            <a:pPr lvl="1"/>
            <a:r>
              <a:rPr lang="en-US" dirty="0" smtClea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shell32.dll </a:t>
            </a:r>
          </a:p>
          <a:p>
            <a:pPr lvl="1"/>
            <a:r>
              <a:rPr lang="en-US" dirty="0" smtClea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shlwapi.dll </a:t>
            </a:r>
          </a:p>
          <a:p>
            <a:pPr lvl="1"/>
            <a:r>
              <a:rPr lang="en-US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user32.dll</a:t>
            </a:r>
            <a:endParaRPr lang="en-US" dirty="0" smtClean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  <a:p>
            <a:pPr lvl="1"/>
            <a:r>
              <a:rPr lang="en-US" dirty="0" smtClea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version.dll </a:t>
            </a:r>
          </a:p>
          <a:p>
            <a:pPr lvl="1"/>
            <a:r>
              <a:rPr lang="en-US" dirty="0" smtClea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winmm.dll </a:t>
            </a:r>
          </a:p>
          <a:p>
            <a:pPr lvl="1"/>
            <a:endParaRPr lang="en-US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98363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786199"/>
          </a:xfrm>
        </p:spPr>
        <p:txBody>
          <a:bodyPr/>
          <a:lstStyle/>
          <a:p>
            <a:r>
              <a:rPr lang="en-US" sz="2800" dirty="0" smtClean="0"/>
              <a:t>Chef</a:t>
            </a:r>
          </a:p>
          <a:p>
            <a:r>
              <a:rPr lang="en-US" sz="2800" dirty="0" smtClean="0"/>
              <a:t>PHP</a:t>
            </a:r>
          </a:p>
          <a:p>
            <a:r>
              <a:rPr lang="en-US" sz="2800" dirty="0" smtClean="0"/>
              <a:t>Nginx</a:t>
            </a:r>
          </a:p>
          <a:p>
            <a:r>
              <a:rPr lang="en-US" sz="2800" dirty="0" smtClean="0"/>
              <a:t>Python 3.5</a:t>
            </a:r>
          </a:p>
          <a:p>
            <a:r>
              <a:rPr lang="en-US" sz="2800" dirty="0" smtClean="0"/>
              <a:t>Node.js</a:t>
            </a:r>
          </a:p>
          <a:p>
            <a:r>
              <a:rPr lang="en-US" sz="2800" dirty="0" smtClean="0"/>
              <a:t>GO</a:t>
            </a:r>
          </a:p>
          <a:p>
            <a:r>
              <a:rPr lang="en-US" sz="2800" dirty="0" err="1" smtClean="0"/>
              <a:t>Redis</a:t>
            </a:r>
            <a:endParaRPr lang="en-US" sz="2800" dirty="0" smtClean="0"/>
          </a:p>
          <a:p>
            <a:r>
              <a:rPr lang="en-US" sz="2800" dirty="0" smtClean="0"/>
              <a:t>MySQL</a:t>
            </a:r>
          </a:p>
          <a:p>
            <a:r>
              <a:rPr lang="en-US" sz="2800" dirty="0" smtClean="0"/>
              <a:t>OpenSSL</a:t>
            </a:r>
          </a:p>
          <a:p>
            <a:r>
              <a:rPr lang="en-US" sz="2800" dirty="0" smtClean="0"/>
              <a:t>Java (</a:t>
            </a:r>
            <a:r>
              <a:rPr lang="en-US" sz="2800" dirty="0" err="1" smtClean="0"/>
              <a:t>OpenJDK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Ruby (2.1.5)</a:t>
            </a:r>
          </a:p>
          <a:p>
            <a:r>
              <a:rPr lang="en-US" sz="2800" dirty="0" smtClean="0"/>
              <a:t>SQLite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runs today with the Reverse Forwarders?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2314237" y="60453"/>
            <a:ext cx="76200" cy="84009"/>
          </a:xfrm>
          <a:prstGeom prst="ellips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8352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9" y="2136776"/>
            <a:ext cx="10056812" cy="2178802"/>
          </a:xfrm>
        </p:spPr>
        <p:txBody>
          <a:bodyPr/>
          <a:lstStyle/>
          <a:p>
            <a:r>
              <a:rPr lang="en-US" dirty="0"/>
              <a:t>DevOps with Nano Server using Chef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2314237" y="60453"/>
            <a:ext cx="76200" cy="840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36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8946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Servicing Improvements*</a:t>
            </a:r>
            <a:endParaRPr lang="en-US" dirty="0"/>
          </a:p>
        </p:txBody>
      </p:sp>
      <p:graphicFrame>
        <p:nvGraphicFramePr>
          <p:cNvPr id="3" name="Content Placeholder 5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618037" y="1806348"/>
          <a:ext cx="3379637" cy="4437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ontent Placeholder 5"/>
          <p:cNvGraphicFramePr>
            <a:graphicFrameLocks/>
          </p:cNvGraphicFramePr>
          <p:nvPr>
            <p:extLst/>
          </p:nvPr>
        </p:nvGraphicFramePr>
        <p:xfrm>
          <a:off x="884237" y="1820862"/>
          <a:ext cx="3206667" cy="4437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ontent Placeholder 5"/>
          <p:cNvGraphicFramePr>
            <a:graphicFrameLocks/>
          </p:cNvGraphicFramePr>
          <p:nvPr>
            <p:extLst/>
          </p:nvPr>
        </p:nvGraphicFramePr>
        <p:xfrm>
          <a:off x="8407153" y="1795461"/>
          <a:ext cx="3045827" cy="4437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001123" y="2315029"/>
            <a:ext cx="446658" cy="382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36" dirty="0">
                <a:solidFill>
                  <a:srgbClr val="FFFFFF"/>
                </a:solidFill>
              </a:rPr>
              <a:t>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76941" y="4288444"/>
            <a:ext cx="317501" cy="382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36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9174" y="5073980"/>
            <a:ext cx="317501" cy="382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36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16852" y="4410354"/>
            <a:ext cx="317501" cy="382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36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12773" y="3038754"/>
            <a:ext cx="446658" cy="382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36" dirty="0">
                <a:solidFill>
                  <a:srgbClr val="FFFFFF"/>
                </a:solidFill>
              </a:rPr>
              <a:t>23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41871" y="2733954"/>
            <a:ext cx="446658" cy="382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36" dirty="0">
                <a:solidFill>
                  <a:srgbClr val="FFFFFF"/>
                </a:solidFill>
              </a:rPr>
              <a:t>26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862456" y="3725862"/>
            <a:ext cx="317501" cy="382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36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547778" y="2605879"/>
            <a:ext cx="446658" cy="382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36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80666" y="4335462"/>
            <a:ext cx="317501" cy="382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36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59431" y="6316662"/>
            <a:ext cx="708899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* Analysis based on all patches released in 2014</a:t>
            </a:r>
          </a:p>
        </p:txBody>
      </p:sp>
    </p:spTree>
    <p:extLst>
      <p:ext uri="{BB962C8B-B14F-4D97-AF65-F5344CB8AC3E}">
        <p14:creationId xmlns:p14="http://schemas.microsoft.com/office/powerpoint/2010/main" val="107506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4" grpId="0">
        <p:bldAsOne/>
      </p:bldGraphic>
      <p:bldGraphic spid="5" grpId="0">
        <p:bldAsOne/>
      </p:bldGraphic>
      <p:bldP spid="6" grpId="0"/>
      <p:bldP spid="7" grpId="0"/>
      <p:bldP spid="8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Improvements</a:t>
            </a:r>
            <a:endParaRPr lang="en-US" dirty="0"/>
          </a:p>
        </p:txBody>
      </p:sp>
      <p:graphicFrame>
        <p:nvGraphicFramePr>
          <p:cNvPr id="3" name="Content Placeholder 5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8504237" y="1820862"/>
          <a:ext cx="3379637" cy="4437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ontent Placeholder 5"/>
          <p:cNvGraphicFramePr>
            <a:graphicFrameLocks/>
          </p:cNvGraphicFramePr>
          <p:nvPr>
            <p:extLst/>
          </p:nvPr>
        </p:nvGraphicFramePr>
        <p:xfrm>
          <a:off x="4793181" y="1802500"/>
          <a:ext cx="3252829" cy="4437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ontent Placeholder 9"/>
          <p:cNvGraphicFramePr>
            <a:graphicFrameLocks/>
          </p:cNvGraphicFramePr>
          <p:nvPr>
            <p:extLst/>
          </p:nvPr>
        </p:nvGraphicFramePr>
        <p:xfrm>
          <a:off x="1036637" y="1820862"/>
          <a:ext cx="3046002" cy="4437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562601" y="4232306"/>
            <a:ext cx="446658" cy="382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36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40040" y="2445735"/>
            <a:ext cx="446658" cy="382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36" dirty="0">
                <a:solidFill>
                  <a:srgbClr val="FFFFFF"/>
                </a:solidFill>
              </a:rPr>
              <a:t>31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1198" y="3894795"/>
            <a:ext cx="446658" cy="382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36" dirty="0">
                <a:solidFill>
                  <a:srgbClr val="FFFFFF"/>
                </a:solidFill>
              </a:rPr>
              <a:t>22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5027" y="2307162"/>
            <a:ext cx="446658" cy="382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36" dirty="0">
                <a:solidFill>
                  <a:srgbClr val="FFFFFF"/>
                </a:solidFill>
              </a:rPr>
              <a:t>46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46455" y="3349976"/>
            <a:ext cx="446658" cy="382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36" dirty="0">
                <a:solidFill>
                  <a:srgbClr val="FFFFFF"/>
                </a:solidFill>
              </a:rPr>
              <a:t>73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7494" y="2687066"/>
            <a:ext cx="446658" cy="382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36" dirty="0">
                <a:solidFill>
                  <a:srgbClr val="FFFFFF"/>
                </a:solidFill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16985834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4" grpId="0">
        <p:bldAsOne/>
      </p:bldGraphic>
      <p:bldGraphic spid="5" grpId="0">
        <p:bldAsOne/>
      </p:bldGraphic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9"/>
          <p:cNvGraphicFramePr>
            <a:graphicFrameLocks/>
          </p:cNvGraphicFramePr>
          <p:nvPr>
            <p:extLst/>
          </p:nvPr>
        </p:nvGraphicFramePr>
        <p:xfrm>
          <a:off x="4541837" y="1805969"/>
          <a:ext cx="3046002" cy="4437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Utilization Improvements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/>
          </p:nvPr>
        </p:nvGraphicFramePr>
        <p:xfrm>
          <a:off x="884237" y="1817393"/>
          <a:ext cx="3080735" cy="4437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ontent Placeholder 9"/>
          <p:cNvGraphicFramePr>
            <a:graphicFrameLocks/>
          </p:cNvGraphicFramePr>
          <p:nvPr>
            <p:extLst/>
          </p:nvPr>
        </p:nvGraphicFramePr>
        <p:xfrm>
          <a:off x="8126696" y="1802500"/>
          <a:ext cx="3454011" cy="4437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20107" y="2506662"/>
            <a:ext cx="446658" cy="382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36" dirty="0">
                <a:solidFill>
                  <a:srgbClr val="FFFFFF"/>
                </a:solidFill>
              </a:rPr>
              <a:t>26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30982" y="3061091"/>
            <a:ext cx="446658" cy="382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36" dirty="0">
                <a:solidFill>
                  <a:srgbClr val="FFFFFF"/>
                </a:solidFill>
              </a:rPr>
              <a:t>21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54850" y="4218293"/>
            <a:ext cx="446658" cy="382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36" dirty="0">
                <a:solidFill>
                  <a:srgbClr val="FFFFFF"/>
                </a:solidFill>
              </a:rPr>
              <a:t>61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21692" y="2776793"/>
            <a:ext cx="575817" cy="382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36" dirty="0">
                <a:solidFill>
                  <a:srgbClr val="FFFFFF"/>
                </a:solidFill>
              </a:rPr>
              <a:t>139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67905" y="3654066"/>
            <a:ext cx="575817" cy="382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36" dirty="0">
                <a:solidFill>
                  <a:srgbClr val="FFFFFF"/>
                </a:solidFill>
              </a:rPr>
              <a:t>150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36116" y="2477793"/>
            <a:ext cx="575817" cy="382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36" dirty="0">
                <a:solidFill>
                  <a:srgbClr val="FFFFFF"/>
                </a:solidFill>
              </a:rPr>
              <a:t>255</a:t>
            </a:r>
          </a:p>
        </p:txBody>
      </p:sp>
    </p:spTree>
    <p:extLst>
      <p:ext uri="{BB962C8B-B14F-4D97-AF65-F5344CB8AC3E}">
        <p14:creationId xmlns:p14="http://schemas.microsoft.com/office/powerpoint/2010/main" val="33670472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Graphic spid="4" grpId="0">
        <p:bldAsOne/>
      </p:bldGraphic>
      <p:bldGraphic spid="5" grpId="0">
        <p:bldAsOne/>
      </p:bldGraphic>
      <p:bldP spid="6" grpId="0"/>
      <p:bldP spid="7" grpId="0"/>
      <p:bldP spid="11" grpId="0"/>
      <p:bldP spid="12" grpId="0"/>
      <p:bldP spid="15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9"/>
          <p:cNvGraphicFramePr>
            <a:graphicFrameLocks/>
          </p:cNvGraphicFramePr>
          <p:nvPr>
            <p:extLst/>
          </p:nvPr>
        </p:nvGraphicFramePr>
        <p:xfrm>
          <a:off x="644740" y="1809267"/>
          <a:ext cx="3556109" cy="4437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ontent Placeholder 5"/>
          <p:cNvGraphicFramePr>
            <a:graphicFrameLocks/>
          </p:cNvGraphicFramePr>
          <p:nvPr>
            <p:extLst/>
          </p:nvPr>
        </p:nvGraphicFramePr>
        <p:xfrm>
          <a:off x="4739516" y="1812506"/>
          <a:ext cx="3331626" cy="4427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Improvements</a:t>
            </a:r>
            <a:endParaRPr lang="en-US" dirty="0"/>
          </a:p>
        </p:txBody>
      </p:sp>
      <p:graphicFrame>
        <p:nvGraphicFramePr>
          <p:cNvPr id="5" name="Content Placeholder 5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8428037" y="1804295"/>
          <a:ext cx="3572879" cy="4436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434996" y="5196938"/>
            <a:ext cx="498975" cy="382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36" dirty="0" smtClean="0">
                <a:solidFill>
                  <a:srgbClr val="FFFFFF"/>
                </a:solidFill>
              </a:rPr>
              <a:t>.41</a:t>
            </a:r>
            <a:endParaRPr lang="en-US" sz="1836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55782" y="2354262"/>
            <a:ext cx="498975" cy="382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36" dirty="0">
                <a:solidFill>
                  <a:srgbClr val="FFFFFF"/>
                </a:solidFill>
              </a:rPr>
              <a:t>6.3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61488" y="4948893"/>
            <a:ext cx="446658" cy="382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36" dirty="0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38927" y="2465483"/>
            <a:ext cx="575817" cy="382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36" dirty="0">
                <a:solidFill>
                  <a:srgbClr val="FFFFFF"/>
                </a:solidFill>
              </a:rPr>
              <a:t>300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35408" y="2680991"/>
            <a:ext cx="628134" cy="382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36" dirty="0">
                <a:solidFill>
                  <a:srgbClr val="FFFFFF"/>
                </a:solidFill>
              </a:rPr>
              <a:t>4.84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8147" y="5169440"/>
            <a:ext cx="362600" cy="374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36" dirty="0" smtClean="0">
                <a:solidFill>
                  <a:srgbClr val="FFFFFF"/>
                </a:solidFill>
              </a:rPr>
              <a:t>.4</a:t>
            </a:r>
            <a:endParaRPr lang="en-US" sz="1836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8202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4" grpId="0">
        <p:bldAsOne/>
      </p:bldGraphic>
      <p:bldGraphic spid="5" grpId="0">
        <p:bldAsOne/>
      </p:bldGraphic>
      <p:bldP spid="3" grpId="0"/>
      <p:bldP spid="9" grpId="0"/>
      <p:bldP spid="10" grpId="0"/>
      <p:bldP spid="11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274638" y="1212850"/>
            <a:ext cx="11887200" cy="3404009"/>
          </a:xfrm>
        </p:spPr>
        <p:txBody>
          <a:bodyPr/>
          <a:lstStyle/>
          <a:p>
            <a:r>
              <a:rPr lang="en-US" sz="3200" dirty="0" smtClean="0"/>
              <a:t>What we hear from customers</a:t>
            </a:r>
          </a:p>
          <a:p>
            <a:r>
              <a:rPr lang="en-US" sz="3200" dirty="0" smtClean="0"/>
              <a:t>Our Journey </a:t>
            </a:r>
          </a:p>
          <a:p>
            <a:r>
              <a:rPr lang="en-US" sz="3200" dirty="0" err="1" smtClean="0"/>
              <a:t>Nano</a:t>
            </a:r>
            <a:r>
              <a:rPr lang="en-US" sz="3200" dirty="0" smtClean="0"/>
              <a:t> Server</a:t>
            </a:r>
          </a:p>
          <a:p>
            <a:r>
              <a:rPr lang="en-US" sz="3200" dirty="0"/>
              <a:t>Preliminary Results </a:t>
            </a:r>
          </a:p>
          <a:p>
            <a:r>
              <a:rPr lang="en-US" sz="3200" dirty="0" smtClean="0"/>
              <a:t>Status and Roadmap</a:t>
            </a:r>
          </a:p>
          <a:p>
            <a:r>
              <a:rPr lang="en-US" sz="3200" dirty="0" smtClean="0"/>
              <a:t>Call to Action/Go Dos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2314237" y="60453"/>
            <a:ext cx="76200" cy="84009"/>
          </a:xfrm>
          <a:prstGeom prst="ellips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8279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274638" y="1212850"/>
            <a:ext cx="11887200" cy="6192464"/>
          </a:xfrm>
        </p:spPr>
        <p:txBody>
          <a:bodyPr/>
          <a:lstStyle/>
          <a:p>
            <a:r>
              <a:rPr lang="en-US" dirty="0" smtClean="0"/>
              <a:t>An installation option, like Server Core</a:t>
            </a:r>
          </a:p>
          <a:p>
            <a:r>
              <a:rPr lang="en-US" dirty="0" smtClean="0"/>
              <a:t>Not listed in Setup because </a:t>
            </a:r>
            <a:r>
              <a:rPr lang="en-US" dirty="0"/>
              <a:t>image </a:t>
            </a:r>
            <a:r>
              <a:rPr lang="en-US" dirty="0" smtClean="0"/>
              <a:t>must be customized with drivers</a:t>
            </a:r>
          </a:p>
          <a:p>
            <a:pPr lvl="1"/>
            <a:r>
              <a:rPr lang="en-US" dirty="0" smtClean="0"/>
              <a:t>Separate folder on the Windows Server media</a:t>
            </a:r>
          </a:p>
          <a:p>
            <a:r>
              <a:rPr lang="en-US" dirty="0" smtClean="0"/>
              <a:t>Available in the Windows Server </a:t>
            </a:r>
            <a:br>
              <a:rPr lang="en-US" dirty="0" smtClean="0"/>
            </a:br>
            <a:r>
              <a:rPr lang="en-US" dirty="0" smtClean="0"/>
              <a:t>Technical Preview 2 released</a:t>
            </a:r>
            <a:br>
              <a:rPr lang="en-US" dirty="0" smtClean="0"/>
            </a:br>
            <a:r>
              <a:rPr lang="en-US" dirty="0" smtClean="0"/>
              <a:t>this week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Nano Server in Windows Server vNext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37" y="2582862"/>
            <a:ext cx="3924465" cy="264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581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084469"/>
          </a:xfrm>
        </p:spPr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the leanest image, install just the drivers your hardware </a:t>
            </a:r>
            <a:r>
              <a:rPr lang="en-US" dirty="0" smtClean="0"/>
              <a:t>requires</a:t>
            </a:r>
          </a:p>
          <a:p>
            <a:pPr lvl="1"/>
            <a:r>
              <a:rPr lang="en-US" dirty="0" err="1" smtClean="0"/>
              <a:t>Dism</a:t>
            </a:r>
            <a:r>
              <a:rPr lang="en-US" dirty="0" smtClean="0"/>
              <a:t> /Add-Driver /driver:&lt;path&gt;</a:t>
            </a:r>
            <a:endParaRPr lang="en-US" dirty="0"/>
          </a:p>
          <a:p>
            <a:r>
              <a:rPr lang="en-US" dirty="0" smtClean="0"/>
              <a:t>Nano Server includes a package of all drivers in Server Core</a:t>
            </a:r>
          </a:p>
          <a:p>
            <a:pPr lvl="1"/>
            <a:r>
              <a:rPr lang="en-US" dirty="0" err="1"/>
              <a:t>Dism</a:t>
            </a:r>
            <a:r>
              <a:rPr lang="en-US" dirty="0"/>
              <a:t> /Add-Package /</a:t>
            </a:r>
            <a:r>
              <a:rPr lang="en-US" dirty="0" err="1"/>
              <a:t>PackagePath</a:t>
            </a:r>
            <a:r>
              <a:rPr lang="en-US" dirty="0"/>
              <a:t>:.\packages</a:t>
            </a:r>
            <a:r>
              <a:rPr lang="en-US" dirty="0" smtClean="0"/>
              <a:t>\Microsoft-NanoServer-OEM-Drivers-Package.cab</a:t>
            </a:r>
            <a:endParaRPr lang="en-US" dirty="0"/>
          </a:p>
          <a:p>
            <a:r>
              <a:rPr lang="en-US" dirty="0" smtClean="0"/>
              <a:t>To run Nano Server as a VM install</a:t>
            </a:r>
          </a:p>
          <a:p>
            <a:pPr lvl="1"/>
            <a:r>
              <a:rPr lang="en-US" dirty="0" err="1"/>
              <a:t>Dism</a:t>
            </a:r>
            <a:r>
              <a:rPr lang="en-US" dirty="0"/>
              <a:t> /Add-Package /</a:t>
            </a:r>
            <a:r>
              <a:rPr lang="en-US" dirty="0" err="1"/>
              <a:t>PackagePath</a:t>
            </a:r>
            <a:r>
              <a:rPr lang="en-US" dirty="0"/>
              <a:t>:.\</a:t>
            </a:r>
            <a:r>
              <a:rPr lang="en-US" dirty="0" smtClean="0"/>
              <a:t>packagesMicrosoft-NanoServer-Guest-Package.cab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Drivers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488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232202"/>
          </a:xfrm>
        </p:spPr>
        <p:txBody>
          <a:bodyPr/>
          <a:lstStyle/>
          <a:p>
            <a:r>
              <a:rPr lang="en-US" dirty="0" smtClean="0"/>
              <a:t>Nano Server folder has a Packages sub-folder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Dism</a:t>
            </a:r>
            <a:r>
              <a:rPr lang="en-US" dirty="0" smtClean="0"/>
              <a:t> /Add-Package /</a:t>
            </a:r>
            <a:r>
              <a:rPr lang="en-US" dirty="0" err="1" smtClean="0"/>
              <a:t>PackagePath</a:t>
            </a:r>
            <a:r>
              <a:rPr lang="en-US" dirty="0" smtClean="0"/>
              <a:t>:.\packages\&lt;package&gt;</a:t>
            </a:r>
          </a:p>
          <a:p>
            <a:r>
              <a:rPr lang="en-US" dirty="0" err="1" smtClean="0"/>
              <a:t>Dism</a:t>
            </a:r>
            <a:r>
              <a:rPr lang="en-US" dirty="0" smtClean="0"/>
              <a:t> </a:t>
            </a:r>
            <a:r>
              <a:rPr lang="en-US" dirty="0"/>
              <a:t>/Add-Package /</a:t>
            </a:r>
            <a:r>
              <a:rPr lang="en-US" dirty="0" err="1"/>
              <a:t>PackagePath</a:t>
            </a:r>
            <a:r>
              <a:rPr lang="en-US" dirty="0"/>
              <a:t>:.\</a:t>
            </a:r>
            <a:r>
              <a:rPr lang="en-US" dirty="0" smtClean="0"/>
              <a:t>packages\</a:t>
            </a:r>
            <a:r>
              <a:rPr lang="en-US" dirty="0" err="1" smtClean="0"/>
              <a:t>en</a:t>
            </a:r>
            <a:r>
              <a:rPr lang="en-US" dirty="0" smtClean="0"/>
              <a:t>-us\&lt;package&gt;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Roles and 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37" y="1820862"/>
            <a:ext cx="9705482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135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124206"/>
          </a:xfrm>
        </p:spPr>
        <p:txBody>
          <a:bodyPr/>
          <a:lstStyle/>
          <a:p>
            <a:r>
              <a:rPr lang="en-US" dirty="0"/>
              <a:t>No MSI support in Nano Server</a:t>
            </a:r>
          </a:p>
          <a:p>
            <a:pPr lvl="1"/>
            <a:r>
              <a:rPr lang="en-US" dirty="0"/>
              <a:t>Current builds of Nano Server require </a:t>
            </a:r>
            <a:r>
              <a:rPr lang="en-US" dirty="0" err="1"/>
              <a:t>xcopy</a:t>
            </a:r>
            <a:r>
              <a:rPr lang="en-US" dirty="0"/>
              <a:t> or custom PowerShell script</a:t>
            </a:r>
          </a:p>
          <a:p>
            <a:r>
              <a:rPr lang="en-US" dirty="0"/>
              <a:t>Nano Server Installer in the works, which will provide</a:t>
            </a:r>
          </a:p>
          <a:p>
            <a:pPr lvl="1"/>
            <a:r>
              <a:rPr lang="en-US" dirty="0"/>
              <a:t>Install</a:t>
            </a:r>
          </a:p>
          <a:p>
            <a:pPr lvl="1"/>
            <a:r>
              <a:rPr lang="en-US" dirty="0"/>
              <a:t>Uninstall</a:t>
            </a:r>
          </a:p>
          <a:p>
            <a:pPr lvl="1"/>
            <a:r>
              <a:rPr lang="en-US" dirty="0"/>
              <a:t>Inventory</a:t>
            </a:r>
          </a:p>
          <a:p>
            <a:pPr lvl="1"/>
            <a:r>
              <a:rPr lang="en-US" dirty="0"/>
              <a:t>Online and offline installation support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Agents and Tools on Nano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43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902607"/>
          </a:xfrm>
        </p:spPr>
        <p:txBody>
          <a:bodyPr/>
          <a:lstStyle/>
          <a:p>
            <a:r>
              <a:rPr lang="en-US" dirty="0" smtClean="0"/>
              <a:t>Generate a VHD from </a:t>
            </a:r>
            <a:r>
              <a:rPr lang="en-US" dirty="0" err="1" smtClean="0"/>
              <a:t>NanoServer.wim</a:t>
            </a:r>
            <a:endParaRPr lang="en-US" dirty="0" smtClean="0"/>
          </a:p>
          <a:p>
            <a:pPr lvl="1"/>
            <a:r>
              <a:rPr lang="en-US" dirty="0"/>
              <a:t>Download Convert-WindowsImage.ps1 from the Script Center: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gallery.technet.microsoft.com/scriptcenter/Convert-WindowsImageps1-0fe23a8f</a:t>
            </a:r>
            <a:endParaRPr lang="en-US" dirty="0" smtClean="0"/>
          </a:p>
          <a:p>
            <a:pPr lvl="1"/>
            <a:r>
              <a:rPr lang="en-US" dirty="0" smtClean="0"/>
              <a:t>Run </a:t>
            </a:r>
            <a:r>
              <a:rPr lang="en-US" dirty="0"/>
              <a:t>Convert-WindowsImage.ps1 -</a:t>
            </a:r>
            <a:r>
              <a:rPr lang="en-US" dirty="0" err="1"/>
              <a:t>Sourcepath</a:t>
            </a:r>
            <a:r>
              <a:rPr lang="en-US" dirty="0"/>
              <a:t> &lt;path to </a:t>
            </a:r>
            <a:r>
              <a:rPr lang="en-US" dirty="0" err="1"/>
              <a:t>wim</a:t>
            </a:r>
            <a:r>
              <a:rPr lang="en-US" dirty="0"/>
              <a:t>&gt; -VHD &lt;path to new VHD file&gt; –</a:t>
            </a:r>
            <a:r>
              <a:rPr lang="en-US" dirty="0" err="1"/>
              <a:t>VHDformat</a:t>
            </a:r>
            <a:r>
              <a:rPr lang="en-US" dirty="0"/>
              <a:t> VHD -Edition 1. </a:t>
            </a:r>
          </a:p>
          <a:p>
            <a:r>
              <a:rPr lang="en-US" dirty="0" err="1" smtClean="0"/>
              <a:t>Dism</a:t>
            </a:r>
            <a:r>
              <a:rPr lang="en-US" dirty="0" smtClean="0"/>
              <a:t> /Apply-Image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Nano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2328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274638" y="1212850"/>
            <a:ext cx="11887200" cy="3040832"/>
          </a:xfrm>
        </p:spPr>
        <p:txBody>
          <a:bodyPr/>
          <a:lstStyle/>
          <a:p>
            <a:r>
              <a:rPr lang="en-US" dirty="0" err="1" smtClean="0"/>
              <a:t>Nano</a:t>
            </a:r>
            <a:r>
              <a:rPr lang="en-US" dirty="0" smtClean="0"/>
              <a:t> Server is the future nucleus of Windows Server</a:t>
            </a:r>
          </a:p>
          <a:p>
            <a:pPr lvl="1"/>
            <a:r>
              <a:rPr lang="en-US" dirty="0" smtClean="0"/>
              <a:t>Target for cloud components and Born-in-the-Cloud applications</a:t>
            </a:r>
          </a:p>
          <a:p>
            <a:pPr lvl="1"/>
            <a:r>
              <a:rPr lang="en-US" dirty="0" smtClean="0"/>
              <a:t>New foundation for all components</a:t>
            </a:r>
          </a:p>
          <a:p>
            <a:pPr lvl="2"/>
            <a:r>
              <a:rPr lang="en-US" dirty="0" smtClean="0"/>
              <a:t>Provides a Just Enough OS model for all applications</a:t>
            </a:r>
          </a:p>
          <a:p>
            <a:r>
              <a:rPr lang="en-US" dirty="0" smtClean="0"/>
              <a:t>Not everything will run on </a:t>
            </a:r>
            <a:r>
              <a:rPr lang="en-US" dirty="0" err="1" smtClean="0"/>
              <a:t>Nano</a:t>
            </a:r>
            <a:r>
              <a:rPr lang="en-US" dirty="0" smtClean="0"/>
              <a:t> Server</a:t>
            </a:r>
          </a:p>
          <a:p>
            <a:pPr lvl="1"/>
            <a:r>
              <a:rPr lang="en-US" dirty="0" smtClean="0"/>
              <a:t>Server Core provides compatibility for existing Enterprise applications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Roadmap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34875" y="4659948"/>
            <a:ext cx="5726963" cy="20839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Physical, Virtual, Containers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02916" y="6056897"/>
            <a:ext cx="2396019" cy="30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N</a:t>
            </a:r>
            <a:r>
              <a:rPr lang="en-US" dirty="0" smtClean="0">
                <a:solidFill>
                  <a:srgbClr val="FFFFFF"/>
                </a:solidFill>
              </a:rPr>
              <a:t>ano Server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14706" y="5558324"/>
            <a:ext cx="2345756" cy="801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Server Core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702916" y="5358422"/>
            <a:ext cx="2345756" cy="577240"/>
          </a:xfrm>
          <a:prstGeom prst="rect">
            <a:avLst/>
          </a:prstGeom>
          <a:solidFill>
            <a:srgbClr val="FFFF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ctr" anchorCtr="0"/>
          <a:lstStyle/>
          <a:p>
            <a:pPr algn="ctr" defTabSz="932406"/>
            <a:r>
              <a:rPr lang="en-US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Born-in-the-Cloud</a:t>
            </a:r>
          </a:p>
          <a:p>
            <a:pPr algn="ctr" defTabSz="932406"/>
            <a:r>
              <a:rPr lang="en-US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applications</a:t>
            </a: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514706" y="4820516"/>
            <a:ext cx="2345756" cy="57724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ctr" anchorCtr="0"/>
          <a:lstStyle/>
          <a:p>
            <a:pPr algn="ctr" defTabSz="932406"/>
            <a:r>
              <a:rPr lang="en-US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Existing Enterprise Applications</a:t>
            </a: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2314237" y="60453"/>
            <a:ext cx="76200" cy="84009"/>
          </a:xfrm>
          <a:prstGeom prst="ellips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3173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274638" y="1212850"/>
            <a:ext cx="11887200" cy="5687711"/>
          </a:xfrm>
        </p:spPr>
        <p:txBody>
          <a:bodyPr/>
          <a:lstStyle/>
          <a:p>
            <a:pPr lvl="0"/>
            <a:r>
              <a:rPr lang="en-US" dirty="0" smtClean="0"/>
              <a:t>Shift your org and tools to full remote management of Server Core</a:t>
            </a:r>
          </a:p>
          <a:p>
            <a:pPr lvl="1"/>
            <a:r>
              <a:rPr lang="en-US" dirty="0" smtClean="0"/>
              <a:t>Inventory tools and agents that only run locally</a:t>
            </a:r>
          </a:p>
          <a:p>
            <a:pPr lvl="2"/>
            <a:r>
              <a:rPr lang="en-US" dirty="0" smtClean="0"/>
              <a:t>Check with your ISV for a </a:t>
            </a:r>
            <a:r>
              <a:rPr lang="en-US" dirty="0" err="1" smtClean="0"/>
              <a:t>remotable</a:t>
            </a:r>
            <a:r>
              <a:rPr lang="en-US" dirty="0" smtClean="0"/>
              <a:t> version</a:t>
            </a:r>
          </a:p>
          <a:p>
            <a:pPr lvl="2"/>
            <a:r>
              <a:rPr lang="en-US" dirty="0" smtClean="0"/>
              <a:t>Send list of those with no remote equivalent and ISV to </a:t>
            </a:r>
            <a:r>
              <a:rPr lang="en-US" dirty="0" smtClean="0">
                <a:hlinkClick r:id="rId2"/>
              </a:rPr>
              <a:t>nanoserver@microsoft.com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Deploy Nano Server, your apps, and your tools</a:t>
            </a:r>
          </a:p>
          <a:p>
            <a:pPr lvl="1"/>
            <a:r>
              <a:rPr lang="en-US" dirty="0"/>
              <a:t>Deployment guide at: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msdn.microsoft.com/en-us/library/mt126167.aspx</a:t>
            </a:r>
            <a:endParaRPr lang="en-US" dirty="0" smtClean="0"/>
          </a:p>
          <a:p>
            <a:pPr lvl="1"/>
            <a:r>
              <a:rPr lang="en-US" dirty="0" smtClean="0"/>
              <a:t>Give use feedback and let us know where you encounter difficulties: 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windowsserver.uservoice.com/forums/295068-nano-server</a:t>
            </a:r>
            <a:endParaRPr lang="en-US" dirty="0" smtClean="0"/>
          </a:p>
          <a:p>
            <a:r>
              <a:rPr lang="en-US" dirty="0" smtClean="0"/>
              <a:t>Remote Management feedback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windowsserver.uservoice.com/forums/295071-remote-management-tools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Call to Action/Go Dos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2314237" y="60453"/>
            <a:ext cx="76200" cy="84009"/>
          </a:xfrm>
          <a:prstGeom prst="ellips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4139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846638" y="0"/>
            <a:ext cx="7589837" cy="6994525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r" defTabSz="93239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74639" y="295275"/>
            <a:ext cx="4648198" cy="917575"/>
          </a:xfrm>
        </p:spPr>
        <p:txBody>
          <a:bodyPr/>
          <a:lstStyle/>
          <a:p>
            <a:r>
              <a:rPr lang="en-US" dirty="0" smtClean="0">
                <a:gradFill>
                  <a:gsLst>
                    <a:gs pos="20354">
                      <a:schemeClr val="tx1"/>
                    </a:gs>
                    <a:gs pos="40000">
                      <a:schemeClr val="tx1"/>
                    </a:gs>
                  </a:gsLst>
                  <a:lin ang="5400000" scaled="0"/>
                </a:gradFill>
              </a:rPr>
              <a:t>Learn more </a:t>
            </a:r>
            <a:br>
              <a:rPr lang="en-US" dirty="0" smtClean="0">
                <a:gradFill>
                  <a:gsLst>
                    <a:gs pos="20354">
                      <a:schemeClr val="tx1"/>
                    </a:gs>
                    <a:gs pos="4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dirty="0" smtClean="0">
                <a:gradFill>
                  <a:gsLst>
                    <a:gs pos="20354">
                      <a:schemeClr val="tx1"/>
                    </a:gs>
                    <a:gs pos="40000">
                      <a:schemeClr val="tx1"/>
                    </a:gs>
                  </a:gsLst>
                  <a:lin ang="5400000" scaled="0"/>
                </a:gradFill>
              </a:rPr>
              <a:t>with FREE </a:t>
            </a:r>
            <a:br>
              <a:rPr lang="en-US" dirty="0" smtClean="0">
                <a:gradFill>
                  <a:gsLst>
                    <a:gs pos="20354">
                      <a:schemeClr val="tx1"/>
                    </a:gs>
                    <a:gs pos="4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dirty="0" smtClean="0">
                <a:gradFill>
                  <a:gsLst>
                    <a:gs pos="20354">
                      <a:schemeClr val="tx1"/>
                    </a:gs>
                    <a:gs pos="40000">
                      <a:schemeClr val="tx1"/>
                    </a:gs>
                  </a:gsLst>
                  <a:lin ang="5400000" scaled="0"/>
                </a:gradFill>
              </a:rPr>
              <a:t>IT Pro Resources</a:t>
            </a:r>
            <a:endParaRPr lang="en-US" dirty="0">
              <a:gradFill>
                <a:gsLst>
                  <a:gs pos="20354">
                    <a:schemeClr val="tx1"/>
                  </a:gs>
                  <a:gs pos="4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4875" y="494809"/>
            <a:ext cx="6523038" cy="121879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200" dirty="0" smtClean="0">
                <a:gradFill>
                  <a:gsLst>
                    <a:gs pos="20354">
                      <a:schemeClr val="tx1"/>
                    </a:gs>
                    <a:gs pos="40000">
                      <a:schemeClr val="tx1"/>
                    </a:gs>
                  </a:gsLst>
                  <a:lin ang="5400000" scaled="0"/>
                </a:gradFill>
              </a:rPr>
              <a:t>Free technical training resources: </a:t>
            </a:r>
          </a:p>
          <a:p>
            <a:pPr lvl="1"/>
            <a:r>
              <a:rPr lang="en-US" dirty="0"/>
              <a:t>On-demand online training: </a:t>
            </a:r>
            <a:r>
              <a:rPr lang="en-US" dirty="0">
                <a:hlinkClick r:id="rId3"/>
              </a:rPr>
              <a:t>http://aka.ms/moderninfrastructure</a:t>
            </a:r>
            <a:r>
              <a:rPr lang="en-US" dirty="0"/>
              <a:t> 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74639" y="2932772"/>
            <a:ext cx="4417234" cy="151426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4000" kern="1200" spc="0" baseline="0"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582" marR="0" indent="0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163" marR="0" indent="0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745" marR="0" indent="0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834" indent="-233167" algn="l" defTabSz="93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170" indent="-233167" algn="l" defTabSz="93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503" indent="-233167" algn="l" defTabSz="93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838" indent="-233167" algn="l" defTabSz="93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</a:pPr>
            <a:r>
              <a:rPr lang="en-US" sz="3200" dirty="0">
                <a:gradFill>
                  <a:gsLst>
                    <a:gs pos="20354">
                      <a:srgbClr val="5C2D91">
                        <a:lumMod val="20000"/>
                        <a:lumOff val="80000"/>
                      </a:srgbClr>
                    </a:gs>
                    <a:gs pos="40000">
                      <a:srgbClr val="5C2D91">
                        <a:lumMod val="20000"/>
                        <a:lumOff val="80000"/>
                      </a:srgbClr>
                    </a:gs>
                  </a:gsLst>
                  <a:lin ang="5400000" scaled="0"/>
                </a:gradFill>
              </a:rPr>
              <a:t>Expand your </a:t>
            </a:r>
            <a:r>
              <a:rPr lang="en-US" sz="3200" dirty="0" smtClean="0">
                <a:gradFill>
                  <a:gsLst>
                    <a:gs pos="20354">
                      <a:srgbClr val="5C2D91">
                        <a:lumMod val="20000"/>
                        <a:lumOff val="80000"/>
                      </a:srgbClr>
                    </a:gs>
                    <a:gs pos="40000">
                      <a:srgbClr val="5C2D91">
                        <a:lumMod val="20000"/>
                        <a:lumOff val="80000"/>
                      </a:srgbClr>
                    </a:gs>
                  </a:gsLst>
                  <a:lin ang="5400000" scaled="0"/>
                </a:gradFill>
              </a:rPr>
              <a:t/>
            </a:r>
            <a:br>
              <a:rPr lang="en-US" sz="3200" dirty="0" smtClean="0">
                <a:gradFill>
                  <a:gsLst>
                    <a:gs pos="20354">
                      <a:srgbClr val="5C2D91">
                        <a:lumMod val="20000"/>
                        <a:lumOff val="80000"/>
                      </a:srgbClr>
                    </a:gs>
                    <a:gs pos="40000">
                      <a:srgbClr val="5C2D91">
                        <a:lumMod val="20000"/>
                        <a:lumOff val="80000"/>
                      </a:srgbClr>
                    </a:gs>
                  </a:gsLst>
                  <a:lin ang="5400000" scaled="0"/>
                </a:gradFill>
              </a:rPr>
            </a:br>
            <a:r>
              <a:rPr lang="en-US" sz="3200" dirty="0" smtClean="0">
                <a:gradFill>
                  <a:gsLst>
                    <a:gs pos="20354">
                      <a:srgbClr val="5C2D91">
                        <a:lumMod val="20000"/>
                        <a:lumOff val="80000"/>
                      </a:srgbClr>
                    </a:gs>
                    <a:gs pos="40000">
                      <a:srgbClr val="5C2D91">
                        <a:lumMod val="20000"/>
                        <a:lumOff val="80000"/>
                      </a:srgbClr>
                    </a:gs>
                  </a:gsLst>
                  <a:lin ang="5400000" scaled="0"/>
                </a:gradFill>
              </a:rPr>
              <a:t>Modern </a:t>
            </a:r>
            <a:r>
              <a:rPr lang="en-US" sz="3200" dirty="0">
                <a:gradFill>
                  <a:gsLst>
                    <a:gs pos="20354">
                      <a:srgbClr val="5C2D91">
                        <a:lumMod val="20000"/>
                        <a:lumOff val="80000"/>
                      </a:srgbClr>
                    </a:gs>
                    <a:gs pos="40000">
                      <a:srgbClr val="5C2D91">
                        <a:lumMod val="20000"/>
                        <a:lumOff val="80000"/>
                      </a:srgbClr>
                    </a:gs>
                  </a:gsLst>
                  <a:lin ang="5400000" scaled="0"/>
                </a:gradFill>
              </a:rPr>
              <a:t>Infrastructure Knowledge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34875" y="1763110"/>
            <a:ext cx="6781800" cy="19266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4000" kern="1200" spc="0" baseline="0"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582" marR="0" indent="0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163" marR="0" indent="0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745" marR="0" indent="0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834" indent="-233167" algn="l" defTabSz="93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170" indent="-233167" algn="l" defTabSz="93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503" indent="-233167" algn="l" defTabSz="93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838" indent="-233167" algn="l" defTabSz="93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buClr>
                <a:srgbClr val="FFFFFF"/>
              </a:buClr>
            </a:pPr>
            <a:r>
              <a:rPr lang="en-US" sz="3200" dirty="0">
                <a:gradFill>
                  <a:gsLst>
                    <a:gs pos="20354">
                      <a:srgbClr val="FFFFFF"/>
                    </a:gs>
                    <a:gs pos="40000">
                      <a:srgbClr val="FFFFFF"/>
                    </a:gs>
                  </a:gsLst>
                  <a:lin ang="5400000" scaled="0"/>
                </a:gradFill>
              </a:rPr>
              <a:t>Free </a:t>
            </a:r>
            <a:r>
              <a:rPr lang="en-US" sz="3200" dirty="0" err="1">
                <a:gradFill>
                  <a:gsLst>
                    <a:gs pos="20354">
                      <a:srgbClr val="FFFFFF"/>
                    </a:gs>
                    <a:gs pos="40000">
                      <a:srgbClr val="FFFFFF"/>
                    </a:gs>
                  </a:gsLst>
                  <a:lin ang="5400000" scaled="0"/>
                </a:gradFill>
              </a:rPr>
              <a:t>ebooks</a:t>
            </a:r>
            <a:r>
              <a:rPr lang="en-US" sz="3200" dirty="0">
                <a:gradFill>
                  <a:gsLst>
                    <a:gs pos="20354">
                      <a:srgbClr val="FFFFFF"/>
                    </a:gs>
                    <a:gs pos="40000">
                      <a:srgbClr val="FFFFFF"/>
                    </a:gs>
                  </a:gsLst>
                  <a:lin ang="5400000" scaled="0"/>
                </a:gradFill>
              </a:rPr>
              <a:t>:</a:t>
            </a:r>
          </a:p>
          <a:p>
            <a:pPr lvl="1"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</a:pPr>
            <a:r>
              <a:rPr lang="en-US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Deploying Hyper-V with Software-Defined </a:t>
            </a:r>
            <a:r>
              <a:rPr lang="en-US" dirty="0" smtClea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/>
            </a:r>
            <a:br>
              <a:rPr lang="en-US" dirty="0" smtClea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</a:br>
            <a:r>
              <a:rPr lang="en-US" dirty="0" smtClea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Storage </a:t>
            </a:r>
            <a:r>
              <a:rPr lang="en-US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&amp; Networking: </a:t>
            </a:r>
            <a:r>
              <a:rPr lang="en-US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hlinkClick r:id="rId4"/>
              </a:rPr>
              <a:t>http://aka.ms/deployinghyperv </a:t>
            </a:r>
            <a:endParaRPr lang="en-US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  <a:p>
            <a:pPr lvl="1"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</a:pPr>
            <a:r>
              <a:rPr lang="en-US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Microsoft System Center: Integrated Cloud Platform: </a:t>
            </a:r>
            <a:r>
              <a:rPr lang="en-US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hlinkClick r:id="rId5"/>
              </a:rPr>
              <a:t>http://aka.ms/cloud-platform-ebook </a:t>
            </a:r>
            <a:endParaRPr lang="en-US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34875" y="5783195"/>
            <a:ext cx="6446838" cy="87408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4000" kern="1200" spc="0" baseline="0"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582" marR="0" indent="0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163" marR="0" indent="0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745" marR="0" indent="0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834" indent="-233167" algn="l" defTabSz="93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170" indent="-233167" algn="l" defTabSz="93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503" indent="-233167" algn="l" defTabSz="93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838" indent="-233167" algn="l" defTabSz="93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buClr>
                <a:srgbClr val="FFFFFF"/>
              </a:buClr>
            </a:pPr>
            <a:r>
              <a:rPr lang="en-US" sz="2800" dirty="0" smtClean="0">
                <a:gradFill>
                  <a:gsLst>
                    <a:gs pos="20354">
                      <a:srgbClr val="FFFFFF"/>
                    </a:gs>
                    <a:gs pos="40000">
                      <a:srgbClr val="FFFFFF"/>
                    </a:gs>
                  </a:gsLst>
                  <a:lin ang="5400000" scaled="0"/>
                </a:gradFill>
              </a:rPr>
              <a:t>Join the IT Pro community: </a:t>
            </a:r>
          </a:p>
          <a:p>
            <a:pPr lvl="1">
              <a:lnSpc>
                <a:spcPct val="85000"/>
              </a:lnSpc>
              <a:buClr>
                <a:srgbClr val="FFFFFF"/>
              </a:buClr>
            </a:pPr>
            <a:r>
              <a:rPr lang="en-US" dirty="0" smtClean="0">
                <a:gradFill>
                  <a:gsLst>
                    <a:gs pos="20354">
                      <a:srgbClr val="FFFFFF"/>
                    </a:gs>
                    <a:gs pos="40000">
                      <a:srgbClr val="FFFFFF"/>
                    </a:gs>
                  </a:gsLst>
                  <a:lin ang="5400000" scaled="0"/>
                </a:gradFill>
              </a:rPr>
              <a:t>Twitter </a:t>
            </a:r>
            <a:r>
              <a:rPr lang="en-US" dirty="0" smtClean="0">
                <a:gradFill>
                  <a:gsLst>
                    <a:gs pos="20354">
                      <a:srgbClr val="FFFFFF"/>
                    </a:gs>
                    <a:gs pos="40000">
                      <a:srgbClr val="FFFFFF"/>
                    </a:gs>
                  </a:gsLst>
                  <a:lin ang="5400000" scaled="0"/>
                </a:gradFill>
                <a:hlinkClick r:id="rId6"/>
              </a:rPr>
              <a:t>@</a:t>
            </a:r>
            <a:r>
              <a:rPr lang="en-US" dirty="0" err="1" smtClean="0">
                <a:gradFill>
                  <a:gsLst>
                    <a:gs pos="20354">
                      <a:srgbClr val="FFFFFF"/>
                    </a:gs>
                    <a:gs pos="40000">
                      <a:srgbClr val="FFFFFF"/>
                    </a:gs>
                  </a:gsLst>
                  <a:lin ang="5400000" scaled="0"/>
                </a:gradFill>
                <a:hlinkClick r:id="rId6"/>
              </a:rPr>
              <a:t>MS_ITPro</a:t>
            </a:r>
            <a:endParaRPr lang="en-US" dirty="0" smtClean="0">
              <a:gradFill>
                <a:gsLst>
                  <a:gs pos="20354">
                    <a:srgbClr val="FFFFFF"/>
                  </a:gs>
                  <a:gs pos="4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334875" y="3800853"/>
            <a:ext cx="6820378" cy="187435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4000" kern="1200" spc="0" baseline="0"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582" marR="0" indent="0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163" marR="0" indent="0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745" marR="0" indent="0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834" indent="-233167" algn="l" defTabSz="93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170" indent="-233167" algn="l" defTabSz="93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503" indent="-233167" algn="l" defTabSz="93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838" indent="-233167" algn="l" defTabSz="93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buClr>
                <a:srgbClr val="FFFFFF"/>
              </a:buClr>
            </a:pPr>
            <a:r>
              <a:rPr lang="en-US" sz="2800" dirty="0" smtClean="0">
                <a:gradFill>
                  <a:gsLst>
                    <a:gs pos="20354">
                      <a:srgbClr val="FFFFFF"/>
                    </a:gs>
                    <a:gs pos="40000">
                      <a:srgbClr val="FFFFFF"/>
                    </a:gs>
                  </a:gsLst>
                  <a:lin ang="5400000" scaled="0"/>
                </a:gradFill>
              </a:rPr>
              <a:t>Get hands-on: Free virtual labs: </a:t>
            </a:r>
          </a:p>
          <a:p>
            <a:pPr lvl="1"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</a:pPr>
            <a:r>
              <a:rPr lang="en-US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Microsoft Virtualization with Windows Server </a:t>
            </a:r>
            <a:r>
              <a:rPr lang="en-US" dirty="0" smtClea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/>
            </a:r>
            <a:br>
              <a:rPr lang="en-US" dirty="0" smtClea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</a:br>
            <a:r>
              <a:rPr lang="en-US" dirty="0" smtClea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and </a:t>
            </a:r>
            <a:r>
              <a:rPr lang="en-US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System Center: </a:t>
            </a:r>
            <a:r>
              <a:rPr lang="en-US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hlinkClick r:id="rId7"/>
              </a:rPr>
              <a:t>http://aka.ms/virtualization-lab</a:t>
            </a:r>
            <a:endParaRPr lang="en-US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  <a:p>
            <a:pPr lvl="1"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</a:pPr>
            <a:r>
              <a:rPr lang="en-US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Windows Azure Pack: Install and Configure: </a:t>
            </a:r>
            <a:r>
              <a:rPr lang="en-US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hlinkClick r:id="rId8"/>
              </a:rPr>
              <a:t>http://aka.ms/wap-lab </a:t>
            </a:r>
            <a:endParaRPr lang="en-US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9704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1" t="4495" r="4428" b="4311"/>
          <a:stretch/>
        </p:blipFill>
        <p:spPr bwMode="auto">
          <a:xfrm>
            <a:off x="6864125" y="1555974"/>
            <a:ext cx="3813811" cy="381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5"/>
          <p:cNvSpPr txBox="1">
            <a:spLocks/>
          </p:cNvSpPr>
          <p:nvPr/>
        </p:nvSpPr>
        <p:spPr>
          <a:xfrm>
            <a:off x="5380179" y="5515801"/>
            <a:ext cx="7238858" cy="130651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4000" kern="1200" spc="0" baseline="0"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582" marR="0" indent="0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163" marR="0" indent="0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745" marR="0" indent="0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834" indent="-233167" algn="l" defTabSz="93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170" indent="-233167" algn="l" defTabSz="93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503" indent="-233167" algn="l" defTabSz="93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838" indent="-233167" algn="l" defTabSz="93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742">
              <a:spcBef>
                <a:spcPct val="0"/>
              </a:spcBef>
              <a:buClr>
                <a:srgbClr val="000000"/>
              </a:buClr>
            </a:pPr>
            <a:r>
              <a:rPr lang="en-US" sz="27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Visit</a:t>
            </a:r>
            <a:r>
              <a:rPr lang="en-US" sz="2700" dirty="0" smtClean="0">
                <a:gradFill>
                  <a:gsLst>
                    <a:gs pos="0">
                      <a:srgbClr val="47D8FF"/>
                    </a:gs>
                    <a:gs pos="100000">
                      <a:srgbClr val="47D8FF"/>
                    </a:gs>
                  </a:gsLst>
                  <a:lin ang="5400000" scaled="1"/>
                </a:gradFill>
              </a:rPr>
              <a:t> </a:t>
            </a:r>
            <a:r>
              <a:rPr lang="en-US" sz="2700" dirty="0" err="1" smtClean="0">
                <a:gradFill>
                  <a:gsLst>
                    <a:gs pos="0">
                      <a:srgbClr val="47D8FF"/>
                    </a:gs>
                    <a:gs pos="100000">
                      <a:srgbClr val="47D8FF"/>
                    </a:gs>
                  </a:gsLst>
                  <a:lin ang="5400000" scaled="1"/>
                </a:gradFill>
              </a:rPr>
              <a:t>Myignite</a:t>
            </a:r>
            <a:r>
              <a:rPr lang="en-US" sz="2700" dirty="0" smtClean="0">
                <a:gradFill>
                  <a:gsLst>
                    <a:gs pos="0">
                      <a:srgbClr val="47D8FF"/>
                    </a:gs>
                    <a:gs pos="100000">
                      <a:srgbClr val="47D8FF"/>
                    </a:gs>
                  </a:gsLst>
                  <a:lin ang="5400000" scaled="1"/>
                </a:gradFill>
              </a:rPr>
              <a:t> </a:t>
            </a:r>
            <a:r>
              <a:rPr lang="en-US" sz="27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at</a:t>
            </a:r>
            <a:r>
              <a:rPr lang="en-US" sz="2700" dirty="0" smtClean="0">
                <a:gradFill>
                  <a:gsLst>
                    <a:gs pos="0">
                      <a:srgbClr val="47D8FF"/>
                    </a:gs>
                    <a:gs pos="100000">
                      <a:srgbClr val="47D8FF"/>
                    </a:gs>
                  </a:gsLst>
                  <a:lin ang="5400000" scaled="1"/>
                </a:gradFill>
              </a:rPr>
              <a:t> </a:t>
            </a:r>
            <a:r>
              <a:rPr lang="en-US" sz="2700" dirty="0" smtClean="0">
                <a:gradFill>
                  <a:gsLst>
                    <a:gs pos="20354">
                      <a:srgbClr val="505050"/>
                    </a:gs>
                    <a:gs pos="40000">
                      <a:srgbClr val="505050"/>
                    </a:gs>
                  </a:gsLst>
                  <a:lin ang="5400000" scaled="0"/>
                </a:gradFill>
                <a:hlinkClick r:id="rId4"/>
              </a:rPr>
              <a:t>http://myignite.microsoft.com</a:t>
            </a:r>
            <a:r>
              <a:rPr lang="en-US" sz="2700" dirty="0" smtClean="0">
                <a:gradFill>
                  <a:gsLst>
                    <a:gs pos="20354">
                      <a:srgbClr val="505050"/>
                    </a:gs>
                    <a:gs pos="40000">
                      <a:srgbClr val="505050"/>
                    </a:gs>
                  </a:gsLst>
                  <a:lin ang="5400000" scaled="0"/>
                </a:gradFill>
              </a:rPr>
              <a:t> </a:t>
            </a:r>
            <a:r>
              <a:rPr lang="en-US" sz="2700" dirty="0" smtClean="0">
                <a:gradFill>
                  <a:gsLst>
                    <a:gs pos="0">
                      <a:srgbClr val="47D8FF"/>
                    </a:gs>
                    <a:gs pos="100000">
                      <a:srgbClr val="47D8FF"/>
                    </a:gs>
                  </a:gsLst>
                  <a:lin ang="5400000" scaled="1"/>
                </a:gradFill>
              </a:rPr>
              <a:t> </a:t>
            </a:r>
            <a:br>
              <a:rPr lang="en-US" sz="2700" dirty="0" smtClean="0">
                <a:gradFill>
                  <a:gsLst>
                    <a:gs pos="0">
                      <a:srgbClr val="47D8FF"/>
                    </a:gs>
                    <a:gs pos="100000">
                      <a:srgbClr val="47D8FF"/>
                    </a:gs>
                  </a:gsLst>
                  <a:lin ang="5400000" scaled="1"/>
                </a:gradFill>
              </a:rPr>
            </a:br>
            <a:r>
              <a:rPr lang="en-US" sz="27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or download and use the </a:t>
            </a:r>
            <a:r>
              <a:rPr lang="en-US" sz="2700" dirty="0">
                <a:gradFill>
                  <a:gsLst>
                    <a:gs pos="0">
                      <a:srgbClr val="47D8FF"/>
                    </a:gs>
                    <a:gs pos="100000">
                      <a:srgbClr val="47D8FF"/>
                    </a:gs>
                  </a:gsLst>
                  <a:lin ang="5400000" scaled="1"/>
                </a:gradFill>
              </a:rPr>
              <a:t>Ignite </a:t>
            </a:r>
            <a:r>
              <a:rPr lang="en-US" sz="2700" dirty="0" smtClean="0">
                <a:gradFill>
                  <a:gsLst>
                    <a:gs pos="0">
                      <a:srgbClr val="47D8FF"/>
                    </a:gs>
                    <a:gs pos="100000">
                      <a:srgbClr val="47D8FF"/>
                    </a:gs>
                  </a:gsLst>
                  <a:lin ang="5400000" scaled="1"/>
                </a:gradFill>
              </a:rPr>
              <a:t>Mobile </a:t>
            </a:r>
            <a:r>
              <a:rPr lang="en-US" sz="2700" dirty="0">
                <a:gradFill>
                  <a:gsLst>
                    <a:gs pos="0">
                      <a:srgbClr val="47D8FF"/>
                    </a:gs>
                    <a:gs pos="100000">
                      <a:srgbClr val="47D8FF"/>
                    </a:gs>
                  </a:gsLst>
                  <a:lin ang="5400000" scaled="1"/>
                </a:gradFill>
              </a:rPr>
              <a:t>App</a:t>
            </a:r>
            <a:r>
              <a:rPr lang="en-US" sz="27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 </a:t>
            </a:r>
            <a:r>
              <a:rPr lang="en-US" sz="27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/>
            </a:r>
            <a:br>
              <a:rPr lang="en-US" sz="27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</a:br>
            <a:r>
              <a:rPr lang="en-US" sz="27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with </a:t>
            </a:r>
            <a:r>
              <a:rPr lang="en-US" sz="27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the QR code above.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380037" y="295274"/>
            <a:ext cx="6784166" cy="915989"/>
          </a:xfrm>
          <a:prstGeom prst="rect">
            <a:avLst/>
          </a:prstGeom>
        </p:spPr>
        <p:txBody>
          <a:bodyPr lIns="182880" tIns="146304" rIns="182880" bIns="146304"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lnSpc>
                <a:spcPct val="80000"/>
              </a:lnSpc>
            </a:pPr>
            <a:r>
              <a:rPr sz="400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Please evaluate this session</a:t>
            </a:r>
          </a:p>
          <a:p>
            <a:pPr>
              <a:lnSpc>
                <a:spcPct val="80000"/>
              </a:lnSpc>
            </a:pPr>
            <a:r>
              <a:rPr sz="3200">
                <a:gradFill>
                  <a:gsLst>
                    <a:gs pos="1250">
                      <a:srgbClr val="FF8C00"/>
                    </a:gs>
                    <a:gs pos="100000">
                      <a:srgbClr val="FF8C00"/>
                    </a:gs>
                  </a:gsLst>
                  <a:lin ang="5400000" scaled="0"/>
                </a:gradFill>
              </a:rPr>
              <a:t>Your feedback is important to us!</a:t>
            </a:r>
            <a:endParaRPr sz="3600">
              <a:gradFill>
                <a:gsLst>
                  <a:gs pos="1250">
                    <a:srgbClr val="FF8C00"/>
                  </a:gs>
                  <a:gs pos="100000">
                    <a:srgbClr val="FF8C00"/>
                  </a:gs>
                </a:gsLst>
                <a:lin ang="5400000" scaled="0"/>
              </a:gra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729" r="3549"/>
          <a:stretch/>
        </p:blipFill>
        <p:spPr>
          <a:xfrm>
            <a:off x="0" y="-1"/>
            <a:ext cx="522763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125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22436" y="1212851"/>
            <a:ext cx="10714039" cy="5021375"/>
          </a:xfrm>
        </p:spPr>
        <p:txBody>
          <a:bodyPr/>
          <a:lstStyle/>
          <a:p>
            <a:r>
              <a:rPr lang="en-US" dirty="0" smtClean="0"/>
              <a:t>Reboots impact my business</a:t>
            </a:r>
          </a:p>
          <a:p>
            <a:pPr lvl="1"/>
            <a:r>
              <a:rPr lang="en-US" sz="2300" dirty="0" smtClean="0"/>
              <a:t>Why do I have to reboot because of a patch to a component I never use?</a:t>
            </a:r>
          </a:p>
          <a:p>
            <a:pPr lvl="1"/>
            <a:r>
              <a:rPr lang="en-US" sz="2300" dirty="0" smtClean="0"/>
              <a:t>When a reboot is required, the systems need to be back in service ASAP</a:t>
            </a:r>
          </a:p>
          <a:p>
            <a:pPr lvl="1"/>
            <a:endParaRPr lang="en-US" sz="600" dirty="0" smtClean="0"/>
          </a:p>
          <a:p>
            <a:r>
              <a:rPr lang="en-US" dirty="0" smtClean="0"/>
              <a:t>Server images are too big</a:t>
            </a:r>
          </a:p>
          <a:p>
            <a:pPr lvl="1"/>
            <a:r>
              <a:rPr lang="en-US" sz="2300" dirty="0" smtClean="0"/>
              <a:t>Large images take a long time to install and configure</a:t>
            </a:r>
          </a:p>
          <a:p>
            <a:pPr lvl="1"/>
            <a:r>
              <a:rPr lang="en-US" sz="2300" dirty="0" smtClean="0"/>
              <a:t>Transferring images consumes too much network bandwidth</a:t>
            </a:r>
          </a:p>
          <a:p>
            <a:pPr lvl="1"/>
            <a:r>
              <a:rPr lang="en-US" sz="2300" dirty="0" smtClean="0"/>
              <a:t>Storing images requires too much disk space</a:t>
            </a:r>
          </a:p>
          <a:p>
            <a:pPr lvl="1"/>
            <a:endParaRPr lang="en-US" sz="600" dirty="0" smtClean="0"/>
          </a:p>
          <a:p>
            <a:r>
              <a:rPr lang="en-US" dirty="0" smtClean="0"/>
              <a:t>Infrastructure requires too many resources</a:t>
            </a:r>
          </a:p>
          <a:p>
            <a:pPr lvl="1"/>
            <a:r>
              <a:rPr lang="en-US" sz="2300" dirty="0" smtClean="0"/>
              <a:t>If the OS consumes fewer resources, I can increase my VM density</a:t>
            </a:r>
          </a:p>
          <a:p>
            <a:pPr lvl="1"/>
            <a:r>
              <a:rPr lang="en-US" sz="2300" dirty="0" smtClean="0"/>
              <a:t>Higher VM density lowers my costs and increases my efficiency &amp; margins</a:t>
            </a:r>
            <a:endParaRPr lang="en-US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Voice of the Customer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37" y="4879716"/>
            <a:ext cx="1161661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36" y="3196353"/>
            <a:ext cx="1160063" cy="9975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34" y="1516062"/>
            <a:ext cx="1140867" cy="99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694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37" y="567287"/>
            <a:ext cx="10058400" cy="6392863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758" y="2403423"/>
            <a:ext cx="9077325" cy="1466850"/>
          </a:xfrm>
          <a:prstGeom prst="rect">
            <a:avLst/>
          </a:prstGeom>
          <a:ln w="28575">
            <a:solidFill>
              <a:schemeClr val="tx1"/>
            </a:solidFill>
            <a:prstDash val="solid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Impact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164" y="1640766"/>
            <a:ext cx="5410200" cy="742950"/>
          </a:xfrm>
          <a:prstGeom prst="rect">
            <a:avLst/>
          </a:prstGeom>
          <a:ln w="28575">
            <a:solidFill>
              <a:schemeClr val="tx1"/>
            </a:solidFill>
            <a:prstDash val="solid"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037" y="3497262"/>
            <a:ext cx="8734425" cy="828675"/>
          </a:xfrm>
          <a:prstGeom prst="rect">
            <a:avLst/>
          </a:prstGeom>
          <a:ln w="28575">
            <a:solidFill>
              <a:schemeClr val="tx1"/>
            </a:solidFill>
            <a:prstDash val="solid"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3837" y="1168913"/>
            <a:ext cx="4495800" cy="752475"/>
          </a:xfrm>
          <a:prstGeom prst="rect">
            <a:avLst/>
          </a:prstGeom>
          <a:ln w="28575">
            <a:solidFill>
              <a:schemeClr val="tx1"/>
            </a:solidFill>
            <a:prstDash val="solid"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5437" y="4597949"/>
            <a:ext cx="8977312" cy="1038359"/>
          </a:xfrm>
          <a:prstGeom prst="rect">
            <a:avLst/>
          </a:prstGeom>
          <a:ln w="28575" cmpd="tri">
            <a:solidFill>
              <a:schemeClr val="tx1"/>
            </a:solidFill>
            <a:prstDash val="solid"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1437" y="5592762"/>
            <a:ext cx="6438900" cy="952500"/>
          </a:xfrm>
          <a:prstGeom prst="rect">
            <a:avLst/>
          </a:prstGeom>
          <a:ln w="28575">
            <a:solidFill>
              <a:schemeClr val="tx1"/>
            </a:solidFill>
            <a:prstDash val="solid"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3174" y="4190055"/>
            <a:ext cx="6429375" cy="428625"/>
          </a:xfrm>
          <a:prstGeom prst="rect">
            <a:avLst/>
          </a:prstGeom>
          <a:ln w="28575" cmpd="thickThin"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35382994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855662" y="2724150"/>
            <a:ext cx="10725150" cy="135255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 want </a:t>
            </a:r>
            <a:r>
              <a:rPr lang="en-US" b="1" dirty="0"/>
              <a:t>just the </a:t>
            </a:r>
            <a:r>
              <a:rPr lang="en-US" b="1" dirty="0" smtClean="0"/>
              <a:t>components </a:t>
            </a:r>
            <a:br>
              <a:rPr lang="en-US" b="1" dirty="0" smtClean="0"/>
            </a:br>
            <a:r>
              <a:rPr lang="en-US" sz="6700" b="1" dirty="0" smtClean="0"/>
              <a:t>I need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and </a:t>
            </a:r>
            <a:r>
              <a:rPr lang="en-US" b="1" dirty="0"/>
              <a:t>nothing </a:t>
            </a:r>
            <a:r>
              <a:rPr lang="en-US" b="1" dirty="0" smtClean="0"/>
              <a:t>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62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Server Journey*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9" y="1784186"/>
            <a:ext cx="2031075" cy="4215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237" y="1781238"/>
            <a:ext cx="3823200" cy="4225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3328" y="1786664"/>
            <a:ext cx="4938301" cy="42258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0837" y="6145998"/>
            <a:ext cx="519174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* Admin GUIs on servers are poison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2314237" y="60453"/>
            <a:ext cx="76200" cy="84009"/>
          </a:xfrm>
          <a:prstGeom prst="ellips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5037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274638" y="982662"/>
            <a:ext cx="11887200" cy="5355312"/>
          </a:xfrm>
        </p:spPr>
        <p:txBody>
          <a:bodyPr/>
          <a:lstStyle/>
          <a:p>
            <a:r>
              <a:rPr lang="en-US" dirty="0" smtClean="0"/>
              <a:t>Azure</a:t>
            </a:r>
          </a:p>
          <a:p>
            <a:pPr lvl="1"/>
            <a:r>
              <a:rPr lang="en-US" dirty="0" smtClean="0"/>
              <a:t>Patches and reboots interrupt service delivery</a:t>
            </a:r>
          </a:p>
          <a:p>
            <a:pPr lvl="1"/>
            <a:r>
              <a:rPr lang="en-US" dirty="0" smtClean="0"/>
              <a:t>(*</a:t>
            </a:r>
            <a:r>
              <a:rPr lang="en-US" b="1" dirty="0" smtClean="0"/>
              <a:t>VERY</a:t>
            </a:r>
            <a:r>
              <a:rPr lang="en-US" dirty="0" smtClean="0"/>
              <a:t> </a:t>
            </a:r>
            <a:r>
              <a:rPr lang="en-US" dirty="0"/>
              <a:t>large # of </a:t>
            </a:r>
            <a:r>
              <a:rPr lang="en-US" dirty="0" smtClean="0"/>
              <a:t>servers) * (large OS resource consumption) =&gt; COGS</a:t>
            </a:r>
          </a:p>
          <a:p>
            <a:pPr lvl="1"/>
            <a:r>
              <a:rPr lang="en-US" dirty="0" smtClean="0"/>
              <a:t>Provisioning large host images competes for network resources</a:t>
            </a:r>
          </a:p>
          <a:p>
            <a:r>
              <a:rPr lang="en-US" dirty="0" smtClean="0"/>
              <a:t>Cloud Platform System (CPS)</a:t>
            </a:r>
          </a:p>
          <a:p>
            <a:pPr lvl="1"/>
            <a:r>
              <a:rPr lang="en-US" dirty="0" smtClean="0"/>
              <a:t>Cloud-in-box running on 1-4 racks using System Center &amp; Windows Server</a:t>
            </a:r>
          </a:p>
          <a:p>
            <a:pPr lvl="1"/>
            <a:r>
              <a:rPr lang="en-US" dirty="0" smtClean="0"/>
              <a:t>Setup time needs to be shortened</a:t>
            </a:r>
          </a:p>
          <a:p>
            <a:pPr lvl="1"/>
            <a:r>
              <a:rPr lang="en-US" dirty="0" smtClean="0"/>
              <a:t>Patches and reboots result in service disruption</a:t>
            </a:r>
          </a:p>
          <a:p>
            <a:pPr lvl="2"/>
            <a:r>
              <a:rPr lang="en-US" dirty="0" smtClean="0"/>
              <a:t>Fully loaded CPS would live migrate &gt; 16TB for every host OS patch</a:t>
            </a:r>
          </a:p>
          <a:p>
            <a:pPr lvl="2"/>
            <a:r>
              <a:rPr lang="en-US" dirty="0" smtClean="0"/>
              <a:t>Network capacity could have otherwise gone to business uses</a:t>
            </a:r>
          </a:p>
          <a:p>
            <a:pPr lvl="2"/>
            <a:r>
              <a:rPr lang="en-US" dirty="0" smtClean="0"/>
              <a:t>Reboots:  Compute host ~2 minutes / Storage host ~5 minutes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Cloud Journey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2314237" y="60453"/>
            <a:ext cx="76200" cy="84009"/>
          </a:xfrm>
          <a:prstGeom prst="ellips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2497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724150"/>
            <a:ext cx="12436475" cy="135255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We need server configuration optimized for the cloud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12314237" y="60453"/>
            <a:ext cx="76200" cy="84009"/>
          </a:xfrm>
          <a:prstGeom prst="ellips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2508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5_Breakout_Template.potx" id="{1A2CE55D-C0EF-4064-A39F-620642E032AA}" vid="{A3A9C9DA-6617-4D3E-A382-CDB23C8F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46EBBE4F454C2C47A5E89CD935B1FC7800E83BCD34BAE21044A0567CF64FDFDE54" ma:contentTypeVersion="3" ma:contentTypeDescription="Create a new document." ma:contentTypeScope="" ma:versionID="ad0318b59f0baaa5619a87a276b8590a">
  <xsd:schema xmlns:xsd="http://www.w3.org/2001/XMLSchema" xmlns:xs="http://www.w3.org/2001/XMLSchema" xmlns:p="http://schemas.microsoft.com/office/2006/metadata/properties" xmlns:ns1="http://schemas.microsoft.com/sharepoint/v3" xmlns:ns2="12a172fe-0250-434a-85cf-03b10810c5e5" xmlns:ns3="230e9df3-be65-4c73-a93b-d1236ebd677e" targetNamespace="http://schemas.microsoft.com/office/2006/metadata/properties" ma:root="true" ma:fieldsID="26205b5b46d9ab9d881e0fa75366d1c2" ns1:_="" ns2:_="" ns3:_="">
    <xsd:import namespace="http://schemas.microsoft.com/sharepoint/v3"/>
    <xsd:import namespace="12a172fe-0250-434a-85cf-03b10810c5e5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k62f7d35b80b40fb8c27985e50b34fcd" minOccurs="0"/>
                <xsd:element ref="ns3:TaxCatchAll" minOccurs="0"/>
                <xsd:element ref="ns3:TaxCatchAllLabel" minOccurs="0"/>
                <xsd:element ref="ns2:pfbfa50075a04958bd8757dc155d3e08" minOccurs="0"/>
                <xsd:element ref="ns2:h9a868b2ee15488883f623ae5237ecae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72fbe6ee5ae4131af0832c08ec51202" minOccurs="0"/>
                <xsd:element ref="ns2:eb9cf3a3af7b473faa5c9c98148a90a4" minOccurs="0"/>
                <xsd:element ref="ns2:Session_x0020_Code" minOccurs="0"/>
                <xsd:element ref="ns2:MS_x0020_Content_x0020_Owner" minOccurs="0"/>
                <xsd:element ref="ns2:le8386062bd54e24a95c83b32ccbdb34" minOccurs="0"/>
                <xsd:element ref="ns2:j4d4d959795b4220a289a041ed046605" minOccurs="0"/>
                <xsd:element ref="ns3:TaxKeywordTaxHTField" minOccurs="0"/>
                <xsd:element ref="ns1:AverageRating" minOccurs="0"/>
                <xsd:element ref="ns1:RatingCount" minOccurs="0"/>
                <xsd:element ref="ns1:Likes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3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4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5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172fe-0250-434a-85cf-03b10810c5e5" elementFormDefault="qualified">
    <xsd:import namespace="http://schemas.microsoft.com/office/2006/documentManagement/types"/>
    <xsd:import namespace="http://schemas.microsoft.com/office/infopath/2007/PartnerControls"/>
    <xsd:element name="k62f7d35b80b40fb8c27985e50b34fcd" ma:index="8" nillable="true" ma:taxonomy="true" ma:internalName="k62f7d35b80b40fb8c27985e50b34fcd" ma:taxonomyFieldName="Event_x0020_Name" ma:displayName="Event Name" ma:default="" ma:fieldId="{462f7d35-b80b-40fb-8c27-985e50b34fcd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pfbfa50075a04958bd8757dc155d3e08" ma:index="12" nillable="true" ma:taxonomy="true" ma:internalName="pfbfa50075a04958bd8757dc155d3e08" ma:taxonomyFieldName="Event_x0020_Location" ma:displayName="Event Location" ma:default="" ma:fieldId="{9fbfa500-75a0-4958-bd87-57dc155d3e08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9a868b2ee15488883f623ae5237ecae" ma:index="14" nillable="true" ma:taxonomy="true" ma:internalName="h9a868b2ee15488883f623ae5237ecae" ma:taxonomyFieldName="Event_x0020_Venue" ma:displayName="Event Venue" ma:default="" ma:fieldId="{19a868b2-ee15-4888-83f6-23ae5237ecae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72fbe6ee5ae4131af0832c08ec51202" ma:index="21" nillable="true" ma:taxonomy="true" ma:internalName="o72fbe6ee5ae4131af0832c08ec51202" ma:taxonomyFieldName="Product" ma:displayName="Product" ma:default="" ma:fieldId="{872fbe6e-e5ae-4131-af08-32c08ec51202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b9cf3a3af7b473faa5c9c98148a90a4" ma:index="23" nillable="true" ma:taxonomy="true" ma:internalName="eb9cf3a3af7b473faa5c9c98148a90a4" ma:taxonomyFieldName="Campaign" ma:displayName="Campaign" ma:default="" ma:fieldId="{eb9cf3a3-af7b-473f-aa5c-9c98148a90a4}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e8386062bd54e24a95c83b32ccbdb34" ma:index="27" nillable="true" ma:taxonomy="true" ma:internalName="le8386062bd54e24a95c83b32ccbdb34" ma:taxonomyFieldName="Track" ma:displayName="Track" ma:default="" ma:fieldId="{5e838606-2bd5-4e24-a95c-83b32ccbdb34}" ma:sspId="e385fb40-52d4-4fae-9c5b-3e8ff8a5878e" ma:termSetId="043e2b11-12ce-49cc-a347-2f73f2b7fe4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4d4d959795b4220a289a041ed046605" ma:index="29" nillable="true" ma:taxonomy="true" ma:internalName="j4d4d959795b4220a289a041ed046605" ma:taxonomyFieldName="Audience1" ma:displayName="Audience" ma:default="" ma:fieldId="{34d4d959-795b-4220-a289-a041ed046605}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5b797c71-5459-41dc-9095-63a63c56aa91}" ma:internalName="TaxCatchAll" ma:showField="CatchAllData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5b797c71-5459-41dc-9095-63a63c56aa91}" ma:internalName="TaxCatchAllLabel" ma:readOnly="true" ma:showField="CatchAllDataLabel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1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9a868b2ee15488883f623ae5237ecae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McCormick Place</TermName>
          <TermId xmlns="http://schemas.microsoft.com/office/infopath/2007/PartnerControls">f42e8eaa-659e-42d3-85a5-a4ea6b6d2ed7</TermId>
        </TermInfo>
      </Terms>
    </h9a868b2ee15488883f623ae5237ecae>
    <k62f7d35b80b40fb8c27985e50b34fcd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k62f7d35b80b40fb8c27985e50b34fcd>
    <LikesCount xmlns="http://schemas.microsoft.com/sharepoint/v3" xsi:nil="true"/>
    <pfbfa50075a04958bd8757dc155d3e08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Chicago</TermName>
          <TermId xmlns="http://schemas.microsoft.com/office/infopath/2007/PartnerControls">b2ea4b94-6e68-4e03-872e-ca2dcc35a47e</TermId>
        </TermInfo>
      </Terms>
    </pfbfa50075a04958bd8757dc155d3e08>
    <Presentation_x0020_Date xmlns="12a172fe-0250-434a-85cf-03b10810c5e5">2015-05-06T00:00:00-05:00</Presentation_x0020_Date>
    <o72fbe6ee5ae4131af0832c08ec51202 xmlns="12a172fe-0250-434a-85cf-03b10810c5e5">
      <Terms xmlns="http://schemas.microsoft.com/office/infopath/2007/PartnerControls"/>
    </o72fbe6ee5ae4131af0832c08ec51202>
    <Event_x0020_Start_x0020_Date xmlns="12a172fe-0250-434a-85cf-03b10810c5e5">2015-05-04T07:00:00+00:00</Event_x0020_Start_x0020_Date>
    <MS_x0020_Content_x0020_Owner xmlns="12a172fe-0250-434a-85cf-03b10810c5e5">
      <UserInfo>
        <DisplayName/>
        <AccountId xsi:nil="true"/>
        <AccountType/>
      </UserInfo>
    </MS_x0020_Content_x0020_Owner>
    <MS_x0020_Speaker xmlns="12a172fe-0250-434a-85cf-03b10810c5e5">
      <UserInfo>
        <DisplayName/>
        <AccountId xsi:nil="true"/>
        <AccountType/>
      </UserInfo>
    </MS_x0020_Speaker>
    <External_x0020_Speaker xmlns="12a172fe-0250-434a-85cf-03b10810c5e5">Andrew Mason; Jeffrey Snover</External_x0020_Speaker>
    <Session_x0020_Code xmlns="12a172fe-0250-434a-85cf-03b10810c5e5"> BRK2461</Session_x0020_Code>
    <le8386062bd54e24a95c83b32ccbdb34 xmlns="12a172fe-0250-434a-85cf-03b10810c5e5">
      <Terms xmlns="http://schemas.microsoft.com/office/infopath/2007/PartnerControls"/>
    </le8386062bd54e24a95c83b32ccbdb34>
    <j4d4d959795b4220a289a041ed046605 xmlns="12a172fe-0250-434a-85cf-03b10810c5e5">
      <Terms xmlns="http://schemas.microsoft.com/office/infopath/2007/PartnerControls"/>
    </j4d4d959795b4220a289a041ed046605>
    <Event_x0020_End_x0020_Date xmlns="12a172fe-0250-434a-85cf-03b10810c5e5">2015-05-08T07:00:00+00:00</Event_x0020_End_x0020_Date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2015</TermName>
          <TermId xmlns="http://schemas.microsoft.com/office/infopath/2007/PartnerControls">9eb2896f-7457-4443-a47b-f60d2d30355c</TermId>
        </TermInfo>
      </Terms>
    </TaxKeywordTaxHTField>
    <TaxCatchAll xmlns="230e9df3-be65-4c73-a93b-d1236ebd677e">
      <Value>41</Value>
      <Value>44</Value>
      <Value>43</Value>
      <Value>42</Value>
    </TaxCatchAll>
    <eb9cf3a3af7b473faa5c9c98148a90a4 xmlns="12a172fe-0250-434a-85cf-03b10810c5e5">
      <Terms xmlns="http://schemas.microsoft.com/office/infopath/2007/PartnerControls"/>
    </eb9cf3a3af7b473faa5c9c98148a90a4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0DEFCE-63D4-4F88-8228-705C0AA705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2a172fe-0250-434a-85cf-03b10810c5e5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http://schemas.microsoft.com/sharepoint/v3"/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12a172fe-0250-434a-85cf-03b10810c5e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Microsoft_Ignite_2015_Breakout_Template</Template>
  <TotalTime>538</TotalTime>
  <Words>1415</Words>
  <Application>Microsoft Office PowerPoint</Application>
  <PresentationFormat>Custom</PresentationFormat>
  <Paragraphs>296</Paragraphs>
  <Slides>39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Consolas</vt:lpstr>
      <vt:lpstr>Segoe UI</vt:lpstr>
      <vt:lpstr>Segoe UI Light</vt:lpstr>
      <vt:lpstr>Wingdings</vt:lpstr>
      <vt:lpstr>5-30610_Microsoft_Ignite_Keynote_Template</vt:lpstr>
      <vt:lpstr>PowerPoint Presentation</vt:lpstr>
      <vt:lpstr>Nano Server: The Future of Windows Server Starts Now</vt:lpstr>
      <vt:lpstr>Agenda</vt:lpstr>
      <vt:lpstr>Voice of the Customer</vt:lpstr>
      <vt:lpstr>Security Impact</vt:lpstr>
      <vt:lpstr>I want just the components  I need and nothing more</vt:lpstr>
      <vt:lpstr>Our Server Journey*</vt:lpstr>
      <vt:lpstr>Our Cloud Journey</vt:lpstr>
      <vt:lpstr>We need server configuration optimized for the cloud</vt:lpstr>
      <vt:lpstr>Nano Server - Next Step in Our Cloud Journey</vt:lpstr>
      <vt:lpstr>Nano Server - Roles &amp; Features</vt:lpstr>
      <vt:lpstr>Nano Server </vt:lpstr>
      <vt:lpstr>Nano Server - Management</vt:lpstr>
      <vt:lpstr>Nano Server - Core PowerShell</vt:lpstr>
      <vt:lpstr>Core PowerShell</vt:lpstr>
      <vt:lpstr>Remote Server Management Tools</vt:lpstr>
      <vt:lpstr>Remote Server Management Tools</vt:lpstr>
      <vt:lpstr>Nano Server - Cloud Application platform</vt:lpstr>
      <vt:lpstr>Server Application Development</vt:lpstr>
      <vt:lpstr>Nano Server - Developer Experience</vt:lpstr>
      <vt:lpstr>Reverse Forwarders</vt:lpstr>
      <vt:lpstr>Reverse Forwarders (cont.)</vt:lpstr>
      <vt:lpstr>What runs today with the Reverse Forwarders?</vt:lpstr>
      <vt:lpstr>DevOps with Nano Server using Chef</vt:lpstr>
      <vt:lpstr>Preliminary Results</vt:lpstr>
      <vt:lpstr>Servicing Improvements*</vt:lpstr>
      <vt:lpstr>Security Improvements</vt:lpstr>
      <vt:lpstr>Resource Utilization Improvements</vt:lpstr>
      <vt:lpstr>Deployment Improvements</vt:lpstr>
      <vt:lpstr>Nano Server in Windows Server vNext</vt:lpstr>
      <vt:lpstr>Installing Drivers</vt:lpstr>
      <vt:lpstr>Installing Roles and Features</vt:lpstr>
      <vt:lpstr>Installing Agents and Tools on Nano Server</vt:lpstr>
      <vt:lpstr>Deploying Nano Server</vt:lpstr>
      <vt:lpstr>Roadmap</vt:lpstr>
      <vt:lpstr>Call to Action/Go Dos</vt:lpstr>
      <vt:lpstr>Learn more  with FREE  IT Pro Resources</vt:lpstr>
      <vt:lpstr>PowerPoint Presentation</vt:lpstr>
      <vt:lpstr>PowerPoint Presentation</vt:lpstr>
    </vt:vector>
  </TitlesOfParts>
  <Manager/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 Server: The Future of Windows Server Starts Now</dc:title>
  <dc:subject>Microsoft Ignite 2015</dc:subject>
  <dc:creator>Andrew Mason</dc:creator>
  <cp:keywords>Microsoft Ignite 2015</cp:keywords>
  <dc:description>Template: Mitchell Derrey, Silver Fox Productions
Formatting: 
Audience Type: Internal/External</dc:description>
  <cp:lastModifiedBy>Brittany Hart</cp:lastModifiedBy>
  <cp:revision>24</cp:revision>
  <dcterms:created xsi:type="dcterms:W3CDTF">2015-04-27T15:02:10Z</dcterms:created>
  <dcterms:modified xsi:type="dcterms:W3CDTF">2015-05-06T17:27:47Z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0x01010046EBBE4F454C2C47A5E89CD935B1FC7800E83BCD34BAE21044A0567CF64FDFDE54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44;#McCormick Place|f42e8eaa-659e-42d3-85a5-a4ea6b6d2ed7</vt:lpwstr>
  </property>
  <property fmtid="{D5CDD505-2E9C-101B-9397-08002B2CF9AE}" pid="7" name="Track">
    <vt:lpwstr/>
  </property>
  <property fmtid="{D5CDD505-2E9C-101B-9397-08002B2CF9AE}" pid="8" name="Event Location">
    <vt:lpwstr>43;#Chicago|b2ea4b94-6e68-4e03-872e-ca2dcc35a47e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41;#Microsoft Ignite 2015|9eb2896f-7457-4443-a47b-f60d2d30355c</vt:lpwstr>
  </property>
  <property fmtid="{D5CDD505-2E9C-101B-9397-08002B2CF9AE}" pid="12" name="Audience1">
    <vt:lpwstr/>
  </property>
  <property fmtid="{D5CDD505-2E9C-101B-9397-08002B2CF9AE}" pid="13" name="Event Name">
    <vt:lpwstr>42;#Microsoft Ignite|9323c522-fe4b-4922-816b-10a1920d7afb</vt:lpwstr>
  </property>
</Properties>
</file>