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6" r:id="rId2"/>
    <p:sldMasterId id="2147483678" r:id="rId3"/>
    <p:sldMasterId id="2147483690" r:id="rId4"/>
  </p:sldMasterIdLst>
  <p:notesMasterIdLst>
    <p:notesMasterId r:id="rId33"/>
  </p:notesMasterIdLst>
  <p:sldIdLst>
    <p:sldId id="447" r:id="rId5"/>
    <p:sldId id="527" r:id="rId6"/>
    <p:sldId id="535" r:id="rId7"/>
    <p:sldId id="449" r:id="rId8"/>
    <p:sldId id="529" r:id="rId9"/>
    <p:sldId id="454" r:id="rId10"/>
    <p:sldId id="451" r:id="rId11"/>
    <p:sldId id="530" r:id="rId12"/>
    <p:sldId id="533" r:id="rId13"/>
    <p:sldId id="537" r:id="rId14"/>
    <p:sldId id="531" r:id="rId15"/>
    <p:sldId id="532" r:id="rId16"/>
    <p:sldId id="534" r:id="rId17"/>
    <p:sldId id="487" r:id="rId18"/>
    <p:sldId id="538" r:id="rId19"/>
    <p:sldId id="539" r:id="rId20"/>
    <p:sldId id="540" r:id="rId21"/>
    <p:sldId id="536" r:id="rId22"/>
    <p:sldId id="526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44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4D4"/>
    <a:srgbClr val="F8F8F8"/>
    <a:srgbClr val="FFFF00"/>
    <a:srgbClr val="000000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E06D3C-0EF4-45EC-B324-C17FE8BDEE0C}">
  <a:tblStyle styleId="{66E06D3C-0EF4-45EC-B324-C17FE8BDEE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6418" autoAdjust="0"/>
  </p:normalViewPr>
  <p:slideViewPr>
    <p:cSldViewPr snapToGrid="0">
      <p:cViewPr varScale="1">
        <p:scale>
          <a:sx n="103" d="100"/>
          <a:sy n="103" d="100"/>
        </p:scale>
        <p:origin x="91" y="1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72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617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Notes: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Cloud Service / Cloud native  / Container / Microservices ….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線上服務的複雜度越來越高，服務數量變多，服務的 </a:t>
            </a:r>
            <a:r>
              <a:rPr lang="en-US" altLang="zh-TW" dirty="0"/>
              <a:t>instance</a:t>
            </a:r>
            <a:r>
              <a:rPr lang="zh-TW" altLang="en-US" dirty="0"/>
              <a:t> 也變多</a:t>
            </a:r>
            <a:endParaRPr lang="en-US" altLang="zh-TW" dirty="0"/>
          </a:p>
          <a:p>
            <a:pPr marL="139700" indent="0">
              <a:buNone/>
            </a:pPr>
            <a:r>
              <a:rPr lang="zh-TW" altLang="en-US" dirty="0"/>
              <a:t>管理的挑戰也變大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7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Granular </a:t>
            </a:r>
            <a:r>
              <a:rPr lang="zh-TW" altLang="en-US" dirty="0"/>
              <a:t>粒狀的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8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除了數量之外，複雜度也隨之升高。</a:t>
            </a:r>
            <a:endParaRPr lang="en-US" altLang="zh-TW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zh-TW" altLang="en-US" dirty="0"/>
              <a:t>每個服務 </a:t>
            </a:r>
            <a:r>
              <a:rPr lang="en-US" altLang="zh-TW" dirty="0"/>
              <a:t>(service) </a:t>
            </a:r>
            <a:r>
              <a:rPr lang="zh-TW" altLang="en-US" dirty="0"/>
              <a:t>及每個個體 </a:t>
            </a:r>
            <a:r>
              <a:rPr lang="en-US" altLang="zh-TW" dirty="0"/>
              <a:t>(instance) </a:t>
            </a:r>
            <a:r>
              <a:rPr lang="zh-TW" altLang="en-US" dirty="0"/>
              <a:t>都必須更精準的掌握其他服務的狀態 </a:t>
            </a:r>
            <a:r>
              <a:rPr lang="en-US" altLang="zh-TW" dirty="0"/>
              <a:t>(availability, </a:t>
            </a:r>
            <a:r>
              <a:rPr lang="en-US" altLang="zh-TW" dirty="0" err="1"/>
              <a:t>endpoitns</a:t>
            </a:r>
            <a:r>
              <a:rPr lang="en-US" altLang="zh-TW" dirty="0"/>
              <a:t>)</a:t>
            </a:r>
          </a:p>
          <a:p>
            <a:pPr marL="139700" indent="0">
              <a:buNone/>
            </a:pPr>
            <a:r>
              <a:rPr lang="zh-TW" altLang="en-US" dirty="0"/>
              <a:t>服務之間的通訊也越來越複雜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4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57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83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51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4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14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16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29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89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1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39541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844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633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1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20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20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Shape 6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80655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2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3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41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04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79FBDEAA-46ED-4A68-A55F-F830455D2CE7}" type="datetimeFigureOut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2019/1/22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ED3522C-9944-4E16-B07C-4FDDC028DFA0}" type="slidenum">
              <a:rPr lang="zh-TW" alt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  <a:cs typeface="+mn-cs"/>
              </a:rPr>
              <a:pPr defTabSz="685800">
                <a:buClrTx/>
              </a:pPr>
              <a:t>‹#›</a:t>
            </a:fld>
            <a:endParaRPr lang="zh-TW" alt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97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88" y="4686250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243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abbitmq.com/getstarte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hyperlink" Target="http://columns.chicken-house.net/" TargetMode="External"/><Relationship Id="rId4" Type="http://schemas.openxmlformats.org/officeDocument/2006/relationships/hyperlink" Target="https://www.facebook.com/andrew.blog.09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essage-queue/" TargetMode="External"/><Relationship Id="rId2" Type="http://schemas.openxmlformats.org/officeDocument/2006/relationships/hyperlink" Target="https://docs.microsoft.com/en-us/azure/architecture/guide/architecture-styles/web-queue-work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azure/architecture/patterns/category/messaging" TargetMode="External"/><Relationship Id="rId5" Type="http://schemas.openxmlformats.org/officeDocument/2006/relationships/hyperlink" Target="https://dev.to/matteojoliveau/microservices-communications-why-you-should-switch-to-message-queues--48ia" TargetMode="External"/><Relationship Id="rId4" Type="http://schemas.openxmlformats.org/officeDocument/2006/relationships/hyperlink" Target="https://aws.amazon.com/message-queue/benefit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message-queu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aws.amazon.com/message-queue/benefi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qs/" TargetMode="External"/><Relationship Id="rId2" Type="http://schemas.openxmlformats.org/officeDocument/2006/relationships/hyperlink" Target="https://aws.amazon.com/message-queu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594764" y="1444429"/>
            <a:ext cx="72429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zh-TW" altLang="en-US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微服務基礎建設 </a:t>
            </a:r>
            <a:r>
              <a:rPr lang="en-US" altLang="zh-TW" sz="3150" b="1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 Message Queue</a:t>
            </a:r>
            <a:endParaRPr lang="zh-TW" altLang="en-US" sz="3150" b="1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594764" y="2685545"/>
            <a:ext cx="6312876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buClrTx/>
            </a:pPr>
            <a:r>
              <a:rPr lang="en-US" altLang="zh-TW" sz="150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Andrew Wu, Chief Architect @ 91APP</a:t>
            </a:r>
          </a:p>
          <a:p>
            <a:pPr algn="r" defTabSz="685800">
              <a:buClrTx/>
            </a:pPr>
            <a:endParaRPr lang="en-US" altLang="zh-TW" sz="150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algn="r" defTabSz="685800">
              <a:buClrTx/>
            </a:pPr>
            <a:r>
              <a:rPr lang="en-US" altLang="zh-TW" sz="1350" kern="1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Jan 23, 2019</a:t>
            </a:r>
            <a:endParaRPr lang="zh-TW" altLang="en-US" sz="1350" kern="1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629" y="2590041"/>
            <a:ext cx="1857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482" r="1280" b="26587"/>
          <a:stretch/>
        </p:blipFill>
        <p:spPr>
          <a:xfrm>
            <a:off x="9285063" y="2717569"/>
            <a:ext cx="1857375" cy="6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5C6D7E-CC73-47D5-8062-105C4895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 MQ: Queue + Exchange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FFE9DC-4AA4-4387-A932-D33E9B5C2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8"/>
          <a:stretch/>
        </p:blipFill>
        <p:spPr>
          <a:xfrm>
            <a:off x="359665" y="1237488"/>
            <a:ext cx="8229600" cy="20362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CBD874-D431-48C0-9305-A71286C6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3" y="3029873"/>
            <a:ext cx="7973568" cy="16942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B17364-DE21-4CE1-B126-98C0D449A7AF}"/>
              </a:ext>
            </a:extLst>
          </p:cNvPr>
          <p:cNvSpPr/>
          <p:nvPr/>
        </p:nvSpPr>
        <p:spPr bwMode="auto">
          <a:xfrm>
            <a:off x="3178089" y="1237488"/>
            <a:ext cx="2582632" cy="1786128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0AE743-7AD4-4D43-B262-64CF29B78FF4}"/>
              </a:ext>
            </a:extLst>
          </p:cNvPr>
          <p:cNvSpPr/>
          <p:nvPr/>
        </p:nvSpPr>
        <p:spPr bwMode="auto">
          <a:xfrm>
            <a:off x="5874190" y="3011568"/>
            <a:ext cx="2587598" cy="1662869"/>
          </a:xfrm>
          <a:prstGeom prst="rect">
            <a:avLst/>
          </a:prstGeom>
          <a:noFill/>
          <a:ln w="762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TW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9CBCA8-5284-4970-816F-7A60BD3D4D0D}"/>
              </a:ext>
            </a:extLst>
          </p:cNvPr>
          <p:cNvSpPr/>
          <p:nvPr/>
        </p:nvSpPr>
        <p:spPr>
          <a:xfrm>
            <a:off x="409044" y="4674437"/>
            <a:ext cx="4456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http://www.rabbitmq.com/getstarted.html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4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09013C9-A701-4B95-BA07-10C354A62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21967A67-66D2-4776-AB17-A2B292A7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716392"/>
            <a:ext cx="8466881" cy="1232700"/>
          </a:xfrm>
        </p:spPr>
        <p:txBody>
          <a:bodyPr/>
          <a:lstStyle/>
          <a:p>
            <a:r>
              <a:rPr lang="en-US" dirty="0"/>
              <a:t>NineYi.Msa.Infra.Messaging.*</a:t>
            </a:r>
          </a:p>
        </p:txBody>
      </p:sp>
    </p:spTree>
    <p:extLst>
      <p:ext uri="{BB962C8B-B14F-4D97-AF65-F5344CB8AC3E}">
        <p14:creationId xmlns:p14="http://schemas.microsoft.com/office/powerpoint/2010/main" val="326903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(One-Way Async)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&lt;Message&gt;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677382" y="1487347"/>
            <a:ext cx="2505919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&lt;Message&gt;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Message</a:t>
            </a:r>
          </a:p>
        </p:txBody>
      </p:sp>
    </p:spTree>
    <p:extLst>
      <p:ext uri="{BB962C8B-B14F-4D97-AF65-F5344CB8AC3E}">
        <p14:creationId xmlns:p14="http://schemas.microsoft.com/office/powerpoint/2010/main" val="70068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98F28D-FEEC-40F1-A296-234EE77A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 (Two-Way RPC)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453678F-D1FE-4DE1-87D3-45DE5326C76E}"/>
              </a:ext>
            </a:extLst>
          </p:cNvPr>
          <p:cNvSpPr/>
          <p:nvPr/>
        </p:nvSpPr>
        <p:spPr>
          <a:xfrm>
            <a:off x="740780" y="1487347"/>
            <a:ext cx="2789500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MessageClient</a:t>
            </a:r>
            <a:r>
              <a:rPr lang="en-US" dirty="0"/>
              <a:t>&lt;Input, Output&gt;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A0DA162-FA01-412D-8387-BD903EFBEFD0}"/>
              </a:ext>
            </a:extLst>
          </p:cNvPr>
          <p:cNvSpPr/>
          <p:nvPr/>
        </p:nvSpPr>
        <p:spPr>
          <a:xfrm>
            <a:off x="5034988" y="1487347"/>
            <a:ext cx="3148314" cy="9086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MessageWorker</a:t>
            </a:r>
            <a:r>
              <a:rPr lang="en-US" dirty="0"/>
              <a:t>&lt;Input, Output&gt;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65E30-C17E-4E02-A1B9-03A16EA652B1}"/>
              </a:ext>
            </a:extLst>
          </p:cNvPr>
          <p:cNvSpPr/>
          <p:nvPr/>
        </p:nvSpPr>
        <p:spPr>
          <a:xfrm>
            <a:off x="2286000" y="2896565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箭號: 上彎 12">
            <a:extLst>
              <a:ext uri="{FF2B5EF4-FFF2-40B4-BE49-F238E27FC236}">
                <a16:creationId xmlns:a16="http://schemas.microsoft.com/office/drawing/2014/main" id="{9C401B9A-425F-450E-859E-763EB60092D6}"/>
              </a:ext>
            </a:extLst>
          </p:cNvPr>
          <p:cNvSpPr/>
          <p:nvPr/>
        </p:nvSpPr>
        <p:spPr>
          <a:xfrm>
            <a:off x="6921661" y="2656386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箭號: 上彎 13">
            <a:extLst>
              <a:ext uri="{FF2B5EF4-FFF2-40B4-BE49-F238E27FC236}">
                <a16:creationId xmlns:a16="http://schemas.microsoft.com/office/drawing/2014/main" id="{D5CBD5BF-7188-4490-B469-7935020D753B}"/>
              </a:ext>
            </a:extLst>
          </p:cNvPr>
          <p:cNvSpPr/>
          <p:nvPr/>
        </p:nvSpPr>
        <p:spPr>
          <a:xfrm rot="5400000">
            <a:off x="1687010" y="2721499"/>
            <a:ext cx="457200" cy="509286"/>
          </a:xfrm>
          <a:prstGeom prst="bentUp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圖: 程序 10">
            <a:extLst>
              <a:ext uri="{FF2B5EF4-FFF2-40B4-BE49-F238E27FC236}">
                <a16:creationId xmlns:a16="http://schemas.microsoft.com/office/drawing/2014/main" id="{874DD24A-132A-4306-8FE7-26FC8BF144BC}"/>
              </a:ext>
            </a:extLst>
          </p:cNvPr>
          <p:cNvSpPr/>
          <p:nvPr/>
        </p:nvSpPr>
        <p:spPr>
          <a:xfrm>
            <a:off x="2222339" y="2911029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摺角紙張 14">
            <a:extLst>
              <a:ext uri="{FF2B5EF4-FFF2-40B4-BE49-F238E27FC236}">
                <a16:creationId xmlns:a16="http://schemas.microsoft.com/office/drawing/2014/main" id="{C41FFE60-A58A-4EB0-884F-980F6B023F1D}"/>
              </a:ext>
            </a:extLst>
          </p:cNvPr>
          <p:cNvSpPr/>
          <p:nvPr/>
        </p:nvSpPr>
        <p:spPr>
          <a:xfrm>
            <a:off x="2430684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摺角紙張 15">
            <a:extLst>
              <a:ext uri="{FF2B5EF4-FFF2-40B4-BE49-F238E27FC236}">
                <a16:creationId xmlns:a16="http://schemas.microsoft.com/office/drawing/2014/main" id="{C8EE8AE3-E278-4EF4-B90C-3BCD66187168}"/>
              </a:ext>
            </a:extLst>
          </p:cNvPr>
          <p:cNvSpPr/>
          <p:nvPr/>
        </p:nvSpPr>
        <p:spPr>
          <a:xfrm>
            <a:off x="2980482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摺角紙張 16">
            <a:extLst>
              <a:ext uri="{FF2B5EF4-FFF2-40B4-BE49-F238E27FC236}">
                <a16:creationId xmlns:a16="http://schemas.microsoft.com/office/drawing/2014/main" id="{E2664626-4B98-4701-81A6-658091A91594}"/>
              </a:ext>
            </a:extLst>
          </p:cNvPr>
          <p:cNvSpPr/>
          <p:nvPr/>
        </p:nvSpPr>
        <p:spPr>
          <a:xfrm>
            <a:off x="6371863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摺角紙張 17">
            <a:extLst>
              <a:ext uri="{FF2B5EF4-FFF2-40B4-BE49-F238E27FC236}">
                <a16:creationId xmlns:a16="http://schemas.microsoft.com/office/drawing/2014/main" id="{CDB028C6-E484-4E7D-93A3-6660C14E244E}"/>
              </a:ext>
            </a:extLst>
          </p:cNvPr>
          <p:cNvSpPr/>
          <p:nvPr/>
        </p:nvSpPr>
        <p:spPr>
          <a:xfrm>
            <a:off x="3530280" y="2780865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B50861B-F466-495C-87DD-DB3F3471E9A0}"/>
              </a:ext>
            </a:extLst>
          </p:cNvPr>
          <p:cNvSpPr txBox="1"/>
          <p:nvPr/>
        </p:nvSpPr>
        <p:spPr>
          <a:xfrm>
            <a:off x="2355448" y="3379808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Input Message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B3BAE-D793-4AC9-AE9C-2E1EBD39DBD3}"/>
              </a:ext>
            </a:extLst>
          </p:cNvPr>
          <p:cNvSpPr/>
          <p:nvPr/>
        </p:nvSpPr>
        <p:spPr>
          <a:xfrm>
            <a:off x="2286000" y="4015013"/>
            <a:ext cx="4572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流程圖: 程序 22">
            <a:extLst>
              <a:ext uri="{FF2B5EF4-FFF2-40B4-BE49-F238E27FC236}">
                <a16:creationId xmlns:a16="http://schemas.microsoft.com/office/drawing/2014/main" id="{5735DD59-F26E-4CA6-A769-03C817F4DC96}"/>
              </a:ext>
            </a:extLst>
          </p:cNvPr>
          <p:cNvSpPr/>
          <p:nvPr/>
        </p:nvSpPr>
        <p:spPr>
          <a:xfrm>
            <a:off x="2222339" y="4029477"/>
            <a:ext cx="4751408" cy="4282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: 摺角紙張 23">
            <a:extLst>
              <a:ext uri="{FF2B5EF4-FFF2-40B4-BE49-F238E27FC236}">
                <a16:creationId xmlns:a16="http://schemas.microsoft.com/office/drawing/2014/main" id="{07C2318C-E252-4E8D-9503-5DC7777ACC84}"/>
              </a:ext>
            </a:extLst>
          </p:cNvPr>
          <p:cNvSpPr/>
          <p:nvPr/>
        </p:nvSpPr>
        <p:spPr>
          <a:xfrm>
            <a:off x="2430684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: 摺角紙張 24">
            <a:extLst>
              <a:ext uri="{FF2B5EF4-FFF2-40B4-BE49-F238E27FC236}">
                <a16:creationId xmlns:a16="http://schemas.microsoft.com/office/drawing/2014/main" id="{3D8F0145-A0E9-40A0-8DFB-E4AD72DE17C1}"/>
              </a:ext>
            </a:extLst>
          </p:cNvPr>
          <p:cNvSpPr/>
          <p:nvPr/>
        </p:nvSpPr>
        <p:spPr>
          <a:xfrm>
            <a:off x="5237549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: 摺角紙張 25">
            <a:extLst>
              <a:ext uri="{FF2B5EF4-FFF2-40B4-BE49-F238E27FC236}">
                <a16:creationId xmlns:a16="http://schemas.microsoft.com/office/drawing/2014/main" id="{52F991FA-C3F1-4B8E-9CD9-44DCFF96D074}"/>
              </a:ext>
            </a:extLst>
          </p:cNvPr>
          <p:cNvSpPr/>
          <p:nvPr/>
        </p:nvSpPr>
        <p:spPr>
          <a:xfrm>
            <a:off x="6371863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摺角紙張 26">
            <a:extLst>
              <a:ext uri="{FF2B5EF4-FFF2-40B4-BE49-F238E27FC236}">
                <a16:creationId xmlns:a16="http://schemas.microsoft.com/office/drawing/2014/main" id="{A89067DF-77BC-4590-AC5F-273EAC1FDB01}"/>
              </a:ext>
            </a:extLst>
          </p:cNvPr>
          <p:cNvSpPr/>
          <p:nvPr/>
        </p:nvSpPr>
        <p:spPr>
          <a:xfrm>
            <a:off x="5787347" y="3899313"/>
            <a:ext cx="405114" cy="428265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7A590E-22D2-4A19-A45C-2D7986355AC1}"/>
              </a:ext>
            </a:extLst>
          </p:cNvPr>
          <p:cNvSpPr txBox="1"/>
          <p:nvPr/>
        </p:nvSpPr>
        <p:spPr>
          <a:xfrm>
            <a:off x="2355448" y="4498256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Serialization Data Of Output Message</a:t>
            </a:r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17D59024-3C0C-4C40-8023-21FB5EAEA90D}"/>
              </a:ext>
            </a:extLst>
          </p:cNvPr>
          <p:cNvSpPr/>
          <p:nvPr/>
        </p:nvSpPr>
        <p:spPr>
          <a:xfrm rot="10800000">
            <a:off x="7037406" y="2656385"/>
            <a:ext cx="792865" cy="1718181"/>
          </a:xfrm>
          <a:prstGeom prst="bentArrow">
            <a:avLst>
              <a:gd name="adj1" fmla="val 13586"/>
              <a:gd name="adj2" fmla="val 18066"/>
              <a:gd name="adj3" fmla="val 2281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箭號: 彎曲 28">
            <a:extLst>
              <a:ext uri="{FF2B5EF4-FFF2-40B4-BE49-F238E27FC236}">
                <a16:creationId xmlns:a16="http://schemas.microsoft.com/office/drawing/2014/main" id="{5F820C0C-2A94-4C57-AB60-8B2BE9E1C887}"/>
              </a:ext>
            </a:extLst>
          </p:cNvPr>
          <p:cNvSpPr/>
          <p:nvPr/>
        </p:nvSpPr>
        <p:spPr>
          <a:xfrm rot="16200000">
            <a:off x="786695" y="3054663"/>
            <a:ext cx="1627022" cy="1012783"/>
          </a:xfrm>
          <a:prstGeom prst="bentArrow">
            <a:avLst>
              <a:gd name="adj1" fmla="val 11300"/>
              <a:gd name="adj2" fmla="val 11857"/>
              <a:gd name="adj3" fmla="val 21000"/>
              <a:gd name="adj4" fmla="val 4375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3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C2057-4AD8-4900-A4A5-76DB351F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除了這些，其他都抽象化封裝起來</a:t>
            </a:r>
            <a:r>
              <a:rPr lang="en-US" altLang="zh-TW" dirty="0"/>
              <a:t>…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6A8B7-87D7-4F7E-B93D-A65DE5EA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Developer Must Know:</a:t>
            </a:r>
          </a:p>
          <a:p>
            <a:pPr lvl="1"/>
            <a:r>
              <a:rPr lang="en-US" dirty="0"/>
              <a:t>Input Message</a:t>
            </a:r>
          </a:p>
          <a:p>
            <a:pPr lvl="1"/>
            <a:r>
              <a:rPr lang="en-US" dirty="0"/>
              <a:t>Output Message</a:t>
            </a:r>
          </a:p>
          <a:p>
            <a:pPr lvl="1"/>
            <a:r>
              <a:rPr lang="en-US" dirty="0"/>
              <a:t>Worker Process</a:t>
            </a:r>
          </a:p>
          <a:p>
            <a:r>
              <a:rPr lang="en-US" dirty="0" err="1"/>
              <a:t>Misc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Multi-Threads</a:t>
            </a:r>
          </a:p>
          <a:p>
            <a:pPr lvl="1"/>
            <a:r>
              <a:rPr lang="en-US" dirty="0"/>
              <a:t>Async / Await</a:t>
            </a:r>
          </a:p>
          <a:p>
            <a:pPr lvl="1"/>
            <a:r>
              <a:rPr lang="en-US" dirty="0"/>
              <a:t>Serialization, </a:t>
            </a:r>
            <a:r>
              <a:rPr lang="en-US" dirty="0" err="1"/>
              <a:t>TrackContext</a:t>
            </a:r>
            <a:r>
              <a:rPr lang="en-US" dirty="0"/>
              <a:t> Transform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2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#1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Work Queue(s)</a:t>
            </a:r>
          </a:p>
        </p:txBody>
      </p:sp>
      <p:pic>
        <p:nvPicPr>
          <p:cNvPr id="4098" name="Picture 2" descr="http://www.rabbitmq.com/img/tutorials/python-two.png">
            <a:extLst>
              <a:ext uri="{FF2B5EF4-FFF2-40B4-BE49-F238E27FC236}">
                <a16:creationId xmlns:a16="http://schemas.microsoft.com/office/drawing/2014/main" id="{EA77453D-1C49-48D7-8A2A-5463D383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29" y="1572768"/>
            <a:ext cx="4467418" cy="179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3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#2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Exchange Usage: Topic</a:t>
            </a:r>
          </a:p>
        </p:txBody>
      </p:sp>
      <p:pic>
        <p:nvPicPr>
          <p:cNvPr id="5122" name="Picture 2" descr="http://www.rabbitmq.com/img/tutorials/python-five.png">
            <a:extLst>
              <a:ext uri="{FF2B5EF4-FFF2-40B4-BE49-F238E27FC236}">
                <a16:creationId xmlns:a16="http://schemas.microsoft.com/office/drawing/2014/main" id="{67F989CC-3BF3-4137-B1DF-03E47997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40" y="1496072"/>
            <a:ext cx="4726840" cy="21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28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94B35-80BD-4F9E-949A-C3552FCE3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#3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225EF1-321E-4D8A-88DA-AD5050A42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RPC: Remote Procedure Call</a:t>
            </a:r>
          </a:p>
        </p:txBody>
      </p:sp>
      <p:pic>
        <p:nvPicPr>
          <p:cNvPr id="6146" name="Picture 2" descr="http://www.rabbitmq.com/img/tutorials/python-six.png">
            <a:extLst>
              <a:ext uri="{FF2B5EF4-FFF2-40B4-BE49-F238E27FC236}">
                <a16:creationId xmlns:a16="http://schemas.microsoft.com/office/drawing/2014/main" id="{653FF246-87CE-48DC-A865-A1A7AB4A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67968"/>
            <a:ext cx="5486400" cy="22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44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99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6032" y="563760"/>
            <a:ext cx="9009888" cy="3009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Inside Messaging…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CA1E6AA-536E-41E4-825D-C375FF8EB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</p:spPr>
        <p:txBody>
          <a:bodyPr/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643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Andrew Wu</a:t>
            </a:r>
            <a:r>
              <a:rPr lang="zh-TW" altLang="en-US" dirty="0"/>
              <a:t> 是誰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經歷</a:t>
            </a:r>
            <a:r>
              <a:rPr lang="en-US" altLang="zh-TW" dirty="0"/>
              <a:t>: 91APP, Chief Architect</a:t>
            </a:r>
          </a:p>
          <a:p>
            <a:pPr lvl="1"/>
            <a:r>
              <a:rPr lang="en-US" altLang="zh-TW" dirty="0"/>
              <a:t>Microsoft MVP</a:t>
            </a:r>
          </a:p>
          <a:p>
            <a:pPr lvl="1"/>
            <a:r>
              <a:rPr lang="zh-TW" altLang="en-US" dirty="0"/>
              <a:t>曾任</a:t>
            </a:r>
            <a:r>
              <a:rPr lang="en-US" altLang="zh-TW" dirty="0"/>
              <a:t>:</a:t>
            </a:r>
            <a:r>
              <a:rPr lang="zh-TW" altLang="en-US" dirty="0"/>
              <a:t> 一宇數位科技 技術長</a:t>
            </a:r>
            <a:endParaRPr lang="en-US" altLang="zh-TW" dirty="0"/>
          </a:p>
          <a:p>
            <a:pPr lvl="1"/>
            <a:r>
              <a:rPr lang="zh-TW" altLang="en-US" dirty="0"/>
              <a:t>資策會 雲端系列課程 </a:t>
            </a:r>
            <a:r>
              <a:rPr lang="en-US" altLang="zh-TW" dirty="0"/>
              <a:t>Azure PaaS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en-US" altLang="zh-TW" dirty="0"/>
              <a:t>Microsoft Azure Cafe, </a:t>
            </a:r>
            <a:r>
              <a:rPr lang="en-US" altLang="zh-TW" dirty="0" err="1"/>
              <a:t>TechDays</a:t>
            </a:r>
            <a:r>
              <a:rPr lang="en-US" altLang="zh-TW" dirty="0"/>
              <a:t>, TechEd </a:t>
            </a:r>
            <a:r>
              <a:rPr lang="zh-TW" altLang="en-US" dirty="0"/>
              <a:t>講師</a:t>
            </a:r>
            <a:endParaRPr lang="en-US" altLang="zh-TW" dirty="0"/>
          </a:p>
          <a:p>
            <a:pPr lvl="1"/>
            <a:r>
              <a:rPr lang="zh-TW" altLang="en-US" dirty="0"/>
              <a:t>專欄作家</a:t>
            </a:r>
            <a:endParaRPr lang="en-US" altLang="zh-TW" dirty="0"/>
          </a:p>
          <a:p>
            <a:pPr marL="38100" indent="0">
              <a:buNone/>
            </a:pPr>
            <a:endParaRPr lang="en-US" altLang="zh-TW" sz="1400" dirty="0"/>
          </a:p>
          <a:p>
            <a:pPr marL="38100" indent="0">
              <a:buNone/>
            </a:pPr>
            <a:r>
              <a:rPr lang="zh-TW" altLang="en-US" sz="1400" dirty="0"/>
              <a:t>談論各種軟體開發與設計的大小事，有 </a:t>
            </a:r>
            <a:r>
              <a:rPr lang="en-US" altLang="zh-TW" sz="1400" dirty="0"/>
              <a:t>20 </a:t>
            </a:r>
            <a:r>
              <a:rPr lang="zh-TW" altLang="en-US" sz="1400" dirty="0"/>
              <a:t>年的大型與雲端服務的開發經驗。喜歡研究各種技術背後的原理與實作細節，期許自己做個優秀的架構師。研究主題以</a:t>
            </a:r>
            <a:r>
              <a:rPr lang="en-US" altLang="zh-TW" sz="1400" dirty="0"/>
              <a:t>: .NET / C# / OOP / Container / </a:t>
            </a:r>
            <a:r>
              <a:rPr lang="en-US" altLang="zh-TW" sz="1400" dirty="0" err="1"/>
              <a:t>Microservices</a:t>
            </a:r>
            <a:r>
              <a:rPr lang="en-US" altLang="zh-TW" sz="1400" dirty="0"/>
              <a:t> / Distributed System </a:t>
            </a:r>
            <a:r>
              <a:rPr lang="zh-TW" altLang="en-US" sz="1400" dirty="0"/>
              <a:t>為主軸，同時在部落格上也持續分享相關主題的一系列文章。期許能將這些領域的實作經驗分享到社群。</a:t>
            </a:r>
          </a:p>
          <a:p>
            <a:pPr marL="38100" indent="0">
              <a:buNone/>
            </a:pPr>
            <a:endParaRPr lang="en-US" altLang="zh-TW" dirty="0"/>
          </a:p>
        </p:txBody>
      </p:sp>
      <p:pic>
        <p:nvPicPr>
          <p:cNvPr id="1026" name="Picture 2" descr="https://t.kfs.io/organization_resource_files/635/12380/175811_1453349433828_4420805_o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87" y="975467"/>
            <a:ext cx="1852313" cy="185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4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/ Await &amp; Parallel Process…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Skill: Thread Sync</a:t>
            </a:r>
          </a:p>
          <a:p>
            <a:pPr lvl="1"/>
            <a:r>
              <a:rPr lang="en-US" dirty="0" err="1"/>
              <a:t>ManualResetEvent</a:t>
            </a:r>
            <a:endParaRPr lang="en-US" dirty="0"/>
          </a:p>
          <a:p>
            <a:pPr lvl="1"/>
            <a:r>
              <a:rPr lang="en-US" dirty="0" err="1"/>
              <a:t>AutoResetEvent</a:t>
            </a:r>
            <a:endParaRPr lang="en-US" dirty="0"/>
          </a:p>
          <a:p>
            <a:r>
              <a:rPr lang="en-US" dirty="0"/>
              <a:t>C# Async Wrap</a:t>
            </a:r>
          </a:p>
        </p:txBody>
      </p:sp>
    </p:spTree>
    <p:extLst>
      <p:ext uri="{BB962C8B-B14F-4D97-AF65-F5344CB8AC3E}">
        <p14:creationId xmlns:p14="http://schemas.microsoft.com/office/powerpoint/2010/main" val="356139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Scaling In Infra Way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Concept: Scale In / Out Automation</a:t>
            </a:r>
          </a:p>
          <a:p>
            <a:r>
              <a:rPr lang="en-US" dirty="0"/>
              <a:t>Your Application Must (when Scale Out):</a:t>
            </a:r>
          </a:p>
          <a:p>
            <a:pPr lvl="1"/>
            <a:r>
              <a:rPr lang="en-US" dirty="0"/>
              <a:t>Self Host</a:t>
            </a:r>
          </a:p>
          <a:p>
            <a:pPr lvl="1"/>
            <a:r>
              <a:rPr lang="en-US" dirty="0"/>
              <a:t>Pull Config</a:t>
            </a:r>
          </a:p>
          <a:p>
            <a:pPr lvl="1"/>
            <a:r>
              <a:rPr lang="en-US" dirty="0"/>
              <a:t>Pull Message</a:t>
            </a:r>
          </a:p>
          <a:p>
            <a:r>
              <a:rPr lang="en-US" dirty="0"/>
              <a:t>Your Application Must (when Scale In):</a:t>
            </a:r>
          </a:p>
          <a:p>
            <a:pPr lvl="1"/>
            <a:r>
              <a:rPr lang="en-US" dirty="0"/>
              <a:t>Handle OS Shutdown Event / Signal</a:t>
            </a:r>
          </a:p>
          <a:p>
            <a:pPr lvl="1"/>
            <a:r>
              <a:rPr lang="en-US" dirty="0"/>
              <a:t>Do Graceful Shutdown</a:t>
            </a:r>
          </a:p>
        </p:txBody>
      </p:sp>
    </p:spTree>
    <p:extLst>
      <p:ext uri="{BB962C8B-B14F-4D97-AF65-F5344CB8AC3E}">
        <p14:creationId xmlns:p14="http://schemas.microsoft.com/office/powerpoint/2010/main" val="2173243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SP.NET Core 1.x å 2.x éå° Web æç¨ç¨å¼ä¸­çèæ¯èçåºæ¯æ´ IWebHostï¼.NET Core 2.1 éå°ä½¿ç¨ä¸è¬ä¸»æ§å°æç¨ç¨å¼çèæ¯èçåºæ¯æ´ IHostã">
            <a:extLst>
              <a:ext uri="{FF2B5EF4-FFF2-40B4-BE49-F238E27FC236}">
                <a16:creationId xmlns:a16="http://schemas.microsoft.com/office/drawing/2014/main" id="{05A985CD-3B2B-4BBE-AD7D-D10A4ECC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978"/>
            <a:ext cx="9144000" cy="44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9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é¡å¥åè¡¨ï¼IWebHost å IHost å¯ä»¥è£è¼è¨±å¤æåï¼å®åç¹¼æ¿èª BackgroundServiceï¼è BackgroundService å¯¦ä½ IHostedServiceã">
            <a:extLst>
              <a:ext uri="{FF2B5EF4-FFF2-40B4-BE49-F238E27FC236}">
                <a16:creationId xmlns:a16="http://schemas.microsoft.com/office/drawing/2014/main" id="{EC77A0D1-2459-47FE-82BE-27183AC6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813"/>
            <a:ext cx="9144000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DB22D88-1A93-4EC1-9D9A-996FB556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E6A227-FFA5-4259-A31A-D3FFAE230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1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58783"/>
            <a:ext cx="9144001" cy="41409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zh-TW" altLang="en-US" sz="1350" kern="12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536448" y="776805"/>
            <a:ext cx="7543800" cy="17416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</a:t>
            </a:r>
          </a:p>
          <a:p>
            <a:pPr defTabSz="685800">
              <a:buClrTx/>
            </a:pP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歡迎到大會共筆頁面提問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685800">
              <a:buClrTx/>
            </a:pP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或是蒞臨 </a:t>
            </a:r>
            <a:r>
              <a:rPr lang="en-US" altLang="zh-TW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91APP </a:t>
            </a:r>
            <a:r>
              <a:rPr lang="zh-TW" altLang="en-US" sz="33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攤位分享心得</a:t>
            </a:r>
            <a:endParaRPr lang="en-US" altLang="zh-TW" sz="33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825038" y="3263946"/>
            <a:ext cx="7543800" cy="9350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zh-TW" altLang="en-US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請支持 安德魯的部落格 </a:t>
            </a: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https://www.facebook.com/andrew.blog.0928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altLang="zh-TW" sz="210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http://columns.chicken-house.net/</a:t>
            </a: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en-US" altLang="zh-TW" sz="210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 defTabSz="685800">
              <a:spcBef>
                <a:spcPts val="750"/>
              </a:spcBef>
              <a:buClrTx/>
            </a:pPr>
            <a:endParaRPr lang="zh-TW" altLang="en-US" sz="2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766" y="1378067"/>
            <a:ext cx="2792091" cy="2803395"/>
          </a:xfrm>
          <a:prstGeom prst="rect">
            <a:avLst/>
          </a:prstGeom>
        </p:spPr>
      </p:pic>
      <p:pic>
        <p:nvPicPr>
          <p:cNvPr id="9" name="Shape 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2972" y="2162506"/>
            <a:ext cx="1362075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CDDFD-F728-4A0B-89D6-D80A3CFA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Microservices</a:t>
            </a:r>
          </a:p>
        </p:txBody>
      </p:sp>
      <p:pic>
        <p:nvPicPr>
          <p:cNvPr id="3074" name="Picture 2" descr="æ¸ç±å°é¢">
            <a:extLst>
              <a:ext uri="{FF2B5EF4-FFF2-40B4-BE49-F238E27FC236}">
                <a16:creationId xmlns:a16="http://schemas.microsoft.com/office/drawing/2014/main" id="{ED20BB43-9698-4A94-8AE6-EE725053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80" y="1350816"/>
            <a:ext cx="26479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342272-D16A-4FD3-A99A-59F25B32D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42"/>
          <a:stretch/>
        </p:blipFill>
        <p:spPr>
          <a:xfrm>
            <a:off x="4347622" y="1243027"/>
            <a:ext cx="3082247" cy="36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Message Queue Concepts</a:t>
            </a:r>
          </a:p>
          <a:p>
            <a:r>
              <a:rPr lang="en-US" altLang="zh-TW" dirty="0"/>
              <a:t>NineYi.Msa.Infra.Messaging.*</a:t>
            </a:r>
          </a:p>
          <a:p>
            <a:r>
              <a:rPr lang="en-US" altLang="zh-TW" dirty="0"/>
              <a:t>Inside Messaging:</a:t>
            </a:r>
          </a:p>
          <a:p>
            <a:pPr lvl="1"/>
            <a:r>
              <a:rPr lang="en-US" altLang="zh-TW" dirty="0"/>
              <a:t>Thread Sync Basic</a:t>
            </a:r>
          </a:p>
          <a:p>
            <a:pPr lvl="1"/>
            <a:r>
              <a:rPr lang="en-US" altLang="zh-TW" dirty="0"/>
              <a:t>Cloud Native Concept: Auto Scaling</a:t>
            </a:r>
          </a:p>
          <a:p>
            <a:pPr lvl="1"/>
            <a:r>
              <a:rPr lang="en-US" altLang="zh-TW" dirty="0"/>
              <a:t>Auto Scaling In Infra Way, Not In Developer Way</a:t>
            </a:r>
          </a:p>
          <a:p>
            <a:r>
              <a:rPr lang="en-US" altLang="zh-TW" dirty="0"/>
              <a:t>DEMO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03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75BE676-D860-468D-9311-DAEA660C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21E39A-B199-406C-9A63-E91493405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Web-Queue-Worker architecture style</a:t>
            </a:r>
          </a:p>
          <a:p>
            <a:r>
              <a:rPr lang="en-US" b="1" dirty="0"/>
              <a:t>Messaging patterns</a:t>
            </a:r>
          </a:p>
          <a:p>
            <a:r>
              <a:rPr lang="en-US" b="1" dirty="0"/>
              <a:t>Microservices communications. Why you should switch to message queues</a:t>
            </a:r>
            <a:r>
              <a:rPr lang="en-US" dirty="0"/>
              <a:t>.</a:t>
            </a:r>
          </a:p>
          <a:p>
            <a:r>
              <a:rPr lang="en-US" b="1" dirty="0"/>
              <a:t>Benefits of Message Queues</a:t>
            </a:r>
          </a:p>
          <a:p>
            <a:r>
              <a:rPr lang="en-US" b="1" dirty="0"/>
              <a:t>What is a Message Queue?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7F50A-7C48-4362-BE02-CA763A62742F}"/>
              </a:ext>
            </a:extLst>
          </p:cNvPr>
          <p:cNvSpPr txBox="1"/>
          <p:nvPr/>
        </p:nvSpPr>
        <p:spPr>
          <a:xfrm>
            <a:off x="1469561" y="1709030"/>
            <a:ext cx="776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https://docs.microsoft.com/en-us/azure/architecture/guide/architecture-styles/web-queue-worker</a:t>
            </a:r>
            <a:endParaRPr lang="en-US" dirty="0"/>
          </a:p>
          <a:p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D965A3-4598-4155-81EE-C167D6196BC9}"/>
              </a:ext>
            </a:extLst>
          </p:cNvPr>
          <p:cNvSpPr txBox="1"/>
          <p:nvPr/>
        </p:nvSpPr>
        <p:spPr>
          <a:xfrm>
            <a:off x="1469561" y="4294695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36E493-4404-4E58-82D0-D22AB55D68EB}"/>
              </a:ext>
            </a:extLst>
          </p:cNvPr>
          <p:cNvSpPr txBox="1"/>
          <p:nvPr/>
        </p:nvSpPr>
        <p:spPr>
          <a:xfrm>
            <a:off x="1469561" y="3753870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BF4261-1FE5-4057-8D6F-77199D3B53D8}"/>
              </a:ext>
            </a:extLst>
          </p:cNvPr>
          <p:cNvSpPr txBox="1"/>
          <p:nvPr/>
        </p:nvSpPr>
        <p:spPr>
          <a:xfrm>
            <a:off x="1469561" y="3250010"/>
            <a:ext cx="887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https://dev.to/matteojoliveau/microservices-communications-why-you-should-switch-to-message-queues--48ia</a:t>
            </a:r>
            <a:endParaRPr lang="en-US" dirty="0"/>
          </a:p>
          <a:p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F63C29-CE1F-456C-87B2-2C25AB601898}"/>
              </a:ext>
            </a:extLst>
          </p:cNvPr>
          <p:cNvSpPr txBox="1"/>
          <p:nvPr/>
        </p:nvSpPr>
        <p:spPr>
          <a:xfrm>
            <a:off x="1469561" y="2217910"/>
            <a:ext cx="6588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https://docs.microsoft.com/en-us/azure/architecture/patterns/category/messaging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000" b="0" dirty="0"/>
            </a:br>
            <a:endParaRPr lang="en-US" b="0" dirty="0"/>
          </a:p>
        </p:txBody>
      </p:sp>
      <p:sp>
        <p:nvSpPr>
          <p:cNvPr id="14" name="副標題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82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B5698-D192-4A1E-835F-0FC7DF50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Message Queue?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76860-710D-4198-95EE-CB74EA02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ssage queue">
            <a:extLst>
              <a:ext uri="{FF2B5EF4-FFF2-40B4-BE49-F238E27FC236}">
                <a16:creationId xmlns:a16="http://schemas.microsoft.com/office/drawing/2014/main" id="{EEFD664A-2DA2-4E14-9C0F-295F51D2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5693"/>
            <a:ext cx="91440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essage queue">
            <a:extLst>
              <a:ext uri="{FF2B5EF4-FFF2-40B4-BE49-F238E27FC236}">
                <a16:creationId xmlns:a16="http://schemas.microsoft.com/office/drawing/2014/main" id="{A3E6900E-78D7-46F9-BE34-A4D49433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0" y="1360801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ssage queue">
            <a:extLst>
              <a:ext uri="{FF2B5EF4-FFF2-40B4-BE49-F238E27FC236}">
                <a16:creationId xmlns:a16="http://schemas.microsoft.com/office/drawing/2014/main" id="{C0F9B112-E19F-4BF5-B023-7345D588A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 t="30050" r="86477" b="17142"/>
          <a:stretch/>
        </p:blipFill>
        <p:spPr bwMode="auto">
          <a:xfrm>
            <a:off x="387751" y="3636659"/>
            <a:ext cx="850739" cy="96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ssage queue">
            <a:extLst>
              <a:ext uri="{FF2B5EF4-FFF2-40B4-BE49-F238E27FC236}">
                <a16:creationId xmlns:a16="http://schemas.microsoft.com/office/drawing/2014/main" id="{61FAF1E8-5452-4DF6-9A97-59155A5DE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1460641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ssage queue">
            <a:extLst>
              <a:ext uri="{FF2B5EF4-FFF2-40B4-BE49-F238E27FC236}">
                <a16:creationId xmlns:a16="http://schemas.microsoft.com/office/drawing/2014/main" id="{03E92700-95DB-4378-A41E-C4B18CB46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88" t="26035" r="4641" b="20641"/>
          <a:stretch/>
        </p:blipFill>
        <p:spPr bwMode="auto">
          <a:xfrm>
            <a:off x="7951803" y="3416688"/>
            <a:ext cx="792867" cy="9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11F3380-E598-4993-948B-9B965CDE1291}"/>
              </a:ext>
            </a:extLst>
          </p:cNvPr>
          <p:cNvSpPr txBox="1"/>
          <p:nvPr/>
        </p:nvSpPr>
        <p:spPr>
          <a:xfrm>
            <a:off x="457200" y="4714336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https://aws.amazon.com/message-queue/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qs_img_performance">
            <a:extLst>
              <a:ext uri="{FF2B5EF4-FFF2-40B4-BE49-F238E27FC236}">
                <a16:creationId xmlns:a16="http://schemas.microsoft.com/office/drawing/2014/main" id="{9F4992FF-1AFF-447C-8AFD-67E70A6BC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7" b="21481"/>
          <a:stretch/>
        </p:blipFill>
        <p:spPr bwMode="auto">
          <a:xfrm>
            <a:off x="5334000" y="1294800"/>
            <a:ext cx="3810000" cy="8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FCC9E96F-A363-4B30-A965-69407B02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Message Queues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CEE47A-E4F9-481E-A044-F30FCD9A7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Performance</a:t>
            </a:r>
          </a:p>
          <a:p>
            <a:endParaRPr lang="en-US" dirty="0"/>
          </a:p>
          <a:p>
            <a:r>
              <a:rPr lang="en-US" dirty="0"/>
              <a:t>Increased Reliability</a:t>
            </a:r>
          </a:p>
          <a:p>
            <a:endParaRPr lang="en-US" dirty="0"/>
          </a:p>
          <a:p>
            <a:r>
              <a:rPr lang="en-US" dirty="0"/>
              <a:t>Granular Scalability</a:t>
            </a:r>
          </a:p>
          <a:p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C6DF91-4ED7-44B0-93EC-99C28090B5D2}"/>
              </a:ext>
            </a:extLst>
          </p:cNvPr>
          <p:cNvSpPr/>
          <p:nvPr/>
        </p:nvSpPr>
        <p:spPr>
          <a:xfrm>
            <a:off x="399063" y="4675912"/>
            <a:ext cx="4172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https://aws.amazon.com/message-queue/benefits/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sqs_seo_reliability">
            <a:extLst>
              <a:ext uri="{FF2B5EF4-FFF2-40B4-BE49-F238E27FC236}">
                <a16:creationId xmlns:a16="http://schemas.microsoft.com/office/drawing/2014/main" id="{B185B6E3-0503-483B-BC5B-5B7DFC4E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19" y="1827292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qs_seo_scalability">
            <a:extLst>
              <a:ext uri="{FF2B5EF4-FFF2-40B4-BE49-F238E27FC236}">
                <a16:creationId xmlns:a16="http://schemas.microsoft.com/office/drawing/2014/main" id="{1C9788CB-18CA-4B39-8A4F-CB90AAEC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70" y="284817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D9A595E-468D-4EA9-8C30-6FF7AA6AC07C}"/>
              </a:ext>
            </a:extLst>
          </p:cNvPr>
          <p:cNvSpPr txBox="1"/>
          <p:nvPr/>
        </p:nvSpPr>
        <p:spPr>
          <a:xfrm>
            <a:off x="511434" y="1714822"/>
            <a:ext cx="500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Asynchronous communication, optimizing data flow.</a:t>
            </a:r>
          </a:p>
          <a:p>
            <a:r>
              <a:rPr lang="en-US" dirty="0"/>
              <a:t>Consumers process messages only when they are available.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DCAB05-15AF-4272-970D-F0301D8B1C87}"/>
              </a:ext>
            </a:extLst>
          </p:cNvPr>
          <p:cNvSpPr txBox="1"/>
          <p:nvPr/>
        </p:nvSpPr>
        <p:spPr>
          <a:xfrm>
            <a:off x="511434" y="2847785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Queues make your data persistent, and reduce the errors</a:t>
            </a:r>
          </a:p>
          <a:p>
            <a:r>
              <a:rPr lang="en-US" dirty="0"/>
              <a:t>that happen when different parts of your system go offline.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D4AA31-9F93-4842-B63B-6517BF8E80AF}"/>
              </a:ext>
            </a:extLst>
          </p:cNvPr>
          <p:cNvSpPr txBox="1"/>
          <p:nvPr/>
        </p:nvSpPr>
        <p:spPr>
          <a:xfrm>
            <a:off x="511434" y="3905562"/>
            <a:ext cx="5008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make it possible to scale precisely where </a:t>
            </a:r>
          </a:p>
          <a:p>
            <a:r>
              <a:rPr lang="en-US" dirty="0"/>
              <a:t>you need to. Producers, consumers and the queue itself can </a:t>
            </a:r>
          </a:p>
          <a:p>
            <a:r>
              <a:rPr lang="en-US" dirty="0"/>
              <a:t>all grow and shrink on demand.</a:t>
            </a:r>
          </a:p>
        </p:txBody>
      </p:sp>
    </p:spTree>
    <p:extLst>
      <p:ext uri="{BB962C8B-B14F-4D97-AF65-F5344CB8AC3E}">
        <p14:creationId xmlns:p14="http://schemas.microsoft.com/office/powerpoint/2010/main" val="13854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806B6DB-D39B-42F1-BCE7-27FE2566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Message Queues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093ED1-D110-4D56-8BC1-77558755C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Decoupling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Break Up Apps</a:t>
            </a:r>
          </a:p>
          <a:p>
            <a:pPr lvl="1"/>
            <a:r>
              <a:rPr lang="en-US" dirty="0"/>
              <a:t>Migrate to Microservices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Shift to Serverless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1AB8C2-BFA8-45FA-B908-1A30D58BDB3D}"/>
              </a:ext>
            </a:extLst>
          </p:cNvPr>
          <p:cNvSpPr txBox="1"/>
          <p:nvPr/>
        </p:nvSpPr>
        <p:spPr>
          <a:xfrm>
            <a:off x="503501" y="1770927"/>
            <a:ext cx="87046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queues remove dependencies between components and significantly simplify </a:t>
            </a:r>
          </a:p>
          <a:p>
            <a:r>
              <a:rPr lang="en-US" dirty="0"/>
              <a:t>the coding of decoupled applications. </a:t>
            </a:r>
            <a:r>
              <a:rPr lang="en-US" dirty="0">
                <a:hlinkClick r:id="rId2"/>
              </a:rPr>
              <a:t>Message queues</a:t>
            </a:r>
            <a:r>
              <a:rPr lang="en-US" dirty="0"/>
              <a:t> are an elegantly simple way to decouple </a:t>
            </a:r>
          </a:p>
          <a:p>
            <a:r>
              <a:rPr lang="en-US" dirty="0"/>
              <a:t>distributed systems, whether you're using monolithic applications, microservices or serverless architectures.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1CF139-52C0-42DA-95BC-1C4D96158825}"/>
              </a:ext>
            </a:extLst>
          </p:cNvPr>
          <p:cNvSpPr txBox="1"/>
          <p:nvPr/>
        </p:nvSpPr>
        <p:spPr>
          <a:xfrm>
            <a:off x="1006997" y="3240667"/>
            <a:ext cx="74751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 integration patterns that are based on events and asynchronous messaging </a:t>
            </a:r>
          </a:p>
          <a:p>
            <a:r>
              <a:rPr lang="en-US" dirty="0"/>
              <a:t>optimize scalability and resiliency. Use </a:t>
            </a:r>
            <a:r>
              <a:rPr lang="en-US" dirty="0">
                <a:hlinkClick r:id="rId3"/>
              </a:rPr>
              <a:t>message queuing services</a:t>
            </a:r>
            <a:r>
              <a:rPr lang="en-US" dirty="0"/>
              <a:t> to coordinate multiple </a:t>
            </a:r>
          </a:p>
          <a:p>
            <a:r>
              <a:rPr lang="en-US" dirty="0"/>
              <a:t>microservices, notify microservices of data changes, or as an event firehose to process IoT, </a:t>
            </a:r>
          </a:p>
          <a:p>
            <a:r>
              <a:rPr lang="en-US" dirty="0"/>
              <a:t>social and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648449129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47953</TotalTime>
  <Words>769</Words>
  <Application>Microsoft Office PowerPoint</Application>
  <PresentationFormat>如螢幕大小 (16:9)</PresentationFormat>
  <Paragraphs>129</Paragraphs>
  <Slides>28</Slides>
  <Notes>9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Swiss</vt:lpstr>
      <vt:lpstr>Office 佈景主題</vt:lpstr>
      <vt:lpstr>1_Office 佈景主題</vt:lpstr>
      <vt:lpstr>1_Swiss</vt:lpstr>
      <vt:lpstr>PowerPoint 簡報</vt:lpstr>
      <vt:lpstr>Andrew Wu 是誰?</vt:lpstr>
      <vt:lpstr>.NET Microservices</vt:lpstr>
      <vt:lpstr>AGENDA</vt:lpstr>
      <vt:lpstr>References:</vt:lpstr>
      <vt:lpstr> </vt:lpstr>
      <vt:lpstr>What is a Message Queue?</vt:lpstr>
      <vt:lpstr>Benefits of Message Queues</vt:lpstr>
      <vt:lpstr>Benefits of Message Queues</vt:lpstr>
      <vt:lpstr>Rabbit MQ: Queue + Exchange</vt:lpstr>
      <vt:lpstr> DEMO</vt:lpstr>
      <vt:lpstr>Design Concept (One-Way Async)</vt:lpstr>
      <vt:lpstr>Design Concept (Two-Way RPC)</vt:lpstr>
      <vt:lpstr>除了這些，其他都抽象化封裝起來…</vt:lpstr>
      <vt:lpstr>DEMO #1</vt:lpstr>
      <vt:lpstr>DEMO #2</vt:lpstr>
      <vt:lpstr>DEMO #3</vt:lpstr>
      <vt:lpstr>PowerPoint 簡報</vt:lpstr>
      <vt:lpstr> Inside Messaging…</vt:lpstr>
      <vt:lpstr>Async / Await &amp; Parallel Process…</vt:lpstr>
      <vt:lpstr>Auto Scaling In Infra Way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339</cp:revision>
  <dcterms:modified xsi:type="dcterms:W3CDTF">2019-01-22T01:20:20Z</dcterms:modified>
</cp:coreProperties>
</file>