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  <p:sldMasterId id="2147483666" r:id="rId2"/>
    <p:sldMasterId id="2147483678" r:id="rId3"/>
    <p:sldMasterId id="2147483690" r:id="rId4"/>
  </p:sldMasterIdLst>
  <p:notesMasterIdLst>
    <p:notesMasterId r:id="rId19"/>
  </p:notesMasterIdLst>
  <p:sldIdLst>
    <p:sldId id="447" r:id="rId5"/>
    <p:sldId id="527" r:id="rId6"/>
    <p:sldId id="449" r:id="rId7"/>
    <p:sldId id="529" r:id="rId8"/>
    <p:sldId id="454" r:id="rId9"/>
    <p:sldId id="451" r:id="rId10"/>
    <p:sldId id="530" r:id="rId11"/>
    <p:sldId id="533" r:id="rId12"/>
    <p:sldId id="531" r:id="rId13"/>
    <p:sldId id="532" r:id="rId14"/>
    <p:sldId id="534" r:id="rId15"/>
    <p:sldId id="487" r:id="rId16"/>
    <p:sldId id="526" r:id="rId17"/>
    <p:sldId id="448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4D4"/>
    <a:srgbClr val="F8F8F8"/>
    <a:srgbClr val="FFFF00"/>
    <a:srgbClr val="000000"/>
    <a:srgbClr val="FFFF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E06D3C-0EF4-45EC-B324-C17FE8BDEE0C}">
  <a:tblStyle styleId="{66E06D3C-0EF4-45EC-B324-C17FE8BDEE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672" autoAdjust="0"/>
  </p:normalViewPr>
  <p:slideViewPr>
    <p:cSldViewPr snapToGrid="0">
      <p:cViewPr varScale="1">
        <p:scale>
          <a:sx n="132" d="100"/>
          <a:sy n="132" d="100"/>
        </p:scale>
        <p:origin x="1258" y="91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724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59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6172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11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77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zh-TW" altLang="en-US" dirty="0"/>
              <a:t>除了數量之外，複雜度也隨之升高。</a:t>
            </a:r>
            <a:endParaRPr lang="en-US" altLang="zh-TW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zh-TW" altLang="en-US" dirty="0"/>
              <a:t>每個服務 </a:t>
            </a:r>
            <a:r>
              <a:rPr lang="en-US" altLang="zh-TW" dirty="0"/>
              <a:t>(service) </a:t>
            </a:r>
            <a:r>
              <a:rPr lang="zh-TW" altLang="en-US" dirty="0"/>
              <a:t>及每個個體 </a:t>
            </a:r>
            <a:r>
              <a:rPr lang="en-US" altLang="zh-TW" dirty="0"/>
              <a:t>(instance) </a:t>
            </a:r>
            <a:r>
              <a:rPr lang="zh-TW" altLang="en-US" dirty="0"/>
              <a:t>都必須更精準的掌握其他服務的狀態 </a:t>
            </a:r>
            <a:r>
              <a:rPr lang="en-US" altLang="zh-TW" dirty="0"/>
              <a:t>(availability, </a:t>
            </a:r>
            <a:r>
              <a:rPr lang="en-US" altLang="zh-TW" dirty="0" err="1"/>
              <a:t>endpoitns</a:t>
            </a:r>
            <a:r>
              <a:rPr lang="en-US" altLang="zh-TW" dirty="0"/>
              <a:t>)</a:t>
            </a:r>
          </a:p>
          <a:p>
            <a:pPr marL="139700" indent="0">
              <a:buNone/>
            </a:pPr>
            <a:r>
              <a:rPr lang="zh-TW" altLang="en-US" dirty="0"/>
              <a:t>服務之間的通訊也越來越複雜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747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63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cxnSp>
        <p:nvCxnSpPr>
          <p:cNvPr id="64" name="Shape 6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C49AA-455B-4247-BBAA-24C5D093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F0A37-BB4C-43D7-B636-267C7A22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4ED1C0-CC89-46E8-9822-DD4FE541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620520-3D8C-4274-8A73-8F6FD9ED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CCCF4E-C045-4456-8F8B-CA249BC0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2529E2-6911-4231-8734-68883191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57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AC7E5-7DB8-499D-B514-3C7F4FD8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544DF8-4B77-4FDD-B51A-09377B8CB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B1406A-202D-41E5-85E5-89188A82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6A5A6C-1AED-4B1C-8687-4F44683A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B75F5F-D2EE-4841-B4C5-E6CC347D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32E475-D197-48AC-9F89-0AA6F13D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6838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011E6-2330-47C7-A328-54B58AF8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727942-E63E-41EC-90C5-EE73DB552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104F5-738C-407C-9F61-CB8E1F0C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09B734-17B0-4D01-B69A-24774E1A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73B9B0-C1F2-46BA-B9F4-8D21B904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517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3C2B20-5F8B-49CA-8A11-48BB9BEED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8FE46F-6127-4D7B-BE33-DE069D723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45033-56AE-4E40-80CA-A38855D5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40AC23-0125-4CD4-A513-A06A4851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E4711A-214D-404C-8B44-4CFEFF8D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603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D770FF-C486-42D0-9123-ACFE2FF99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915CD9-B43A-4FC4-AFC7-74C21875A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673F7-E27E-4D67-A578-E345993D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372A0A-B2AF-466A-A33E-B7A7B53B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1347D7-FCED-438F-A579-479D4A3D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341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43E61-CCF3-4655-99C7-3F9BDEF7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F3371-CE99-4602-85D0-7576970D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BCF307-D2E5-4632-8CD2-5C433265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566177-8418-4DAA-B696-C76BF99F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64293C-48AE-4508-9A6D-172D11F9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149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5C16F-74B2-4FA0-9C90-4E249767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9341B3-E749-4524-9C9B-4261016B5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53BAAE-AA72-46AA-9EB4-14B90782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EAFBD-BAF3-4232-AE3F-9DAAC475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D41E42-C17B-4F5E-A435-7ACD273E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916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81071-B08F-4F1B-8B54-6D85BE5B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42A44E-B390-4D71-8B4E-BB19B702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CC1844-0294-45CA-ABC9-1C8967814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6CE8F-F572-4673-B82A-EAD0522A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4FFC9C-FC9A-4FDE-A922-E46741B4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B260D7-1DF1-4F5D-8E7F-BDE7C731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829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585A7-8372-4F82-969A-E05F40BA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2D1C22-B3F8-43EF-9BDF-D0B6B8C88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78E9C0-5205-4723-AC2D-5C9AE2EE3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99D65E-BE8D-444E-A747-006467791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C93974-09A6-4D38-8A59-E3C8036E0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36A817-9670-4A64-B9F7-7D7AA251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DACF6F-D1FC-4386-9A47-E34837C6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C626C9-0646-4350-B371-88C3790B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894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9B5ED-801B-4D9E-BE46-A78D4F51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463496-3FC5-4C53-8967-8561A255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82B4A6-2DDD-4612-9428-23FF95FE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066D27-9BCE-497F-B75E-719A8798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16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9" name="Shape 59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Shape 60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39541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15CB58-CBCD-4F49-99B4-F4D71EEA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37FB0F-14BC-49D8-81E6-BBFB73EE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529B5C-D2B1-4532-8384-CF1050FD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8446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C49AA-455B-4247-BBAA-24C5D093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F0A37-BB4C-43D7-B636-267C7A22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4ED1C0-CC89-46E8-9822-DD4FE541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620520-3D8C-4274-8A73-8F6FD9ED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CCCF4E-C045-4456-8F8B-CA249BC0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2529E2-6911-4231-8734-68883191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6330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AC7E5-7DB8-499D-B514-3C7F4FD8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544DF8-4B77-4FDD-B51A-09377B8CB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B1406A-202D-41E5-85E5-89188A82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6A5A6C-1AED-4B1C-8687-4F44683A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B75F5F-D2EE-4841-B4C5-E6CC347D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32E475-D197-48AC-9F89-0AA6F13D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2612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011E6-2330-47C7-A328-54B58AF8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727942-E63E-41EC-90C5-EE73DB552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104F5-738C-407C-9F61-CB8E1F0C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09B734-17B0-4D01-B69A-24774E1A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73B9B0-C1F2-46BA-B9F4-8D21B904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8420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3C2B20-5F8B-49CA-8A11-48BB9BEED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8FE46F-6127-4D7B-BE33-DE069D723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45033-56AE-4E40-80CA-A38855D5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40AC23-0125-4CD4-A513-A06A4851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E4711A-214D-404C-8B44-4CFEFF8D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2095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9" name="Shape 59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Shape 60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80655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hape 8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026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D770FF-C486-42D0-9123-ACFE2FF99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915CD9-B43A-4FC4-AFC7-74C21875A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673F7-E27E-4D67-A578-E345993D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372A0A-B2AF-466A-A33E-B7A7B53B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1347D7-FCED-438F-A579-479D4A3D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87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43E61-CCF3-4655-99C7-3F9BDEF7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F3371-CE99-4602-85D0-7576970D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BCF307-D2E5-4632-8CD2-5C433265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566177-8418-4DAA-B696-C76BF99F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64293C-48AE-4508-9A6D-172D11F9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74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5C16F-74B2-4FA0-9C90-4E249767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9341B3-E749-4524-9C9B-4261016B5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53BAAE-AA72-46AA-9EB4-14B90782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EAFBD-BAF3-4232-AE3F-9DAAC475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D41E42-C17B-4F5E-A435-7ACD273E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89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81071-B08F-4F1B-8B54-6D85BE5B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42A44E-B390-4D71-8B4E-BB19B702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CC1844-0294-45CA-ABC9-1C8967814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6CE8F-F572-4673-B82A-EAD0522A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4FFC9C-FC9A-4FDE-A922-E46741B4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B260D7-1DF1-4F5D-8E7F-BDE7C731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36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585A7-8372-4F82-969A-E05F40BA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2D1C22-B3F8-43EF-9BDF-D0B6B8C88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78E9C0-5205-4723-AC2D-5C9AE2EE3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99D65E-BE8D-444E-A747-006467791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C93974-09A6-4D38-8A59-E3C8036E0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36A817-9670-4A64-B9F7-7D7AA251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DACF6F-D1FC-4386-9A47-E34837C6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C626C9-0646-4350-B371-88C3790B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41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9B5ED-801B-4D9E-BE46-A78D4F51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463496-3FC5-4C53-8967-8561A255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82B4A6-2DDD-4612-9428-23FF95FE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066D27-9BCE-497F-B75E-719A8798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404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15CB58-CBCD-4F49-99B4-F4D71EEA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37FB0F-14BC-49D8-81E6-BBFB73EE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529B5C-D2B1-4532-8384-CF1050FD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37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7788" y="4686250"/>
            <a:ext cx="1362075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F44A3DA-480D-4767-9417-25C4929A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9B3AA2-0FEB-4111-BA19-6A13FA58B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4C7F95-95B6-4DA9-A47D-81507B71A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412903-E2B5-4486-BFD7-F326F8B2B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2936F5-B56D-4DBC-9AB5-991BCF956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61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F44A3DA-480D-4767-9417-25C4929A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9B3AA2-0FEB-4111-BA19-6A13FA58B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4C7F95-95B6-4DA9-A47D-81507B71A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412903-E2B5-4486-BFD7-F326F8B2B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2936F5-B56D-4DBC-9AB5-991BCF956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97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7788" y="4686250"/>
            <a:ext cx="1362075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2436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1.png"/><Relationship Id="rId5" Type="http://schemas.openxmlformats.org/officeDocument/2006/relationships/hyperlink" Target="http://columns.chicken-house.net/" TargetMode="External"/><Relationship Id="rId4" Type="http://schemas.openxmlformats.org/officeDocument/2006/relationships/hyperlink" Target="https://www.facebook.com/andrew.blog.092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message-queue/" TargetMode="External"/><Relationship Id="rId2" Type="http://schemas.openxmlformats.org/officeDocument/2006/relationships/hyperlink" Target="https://docs.microsoft.com/en-us/azure/architecture/guide/architecture-styles/web-queue-worker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en-us/azure/architecture/patterns/category/messaging" TargetMode="External"/><Relationship Id="rId5" Type="http://schemas.openxmlformats.org/officeDocument/2006/relationships/hyperlink" Target="https://dev.to/matteojoliveau/microservices-communications-why-you-should-switch-to-message-queues--48ia" TargetMode="External"/><Relationship Id="rId4" Type="http://schemas.openxmlformats.org/officeDocument/2006/relationships/hyperlink" Target="https://aws.amazon.com/message-queue/benefit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ws.amazon.com/message-queu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message-queue/benefit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sqs/" TargetMode="External"/><Relationship Id="rId2" Type="http://schemas.openxmlformats.org/officeDocument/2006/relationships/hyperlink" Target="https://aws.amazon.com/message-queue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CFD5839-C06B-4A34-8207-F76D21C47A2D}"/>
              </a:ext>
            </a:extLst>
          </p:cNvPr>
          <p:cNvSpPr txBox="1"/>
          <p:nvPr/>
        </p:nvSpPr>
        <p:spPr>
          <a:xfrm>
            <a:off x="594764" y="1444429"/>
            <a:ext cx="724295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buClrTx/>
            </a:pPr>
            <a:r>
              <a:rPr lang="zh-TW" altLang="en-US" sz="3150" b="1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微服務基礎建設 </a:t>
            </a:r>
            <a:r>
              <a:rPr lang="en-US" altLang="zh-TW" sz="3150" b="1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– Message Queue</a:t>
            </a:r>
            <a:endParaRPr lang="zh-TW" altLang="en-US" sz="3150" b="1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16C94E3-214D-4AE9-83B1-FF3E875A0ACC}"/>
              </a:ext>
            </a:extLst>
          </p:cNvPr>
          <p:cNvSpPr txBox="1"/>
          <p:nvPr/>
        </p:nvSpPr>
        <p:spPr>
          <a:xfrm>
            <a:off x="594764" y="2685545"/>
            <a:ext cx="6312876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buClrTx/>
            </a:pPr>
            <a:r>
              <a:rPr lang="en-US" altLang="zh-TW" sz="1500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Andrew Wu, Chief Architect @ 91APP</a:t>
            </a:r>
          </a:p>
          <a:p>
            <a:pPr algn="r" defTabSz="685800">
              <a:buClrTx/>
            </a:pPr>
            <a:endParaRPr lang="en-US" altLang="zh-TW" sz="15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algn="r" defTabSz="685800">
              <a:buClrTx/>
            </a:pPr>
            <a:r>
              <a:rPr lang="en-US" altLang="zh-TW" sz="1350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Jan 23, 2019</a:t>
            </a:r>
            <a:endParaRPr lang="zh-TW" altLang="en-US" sz="135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026" name="Picture 2" descr="http://columns.chicken-house.net/wp-content/uploads/MicrosoftMVP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29" y="2590041"/>
            <a:ext cx="18573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5"/>
          <a:srcRect l="482" r="1280" b="26587"/>
          <a:stretch/>
        </p:blipFill>
        <p:spPr>
          <a:xfrm>
            <a:off x="9285063" y="2717569"/>
            <a:ext cx="1857375" cy="6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6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D98F28D-FEEC-40F1-A296-234EE77A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 (One-Way Async)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453678F-D1FE-4DE1-87D3-45DE5326C76E}"/>
              </a:ext>
            </a:extLst>
          </p:cNvPr>
          <p:cNvSpPr/>
          <p:nvPr/>
        </p:nvSpPr>
        <p:spPr>
          <a:xfrm>
            <a:off x="740780" y="1487347"/>
            <a:ext cx="2505919" cy="9086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MessageClient</a:t>
            </a:r>
            <a:r>
              <a:rPr lang="en-US" dirty="0"/>
              <a:t>&lt;Message&gt;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A0DA162-FA01-412D-8387-BD903EFBEFD0}"/>
              </a:ext>
            </a:extLst>
          </p:cNvPr>
          <p:cNvSpPr/>
          <p:nvPr/>
        </p:nvSpPr>
        <p:spPr>
          <a:xfrm>
            <a:off x="5677382" y="1487347"/>
            <a:ext cx="2505919" cy="9086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MessageWorker</a:t>
            </a:r>
            <a:r>
              <a:rPr lang="en-US" dirty="0"/>
              <a:t>&lt;Message&gt;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965E30-C17E-4E02-A1B9-03A16EA652B1}"/>
              </a:ext>
            </a:extLst>
          </p:cNvPr>
          <p:cNvSpPr/>
          <p:nvPr/>
        </p:nvSpPr>
        <p:spPr>
          <a:xfrm>
            <a:off x="2286000" y="2896565"/>
            <a:ext cx="4572000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箭號: 上彎 12">
            <a:extLst>
              <a:ext uri="{FF2B5EF4-FFF2-40B4-BE49-F238E27FC236}">
                <a16:creationId xmlns:a16="http://schemas.microsoft.com/office/drawing/2014/main" id="{9C401B9A-425F-450E-859E-763EB60092D6}"/>
              </a:ext>
            </a:extLst>
          </p:cNvPr>
          <p:cNvSpPr/>
          <p:nvPr/>
        </p:nvSpPr>
        <p:spPr>
          <a:xfrm>
            <a:off x="6921661" y="2656386"/>
            <a:ext cx="457200" cy="509286"/>
          </a:xfrm>
          <a:prstGeom prst="bentUp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箭號: 上彎 13">
            <a:extLst>
              <a:ext uri="{FF2B5EF4-FFF2-40B4-BE49-F238E27FC236}">
                <a16:creationId xmlns:a16="http://schemas.microsoft.com/office/drawing/2014/main" id="{D5CBD5BF-7188-4490-B469-7935020D753B}"/>
              </a:ext>
            </a:extLst>
          </p:cNvPr>
          <p:cNvSpPr/>
          <p:nvPr/>
        </p:nvSpPr>
        <p:spPr>
          <a:xfrm rot="5400000">
            <a:off x="1687010" y="2721499"/>
            <a:ext cx="457200" cy="509286"/>
          </a:xfrm>
          <a:prstGeom prst="bentUp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流程圖: 程序 10">
            <a:extLst>
              <a:ext uri="{FF2B5EF4-FFF2-40B4-BE49-F238E27FC236}">
                <a16:creationId xmlns:a16="http://schemas.microsoft.com/office/drawing/2014/main" id="{874DD24A-132A-4306-8FE7-26FC8BF144BC}"/>
              </a:ext>
            </a:extLst>
          </p:cNvPr>
          <p:cNvSpPr/>
          <p:nvPr/>
        </p:nvSpPr>
        <p:spPr>
          <a:xfrm>
            <a:off x="2222339" y="2911029"/>
            <a:ext cx="4751408" cy="42826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: 摺角紙張 14">
            <a:extLst>
              <a:ext uri="{FF2B5EF4-FFF2-40B4-BE49-F238E27FC236}">
                <a16:creationId xmlns:a16="http://schemas.microsoft.com/office/drawing/2014/main" id="{C41FFE60-A58A-4EB0-884F-980F6B023F1D}"/>
              </a:ext>
            </a:extLst>
          </p:cNvPr>
          <p:cNvSpPr/>
          <p:nvPr/>
        </p:nvSpPr>
        <p:spPr>
          <a:xfrm>
            <a:off x="2430684" y="2780865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: 摺角紙張 15">
            <a:extLst>
              <a:ext uri="{FF2B5EF4-FFF2-40B4-BE49-F238E27FC236}">
                <a16:creationId xmlns:a16="http://schemas.microsoft.com/office/drawing/2014/main" id="{C8EE8AE3-E278-4EF4-B90C-3BCD66187168}"/>
              </a:ext>
            </a:extLst>
          </p:cNvPr>
          <p:cNvSpPr/>
          <p:nvPr/>
        </p:nvSpPr>
        <p:spPr>
          <a:xfrm>
            <a:off x="2980482" y="2780865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: 摺角紙張 16">
            <a:extLst>
              <a:ext uri="{FF2B5EF4-FFF2-40B4-BE49-F238E27FC236}">
                <a16:creationId xmlns:a16="http://schemas.microsoft.com/office/drawing/2014/main" id="{E2664626-4B98-4701-81A6-658091A91594}"/>
              </a:ext>
            </a:extLst>
          </p:cNvPr>
          <p:cNvSpPr/>
          <p:nvPr/>
        </p:nvSpPr>
        <p:spPr>
          <a:xfrm>
            <a:off x="6371863" y="2780865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: 摺角紙張 17">
            <a:extLst>
              <a:ext uri="{FF2B5EF4-FFF2-40B4-BE49-F238E27FC236}">
                <a16:creationId xmlns:a16="http://schemas.microsoft.com/office/drawing/2014/main" id="{CDB028C6-E484-4E7D-93A3-6660C14E244E}"/>
              </a:ext>
            </a:extLst>
          </p:cNvPr>
          <p:cNvSpPr/>
          <p:nvPr/>
        </p:nvSpPr>
        <p:spPr>
          <a:xfrm>
            <a:off x="3530280" y="2780865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B50861B-F466-495C-87DD-DB3F3471E9A0}"/>
              </a:ext>
            </a:extLst>
          </p:cNvPr>
          <p:cNvSpPr txBox="1"/>
          <p:nvPr/>
        </p:nvSpPr>
        <p:spPr>
          <a:xfrm>
            <a:off x="2355448" y="3379808"/>
            <a:ext cx="2603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Serialization Data Of Message</a:t>
            </a:r>
          </a:p>
        </p:txBody>
      </p:sp>
    </p:spTree>
    <p:extLst>
      <p:ext uri="{BB962C8B-B14F-4D97-AF65-F5344CB8AC3E}">
        <p14:creationId xmlns:p14="http://schemas.microsoft.com/office/powerpoint/2010/main" val="700683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D98F28D-FEEC-40F1-A296-234EE77A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 (Two-Way RPC)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453678F-D1FE-4DE1-87D3-45DE5326C76E}"/>
              </a:ext>
            </a:extLst>
          </p:cNvPr>
          <p:cNvSpPr/>
          <p:nvPr/>
        </p:nvSpPr>
        <p:spPr>
          <a:xfrm>
            <a:off x="740780" y="1487347"/>
            <a:ext cx="2789500" cy="9086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MessageClient</a:t>
            </a:r>
            <a:r>
              <a:rPr lang="en-US" dirty="0"/>
              <a:t>&lt;Input, Output&gt;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A0DA162-FA01-412D-8387-BD903EFBEFD0}"/>
              </a:ext>
            </a:extLst>
          </p:cNvPr>
          <p:cNvSpPr/>
          <p:nvPr/>
        </p:nvSpPr>
        <p:spPr>
          <a:xfrm>
            <a:off x="5034988" y="1487347"/>
            <a:ext cx="3148314" cy="9086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MessageWorker</a:t>
            </a:r>
            <a:r>
              <a:rPr lang="en-US" dirty="0"/>
              <a:t>&lt;Input, Output&gt;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965E30-C17E-4E02-A1B9-03A16EA652B1}"/>
              </a:ext>
            </a:extLst>
          </p:cNvPr>
          <p:cNvSpPr/>
          <p:nvPr/>
        </p:nvSpPr>
        <p:spPr>
          <a:xfrm>
            <a:off x="2286000" y="2896565"/>
            <a:ext cx="4572000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箭號: 上彎 12">
            <a:extLst>
              <a:ext uri="{FF2B5EF4-FFF2-40B4-BE49-F238E27FC236}">
                <a16:creationId xmlns:a16="http://schemas.microsoft.com/office/drawing/2014/main" id="{9C401B9A-425F-450E-859E-763EB60092D6}"/>
              </a:ext>
            </a:extLst>
          </p:cNvPr>
          <p:cNvSpPr/>
          <p:nvPr/>
        </p:nvSpPr>
        <p:spPr>
          <a:xfrm>
            <a:off x="6921661" y="2656386"/>
            <a:ext cx="457200" cy="509286"/>
          </a:xfrm>
          <a:prstGeom prst="bentUp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箭號: 上彎 13">
            <a:extLst>
              <a:ext uri="{FF2B5EF4-FFF2-40B4-BE49-F238E27FC236}">
                <a16:creationId xmlns:a16="http://schemas.microsoft.com/office/drawing/2014/main" id="{D5CBD5BF-7188-4490-B469-7935020D753B}"/>
              </a:ext>
            </a:extLst>
          </p:cNvPr>
          <p:cNvSpPr/>
          <p:nvPr/>
        </p:nvSpPr>
        <p:spPr>
          <a:xfrm rot="5400000">
            <a:off x="1687010" y="2721499"/>
            <a:ext cx="457200" cy="509286"/>
          </a:xfrm>
          <a:prstGeom prst="bentUp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流程圖: 程序 10">
            <a:extLst>
              <a:ext uri="{FF2B5EF4-FFF2-40B4-BE49-F238E27FC236}">
                <a16:creationId xmlns:a16="http://schemas.microsoft.com/office/drawing/2014/main" id="{874DD24A-132A-4306-8FE7-26FC8BF144BC}"/>
              </a:ext>
            </a:extLst>
          </p:cNvPr>
          <p:cNvSpPr/>
          <p:nvPr/>
        </p:nvSpPr>
        <p:spPr>
          <a:xfrm>
            <a:off x="2222339" y="2911029"/>
            <a:ext cx="4751408" cy="42826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: 摺角紙張 14">
            <a:extLst>
              <a:ext uri="{FF2B5EF4-FFF2-40B4-BE49-F238E27FC236}">
                <a16:creationId xmlns:a16="http://schemas.microsoft.com/office/drawing/2014/main" id="{C41FFE60-A58A-4EB0-884F-980F6B023F1D}"/>
              </a:ext>
            </a:extLst>
          </p:cNvPr>
          <p:cNvSpPr/>
          <p:nvPr/>
        </p:nvSpPr>
        <p:spPr>
          <a:xfrm>
            <a:off x="2430684" y="2780865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: 摺角紙張 15">
            <a:extLst>
              <a:ext uri="{FF2B5EF4-FFF2-40B4-BE49-F238E27FC236}">
                <a16:creationId xmlns:a16="http://schemas.microsoft.com/office/drawing/2014/main" id="{C8EE8AE3-E278-4EF4-B90C-3BCD66187168}"/>
              </a:ext>
            </a:extLst>
          </p:cNvPr>
          <p:cNvSpPr/>
          <p:nvPr/>
        </p:nvSpPr>
        <p:spPr>
          <a:xfrm>
            <a:off x="2980482" y="2780865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: 摺角紙張 16">
            <a:extLst>
              <a:ext uri="{FF2B5EF4-FFF2-40B4-BE49-F238E27FC236}">
                <a16:creationId xmlns:a16="http://schemas.microsoft.com/office/drawing/2014/main" id="{E2664626-4B98-4701-81A6-658091A91594}"/>
              </a:ext>
            </a:extLst>
          </p:cNvPr>
          <p:cNvSpPr/>
          <p:nvPr/>
        </p:nvSpPr>
        <p:spPr>
          <a:xfrm>
            <a:off x="6371863" y="2780865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: 摺角紙張 17">
            <a:extLst>
              <a:ext uri="{FF2B5EF4-FFF2-40B4-BE49-F238E27FC236}">
                <a16:creationId xmlns:a16="http://schemas.microsoft.com/office/drawing/2014/main" id="{CDB028C6-E484-4E7D-93A3-6660C14E244E}"/>
              </a:ext>
            </a:extLst>
          </p:cNvPr>
          <p:cNvSpPr/>
          <p:nvPr/>
        </p:nvSpPr>
        <p:spPr>
          <a:xfrm>
            <a:off x="3530280" y="2780865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B50861B-F466-495C-87DD-DB3F3471E9A0}"/>
              </a:ext>
            </a:extLst>
          </p:cNvPr>
          <p:cNvSpPr txBox="1"/>
          <p:nvPr/>
        </p:nvSpPr>
        <p:spPr>
          <a:xfrm>
            <a:off x="2355448" y="3379808"/>
            <a:ext cx="3050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Serialization Data Of Input Message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4B3BAE-D793-4AC9-AE9C-2E1EBD39DBD3}"/>
              </a:ext>
            </a:extLst>
          </p:cNvPr>
          <p:cNvSpPr/>
          <p:nvPr/>
        </p:nvSpPr>
        <p:spPr>
          <a:xfrm>
            <a:off x="2286000" y="4015013"/>
            <a:ext cx="4572000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流程圖: 程序 22">
            <a:extLst>
              <a:ext uri="{FF2B5EF4-FFF2-40B4-BE49-F238E27FC236}">
                <a16:creationId xmlns:a16="http://schemas.microsoft.com/office/drawing/2014/main" id="{5735DD59-F26E-4CA6-A769-03C817F4DC96}"/>
              </a:ext>
            </a:extLst>
          </p:cNvPr>
          <p:cNvSpPr/>
          <p:nvPr/>
        </p:nvSpPr>
        <p:spPr>
          <a:xfrm>
            <a:off x="2222339" y="4029477"/>
            <a:ext cx="4751408" cy="42826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: 摺角紙張 23">
            <a:extLst>
              <a:ext uri="{FF2B5EF4-FFF2-40B4-BE49-F238E27FC236}">
                <a16:creationId xmlns:a16="http://schemas.microsoft.com/office/drawing/2014/main" id="{07C2318C-E252-4E8D-9503-5DC7777ACC84}"/>
              </a:ext>
            </a:extLst>
          </p:cNvPr>
          <p:cNvSpPr/>
          <p:nvPr/>
        </p:nvSpPr>
        <p:spPr>
          <a:xfrm>
            <a:off x="2430684" y="3899313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: 摺角紙張 24">
            <a:extLst>
              <a:ext uri="{FF2B5EF4-FFF2-40B4-BE49-F238E27FC236}">
                <a16:creationId xmlns:a16="http://schemas.microsoft.com/office/drawing/2014/main" id="{3D8F0145-A0E9-40A0-8DFB-E4AD72DE17C1}"/>
              </a:ext>
            </a:extLst>
          </p:cNvPr>
          <p:cNvSpPr/>
          <p:nvPr/>
        </p:nvSpPr>
        <p:spPr>
          <a:xfrm>
            <a:off x="5237549" y="3899313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: 摺角紙張 25">
            <a:extLst>
              <a:ext uri="{FF2B5EF4-FFF2-40B4-BE49-F238E27FC236}">
                <a16:creationId xmlns:a16="http://schemas.microsoft.com/office/drawing/2014/main" id="{52F991FA-C3F1-4B8E-9CD9-44DCFF96D074}"/>
              </a:ext>
            </a:extLst>
          </p:cNvPr>
          <p:cNvSpPr/>
          <p:nvPr/>
        </p:nvSpPr>
        <p:spPr>
          <a:xfrm>
            <a:off x="6371863" y="3899313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: 摺角紙張 26">
            <a:extLst>
              <a:ext uri="{FF2B5EF4-FFF2-40B4-BE49-F238E27FC236}">
                <a16:creationId xmlns:a16="http://schemas.microsoft.com/office/drawing/2014/main" id="{A89067DF-77BC-4590-AC5F-273EAC1FDB01}"/>
              </a:ext>
            </a:extLst>
          </p:cNvPr>
          <p:cNvSpPr/>
          <p:nvPr/>
        </p:nvSpPr>
        <p:spPr>
          <a:xfrm>
            <a:off x="5787347" y="3899313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D7A590E-22D2-4A19-A45C-2D7986355AC1}"/>
              </a:ext>
            </a:extLst>
          </p:cNvPr>
          <p:cNvSpPr txBox="1"/>
          <p:nvPr/>
        </p:nvSpPr>
        <p:spPr>
          <a:xfrm>
            <a:off x="2355448" y="4498256"/>
            <a:ext cx="3190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Serialization Data Of Output Message</a:t>
            </a:r>
          </a:p>
        </p:txBody>
      </p:sp>
      <p:sp>
        <p:nvSpPr>
          <p:cNvPr id="2" name="箭號: 彎曲 1">
            <a:extLst>
              <a:ext uri="{FF2B5EF4-FFF2-40B4-BE49-F238E27FC236}">
                <a16:creationId xmlns:a16="http://schemas.microsoft.com/office/drawing/2014/main" id="{17D59024-3C0C-4C40-8023-21FB5EAEA90D}"/>
              </a:ext>
            </a:extLst>
          </p:cNvPr>
          <p:cNvSpPr/>
          <p:nvPr/>
        </p:nvSpPr>
        <p:spPr>
          <a:xfrm rot="10800000">
            <a:off x="7037406" y="2656385"/>
            <a:ext cx="792865" cy="1718181"/>
          </a:xfrm>
          <a:prstGeom prst="bentArrow">
            <a:avLst>
              <a:gd name="adj1" fmla="val 13586"/>
              <a:gd name="adj2" fmla="val 18066"/>
              <a:gd name="adj3" fmla="val 22810"/>
              <a:gd name="adj4" fmla="val 4375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箭號: 彎曲 28">
            <a:extLst>
              <a:ext uri="{FF2B5EF4-FFF2-40B4-BE49-F238E27FC236}">
                <a16:creationId xmlns:a16="http://schemas.microsoft.com/office/drawing/2014/main" id="{5F820C0C-2A94-4C57-AB60-8B2BE9E1C887}"/>
              </a:ext>
            </a:extLst>
          </p:cNvPr>
          <p:cNvSpPr/>
          <p:nvPr/>
        </p:nvSpPr>
        <p:spPr>
          <a:xfrm rot="16200000">
            <a:off x="786695" y="3054663"/>
            <a:ext cx="1627022" cy="1012783"/>
          </a:xfrm>
          <a:prstGeom prst="bentArrow">
            <a:avLst>
              <a:gd name="adj1" fmla="val 11300"/>
              <a:gd name="adj2" fmla="val 11857"/>
              <a:gd name="adj3" fmla="val 21000"/>
              <a:gd name="adj4" fmla="val 4375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238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4C2057-4AD8-4900-A4A5-76DB351F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除了這些，其他都抽象化封裝起來</a:t>
            </a:r>
            <a:r>
              <a:rPr lang="en-US" altLang="zh-TW" dirty="0"/>
              <a:t>…</a:t>
            </a: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06A8B7-87D7-4F7E-B93D-A65DE5EAC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Developer Must Know:</a:t>
            </a:r>
          </a:p>
          <a:p>
            <a:pPr lvl="1"/>
            <a:r>
              <a:rPr lang="en-US" dirty="0"/>
              <a:t>Input Message</a:t>
            </a:r>
          </a:p>
          <a:p>
            <a:pPr lvl="1"/>
            <a:r>
              <a:rPr lang="en-US" dirty="0"/>
              <a:t>Output Message</a:t>
            </a:r>
          </a:p>
          <a:p>
            <a:pPr lvl="1"/>
            <a:r>
              <a:rPr lang="en-US" dirty="0"/>
              <a:t>Worker Process</a:t>
            </a:r>
          </a:p>
          <a:p>
            <a:r>
              <a:rPr lang="en-US" dirty="0" err="1"/>
              <a:t>Misc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Multi-Threads</a:t>
            </a:r>
          </a:p>
          <a:p>
            <a:pPr lvl="1"/>
            <a:r>
              <a:rPr lang="en-US" dirty="0"/>
              <a:t>Async / Await</a:t>
            </a:r>
          </a:p>
          <a:p>
            <a:pPr lvl="1"/>
            <a:r>
              <a:rPr lang="en-US" dirty="0"/>
              <a:t>Serialization, </a:t>
            </a:r>
            <a:r>
              <a:rPr lang="en-US" dirty="0" err="1"/>
              <a:t>TrackContext</a:t>
            </a:r>
            <a:r>
              <a:rPr lang="en-US" dirty="0"/>
              <a:t> Transform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25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35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E1F926B-4632-4408-BD22-870A82FEAA9A}"/>
              </a:ext>
            </a:extLst>
          </p:cNvPr>
          <p:cNvSpPr/>
          <p:nvPr/>
        </p:nvSpPr>
        <p:spPr>
          <a:xfrm>
            <a:off x="-1" y="58783"/>
            <a:ext cx="9144001" cy="41409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zh-TW" altLang="en-US" sz="1350" kern="120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3">
            <a:extLst>
              <a:ext uri="{FF2B5EF4-FFF2-40B4-BE49-F238E27FC236}">
                <a16:creationId xmlns:a16="http://schemas.microsoft.com/office/drawing/2014/main" id="{28193064-3EA3-477B-9415-489BE10340B0}"/>
              </a:ext>
            </a:extLst>
          </p:cNvPr>
          <p:cNvSpPr txBox="1">
            <a:spLocks/>
          </p:cNvSpPr>
          <p:nvPr/>
        </p:nvSpPr>
        <p:spPr>
          <a:xfrm>
            <a:off x="536448" y="776805"/>
            <a:ext cx="7543800" cy="17416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buClrTx/>
            </a:pPr>
            <a:r>
              <a:rPr lang="zh-TW" altLang="en-US" sz="33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謝謝大家 </a:t>
            </a:r>
            <a:r>
              <a:rPr lang="en-US" altLang="zh-TW" sz="33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</a:t>
            </a:r>
          </a:p>
          <a:p>
            <a:pPr defTabSz="685800">
              <a:buClrTx/>
            </a:pPr>
            <a:endParaRPr lang="en-US" altLang="zh-TW" sz="33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685800">
              <a:buClrTx/>
            </a:pPr>
            <a:r>
              <a:rPr lang="zh-TW" altLang="en-US" sz="33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歡迎到大會共筆頁面提問</a:t>
            </a:r>
            <a:endParaRPr lang="en-US" altLang="zh-TW" sz="33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685800">
              <a:buClrTx/>
            </a:pPr>
            <a:r>
              <a:rPr lang="zh-TW" altLang="en-US" sz="33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或是蒞臨 </a:t>
            </a:r>
            <a:r>
              <a:rPr lang="en-US" altLang="zh-TW" sz="33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91APP </a:t>
            </a:r>
            <a:r>
              <a:rPr lang="zh-TW" altLang="en-US" sz="33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攤位分享心得</a:t>
            </a:r>
            <a:endParaRPr lang="en-US" altLang="zh-TW" sz="33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副標題 4">
            <a:extLst>
              <a:ext uri="{FF2B5EF4-FFF2-40B4-BE49-F238E27FC236}">
                <a16:creationId xmlns:a16="http://schemas.microsoft.com/office/drawing/2014/main" id="{080E3343-5A40-4557-862C-41B18225F86D}"/>
              </a:ext>
            </a:extLst>
          </p:cNvPr>
          <p:cNvSpPr txBox="1">
            <a:spLocks/>
          </p:cNvSpPr>
          <p:nvPr/>
        </p:nvSpPr>
        <p:spPr>
          <a:xfrm>
            <a:off x="825038" y="3263946"/>
            <a:ext cx="7543800" cy="93502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85800">
              <a:spcBef>
                <a:spcPts val="750"/>
              </a:spcBef>
              <a:buClrTx/>
            </a:pPr>
            <a:r>
              <a:rPr lang="zh-TW" altLang="en-US" sz="210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請支持 安德魯的部落格 </a:t>
            </a:r>
            <a:r>
              <a:rPr lang="en-US" altLang="zh-TW" sz="210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</a:p>
          <a:p>
            <a:pPr marL="171450" indent="-171450" defTabSz="685800">
              <a:spcBef>
                <a:spcPts val="750"/>
              </a:spcBef>
              <a:buClrTx/>
            </a:pPr>
            <a:r>
              <a:rPr lang="en-US" altLang="zh-TW" sz="210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https://www.facebook.com/andrew.blog.0928</a:t>
            </a:r>
            <a:endParaRPr lang="en-US" altLang="zh-TW" sz="210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 defTabSz="685800">
              <a:spcBef>
                <a:spcPts val="750"/>
              </a:spcBef>
              <a:buClrTx/>
            </a:pPr>
            <a:r>
              <a:rPr lang="en-US" altLang="zh-TW" sz="210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http://columns.chicken-house.net/</a:t>
            </a:r>
            <a:endParaRPr lang="en-US" altLang="zh-TW" sz="210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 defTabSz="685800">
              <a:spcBef>
                <a:spcPts val="750"/>
              </a:spcBef>
              <a:buClrTx/>
            </a:pPr>
            <a:endParaRPr lang="en-US" altLang="zh-TW" sz="210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 defTabSz="685800">
              <a:spcBef>
                <a:spcPts val="750"/>
              </a:spcBef>
              <a:buClrTx/>
            </a:pPr>
            <a:endParaRPr lang="zh-TW" altLang="en-US" sz="21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2AAD38E-62B6-4328-9054-729EE0350F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9766" y="1378067"/>
            <a:ext cx="2792091" cy="2803395"/>
          </a:xfrm>
          <a:prstGeom prst="rect">
            <a:avLst/>
          </a:prstGeom>
        </p:spPr>
      </p:pic>
      <p:pic>
        <p:nvPicPr>
          <p:cNvPr id="9" name="Shape 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62972" y="2162506"/>
            <a:ext cx="1362075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579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Andrew Wu</a:t>
            </a:r>
            <a:r>
              <a:rPr lang="zh-TW" altLang="en-US" dirty="0"/>
              <a:t> 是誰</a:t>
            </a:r>
            <a:r>
              <a:rPr lang="en-US" altLang="zh-TW" dirty="0"/>
              <a:t>?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經歷</a:t>
            </a:r>
            <a:r>
              <a:rPr lang="en-US" altLang="zh-TW" dirty="0"/>
              <a:t>: 91APP, Chief Architect</a:t>
            </a:r>
          </a:p>
          <a:p>
            <a:pPr lvl="1"/>
            <a:r>
              <a:rPr lang="en-US" altLang="zh-TW" dirty="0"/>
              <a:t>Microsoft MVP</a:t>
            </a:r>
          </a:p>
          <a:p>
            <a:pPr lvl="1"/>
            <a:r>
              <a:rPr lang="zh-TW" altLang="en-US" dirty="0"/>
              <a:t>曾任</a:t>
            </a:r>
            <a:r>
              <a:rPr lang="en-US" altLang="zh-TW" dirty="0"/>
              <a:t>:</a:t>
            </a:r>
            <a:r>
              <a:rPr lang="zh-TW" altLang="en-US" dirty="0"/>
              <a:t> 一宇數位科技 技術長</a:t>
            </a:r>
            <a:endParaRPr lang="en-US" altLang="zh-TW" dirty="0"/>
          </a:p>
          <a:p>
            <a:pPr lvl="1"/>
            <a:r>
              <a:rPr lang="zh-TW" altLang="en-US" dirty="0"/>
              <a:t>資策會 雲端系列課程 </a:t>
            </a:r>
            <a:r>
              <a:rPr lang="en-US" altLang="zh-TW" dirty="0"/>
              <a:t>Azure PaaS </a:t>
            </a:r>
            <a:r>
              <a:rPr lang="zh-TW" altLang="en-US" dirty="0"/>
              <a:t>講師</a:t>
            </a:r>
            <a:endParaRPr lang="en-US" altLang="zh-TW" dirty="0"/>
          </a:p>
          <a:p>
            <a:pPr lvl="1"/>
            <a:r>
              <a:rPr lang="en-US" altLang="zh-TW" dirty="0"/>
              <a:t>Microsoft Azure Cafe, </a:t>
            </a:r>
            <a:r>
              <a:rPr lang="en-US" altLang="zh-TW" dirty="0" err="1"/>
              <a:t>TechDays</a:t>
            </a:r>
            <a:r>
              <a:rPr lang="en-US" altLang="zh-TW" dirty="0"/>
              <a:t>, TechEd </a:t>
            </a:r>
            <a:r>
              <a:rPr lang="zh-TW" altLang="en-US" dirty="0"/>
              <a:t>講師</a:t>
            </a:r>
            <a:endParaRPr lang="en-US" altLang="zh-TW" dirty="0"/>
          </a:p>
          <a:p>
            <a:pPr lvl="1"/>
            <a:r>
              <a:rPr lang="zh-TW" altLang="en-US" dirty="0"/>
              <a:t>專欄作家</a:t>
            </a:r>
            <a:endParaRPr lang="en-US" altLang="zh-TW" dirty="0"/>
          </a:p>
          <a:p>
            <a:pPr marL="38100" indent="0">
              <a:buNone/>
            </a:pPr>
            <a:endParaRPr lang="en-US" altLang="zh-TW" sz="1400" dirty="0"/>
          </a:p>
          <a:p>
            <a:pPr marL="38100" indent="0">
              <a:buNone/>
            </a:pPr>
            <a:r>
              <a:rPr lang="zh-TW" altLang="en-US" sz="1400" dirty="0"/>
              <a:t>談論各種軟體開發與設計的大小事，有 </a:t>
            </a:r>
            <a:r>
              <a:rPr lang="en-US" altLang="zh-TW" sz="1400" dirty="0"/>
              <a:t>20 </a:t>
            </a:r>
            <a:r>
              <a:rPr lang="zh-TW" altLang="en-US" sz="1400" dirty="0"/>
              <a:t>年的大型與雲端服務的開發經驗。喜歡研究各種技術背後的原理與實作細節，期許自己做個優秀的架構師。研究主題以</a:t>
            </a:r>
            <a:r>
              <a:rPr lang="en-US" altLang="zh-TW" sz="1400" dirty="0"/>
              <a:t>: .NET / C# / OOP / Container / </a:t>
            </a:r>
            <a:r>
              <a:rPr lang="en-US" altLang="zh-TW" sz="1400" dirty="0" err="1"/>
              <a:t>Microservices</a:t>
            </a:r>
            <a:r>
              <a:rPr lang="en-US" altLang="zh-TW" sz="1400" dirty="0"/>
              <a:t> / Distributed System </a:t>
            </a:r>
            <a:r>
              <a:rPr lang="zh-TW" altLang="en-US" sz="1400" dirty="0"/>
              <a:t>為主軸，同時在部落格上也持續分享相關主題的一系列文章。期許能將這些領域的實作經驗分享到社群。</a:t>
            </a:r>
          </a:p>
          <a:p>
            <a:pPr marL="38100" indent="0">
              <a:buNone/>
            </a:pPr>
            <a:endParaRPr lang="en-US" altLang="zh-TW" dirty="0"/>
          </a:p>
        </p:txBody>
      </p:sp>
      <p:pic>
        <p:nvPicPr>
          <p:cNvPr id="1026" name="Picture 2" descr="https://t.kfs.io/organization_resource_files/635/12380/175811_1453349433828_4420805_o_origin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487" y="975467"/>
            <a:ext cx="1852313" cy="18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74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Message Queue Concepts</a:t>
            </a:r>
          </a:p>
          <a:p>
            <a:r>
              <a:rPr lang="en-US" altLang="zh-TW" dirty="0"/>
              <a:t>NineYi.Msa.Infra.Messaging.*</a:t>
            </a:r>
          </a:p>
          <a:p>
            <a:r>
              <a:rPr lang="en-US" altLang="zh-TW" dirty="0"/>
              <a:t>Inside Messaging:</a:t>
            </a:r>
          </a:p>
          <a:p>
            <a:pPr lvl="1"/>
            <a:r>
              <a:rPr lang="en-US" altLang="zh-TW" dirty="0"/>
              <a:t>Thread Sync Basic</a:t>
            </a:r>
          </a:p>
          <a:p>
            <a:pPr lvl="1"/>
            <a:r>
              <a:rPr lang="en-US" altLang="zh-TW" dirty="0"/>
              <a:t>Cloud Native Concept: Auto Scaling</a:t>
            </a:r>
          </a:p>
          <a:p>
            <a:pPr lvl="1"/>
            <a:r>
              <a:rPr lang="en-US" altLang="zh-TW" dirty="0"/>
              <a:t>Auto Scaling In Infra Way, Not In Developer Way</a:t>
            </a:r>
          </a:p>
          <a:p>
            <a:r>
              <a:rPr lang="en-US" altLang="zh-TW" dirty="0"/>
              <a:t>DEMO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5103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75BE676-D860-468D-9311-DAEA660C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921E39A-B199-406C-9A63-E91493405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Web-Queue-Worker architecture style</a:t>
            </a:r>
          </a:p>
          <a:p>
            <a:r>
              <a:rPr lang="en-US" b="1" dirty="0"/>
              <a:t>Messaging patterns</a:t>
            </a:r>
          </a:p>
          <a:p>
            <a:r>
              <a:rPr lang="en-US" b="1" dirty="0"/>
              <a:t>Microservices communications. Why you should switch to message queues</a:t>
            </a:r>
            <a:r>
              <a:rPr lang="en-US" dirty="0"/>
              <a:t>.</a:t>
            </a:r>
          </a:p>
          <a:p>
            <a:r>
              <a:rPr lang="en-US" b="1" dirty="0"/>
              <a:t>Benefits of Message Queues</a:t>
            </a:r>
          </a:p>
          <a:p>
            <a:r>
              <a:rPr lang="en-US" b="1" dirty="0"/>
              <a:t>What is a Message Queue?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0D7F50A-7C48-4362-BE02-CA763A62742F}"/>
              </a:ext>
            </a:extLst>
          </p:cNvPr>
          <p:cNvSpPr txBox="1"/>
          <p:nvPr/>
        </p:nvSpPr>
        <p:spPr>
          <a:xfrm>
            <a:off x="1469561" y="1709030"/>
            <a:ext cx="776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https://docs.microsoft.com/en-us/azure/architecture/guide/architecture-styles/web-queue-worker</a:t>
            </a:r>
            <a:endParaRPr lang="en-US" dirty="0"/>
          </a:p>
          <a:p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D965A3-4598-4155-81EE-C167D6196BC9}"/>
              </a:ext>
            </a:extLst>
          </p:cNvPr>
          <p:cNvSpPr txBox="1"/>
          <p:nvPr/>
        </p:nvSpPr>
        <p:spPr>
          <a:xfrm>
            <a:off x="1469561" y="4294695"/>
            <a:ext cx="3496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https://aws.amazon.com/message-queue/</a:t>
            </a:r>
            <a:endParaRPr lang="en-US" dirty="0"/>
          </a:p>
          <a:p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936E493-4404-4E58-82D0-D22AB55D68EB}"/>
              </a:ext>
            </a:extLst>
          </p:cNvPr>
          <p:cNvSpPr txBox="1"/>
          <p:nvPr/>
        </p:nvSpPr>
        <p:spPr>
          <a:xfrm>
            <a:off x="1469561" y="3753870"/>
            <a:ext cx="4172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https://aws.amazon.com/message-queue/benefits/</a:t>
            </a:r>
            <a:endParaRPr lang="en-US" dirty="0"/>
          </a:p>
          <a:p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CBF4261-1FE5-4057-8D6F-77199D3B53D8}"/>
              </a:ext>
            </a:extLst>
          </p:cNvPr>
          <p:cNvSpPr txBox="1"/>
          <p:nvPr/>
        </p:nvSpPr>
        <p:spPr>
          <a:xfrm>
            <a:off x="1469561" y="3250010"/>
            <a:ext cx="8877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https://dev.to/matteojoliveau/microservices-communications-why-you-should-switch-to-message-queues--48ia</a:t>
            </a:r>
            <a:endParaRPr lang="en-US" dirty="0"/>
          </a:p>
          <a:p>
            <a:endParaRPr 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FF63C29-CE1F-456C-87B2-2C25AB601898}"/>
              </a:ext>
            </a:extLst>
          </p:cNvPr>
          <p:cNvSpPr txBox="1"/>
          <p:nvPr/>
        </p:nvSpPr>
        <p:spPr>
          <a:xfrm>
            <a:off x="1469561" y="2217910"/>
            <a:ext cx="6588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https://docs.microsoft.com/en-us/azure/architecture/patterns/category/messaging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7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sz="6000" b="0" dirty="0"/>
            </a:br>
            <a:endParaRPr lang="en-US" b="0" dirty="0"/>
          </a:p>
        </p:txBody>
      </p:sp>
      <p:sp>
        <p:nvSpPr>
          <p:cNvPr id="14" name="副標題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51825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B5698-D192-4A1E-835F-0FC7DF509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Message Queue?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676860-710D-4198-95EE-CB74EA024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message queue">
            <a:extLst>
              <a:ext uri="{FF2B5EF4-FFF2-40B4-BE49-F238E27FC236}">
                <a16:creationId xmlns:a16="http://schemas.microsoft.com/office/drawing/2014/main" id="{EEFD664A-2DA2-4E14-9C0F-295F51D2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5693"/>
            <a:ext cx="91440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essage queue">
            <a:extLst>
              <a:ext uri="{FF2B5EF4-FFF2-40B4-BE49-F238E27FC236}">
                <a16:creationId xmlns:a16="http://schemas.microsoft.com/office/drawing/2014/main" id="{A3E6900E-78D7-46F9-BE34-A4D49433C0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9" t="30050" r="86477" b="17142"/>
          <a:stretch/>
        </p:blipFill>
        <p:spPr bwMode="auto">
          <a:xfrm>
            <a:off x="387750" y="1360801"/>
            <a:ext cx="850739" cy="96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essage queue">
            <a:extLst>
              <a:ext uri="{FF2B5EF4-FFF2-40B4-BE49-F238E27FC236}">
                <a16:creationId xmlns:a16="http://schemas.microsoft.com/office/drawing/2014/main" id="{C0F9B112-E19F-4BF5-B023-7345D588A6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9" t="30050" r="86477" b="17142"/>
          <a:stretch/>
        </p:blipFill>
        <p:spPr bwMode="auto">
          <a:xfrm>
            <a:off x="387751" y="3636659"/>
            <a:ext cx="850739" cy="96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essage queue">
            <a:extLst>
              <a:ext uri="{FF2B5EF4-FFF2-40B4-BE49-F238E27FC236}">
                <a16:creationId xmlns:a16="http://schemas.microsoft.com/office/drawing/2014/main" id="{61FAF1E8-5452-4DF6-9A97-59155A5DE6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88" t="26035" r="4641" b="20641"/>
          <a:stretch/>
        </p:blipFill>
        <p:spPr bwMode="auto">
          <a:xfrm>
            <a:off x="7951803" y="1460641"/>
            <a:ext cx="792867" cy="97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essage queue">
            <a:extLst>
              <a:ext uri="{FF2B5EF4-FFF2-40B4-BE49-F238E27FC236}">
                <a16:creationId xmlns:a16="http://schemas.microsoft.com/office/drawing/2014/main" id="{03E92700-95DB-4378-A41E-C4B18CB46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88" t="26035" r="4641" b="20641"/>
          <a:stretch/>
        </p:blipFill>
        <p:spPr bwMode="auto">
          <a:xfrm>
            <a:off x="7951803" y="3416688"/>
            <a:ext cx="792867" cy="97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11F3380-E598-4993-948B-9B965CDE1291}"/>
              </a:ext>
            </a:extLst>
          </p:cNvPr>
          <p:cNvSpPr txBox="1"/>
          <p:nvPr/>
        </p:nvSpPr>
        <p:spPr>
          <a:xfrm>
            <a:off x="457200" y="4714336"/>
            <a:ext cx="3496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https://aws.amazon.com/message-queue/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9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sqs_img_performance">
            <a:extLst>
              <a:ext uri="{FF2B5EF4-FFF2-40B4-BE49-F238E27FC236}">
                <a16:creationId xmlns:a16="http://schemas.microsoft.com/office/drawing/2014/main" id="{9F4992FF-1AFF-447C-8AFD-67E70A6BC4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17" b="21481"/>
          <a:stretch/>
        </p:blipFill>
        <p:spPr bwMode="auto">
          <a:xfrm>
            <a:off x="5334000" y="1294800"/>
            <a:ext cx="3810000" cy="8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FCC9E96F-A363-4B30-A965-69407B02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Message Queues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ACEE47A-E4F9-481E-A044-F30FCD9A7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Performance</a:t>
            </a:r>
          </a:p>
          <a:p>
            <a:endParaRPr lang="en-US" dirty="0"/>
          </a:p>
          <a:p>
            <a:r>
              <a:rPr lang="en-US" dirty="0"/>
              <a:t>Increased Reliability</a:t>
            </a:r>
          </a:p>
          <a:p>
            <a:endParaRPr lang="en-US" dirty="0"/>
          </a:p>
          <a:p>
            <a:r>
              <a:rPr lang="en-US" dirty="0"/>
              <a:t>Granular Scalability</a:t>
            </a:r>
          </a:p>
          <a:p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C6DF91-4ED7-44B0-93EC-99C28090B5D2}"/>
              </a:ext>
            </a:extLst>
          </p:cNvPr>
          <p:cNvSpPr/>
          <p:nvPr/>
        </p:nvSpPr>
        <p:spPr>
          <a:xfrm>
            <a:off x="399063" y="4675912"/>
            <a:ext cx="4172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https://aws.amazon.com/message-queue/benefits/</a:t>
            </a:r>
            <a:endParaRPr lang="en-US" dirty="0"/>
          </a:p>
          <a:p>
            <a:endParaRPr lang="en-US" dirty="0"/>
          </a:p>
        </p:txBody>
      </p:sp>
      <p:pic>
        <p:nvPicPr>
          <p:cNvPr id="2052" name="Picture 4" descr="sqs_seo_reliability">
            <a:extLst>
              <a:ext uri="{FF2B5EF4-FFF2-40B4-BE49-F238E27FC236}">
                <a16:creationId xmlns:a16="http://schemas.microsoft.com/office/drawing/2014/main" id="{B185B6E3-0503-483B-BC5B-5B7DFC4E4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719" y="1827292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qs_seo_scalability">
            <a:extLst>
              <a:ext uri="{FF2B5EF4-FFF2-40B4-BE49-F238E27FC236}">
                <a16:creationId xmlns:a16="http://schemas.microsoft.com/office/drawing/2014/main" id="{1C9788CB-18CA-4B39-8A4F-CB90AAEC8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70" y="2848178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D9A595E-468D-4EA9-8C30-6FF7AA6AC07C}"/>
              </a:ext>
            </a:extLst>
          </p:cNvPr>
          <p:cNvSpPr txBox="1"/>
          <p:nvPr/>
        </p:nvSpPr>
        <p:spPr>
          <a:xfrm>
            <a:off x="511434" y="1714822"/>
            <a:ext cx="5000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Asynchronous communication, optimizing data flow.</a:t>
            </a:r>
          </a:p>
          <a:p>
            <a:r>
              <a:rPr lang="en-US" dirty="0"/>
              <a:t>Consumers process messages only when they are available.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8DCAB05-15AF-4272-970D-F0301D8B1C87}"/>
              </a:ext>
            </a:extLst>
          </p:cNvPr>
          <p:cNvSpPr txBox="1"/>
          <p:nvPr/>
        </p:nvSpPr>
        <p:spPr>
          <a:xfrm>
            <a:off x="511434" y="2847785"/>
            <a:ext cx="4788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Queues make your data persistent, and reduce the errors</a:t>
            </a:r>
          </a:p>
          <a:p>
            <a:r>
              <a:rPr lang="en-US" dirty="0"/>
              <a:t>that happen when different parts of your system go offline.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5D4AA31-9F93-4842-B63B-6517BF8E80AF}"/>
              </a:ext>
            </a:extLst>
          </p:cNvPr>
          <p:cNvSpPr txBox="1"/>
          <p:nvPr/>
        </p:nvSpPr>
        <p:spPr>
          <a:xfrm>
            <a:off x="511434" y="3905562"/>
            <a:ext cx="50081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 queues make it possible to scale precisely where </a:t>
            </a:r>
          </a:p>
          <a:p>
            <a:r>
              <a:rPr lang="en-US" dirty="0"/>
              <a:t>you need to. Producers, consumers and the queue itself can </a:t>
            </a:r>
          </a:p>
          <a:p>
            <a:r>
              <a:rPr lang="en-US" dirty="0"/>
              <a:t>all grow and shrink on demand.</a:t>
            </a:r>
          </a:p>
        </p:txBody>
      </p:sp>
    </p:spTree>
    <p:extLst>
      <p:ext uri="{BB962C8B-B14F-4D97-AF65-F5344CB8AC3E}">
        <p14:creationId xmlns:p14="http://schemas.microsoft.com/office/powerpoint/2010/main" val="138544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806B6DB-D39B-42F1-BCE7-27FE2566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1093ED1-D110-4D56-8BC1-77558755C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Simplified Decoupling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Break Up Apps</a:t>
            </a:r>
          </a:p>
          <a:p>
            <a:pPr lvl="1"/>
            <a:r>
              <a:rPr lang="en-US" dirty="0"/>
              <a:t>Migrate to Microservices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Shift to Serverless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B1AB8C2-BFA8-45FA-B908-1A30D58BDB3D}"/>
              </a:ext>
            </a:extLst>
          </p:cNvPr>
          <p:cNvSpPr txBox="1"/>
          <p:nvPr/>
        </p:nvSpPr>
        <p:spPr>
          <a:xfrm>
            <a:off x="503501" y="1770927"/>
            <a:ext cx="87046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 queues remove dependencies between components and significantly simplify </a:t>
            </a:r>
          </a:p>
          <a:p>
            <a:r>
              <a:rPr lang="en-US" dirty="0"/>
              <a:t>the coding of decoupled applications. </a:t>
            </a:r>
            <a:r>
              <a:rPr lang="en-US" dirty="0">
                <a:hlinkClick r:id="rId2"/>
              </a:rPr>
              <a:t>Message queues</a:t>
            </a:r>
            <a:r>
              <a:rPr lang="en-US" dirty="0"/>
              <a:t> are an elegantly simple way to decouple </a:t>
            </a:r>
          </a:p>
          <a:p>
            <a:r>
              <a:rPr lang="en-US" dirty="0"/>
              <a:t>distributed systems, whether you're using monolithic applications, microservices or serverless architectures.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61CF139-52C0-42DA-95BC-1C4D96158825}"/>
              </a:ext>
            </a:extLst>
          </p:cNvPr>
          <p:cNvSpPr txBox="1"/>
          <p:nvPr/>
        </p:nvSpPr>
        <p:spPr>
          <a:xfrm>
            <a:off x="1006997" y="3240667"/>
            <a:ext cx="74751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Microservices integration patterns that are based on events and asynchronous messaging </a:t>
            </a:r>
          </a:p>
          <a:p>
            <a:r>
              <a:rPr lang="en-US" dirty="0"/>
              <a:t>optimize scalability and resiliency. Use </a:t>
            </a:r>
            <a:r>
              <a:rPr lang="en-US" dirty="0">
                <a:hlinkClick r:id="rId3"/>
              </a:rPr>
              <a:t>message queuing services</a:t>
            </a:r>
            <a:r>
              <a:rPr lang="en-US" dirty="0"/>
              <a:t> to coordinate multiple </a:t>
            </a:r>
          </a:p>
          <a:p>
            <a:r>
              <a:rPr lang="en-US" dirty="0"/>
              <a:t>microservices, notify microservices of data changes, or as an event firehose to process IoT, </a:t>
            </a:r>
          </a:p>
          <a:p>
            <a:r>
              <a:rPr lang="en-US" dirty="0"/>
              <a:t>social and real-time data.</a:t>
            </a:r>
          </a:p>
        </p:txBody>
      </p:sp>
    </p:spTree>
    <p:extLst>
      <p:ext uri="{BB962C8B-B14F-4D97-AF65-F5344CB8AC3E}">
        <p14:creationId xmlns:p14="http://schemas.microsoft.com/office/powerpoint/2010/main" val="1648449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209013C9-A701-4B95-BA07-10C354A62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DEMO</a:t>
            </a:r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21967A67-66D2-4776-AB17-A2B292A73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3716392"/>
            <a:ext cx="8466881" cy="1232700"/>
          </a:xfrm>
        </p:spPr>
        <p:txBody>
          <a:bodyPr/>
          <a:lstStyle/>
          <a:p>
            <a:r>
              <a:rPr lang="en-US" dirty="0"/>
              <a:t>NineYi.Msa.Infra.Messaging.*</a:t>
            </a:r>
          </a:p>
        </p:txBody>
      </p:sp>
    </p:spTree>
    <p:extLst>
      <p:ext uri="{BB962C8B-B14F-4D97-AF65-F5344CB8AC3E}">
        <p14:creationId xmlns:p14="http://schemas.microsoft.com/office/powerpoint/2010/main" val="3269030266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42831</TotalTime>
  <Words>605</Words>
  <Application>Microsoft Office PowerPoint</Application>
  <PresentationFormat>如螢幕大小 (16:9)</PresentationFormat>
  <Paragraphs>98</Paragraphs>
  <Slides>14</Slides>
  <Notes>8</Notes>
  <HiddenSlides>2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微軟正黑體</vt:lpstr>
      <vt:lpstr>Arial</vt:lpstr>
      <vt:lpstr>Calibri</vt:lpstr>
      <vt:lpstr>Calibri Light</vt:lpstr>
      <vt:lpstr>Swiss</vt:lpstr>
      <vt:lpstr>Office 佈景主題</vt:lpstr>
      <vt:lpstr>1_Office 佈景主題</vt:lpstr>
      <vt:lpstr>1_Swiss</vt:lpstr>
      <vt:lpstr>PowerPoint 簡報</vt:lpstr>
      <vt:lpstr>Andrew Wu 是誰?</vt:lpstr>
      <vt:lpstr>AGENDA</vt:lpstr>
      <vt:lpstr>References:</vt:lpstr>
      <vt:lpstr> </vt:lpstr>
      <vt:lpstr>What is a Message Queue?</vt:lpstr>
      <vt:lpstr>Benefits of Message Queues</vt:lpstr>
      <vt:lpstr>PowerPoint 簡報</vt:lpstr>
      <vt:lpstr> DEMO</vt:lpstr>
      <vt:lpstr>Design Concept (One-Way Async)</vt:lpstr>
      <vt:lpstr>Design Concept (Two-Way RPC)</vt:lpstr>
      <vt:lpstr>除了這些，其他都抽象化封裝起來…</vt:lpstr>
      <vt:lpstr>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328</cp:revision>
  <dcterms:modified xsi:type="dcterms:W3CDTF">2019-01-15T17:09:55Z</dcterms:modified>
</cp:coreProperties>
</file>