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69" r:id="rId5"/>
    <p:sldId id="273" r:id="rId6"/>
    <p:sldId id="281" r:id="rId7"/>
    <p:sldId id="277" r:id="rId8"/>
    <p:sldId id="264" r:id="rId9"/>
    <p:sldId id="268" r:id="rId10"/>
    <p:sldId id="285" r:id="rId11"/>
    <p:sldId id="282" r:id="rId12"/>
    <p:sldId id="286" r:id="rId13"/>
    <p:sldId id="283" r:id="rId14"/>
    <p:sldId id="275" r:id="rId15"/>
    <p:sldId id="284" r:id="rId16"/>
    <p:sldId id="276" r:id="rId17"/>
    <p:sldId id="279" r:id="rId18"/>
    <p:sldId id="278" r:id="rId19"/>
    <p:sldId id="272" r:id="rId20"/>
    <p:sldId id="267" r:id="rId21"/>
    <p:sldId id="265" r:id="rId22"/>
    <p:sldId id="280" r:id="rId23"/>
    <p:sldId id="262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D779"/>
    <a:srgbClr val="9FE4A6"/>
    <a:srgbClr val="C62A71"/>
    <a:srgbClr val="E323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773" y="62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D770FF-C486-42D0-9123-ACFE2FF99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7915CD9-B43A-4FC4-AFC7-74C21875A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F673F7-E27E-4D67-A578-E345993D9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DEAA-46ED-4A68-A55F-F830455D2CE7}" type="datetimeFigureOut">
              <a:rPr lang="zh-TW" altLang="en-US" smtClean="0"/>
              <a:t>2018/5/25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372A0A-B2AF-466A-A33E-B7A7B53B0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1347D7-FCED-438F-A579-479D4A3D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522C-9944-4E16-B07C-4FDDC028DF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9905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B011E6-2330-47C7-A328-54B58AF84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727942-E63E-41EC-90C5-EE73DB552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8104F5-738C-407C-9F61-CB8E1F0C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DEAA-46ED-4A68-A55F-F830455D2CE7}" type="datetimeFigureOut">
              <a:rPr lang="zh-TW" altLang="en-US" smtClean="0"/>
              <a:t>2018/5/25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09B734-17B0-4D01-B69A-24774E1AD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73B9B0-C1F2-46BA-B9F4-8D21B904F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522C-9944-4E16-B07C-4FDDC028DF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9135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93C2B20-5F8B-49CA-8A11-48BB9BEED4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D8FE46F-6127-4D7B-BE33-DE069D723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A45033-56AE-4E40-80CA-A38855D5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DEAA-46ED-4A68-A55F-F830455D2CE7}" type="datetimeFigureOut">
              <a:rPr lang="zh-TW" altLang="en-US" smtClean="0"/>
              <a:t>2018/5/25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40AC23-0125-4CD4-A513-A06A4851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E4711A-214D-404C-8B44-4CFEFF8D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522C-9944-4E16-B07C-4FDDC028DF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507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743E61-CCF3-4655-99C7-3F9BDEF7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7F3371-CE99-4602-85D0-7576970DA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BCF307-D2E5-4632-8CD2-5C4332653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DEAA-46ED-4A68-A55F-F830455D2CE7}" type="datetimeFigureOut">
              <a:rPr lang="zh-TW" altLang="en-US" smtClean="0"/>
              <a:t>2018/5/25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566177-8418-4DAA-B696-C76BF99FE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64293C-48AE-4508-9A6D-172D11F9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522C-9944-4E16-B07C-4FDDC028DF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101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D5C16F-74B2-4FA0-9C90-4E2497671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9341B3-E749-4524-9C9B-4261016B5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53BAAE-AA72-46AA-9EB4-14B907822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DEAA-46ED-4A68-A55F-F830455D2CE7}" type="datetimeFigureOut">
              <a:rPr lang="zh-TW" altLang="en-US" smtClean="0"/>
              <a:t>2018/5/25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8EAFBD-BAF3-4232-AE3F-9DAAC475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D41E42-C17B-4F5E-A435-7ACD273E3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522C-9944-4E16-B07C-4FDDC028DF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5079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681071-B08F-4F1B-8B54-6D85BE5B3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42A44E-B390-4D71-8B4E-BB19B702F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1CC1844-0294-45CA-ABC9-1C8967814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46CE8F-F572-4673-B82A-EAD0522AF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DEAA-46ED-4A68-A55F-F830455D2CE7}" type="datetimeFigureOut">
              <a:rPr lang="zh-TW" altLang="en-US" smtClean="0"/>
              <a:t>2018/5/25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4FFC9C-FC9A-4FDE-A922-E46741B4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B260D7-1DF1-4F5D-8E7F-BDE7C7314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522C-9944-4E16-B07C-4FDDC028DF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07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5585A7-8372-4F82-969A-E05F40BA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2D1C22-B3F8-43EF-9BDF-D0B6B8C88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78E9C0-5205-4723-AC2D-5C9AE2EE3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299D65E-BE8D-444E-A747-006467791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5C93974-09A6-4D38-8A59-E3C8036E0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436A817-9670-4A64-B9F7-7D7AA2518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DEAA-46ED-4A68-A55F-F830455D2CE7}" type="datetimeFigureOut">
              <a:rPr lang="zh-TW" altLang="en-US" smtClean="0"/>
              <a:t>2018/5/25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3DACF6F-D1FC-4386-9A47-E34837C6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CC626C9-0646-4350-B371-88C3790B5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522C-9944-4E16-B07C-4FDDC028DF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28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79B5ED-801B-4D9E-BE46-A78D4F51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0463496-3FC5-4C53-8967-8561A255D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DEAA-46ED-4A68-A55F-F830455D2CE7}" type="datetimeFigureOut">
              <a:rPr lang="zh-TW" altLang="en-US" smtClean="0"/>
              <a:t>2018/5/25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182B4A6-2DDD-4612-9428-23FF95FE8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8066D27-9BCE-497F-B75E-719A87988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522C-9944-4E16-B07C-4FDDC028DF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462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D15CB58-CBCD-4F49-99B4-F4D71EEA3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DEAA-46ED-4A68-A55F-F830455D2CE7}" type="datetimeFigureOut">
              <a:rPr lang="zh-TW" altLang="en-US" smtClean="0"/>
              <a:t>2018/5/25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E37FB0F-14BC-49D8-81E6-BBFB73EE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F529B5C-D2B1-4532-8384-CF1050FDB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522C-9944-4E16-B07C-4FDDC028DF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828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C49AA-455B-4247-BBAA-24C5D093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9F0A37-BB4C-43D7-B636-267C7A222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54ED1C0-CC89-46E8-9822-DD4FE5415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620520-3D8C-4274-8A73-8F6FD9ED8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DEAA-46ED-4A68-A55F-F830455D2CE7}" type="datetimeFigureOut">
              <a:rPr lang="zh-TW" altLang="en-US" smtClean="0"/>
              <a:t>2018/5/25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CCCF4E-C045-4456-8F8B-CA249BC0F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2529E2-6911-4231-8734-68883191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522C-9944-4E16-B07C-4FDDC028DF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6088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1AC7E5-7DB8-499D-B514-3C7F4FD86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D544DF8-4B77-4FDD-B51A-09377B8CBB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AB1406A-202D-41E5-85E5-89188A829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66A5A6C-1AED-4B1C-8687-4F44683AC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DEAA-46ED-4A68-A55F-F830455D2CE7}" type="datetimeFigureOut">
              <a:rPr lang="zh-TW" altLang="en-US" smtClean="0"/>
              <a:t>2018/5/25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B75F5F-D2EE-4841-B4C5-E6CC347D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A32E475-D197-48AC-9F89-0AA6F13D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522C-9944-4E16-B07C-4FDDC028DF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696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F44A3DA-480D-4767-9417-25C4929A9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9B3AA2-0FEB-4111-BA19-6A13FA58B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4C7F95-95B6-4DA9-A47D-81507B71AF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BDEAA-46ED-4A68-A55F-F830455D2CE7}" type="datetimeFigureOut">
              <a:rPr lang="zh-TW" altLang="en-US" smtClean="0"/>
              <a:t>2018/5/25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412903-E2B5-4486-BFD7-F326F8B2B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2936F5-B56D-4DBC-9AB5-991BCF956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3522C-9944-4E16-B07C-4FDDC028DF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30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lq08025107.github.io/2016/03/26/%E4%BD%BF%E7%94%A8Consul-Consul-template-Docker-Registrator-nginx%E5%AE%9E%E7%8E%B0%E5%8A%A8%E6%80%81%E6%9C%8D%E5%8A%A1%E6%B3%A8%E5%86%8C%E5%92%8C%E6%9C%8D%E5%8A%A1%E5%8F%91%E7%8E%B0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5Zir5Ij1Mg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andrew.blog.0928" TargetMode="External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hyperlink" Target="http://columns.chicken-house.net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shicorp.com/products/consu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sul.io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CFD5839-C06B-4A34-8207-F76D21C47A2D}"/>
              </a:ext>
            </a:extLst>
          </p:cNvPr>
          <p:cNvSpPr txBox="1"/>
          <p:nvPr/>
        </p:nvSpPr>
        <p:spPr>
          <a:xfrm>
            <a:off x="793018" y="1925905"/>
            <a:ext cx="97195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Monitoring Tools </a:t>
            </a:r>
            <a:r>
              <a:rPr lang="zh-TW" altLang="en-US" sz="4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大亂鬥 </a:t>
            </a:r>
            <a:r>
              <a:rPr lang="en-US" altLang="zh-TW" sz="4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Consul</a:t>
            </a:r>
            <a:endParaRPr lang="zh-TW" altLang="en-US" sz="4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16C94E3-214D-4AE9-83B1-FF3E875A0ACC}"/>
              </a:ext>
            </a:extLst>
          </p:cNvPr>
          <p:cNvSpPr txBox="1"/>
          <p:nvPr/>
        </p:nvSpPr>
        <p:spPr>
          <a:xfrm>
            <a:off x="793018" y="3580726"/>
            <a:ext cx="8350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研發處 資深總監 </a:t>
            </a: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 Andrew Wu</a:t>
            </a:r>
            <a:endParaRPr lang="zh-TW" altLang="en-US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FDFCFA0-2895-4019-86D1-7480719D53B5}"/>
              </a:ext>
            </a:extLst>
          </p:cNvPr>
          <p:cNvSpPr txBox="1"/>
          <p:nvPr/>
        </p:nvSpPr>
        <p:spPr>
          <a:xfrm>
            <a:off x="7639569" y="6150812"/>
            <a:ext cx="36724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May 26, 2018</a:t>
            </a:r>
            <a:endParaRPr lang="zh-TW" altLang="en-US" sz="1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6" name="Picture 4" descr="ç¸éåç">
            <a:extLst>
              <a:ext uri="{FF2B5EF4-FFF2-40B4-BE49-F238E27FC236}">
                <a16:creationId xmlns:a16="http://schemas.microsoft.com/office/drawing/2014/main" id="{8ACBB22F-6D92-4848-B54D-CFCC605469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53"/>
          <a:stretch/>
        </p:blipFill>
        <p:spPr bwMode="auto">
          <a:xfrm>
            <a:off x="6865923" y="5808618"/>
            <a:ext cx="2609850" cy="117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089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92643EE-C462-4E4A-BB32-366AED6B2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Consul</a:t>
            </a:r>
            <a:br>
              <a:rPr lang="en-US" altLang="zh-TW" dirty="0"/>
            </a:br>
            <a:r>
              <a:rPr lang="en-US" altLang="zh-CN" dirty="0"/>
              <a:t>Monitoring</a:t>
            </a:r>
            <a:r>
              <a:rPr lang="zh-CN" altLang="en-US" dirty="0"/>
              <a:t> </a:t>
            </a:r>
            <a:r>
              <a:rPr lang="en-US" altLang="zh-CN" dirty="0"/>
              <a:t>Tools</a:t>
            </a:r>
            <a:br>
              <a:rPr lang="en-US" altLang="zh-CN" dirty="0"/>
            </a:br>
            <a:r>
              <a:rPr lang="zh-CN" altLang="en-US" strike="dblStrike" dirty="0"/>
              <a:t>大亂鬥</a:t>
            </a:r>
            <a:r>
              <a:rPr lang="zh-CN" altLang="en-US" dirty="0"/>
              <a:t>比較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6A5BAFD-3FBF-47AC-BC55-5B3A733BCF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ç¸éåç">
            <a:extLst>
              <a:ext uri="{FF2B5EF4-FFF2-40B4-BE49-F238E27FC236}">
                <a16:creationId xmlns:a16="http://schemas.microsoft.com/office/drawing/2014/main" id="{2ADE18D7-E9C6-4D3E-AD16-E89E10D03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105" y="1320553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393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EF6FAD0A-5784-4BB0-820E-83AD688C2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Consul </a:t>
            </a:r>
            <a:r>
              <a:rPr lang="zh-CN" altLang="en-US" b="1" dirty="0">
                <a:solidFill>
                  <a:srgbClr val="FF0000"/>
                </a:solidFill>
              </a:rPr>
              <a:t>可以</a:t>
            </a:r>
            <a:r>
              <a:rPr lang="en-US" altLang="zh-CN" dirty="0"/>
              <a:t>:</a:t>
            </a:r>
            <a:endParaRPr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BD73F651-C2BE-44F2-AE07-EE59237B8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/>
              <a:t>監控 </a:t>
            </a:r>
            <a:r>
              <a:rPr lang="en-US" altLang="zh-TW" dirty="0"/>
              <a:t>(Failure Detection) </a:t>
            </a:r>
            <a:r>
              <a:rPr lang="zh-TW" altLang="en-US" dirty="0"/>
              <a:t>的結果，能夠 </a:t>
            </a:r>
            <a:r>
              <a:rPr lang="en-US" altLang="zh-TW" dirty="0"/>
              <a:t>feedback </a:t>
            </a:r>
            <a:r>
              <a:rPr lang="zh-CN" altLang="en-US" dirty="0"/>
              <a:t>做故障的排除，確保線上的服務運作正常。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能夠監控不固定個數的 </a:t>
            </a:r>
            <a:r>
              <a:rPr lang="en-US" altLang="zh-CN" dirty="0"/>
              <a:t>Services Instance</a:t>
            </a:r>
            <a:r>
              <a:rPr lang="zh-CN" altLang="en-US" dirty="0"/>
              <a:t>。</a:t>
            </a:r>
            <a:r>
              <a:rPr lang="en-US" altLang="zh-CN" dirty="0"/>
              <a:t>Service Discovery </a:t>
            </a:r>
            <a:r>
              <a:rPr lang="zh-CN" altLang="en-US" dirty="0"/>
              <a:t>機制的查詢，支援 </a:t>
            </a:r>
            <a:r>
              <a:rPr lang="en-US" altLang="zh-CN" dirty="0"/>
              <a:t>DNS protocol, </a:t>
            </a:r>
            <a:r>
              <a:rPr lang="zh-CN" altLang="en-US" dirty="0"/>
              <a:t>容易與其他系統搭配使用。</a:t>
            </a:r>
            <a:endParaRPr lang="en-US" altLang="zh-CN" dirty="0"/>
          </a:p>
          <a:p>
            <a:endParaRPr lang="en-US" altLang="zh-TW" dirty="0"/>
          </a:p>
          <a:p>
            <a:r>
              <a:rPr lang="zh-TW" altLang="en-US" dirty="0"/>
              <a:t>支援多種複雜自訂的監控與偵測機制 </a:t>
            </a:r>
            <a:r>
              <a:rPr lang="en-US" altLang="zh-TW" dirty="0"/>
              <a:t>(Heartbeats, Http Check, TCP Check, Script Check, TTL, Auto De-Register…  )</a:t>
            </a:r>
          </a:p>
          <a:p>
            <a:endParaRPr lang="en-US" altLang="zh-TW" dirty="0"/>
          </a:p>
          <a:p>
            <a:r>
              <a:rPr lang="zh-TW" altLang="en-US" dirty="0"/>
              <a:t>需要開發階段或是架構設計階段就考量與 </a:t>
            </a:r>
            <a:r>
              <a:rPr lang="en-US" altLang="zh-TW" dirty="0"/>
              <a:t>Consul </a:t>
            </a:r>
            <a:r>
              <a:rPr lang="zh-CN" altLang="en-US" dirty="0"/>
              <a:t>的整合，而非系統建置完成後再來追加的 </a:t>
            </a:r>
            <a:r>
              <a:rPr lang="en-US" altLang="zh-CN" dirty="0"/>
              <a:t>Monitoring Tools</a:t>
            </a:r>
            <a:r>
              <a:rPr lang="zh-CN" altLang="en-US" dirty="0"/>
              <a:t> </a:t>
            </a:r>
            <a:r>
              <a:rPr lang="en-US" altLang="zh-CN" dirty="0"/>
              <a:t>/ Services</a:t>
            </a:r>
            <a:r>
              <a:rPr lang="zh-CN" altLang="en-US" dirty="0"/>
              <a:t>。可以密切整合，打造高度自動化與高可靠度的服務。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7811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EF6FAD0A-5784-4BB0-820E-83AD688C2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Consul </a:t>
            </a:r>
            <a:r>
              <a:rPr lang="zh-CN" altLang="en-US" b="1" dirty="0">
                <a:solidFill>
                  <a:srgbClr val="FF0000"/>
                </a:solidFill>
              </a:rPr>
              <a:t>不可以</a:t>
            </a:r>
            <a:r>
              <a:rPr lang="en-US" altLang="zh-CN" dirty="0"/>
              <a:t>:</a:t>
            </a:r>
            <a:endParaRPr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BD73F651-C2BE-44F2-AE07-EE59237B8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沒有提供監控 </a:t>
            </a:r>
            <a:r>
              <a:rPr lang="en-US" altLang="zh-CN" dirty="0"/>
              <a:t>“</a:t>
            </a:r>
            <a:r>
              <a:rPr lang="zh-CN" altLang="en-US" dirty="0"/>
              <a:t>紀錄</a:t>
            </a:r>
            <a:r>
              <a:rPr lang="en-US" altLang="zh-CN" dirty="0"/>
              <a:t>”</a:t>
            </a:r>
            <a:r>
              <a:rPr lang="zh-CN" altLang="en-US" dirty="0"/>
              <a:t>。</a:t>
            </a:r>
            <a:br>
              <a:rPr lang="en-US" altLang="zh-CN" dirty="0"/>
            </a:br>
            <a:r>
              <a:rPr lang="zh-CN" altLang="en-US" sz="2400" dirty="0"/>
              <a:t>需要自行搭配與整合其他監控服務，如 </a:t>
            </a:r>
            <a:r>
              <a:rPr lang="en-US" altLang="zh-CN" sz="2400" dirty="0" err="1"/>
              <a:t>DataDog</a:t>
            </a:r>
            <a:r>
              <a:rPr lang="en-US" altLang="zh-CN" sz="2400" dirty="0"/>
              <a:t>, CloudWatch, ELK … </a:t>
            </a:r>
            <a:r>
              <a:rPr lang="en-US" altLang="zh-CN" sz="2400" dirty="0" err="1"/>
              <a:t>etc</a:t>
            </a:r>
            <a:endParaRPr lang="en-US" altLang="zh-CN" dirty="0"/>
          </a:p>
          <a:p>
            <a:endParaRPr lang="en-US" altLang="zh-TW" dirty="0"/>
          </a:p>
          <a:p>
            <a:r>
              <a:rPr lang="zh-CN" altLang="en-US" dirty="0"/>
              <a:t>沒有提供警告機制。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沒有提供 </a:t>
            </a:r>
            <a:r>
              <a:rPr lang="en-US" altLang="zh-CN" dirty="0"/>
              <a:t>Dashboard (</a:t>
            </a:r>
            <a:r>
              <a:rPr lang="zh-CN" altLang="en-US" dirty="0"/>
              <a:t>只有陽春的 </a:t>
            </a:r>
            <a:r>
              <a:rPr lang="en-US" altLang="zh-CN" dirty="0"/>
              <a:t>Debug Web UI)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建議架構規劃上使用 </a:t>
            </a:r>
            <a:r>
              <a:rPr lang="en-US" altLang="zh-CN" dirty="0"/>
              <a:t>Consul </a:t>
            </a:r>
            <a:r>
              <a:rPr lang="zh-CN" altLang="en-US" dirty="0"/>
              <a:t>搭配其他監控服務一起使用。</a:t>
            </a:r>
            <a:endParaRPr lang="en-US" altLang="zh-CN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153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07CF7B4-6BE0-48CB-892A-49792111A4AD}"/>
              </a:ext>
            </a:extLst>
          </p:cNvPr>
          <p:cNvSpPr txBox="1"/>
          <p:nvPr/>
        </p:nvSpPr>
        <p:spPr>
          <a:xfrm>
            <a:off x="339121" y="6410019"/>
            <a:ext cx="26990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2"/>
              </a:rPr>
              <a:t>http://lq08025107.github.io/2016/03/26/%E4%BD%BF%E7%94%A8Consul-Consul-template-Docker-Registrator-nginx%E5%AE%9E%E7%8E%B0%E5%8A%A8%E6%80%81%E6%9C%8D%E5%8A%A1%E6%B3%A8%E5%86%8C%E5%92%8C%E6%9C%8D%E5%8A%A1%E5%8F%91%E7%8E%B0/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1026" name="Picture 2" descr="http://7xr558.com1.z0.glb.clouddn.com/Service_Discovery.png">
            <a:extLst>
              <a:ext uri="{FF2B5EF4-FFF2-40B4-BE49-F238E27FC236}">
                <a16:creationId xmlns:a16="http://schemas.microsoft.com/office/drawing/2014/main" id="{5A405E3C-E910-4F9E-BAD2-58A85FE11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359" y="0"/>
            <a:ext cx="119332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00D33DB7-5B89-4D0F-8104-922F414DA70E}"/>
              </a:ext>
            </a:extLst>
          </p:cNvPr>
          <p:cNvSpPr/>
          <p:nvPr/>
        </p:nvSpPr>
        <p:spPr>
          <a:xfrm>
            <a:off x="339121" y="797859"/>
            <a:ext cx="2475797" cy="8875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Monitoring Services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FF20025-E1C0-459B-812F-0D80CA5E634B}"/>
              </a:ext>
            </a:extLst>
          </p:cNvPr>
          <p:cNvCxnSpPr>
            <a:endCxn id="5" idx="3"/>
          </p:cNvCxnSpPr>
          <p:nvPr/>
        </p:nvCxnSpPr>
        <p:spPr>
          <a:xfrm flipH="1" flipV="1">
            <a:off x="2814918" y="1241612"/>
            <a:ext cx="878541" cy="2025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D53EF500-1078-4CA8-80AC-95B99953F5A6}"/>
              </a:ext>
            </a:extLst>
          </p:cNvPr>
          <p:cNvSpPr/>
          <p:nvPr/>
        </p:nvSpPr>
        <p:spPr>
          <a:xfrm>
            <a:off x="1550894" y="2178424"/>
            <a:ext cx="1192306" cy="53788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6BF87EC-EE76-4BD6-8201-BE643FB46D98}"/>
              </a:ext>
            </a:extLst>
          </p:cNvPr>
          <p:cNvSpPr/>
          <p:nvPr/>
        </p:nvSpPr>
        <p:spPr>
          <a:xfrm>
            <a:off x="7252447" y="1241612"/>
            <a:ext cx="1264024" cy="6858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132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68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B4F1FB0-9D00-4FF6-9CA5-CA07202CF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752EF41-7B52-4C62-8DC0-8A5351526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B0F9776-8EA0-49DF-ADC2-524913E3219A}"/>
              </a:ext>
            </a:extLst>
          </p:cNvPr>
          <p:cNvSpPr txBox="1"/>
          <p:nvPr/>
        </p:nvSpPr>
        <p:spPr>
          <a:xfrm>
            <a:off x="365760" y="6374674"/>
            <a:ext cx="403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https://gliderlabs.com/registrator/latest/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4AF68C0-6609-46D3-9D90-728BF3D0B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97" y="154917"/>
            <a:ext cx="10167428" cy="608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98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Consul-Template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37459" y="6488668"/>
            <a:ext cx="608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https://www.hashicorp.com/blog/introducing-consul-template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76" y="1268183"/>
            <a:ext cx="6094879" cy="5167397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860" y="1268183"/>
            <a:ext cx="8280056" cy="6250547"/>
          </a:xfrm>
          <a:prstGeom prst="rect">
            <a:avLst/>
          </a:prstGeom>
        </p:spPr>
      </p:pic>
      <p:pic>
        <p:nvPicPr>
          <p:cNvPr id="1026" name="Picture 2" descr="Introducing Consul Templat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485" y="5370577"/>
            <a:ext cx="2599671" cy="121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75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文字方塊 3"/>
          <p:cNvSpPr txBox="1"/>
          <p:nvPr/>
        </p:nvSpPr>
        <p:spPr>
          <a:xfrm>
            <a:off x="248281" y="6370522"/>
            <a:ext cx="5080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https://www.consul.io/api/agent.html#view-metrics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24" y="230217"/>
            <a:ext cx="8900322" cy="619480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178" y="121995"/>
            <a:ext cx="5276850" cy="1230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Consul health and performance</a:t>
            </a:r>
            <a:br>
              <a:rPr lang="en-US" dirty="0"/>
            </a:br>
            <a:r>
              <a:rPr lang="en-US" dirty="0"/>
              <a:t>with </a:t>
            </a:r>
            <a:r>
              <a:rPr lang="en-US" dirty="0" err="1"/>
              <a:t>Datadog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文字方塊 3"/>
          <p:cNvSpPr txBox="1"/>
          <p:nvPr/>
        </p:nvSpPr>
        <p:spPr>
          <a:xfrm>
            <a:off x="551062" y="6316021"/>
            <a:ext cx="8748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https://www.datadoghq.com/blog/monitor-consul-health-and-performance-with-datadog/</a:t>
            </a:r>
          </a:p>
        </p:txBody>
      </p:sp>
      <p:pic>
        <p:nvPicPr>
          <p:cNvPr id="3074" name="Picture 2" descr="https://datadog-prod.imgix.net/img/blog/monitor-consul-health-and-performance-with-datadog/default-dash1.png?fit=ma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43" y="1686567"/>
            <a:ext cx="14237081" cy="774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datadog-prod.imgix.net/img/dd_logo_70x75.png?fm=png&amp;auto=format&amp;lossless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253" y="257817"/>
            <a:ext cx="13335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832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可否分享一些你畢生難忘的監控異常事件？</a:t>
            </a:r>
            <a:endParaRPr lang="en-US" altLang="zh-TW" dirty="0"/>
          </a:p>
          <a:p>
            <a:r>
              <a:rPr lang="zh-TW" altLang="en-US" dirty="0"/>
              <a:t>你如何確認你設置的監控指標、告警條件是否正確？是否能正確用來識別服務為正常狀態？</a:t>
            </a:r>
            <a:endParaRPr lang="en-US" altLang="zh-TW" dirty="0"/>
          </a:p>
          <a:p>
            <a:r>
              <a:rPr lang="zh-TW" altLang="en-US" dirty="0"/>
              <a:t>請問監控系統有再串接別的系統來達到自動化處理系統障礙的目標？</a:t>
            </a:r>
            <a:endParaRPr lang="en-US" altLang="zh-TW" dirty="0"/>
          </a:p>
          <a:p>
            <a:r>
              <a:rPr lang="zh-TW" altLang="en-US" dirty="0"/>
              <a:t>如何有效的監控</a:t>
            </a:r>
            <a:r>
              <a:rPr lang="en-US" altLang="zh-TW" dirty="0"/>
              <a:t>API</a:t>
            </a:r>
            <a:r>
              <a:rPr lang="zh-TW" altLang="en-US" dirty="0"/>
              <a:t>運作情形，</a:t>
            </a:r>
            <a:r>
              <a:rPr lang="en-US" altLang="zh-TW" dirty="0"/>
              <a:t>API</a:t>
            </a:r>
            <a:r>
              <a:rPr lang="zh-TW" altLang="en-US" dirty="0"/>
              <a:t>端開發是否有需要對應的處理</a:t>
            </a:r>
            <a:r>
              <a:rPr lang="en-US" altLang="zh-TW" dirty="0"/>
              <a:t>?</a:t>
            </a:r>
          </a:p>
          <a:p>
            <a:r>
              <a:rPr lang="zh-TW" altLang="en-US" dirty="0"/>
              <a:t>如果針對於 </a:t>
            </a:r>
            <a:r>
              <a:rPr lang="en-US" altLang="zh-TW" dirty="0" err="1"/>
              <a:t>docker</a:t>
            </a:r>
            <a:r>
              <a:rPr lang="en-US" altLang="zh-TW" dirty="0"/>
              <a:t> </a:t>
            </a:r>
            <a:r>
              <a:rPr lang="zh-TW" altLang="en-US" dirty="0"/>
              <a:t>或 </a:t>
            </a:r>
            <a:r>
              <a:rPr lang="en-US" altLang="zh-TW" dirty="0" err="1"/>
              <a:t>kubernetes</a:t>
            </a:r>
            <a:r>
              <a:rPr lang="en-US" altLang="zh-TW" dirty="0"/>
              <a:t> </a:t>
            </a:r>
            <a:r>
              <a:rPr lang="zh-TW" altLang="en-US" dirty="0"/>
              <a:t>的環境，內部的</a:t>
            </a:r>
            <a:r>
              <a:rPr lang="en-US" altLang="zh-TW" dirty="0" err="1"/>
              <a:t>ip</a:t>
            </a:r>
            <a:r>
              <a:rPr lang="zh-TW" altLang="en-US" dirty="0"/>
              <a:t>是不固定的，有何方法進行自動發現並監控呢？當該服務不存在時，又有何方法能從 </a:t>
            </a:r>
            <a:r>
              <a:rPr lang="en-US" altLang="zh-TW" dirty="0" err="1"/>
              <a:t>dasboard</a:t>
            </a:r>
            <a:r>
              <a:rPr lang="en-US" altLang="zh-TW" dirty="0"/>
              <a:t> </a:t>
            </a:r>
            <a:r>
              <a:rPr lang="zh-TW" altLang="en-US" dirty="0"/>
              <a:t>上自動消失呢？</a:t>
            </a:r>
            <a:endParaRPr 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150569" y="4699167"/>
            <a:ext cx="10040233" cy="1108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Discovery</a:t>
            </a:r>
          </a:p>
        </p:txBody>
      </p:sp>
      <p:sp>
        <p:nvSpPr>
          <p:cNvPr id="5" name="圓角矩形 4"/>
          <p:cNvSpPr/>
          <p:nvPr/>
        </p:nvSpPr>
        <p:spPr>
          <a:xfrm>
            <a:off x="1150569" y="4135995"/>
            <a:ext cx="10040233" cy="419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Failure Detection &amp; </a:t>
            </a:r>
            <a:r>
              <a:rPr lang="en-US" dirty="0" err="1"/>
              <a:t>Diagnoistic</a:t>
            </a:r>
            <a:r>
              <a:rPr lang="en-US" dirty="0"/>
              <a:t> API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1150569" y="3288206"/>
            <a:ext cx="10040233" cy="712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Circuit Breakers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1150569" y="2431571"/>
            <a:ext cx="10040233" cy="712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It (</a:t>
            </a:r>
            <a:r>
              <a:rPr lang="en-US" dirty="0" err="1"/>
              <a:t>Diagnoistic</a:t>
            </a:r>
            <a:r>
              <a:rPr lang="en-US" dirty="0"/>
              <a:t>) Yourself &amp; Report</a:t>
            </a:r>
          </a:p>
        </p:txBody>
      </p:sp>
    </p:spTree>
    <p:extLst>
      <p:ext uri="{BB962C8B-B14F-4D97-AF65-F5344CB8AC3E}">
        <p14:creationId xmlns:p14="http://schemas.microsoft.com/office/powerpoint/2010/main" val="224463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Architecture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62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RIP:</a:t>
            </a:r>
            <a:r>
              <a:rPr lang="zh-TW" altLang="en-US" dirty="0"/>
              <a:t> 復興航空 </a:t>
            </a:r>
            <a:r>
              <a:rPr lang="en-US" altLang="zh-TW" dirty="0"/>
              <a:t>235</a:t>
            </a:r>
            <a:r>
              <a:rPr lang="zh-TW" altLang="en-US" dirty="0"/>
              <a:t> 班機</a:t>
            </a:r>
            <a:endParaRPr 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71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76" y="850793"/>
            <a:ext cx="11039856" cy="5171117"/>
          </a:xfrm>
          <a:prstGeom prst="rect">
            <a:avLst/>
          </a:prstGeom>
        </p:spPr>
      </p:pic>
      <p:sp>
        <p:nvSpPr>
          <p:cNvPr id="3" name="橢圓 2"/>
          <p:cNvSpPr/>
          <p:nvPr/>
        </p:nvSpPr>
        <p:spPr>
          <a:xfrm>
            <a:off x="7234781" y="3216548"/>
            <a:ext cx="308837" cy="31489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en-US" dirty="0"/>
          </a:p>
        </p:txBody>
      </p:sp>
      <p:sp>
        <p:nvSpPr>
          <p:cNvPr id="10" name="橢圓 9"/>
          <p:cNvSpPr/>
          <p:nvPr/>
        </p:nvSpPr>
        <p:spPr>
          <a:xfrm>
            <a:off x="6214085" y="2744209"/>
            <a:ext cx="308837" cy="31489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en-US" dirty="0"/>
          </a:p>
        </p:txBody>
      </p:sp>
      <p:sp>
        <p:nvSpPr>
          <p:cNvPr id="11" name="橢圓 10"/>
          <p:cNvSpPr/>
          <p:nvPr/>
        </p:nvSpPr>
        <p:spPr>
          <a:xfrm>
            <a:off x="2647319" y="2586763"/>
            <a:ext cx="308837" cy="31489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en-US" dirty="0"/>
          </a:p>
        </p:txBody>
      </p:sp>
      <p:sp>
        <p:nvSpPr>
          <p:cNvPr id="12" name="橢圓 11"/>
          <p:cNvSpPr/>
          <p:nvPr/>
        </p:nvSpPr>
        <p:spPr>
          <a:xfrm>
            <a:off x="3822111" y="3531441"/>
            <a:ext cx="308837" cy="31489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72175" y="6194909"/>
            <a:ext cx="4725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https://www.youtube.com/watch?v=j5Zir5Ij1Mg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72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Question?</a:t>
            </a:r>
            <a:endParaRPr 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34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E1F926B-4632-4408-BD22-870A82FEAA9A}"/>
              </a:ext>
            </a:extLst>
          </p:cNvPr>
          <p:cNvSpPr/>
          <p:nvPr/>
        </p:nvSpPr>
        <p:spPr>
          <a:xfrm>
            <a:off x="-1" y="78377"/>
            <a:ext cx="12192001" cy="552123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3">
            <a:extLst>
              <a:ext uri="{FF2B5EF4-FFF2-40B4-BE49-F238E27FC236}">
                <a16:creationId xmlns:a16="http://schemas.microsoft.com/office/drawing/2014/main" id="{28193064-3EA3-477B-9415-489BE10340B0}"/>
              </a:ext>
            </a:extLst>
          </p:cNvPr>
          <p:cNvSpPr txBox="1">
            <a:spLocks/>
          </p:cNvSpPr>
          <p:nvPr/>
        </p:nvSpPr>
        <p:spPr>
          <a:xfrm>
            <a:off x="1097280" y="2002971"/>
            <a:ext cx="10058400" cy="23221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謝謝大家 </a:t>
            </a:r>
            <a:r>
              <a:rPr lang="en-US" altLang="zh-TW" dirty="0">
                <a:sym typeface="Wingdings" panose="05000000000000000000" pitchFamily="2" charset="2"/>
              </a:rPr>
              <a:t></a:t>
            </a:r>
            <a:endParaRPr lang="zh-TW" altLang="en-US" dirty="0"/>
          </a:p>
        </p:txBody>
      </p:sp>
      <p:sp>
        <p:nvSpPr>
          <p:cNvPr id="4" name="副標題 4">
            <a:extLst>
              <a:ext uri="{FF2B5EF4-FFF2-40B4-BE49-F238E27FC236}">
                <a16:creationId xmlns:a16="http://schemas.microsoft.com/office/drawing/2014/main" id="{080E3343-5A40-4557-862C-41B18225F86D}"/>
              </a:ext>
            </a:extLst>
          </p:cNvPr>
          <p:cNvSpPr txBox="1">
            <a:spLocks/>
          </p:cNvSpPr>
          <p:nvPr/>
        </p:nvSpPr>
        <p:spPr>
          <a:xfrm>
            <a:off x="1100051" y="4351927"/>
            <a:ext cx="10058400" cy="124669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請支持 安德魯的部落格 </a:t>
            </a:r>
            <a:r>
              <a:rPr lang="en-US" altLang="zh-TW"/>
              <a:t>~</a:t>
            </a:r>
          </a:p>
          <a:p>
            <a:r>
              <a:rPr lang="en-US" altLang="zh-TW">
                <a:hlinkClick r:id="rId3"/>
              </a:rPr>
              <a:t>https://www.facebook.com/andrew.blog.0928</a:t>
            </a:r>
            <a:endParaRPr lang="en-US" altLang="zh-TW"/>
          </a:p>
          <a:p>
            <a:r>
              <a:rPr lang="en-US" altLang="zh-TW">
                <a:hlinkClick r:id="rId4"/>
              </a:rPr>
              <a:t>http://columns.chicken-house.net/</a:t>
            </a:r>
            <a:endParaRPr lang="en-US" altLang="zh-TW"/>
          </a:p>
          <a:p>
            <a:endParaRPr lang="en-US" altLang="zh-TW"/>
          </a:p>
          <a:p>
            <a:endParaRPr lang="zh-TW" altLang="en-US" dirty="0"/>
          </a:p>
        </p:txBody>
      </p:sp>
      <p:pic>
        <p:nvPicPr>
          <p:cNvPr id="6" name="Picture 2" descr="https://scontent-tpe1-1.xx.fbcdn.net/t31.0-8/12486053_133625380346082_6599681590336715085_o.jpg">
            <a:extLst>
              <a:ext uri="{FF2B5EF4-FFF2-40B4-BE49-F238E27FC236}">
                <a16:creationId xmlns:a16="http://schemas.microsoft.com/office/drawing/2014/main" id="{99C60EA3-1DF3-4800-9082-80B86FDF4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129" y="2001980"/>
            <a:ext cx="3959225" cy="1930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scontent-tpe1-1.xx.fbcdn.net/v/t1.0-1/c3.0.200.200/p200x200/12494803_133612290347391_178600785133335805_n.jpg?oh=e94b2e70ab63667b3bc052fe9230ceb6&amp;oe=58CC5A58">
            <a:extLst>
              <a:ext uri="{FF2B5EF4-FFF2-40B4-BE49-F238E27FC236}">
                <a16:creationId xmlns:a16="http://schemas.microsoft.com/office/drawing/2014/main" id="{ED6A6194-40B8-43CD-BCAD-F71AFCF47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805" y="2340172"/>
            <a:ext cx="1356703" cy="135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2AAD38E-62B6-4328-9054-729EE0350F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6354" y="1837423"/>
            <a:ext cx="3722788" cy="373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4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圖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283" y="494890"/>
            <a:ext cx="9021434" cy="5868219"/>
          </a:xfrm>
          <a:prstGeom prst="rect">
            <a:avLst/>
          </a:prstGeom>
        </p:spPr>
      </p:pic>
      <p:sp>
        <p:nvSpPr>
          <p:cNvPr id="23" name="標題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System</a:t>
            </a:r>
          </a:p>
        </p:txBody>
      </p:sp>
    </p:spTree>
    <p:extLst>
      <p:ext uri="{BB962C8B-B14F-4D97-AF65-F5344CB8AC3E}">
        <p14:creationId xmlns:p14="http://schemas.microsoft.com/office/powerpoint/2010/main" val="4024331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Q: After Alert?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監控的目的，是為了及時判定系統狀況並且提供警訊</a:t>
            </a:r>
            <a:endParaRPr lang="en-US" altLang="zh-TW" dirty="0"/>
          </a:p>
          <a:p>
            <a:r>
              <a:rPr lang="zh-TW" altLang="en-US" dirty="0"/>
              <a:t>收到警訊後，應該要立即通知 </a:t>
            </a:r>
            <a:r>
              <a:rPr lang="en-US" altLang="zh-TW" dirty="0"/>
              <a:t>“</a:t>
            </a:r>
            <a:r>
              <a:rPr lang="zh-TW" altLang="en-US" dirty="0"/>
              <a:t>相關人員</a:t>
            </a:r>
            <a:r>
              <a:rPr lang="en-US" altLang="zh-TW" dirty="0"/>
              <a:t>”</a:t>
            </a:r>
            <a:r>
              <a:rPr lang="zh-TW" altLang="en-US" dirty="0"/>
              <a:t> 處理</a:t>
            </a:r>
            <a:r>
              <a:rPr lang="en-US" altLang="zh-TW" dirty="0"/>
              <a:t>…</a:t>
            </a:r>
            <a:endParaRPr lang="en-US" dirty="0"/>
          </a:p>
        </p:txBody>
      </p:sp>
      <p:pic>
        <p:nvPicPr>
          <p:cNvPr id="1028" name="Picture 4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5" y="2750937"/>
            <a:ext cx="5581650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61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Consul &amp; Service Discovery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66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099A72-3EDC-481F-80A5-A04ADFD65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9070BDD-E859-4748-ACDA-2C863448AB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831DC4C-698B-4E93-A116-EB73D030E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9702"/>
            <a:ext cx="12192000" cy="633370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5E34B23A-FC19-4307-BBBA-21FD42D78B9E}"/>
              </a:ext>
            </a:extLst>
          </p:cNvPr>
          <p:cNvSpPr txBox="1"/>
          <p:nvPr/>
        </p:nvSpPr>
        <p:spPr>
          <a:xfrm>
            <a:off x="310718" y="6498454"/>
            <a:ext cx="4431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3"/>
              </a:rPr>
              <a:t>https://www.hashicorp.com/products/consul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9766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056" y="341501"/>
            <a:ext cx="6705413" cy="633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082" y="4759887"/>
            <a:ext cx="1470212" cy="528737"/>
          </a:xfrm>
          <a:prstGeom prst="rect">
            <a:avLst/>
          </a:prstGeom>
        </p:spPr>
      </p:pic>
      <p:cxnSp>
        <p:nvCxnSpPr>
          <p:cNvPr id="10" name="直線單箭頭接點 9"/>
          <p:cNvCxnSpPr/>
          <p:nvPr/>
        </p:nvCxnSpPr>
        <p:spPr>
          <a:xfrm flipH="1">
            <a:off x="5032188" y="2133600"/>
            <a:ext cx="2635624" cy="2330824"/>
          </a:xfrm>
          <a:prstGeom prst="straightConnector1">
            <a:avLst/>
          </a:prstGeom>
          <a:ln w="38100">
            <a:solidFill>
              <a:srgbClr val="6DD7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4607728" y="3066625"/>
            <a:ext cx="1742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Heartbeats</a:t>
            </a:r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5325035" y="2468282"/>
            <a:ext cx="2629647" cy="2291605"/>
          </a:xfrm>
          <a:prstGeom prst="straightConnector1">
            <a:avLst/>
          </a:prstGeom>
          <a:ln w="38100">
            <a:solidFill>
              <a:srgbClr val="6DD7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5961896" y="4034299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 Checking</a:t>
            </a:r>
          </a:p>
        </p:txBody>
      </p:sp>
    </p:spTree>
    <p:extLst>
      <p:ext uri="{BB962C8B-B14F-4D97-AF65-F5344CB8AC3E}">
        <p14:creationId xmlns:p14="http://schemas.microsoft.com/office/powerpoint/2010/main" val="349750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l="15535" r="15402"/>
          <a:stretch/>
        </p:blipFill>
        <p:spPr>
          <a:xfrm>
            <a:off x="-18288" y="793895"/>
            <a:ext cx="12222480" cy="535373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98576" y="3547872"/>
            <a:ext cx="10698480" cy="1993392"/>
          </a:xfrm>
          <a:prstGeom prst="rect">
            <a:avLst/>
          </a:prstGeom>
          <a:solidFill>
            <a:srgbClr val="C62A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字方塊 3"/>
          <p:cNvSpPr txBox="1"/>
          <p:nvPr/>
        </p:nvSpPr>
        <p:spPr>
          <a:xfrm>
            <a:off x="215153" y="6406776"/>
            <a:ext cx="2373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https://www.consul.io/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9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283" y="494890"/>
            <a:ext cx="9021434" cy="5868219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 flipH="1" flipV="1">
            <a:off x="161365" y="5440421"/>
            <a:ext cx="475129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844800" y="1488141"/>
            <a:ext cx="5331012" cy="5199530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圓角矩形 4"/>
          <p:cNvSpPr/>
          <p:nvPr/>
        </p:nvSpPr>
        <p:spPr>
          <a:xfrm>
            <a:off x="3962400" y="5191722"/>
            <a:ext cx="3442447" cy="491902"/>
          </a:xfrm>
          <a:prstGeom prst="roundRect">
            <a:avLst>
              <a:gd name="adj" fmla="val 0"/>
            </a:avLst>
          </a:prstGeom>
          <a:solidFill>
            <a:srgbClr val="C62A7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Service Discovery</a:t>
            </a:r>
          </a:p>
        </p:txBody>
      </p:sp>
      <p:cxnSp>
        <p:nvCxnSpPr>
          <p:cNvPr id="10" name="直線單箭頭接點 9"/>
          <p:cNvCxnSpPr/>
          <p:nvPr/>
        </p:nvCxnSpPr>
        <p:spPr>
          <a:xfrm>
            <a:off x="239059" y="2480235"/>
            <a:ext cx="14881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239059" y="3472329"/>
            <a:ext cx="14881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239059" y="4440517"/>
            <a:ext cx="1488141" cy="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3920566" y="2382128"/>
            <a:ext cx="3484282" cy="2137239"/>
          </a:xfrm>
          <a:prstGeom prst="roundRect">
            <a:avLst>
              <a:gd name="adj" fmla="val 55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Consul</a:t>
            </a:r>
          </a:p>
        </p:txBody>
      </p:sp>
      <p:cxnSp>
        <p:nvCxnSpPr>
          <p:cNvPr id="15" name="直線單箭頭接點 14"/>
          <p:cNvCxnSpPr/>
          <p:nvPr/>
        </p:nvCxnSpPr>
        <p:spPr>
          <a:xfrm flipH="1" flipV="1">
            <a:off x="3107765" y="2360706"/>
            <a:ext cx="854635" cy="8546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3059953" y="3328436"/>
            <a:ext cx="9024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>
            <a:off x="3107765" y="3729318"/>
            <a:ext cx="854635" cy="8546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圖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129" y="2913158"/>
            <a:ext cx="2868708" cy="1031682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3962400" y="4667624"/>
            <a:ext cx="3442447" cy="418352"/>
          </a:xfrm>
          <a:prstGeom prst="rect">
            <a:avLst/>
          </a:prstGeom>
          <a:solidFill>
            <a:srgbClr val="C62A7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Failure Detection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Consul (Do)?</a:t>
            </a:r>
          </a:p>
        </p:txBody>
      </p:sp>
      <p:sp>
        <p:nvSpPr>
          <p:cNvPr id="6" name="向下箭號 5"/>
          <p:cNvSpPr/>
          <p:nvPr/>
        </p:nvSpPr>
        <p:spPr>
          <a:xfrm>
            <a:off x="6819152" y="5028045"/>
            <a:ext cx="537883" cy="412376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1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3" grpId="0" animBg="1"/>
      <p:bldP spid="21" grpId="0" animBg="1"/>
      <p:bldP spid="6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</TotalTime>
  <Words>547</Words>
  <Application>Microsoft Office PowerPoint</Application>
  <PresentationFormat>寬螢幕</PresentationFormat>
  <Paragraphs>64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3" baseType="lpstr">
      <vt:lpstr>Arial Unicode MS</vt:lpstr>
      <vt:lpstr>等线</vt:lpstr>
      <vt:lpstr>等线 Light</vt:lpstr>
      <vt:lpstr>微軟正黑體</vt:lpstr>
      <vt:lpstr>新細明體</vt:lpstr>
      <vt:lpstr>Arial</vt:lpstr>
      <vt:lpstr>Calibri</vt:lpstr>
      <vt:lpstr>Calibri Light</vt:lpstr>
      <vt:lpstr>Wingdings</vt:lpstr>
      <vt:lpstr>Office 佈景主題</vt:lpstr>
      <vt:lpstr>PowerPoint 簡報</vt:lpstr>
      <vt:lpstr>Monitoring Architecture</vt:lpstr>
      <vt:lpstr>Monitoring System</vt:lpstr>
      <vt:lpstr>Q: After Alert?</vt:lpstr>
      <vt:lpstr>Consul &amp; Service Discovery</vt:lpstr>
      <vt:lpstr>PowerPoint 簡報</vt:lpstr>
      <vt:lpstr>PowerPoint 簡報</vt:lpstr>
      <vt:lpstr>PowerPoint 簡報</vt:lpstr>
      <vt:lpstr>What Is Consul (Do)?</vt:lpstr>
      <vt:lpstr>Consul Monitoring Tools 大亂鬥比較</vt:lpstr>
      <vt:lpstr>Consul 可以:</vt:lpstr>
      <vt:lpstr>Consul 不可以:</vt:lpstr>
      <vt:lpstr>PowerPoint 簡報</vt:lpstr>
      <vt:lpstr>Reference</vt:lpstr>
      <vt:lpstr>PowerPoint 簡報</vt:lpstr>
      <vt:lpstr>Consul-Template</vt:lpstr>
      <vt:lpstr>PowerPoint 簡報</vt:lpstr>
      <vt:lpstr>Monitor Consul health and performance with Datadog</vt:lpstr>
      <vt:lpstr>Question:</vt:lpstr>
      <vt:lpstr>RIP: 復興航空 235 班機</vt:lpstr>
      <vt:lpstr>PowerPoint 簡報</vt:lpstr>
      <vt:lpstr>Question?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OSD_N1</dc:creator>
  <cp:lastModifiedBy>Andrew Wu</cp:lastModifiedBy>
  <cp:revision>86</cp:revision>
  <dcterms:created xsi:type="dcterms:W3CDTF">2017-08-21T09:50:28Z</dcterms:created>
  <dcterms:modified xsi:type="dcterms:W3CDTF">2018-05-25T15:35:18Z</dcterms:modified>
</cp:coreProperties>
</file>