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9" r:id="rId5"/>
    <p:sldId id="273" r:id="rId6"/>
    <p:sldId id="281" r:id="rId7"/>
    <p:sldId id="277" r:id="rId8"/>
    <p:sldId id="264" r:id="rId9"/>
    <p:sldId id="268" r:id="rId10"/>
    <p:sldId id="285" r:id="rId11"/>
    <p:sldId id="282" r:id="rId12"/>
    <p:sldId id="286" r:id="rId13"/>
    <p:sldId id="283" r:id="rId14"/>
    <p:sldId id="275" r:id="rId15"/>
    <p:sldId id="284" r:id="rId16"/>
    <p:sldId id="276" r:id="rId17"/>
    <p:sldId id="279" r:id="rId18"/>
    <p:sldId id="278" r:id="rId19"/>
    <p:sldId id="272" r:id="rId20"/>
    <p:sldId id="267" r:id="rId21"/>
    <p:sldId id="265" r:id="rId22"/>
    <p:sldId id="280" r:id="rId23"/>
    <p:sldId id="26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779"/>
    <a:srgbClr val="9FE4A6"/>
    <a:srgbClr val="C62A71"/>
    <a:srgbClr val="E3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624" y="3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3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2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0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DEAA-46ED-4A68-A55F-F830455D2CE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0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q08025107.github.io/2016/03/26/%E4%BD%BF%E7%94%A8Consul-Consul-template-Docker-Registrator-nginx%E5%AE%9E%E7%8E%B0%E5%8A%A8%E6%80%81%E6%9C%8D%E5%8A%A1%E6%B3%A8%E5%86%8C%E5%92%8C%E6%9C%8D%E5%8A%A1%E5%8F%91%E7%8E%B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5Zir5Ij1M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hyperlink" Target="http://columns.chicken-hous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icorp.com/products/consu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793018" y="1925905"/>
            <a:ext cx="9719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Monitoring Tools </a:t>
            </a:r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大亂鬥 </a:t>
            </a:r>
            <a:r>
              <a:rPr lang="en-US" altLang="zh-TW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Consul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793018" y="3580726"/>
            <a:ext cx="8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研發處 資深總監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Andrew Wu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DFCFA0-2895-4019-86D1-7480719D53B5}"/>
              </a:ext>
            </a:extLst>
          </p:cNvPr>
          <p:cNvSpPr txBox="1"/>
          <p:nvPr/>
        </p:nvSpPr>
        <p:spPr>
          <a:xfrm>
            <a:off x="7639569" y="6150812"/>
            <a:ext cx="3672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May 26, 2018</a:t>
            </a:r>
            <a:endParaRPr lang="zh-TW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6" name="Picture 4" descr="ç¸éåç">
            <a:extLst>
              <a:ext uri="{FF2B5EF4-FFF2-40B4-BE49-F238E27FC236}">
                <a16:creationId xmlns:a16="http://schemas.microsoft.com/office/drawing/2014/main" id="{8ACBB22F-6D92-4848-B54D-CFCC60546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3"/>
          <a:stretch/>
        </p:blipFill>
        <p:spPr bwMode="auto">
          <a:xfrm>
            <a:off x="6865923" y="5808618"/>
            <a:ext cx="2609850" cy="11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08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92643EE-C462-4E4A-BB32-366AED6B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Consul</a:t>
            </a:r>
            <a:br>
              <a:rPr lang="en-US" altLang="zh-TW" dirty="0"/>
            </a:br>
            <a:r>
              <a:rPr lang="en-US" altLang="zh-CN" dirty="0"/>
              <a:t>Monitoring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br>
              <a:rPr lang="en-US" altLang="zh-CN" dirty="0"/>
            </a:br>
            <a:r>
              <a:rPr lang="zh-CN" altLang="en-US" strike="dblStrike" dirty="0"/>
              <a:t>大亂鬥</a:t>
            </a:r>
            <a:r>
              <a:rPr lang="zh-CN" altLang="en-US" dirty="0"/>
              <a:t>比較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A5BAFD-3FBF-47AC-BC55-5B3A733BC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>
            <a:extLst>
              <a:ext uri="{FF2B5EF4-FFF2-40B4-BE49-F238E27FC236}">
                <a16:creationId xmlns:a16="http://schemas.microsoft.com/office/drawing/2014/main" id="{2ADE18D7-E9C6-4D3E-AD16-E89E10D0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05" y="132055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9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F6FAD0A-5784-4BB0-820E-83AD688C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Consul </a:t>
            </a:r>
            <a:r>
              <a:rPr lang="zh-CN" altLang="en-US" b="1" dirty="0">
                <a:solidFill>
                  <a:srgbClr val="FF0000"/>
                </a:solidFill>
              </a:rPr>
              <a:t>可以</a:t>
            </a:r>
            <a:r>
              <a:rPr lang="en-US" altLang="zh-CN" dirty="0"/>
              <a:t>: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D73F651-C2BE-44F2-AE07-EE59237B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支援多種複雜自訂的監控與偵測機制 </a:t>
            </a:r>
            <a:r>
              <a:rPr lang="en-US" altLang="zh-TW" dirty="0"/>
              <a:t>(Heartbeats, Http Check, TCP Check, Script Check, TTL, Auto De-Register…  ), </a:t>
            </a:r>
            <a:r>
              <a:rPr lang="zh-TW" altLang="en-US" dirty="0"/>
              <a:t>可以監控服務是否 </a:t>
            </a:r>
            <a:r>
              <a:rPr lang="en-US" altLang="zh-TW" dirty="0"/>
              <a:t>“</a:t>
            </a:r>
            <a:r>
              <a:rPr lang="zh-CN" altLang="en-US" dirty="0"/>
              <a:t>正常</a:t>
            </a:r>
            <a:r>
              <a:rPr lang="en-US" altLang="zh-CN" dirty="0"/>
              <a:t>” </a:t>
            </a:r>
            <a:r>
              <a:rPr lang="zh-CN" altLang="en-US" dirty="0"/>
              <a:t>，而非只是監控 </a:t>
            </a:r>
            <a:r>
              <a:rPr lang="en-US" altLang="zh-CN" dirty="0"/>
              <a:t>“</a:t>
            </a:r>
            <a:r>
              <a:rPr lang="zh-CN" altLang="en-US" dirty="0"/>
              <a:t>系統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TW" dirty="0"/>
          </a:p>
          <a:p>
            <a:endParaRPr lang="en-US" altLang="zh-CN" dirty="0"/>
          </a:p>
          <a:p>
            <a:r>
              <a:rPr lang="zh-CN" altLang="en-US" dirty="0"/>
              <a:t>能夠監控不固定個數的 </a:t>
            </a:r>
            <a:r>
              <a:rPr lang="en-US" altLang="zh-CN" dirty="0"/>
              <a:t>Services Instance</a:t>
            </a:r>
            <a:r>
              <a:rPr lang="zh-CN" altLang="en-US" dirty="0"/>
              <a:t>。</a:t>
            </a:r>
            <a:r>
              <a:rPr lang="en-US" altLang="zh-CN" dirty="0"/>
              <a:t>Service Discovery </a:t>
            </a:r>
            <a:r>
              <a:rPr lang="zh-CN" altLang="en-US" dirty="0"/>
              <a:t>機制的查詢，支援 </a:t>
            </a:r>
            <a:r>
              <a:rPr lang="en-US" altLang="zh-CN" dirty="0"/>
              <a:t>DNS protocol, </a:t>
            </a:r>
            <a:r>
              <a:rPr lang="zh-CN" altLang="en-US" dirty="0"/>
              <a:t>容易與其他系統搭配使用。</a:t>
            </a:r>
            <a:endParaRPr lang="en-US" altLang="zh-CN" dirty="0"/>
          </a:p>
          <a:p>
            <a:endParaRPr lang="en-US" altLang="zh-TW" dirty="0"/>
          </a:p>
          <a:p>
            <a:r>
              <a:rPr lang="zh-TW" altLang="en-US" dirty="0"/>
              <a:t>需要開發階段或是架構設計階段就考量與 </a:t>
            </a:r>
            <a:r>
              <a:rPr lang="en-US" altLang="zh-TW" dirty="0"/>
              <a:t>Consul </a:t>
            </a:r>
            <a:r>
              <a:rPr lang="zh-CN" altLang="en-US" dirty="0"/>
              <a:t>的整合，而非系統建置完成後再來追加的 </a:t>
            </a:r>
            <a:r>
              <a:rPr lang="en-US" altLang="zh-CN" dirty="0"/>
              <a:t>Monitoring Tools</a:t>
            </a:r>
            <a:r>
              <a:rPr lang="zh-CN" altLang="en-US" dirty="0"/>
              <a:t> </a:t>
            </a:r>
            <a:r>
              <a:rPr lang="en-US" altLang="zh-CN" dirty="0"/>
              <a:t>/ Services</a:t>
            </a:r>
            <a:r>
              <a:rPr lang="zh-CN" altLang="en-US" dirty="0"/>
              <a:t>。可以密切整合，打造高度自動化與高可靠度的服務。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81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F6FAD0A-5784-4BB0-820E-83AD688C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Consul </a:t>
            </a:r>
            <a:r>
              <a:rPr lang="zh-CN" altLang="en-US" b="1" dirty="0">
                <a:solidFill>
                  <a:srgbClr val="FF0000"/>
                </a:solidFill>
              </a:rPr>
              <a:t>不可以</a:t>
            </a:r>
            <a:r>
              <a:rPr lang="en-US" altLang="zh-CN" dirty="0"/>
              <a:t>: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D73F651-C2BE-44F2-AE07-EE59237B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沒有提供監控 </a:t>
            </a:r>
            <a:r>
              <a:rPr lang="en-US" altLang="zh-CN" dirty="0"/>
              <a:t>“</a:t>
            </a:r>
            <a:r>
              <a:rPr lang="zh-CN" altLang="en-US" dirty="0"/>
              <a:t>紀錄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sz="2400" dirty="0"/>
              <a:t>需要自行搭配與整合其他監控服務，如 </a:t>
            </a:r>
            <a:r>
              <a:rPr lang="en-US" altLang="zh-CN" sz="2400" dirty="0" err="1"/>
              <a:t>DataDog</a:t>
            </a:r>
            <a:r>
              <a:rPr lang="en-US" altLang="zh-CN" sz="2400" dirty="0"/>
              <a:t>, CloudWatch, ELK … </a:t>
            </a:r>
            <a:r>
              <a:rPr lang="en-US" altLang="zh-CN" sz="2400" dirty="0" err="1"/>
              <a:t>etc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沒有提供警告機制。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沒有提供 </a:t>
            </a:r>
            <a:r>
              <a:rPr lang="en-US" altLang="zh-CN" dirty="0"/>
              <a:t>Dashboard (</a:t>
            </a:r>
            <a:r>
              <a:rPr lang="zh-CN" altLang="en-US" dirty="0"/>
              <a:t>只有陽春的 </a:t>
            </a:r>
            <a:r>
              <a:rPr lang="en-US" altLang="zh-CN" dirty="0"/>
              <a:t>Debug Web UI)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建議架構規劃上使用 </a:t>
            </a:r>
            <a:r>
              <a:rPr lang="en-US" altLang="zh-CN" dirty="0"/>
              <a:t>Consul </a:t>
            </a:r>
            <a:r>
              <a:rPr lang="zh-CN" altLang="en-US" dirty="0"/>
              <a:t>搭配其他監控服務一起使用。</a:t>
            </a:r>
            <a:endParaRPr lang="en-US" altLang="zh-CN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5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07CF7B4-6BE0-48CB-892A-49792111A4AD}"/>
              </a:ext>
            </a:extLst>
          </p:cNvPr>
          <p:cNvSpPr txBox="1"/>
          <p:nvPr/>
        </p:nvSpPr>
        <p:spPr>
          <a:xfrm>
            <a:off x="339121" y="6410019"/>
            <a:ext cx="2699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http://lq08025107.github.io/2016/03/26/%E4%BD%BF%E7%94%A8Consul-Consul-template-Docker-Registrator-nginx%E5%AE%9E%E7%8E%B0%E5%8A%A8%E6%80%81%E6%9C%8D%E5%8A%A1%E6%B3%A8%E5%86%8C%E5%92%8C%E6%9C%8D%E5%8A%A1%E5%8F%91%E7%8E%B0/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http://7xr558.com1.z0.glb.clouddn.com/Service_Discovery.png">
            <a:extLst>
              <a:ext uri="{FF2B5EF4-FFF2-40B4-BE49-F238E27FC236}">
                <a16:creationId xmlns:a16="http://schemas.microsoft.com/office/drawing/2014/main" id="{5A405E3C-E910-4F9E-BAD2-58A85FE1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359" y="0"/>
            <a:ext cx="11933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00D33DB7-5B89-4D0F-8104-922F414DA70E}"/>
              </a:ext>
            </a:extLst>
          </p:cNvPr>
          <p:cNvSpPr/>
          <p:nvPr/>
        </p:nvSpPr>
        <p:spPr>
          <a:xfrm>
            <a:off x="339121" y="797859"/>
            <a:ext cx="2475797" cy="8875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Monitoring Services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FF20025-E1C0-459B-812F-0D80CA5E634B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2814918" y="1241612"/>
            <a:ext cx="878541" cy="20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53EF500-1078-4CA8-80AC-95B99953F5A6}"/>
              </a:ext>
            </a:extLst>
          </p:cNvPr>
          <p:cNvSpPr/>
          <p:nvPr/>
        </p:nvSpPr>
        <p:spPr>
          <a:xfrm>
            <a:off x="1550894" y="2178424"/>
            <a:ext cx="1192306" cy="5378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BF87EC-EE76-4BD6-8201-BE643FB46D98}"/>
              </a:ext>
            </a:extLst>
          </p:cNvPr>
          <p:cNvSpPr/>
          <p:nvPr/>
        </p:nvSpPr>
        <p:spPr>
          <a:xfrm>
            <a:off x="7252447" y="1241612"/>
            <a:ext cx="1264024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B4F1FB0-9D00-4FF6-9CA5-CA07202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752EF41-7B52-4C62-8DC0-8A535152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0F9776-8EA0-49DF-ADC2-524913E3219A}"/>
              </a:ext>
            </a:extLst>
          </p:cNvPr>
          <p:cNvSpPr txBox="1"/>
          <p:nvPr/>
        </p:nvSpPr>
        <p:spPr>
          <a:xfrm>
            <a:off x="365760" y="6374674"/>
            <a:ext cx="403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https://gliderlabs.com/registrator/latest/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AF68C0-6609-46D3-9D90-728BF3D0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7" y="154917"/>
            <a:ext cx="10167428" cy="60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9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Consul-Template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37459" y="6488668"/>
            <a:ext cx="608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https://www.hashicorp.com/blog/introducing-consul-template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1268183"/>
            <a:ext cx="6094879" cy="51673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60" y="1268183"/>
            <a:ext cx="8280056" cy="6250547"/>
          </a:xfrm>
          <a:prstGeom prst="rect">
            <a:avLst/>
          </a:prstGeom>
        </p:spPr>
      </p:pic>
      <p:pic>
        <p:nvPicPr>
          <p:cNvPr id="1026" name="Picture 2" descr="Introducing Consul Templ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85" y="5370577"/>
            <a:ext cx="2599671" cy="12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8281" y="6370522"/>
            <a:ext cx="508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https://www.consul.io/api/agent.html#view-metrics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" y="230217"/>
            <a:ext cx="8900322" cy="61948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78" y="121995"/>
            <a:ext cx="5276850" cy="123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Consul health and performance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Datadog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1062" y="6316021"/>
            <a:ext cx="874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https://www.datadoghq.com/blog/monitor-consul-health-and-performance-with-datadog/</a:t>
            </a:r>
          </a:p>
        </p:txBody>
      </p:sp>
      <p:pic>
        <p:nvPicPr>
          <p:cNvPr id="3074" name="Picture 2" descr="https://datadog-prod.imgix.net/img/blog/monitor-consul-health-and-performance-with-datadog/default-dash1.png?fit=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3" y="1686567"/>
            <a:ext cx="14237081" cy="77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tadog-prod.imgix.net/img/dd_logo_70x75.png?fm=png&amp;auto=format&amp;lossless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53" y="257817"/>
            <a:ext cx="1333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3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可否分享一些你畢生難忘的監控異常事件？</a:t>
            </a:r>
            <a:endParaRPr lang="en-US" altLang="zh-TW" dirty="0"/>
          </a:p>
          <a:p>
            <a:r>
              <a:rPr lang="zh-TW" altLang="en-US" dirty="0"/>
              <a:t>你如何確認你設置的監控指標、告警條件是否正確？是否能正確用來識別服務為正常狀態？</a:t>
            </a:r>
            <a:endParaRPr lang="en-US" altLang="zh-TW" dirty="0"/>
          </a:p>
          <a:p>
            <a:r>
              <a:rPr lang="zh-TW" altLang="en-US" dirty="0"/>
              <a:t>請問監控系統有再串接別的系統來達到自動化處理系統障礙的目標？</a:t>
            </a:r>
            <a:endParaRPr lang="en-US" altLang="zh-TW" dirty="0"/>
          </a:p>
          <a:p>
            <a:r>
              <a:rPr lang="zh-TW" altLang="en-US" dirty="0"/>
              <a:t>如何有效的監控</a:t>
            </a:r>
            <a:r>
              <a:rPr lang="en-US" altLang="zh-TW" dirty="0"/>
              <a:t>API</a:t>
            </a:r>
            <a:r>
              <a:rPr lang="zh-TW" altLang="en-US" dirty="0"/>
              <a:t>運作情形，</a:t>
            </a:r>
            <a:r>
              <a:rPr lang="en-US" altLang="zh-TW" dirty="0"/>
              <a:t>API</a:t>
            </a:r>
            <a:r>
              <a:rPr lang="zh-TW" altLang="en-US" dirty="0"/>
              <a:t>端開發是否有需要對應的處理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如果針對於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zh-TW" altLang="en-US" dirty="0"/>
              <a:t>的環境，內部的</a:t>
            </a:r>
            <a:r>
              <a:rPr lang="en-US" altLang="zh-TW" dirty="0" err="1"/>
              <a:t>ip</a:t>
            </a:r>
            <a:r>
              <a:rPr lang="zh-TW" altLang="en-US" dirty="0"/>
              <a:t>是不固定的，有何方法進行自動發現並監控呢？當該服務不存在時，又有何方法能從 </a:t>
            </a:r>
            <a:r>
              <a:rPr lang="en-US" altLang="zh-TW" dirty="0" err="1"/>
              <a:t>dasboard</a:t>
            </a:r>
            <a:r>
              <a:rPr lang="en-US" altLang="zh-TW" dirty="0"/>
              <a:t> </a:t>
            </a:r>
            <a:r>
              <a:rPr lang="zh-TW" altLang="en-US" dirty="0"/>
              <a:t>上自動消失呢？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50569" y="4699167"/>
            <a:ext cx="10040233" cy="110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Discovery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150569" y="4135995"/>
            <a:ext cx="10040233" cy="41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Detection &amp; </a:t>
            </a:r>
            <a:r>
              <a:rPr lang="en-US" dirty="0" err="1"/>
              <a:t>Diagnoistic</a:t>
            </a:r>
            <a:r>
              <a:rPr lang="en-US" dirty="0"/>
              <a:t> API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150569" y="3288206"/>
            <a:ext cx="10040233" cy="7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Breakers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150569" y="2431571"/>
            <a:ext cx="10040233" cy="7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It (</a:t>
            </a:r>
            <a:r>
              <a:rPr lang="en-US" dirty="0" err="1"/>
              <a:t>Diagnoistic</a:t>
            </a:r>
            <a:r>
              <a:rPr lang="en-US" dirty="0"/>
              <a:t>) Yourself &amp; Report</a:t>
            </a:r>
          </a:p>
        </p:txBody>
      </p:sp>
    </p:spTree>
    <p:extLst>
      <p:ext uri="{BB962C8B-B14F-4D97-AF65-F5344CB8AC3E}">
        <p14:creationId xmlns:p14="http://schemas.microsoft.com/office/powerpoint/2010/main" val="2244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RIP:</a:t>
            </a:r>
            <a:r>
              <a:rPr lang="zh-TW" altLang="en-US" dirty="0"/>
              <a:t> 復興航空 </a:t>
            </a:r>
            <a:r>
              <a:rPr lang="en-US" altLang="zh-TW" dirty="0"/>
              <a:t>235</a:t>
            </a:r>
            <a:r>
              <a:rPr lang="zh-TW" altLang="en-US" dirty="0"/>
              <a:t> 班機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76" y="850793"/>
            <a:ext cx="11039856" cy="5171117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7234781" y="3216548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6214085" y="2744209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2647319" y="2586763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12" name="橢圓 11"/>
          <p:cNvSpPr/>
          <p:nvPr/>
        </p:nvSpPr>
        <p:spPr>
          <a:xfrm>
            <a:off x="3822111" y="3531441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2175" y="6194909"/>
            <a:ext cx="472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https://www.youtube.com/watch?v=j5Zir5Ij1Mg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Question?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78377"/>
            <a:ext cx="12192001" cy="5521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1097280" y="2002971"/>
            <a:ext cx="10058400" cy="2322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1100051" y="4351927"/>
            <a:ext cx="10058400" cy="124669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請支持 安德魯的部落格 </a:t>
            </a:r>
            <a:r>
              <a:rPr lang="en-US" altLang="zh-TW"/>
              <a:t>~</a:t>
            </a:r>
          </a:p>
          <a:p>
            <a:r>
              <a:rPr lang="en-US" altLang="zh-TW">
                <a:hlinkClick r:id="rId3"/>
              </a:rPr>
              <a:t>https://www.facebook.com/andrew.blog.0928</a:t>
            </a:r>
            <a:endParaRPr lang="en-US" altLang="zh-TW"/>
          </a:p>
          <a:p>
            <a:r>
              <a:rPr lang="en-US" altLang="zh-TW">
                <a:hlinkClick r:id="rId4"/>
              </a:rPr>
              <a:t>http://columns.chicken-house.net/</a:t>
            </a:r>
            <a:endParaRPr lang="en-US" altLang="zh-TW"/>
          </a:p>
          <a:p>
            <a:endParaRPr lang="en-US" altLang="zh-TW"/>
          </a:p>
          <a:p>
            <a:endParaRPr lang="zh-TW" altLang="en-US" dirty="0"/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29" y="2001980"/>
            <a:ext cx="3959225" cy="19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05" y="2340172"/>
            <a:ext cx="1356703" cy="13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354" y="1837423"/>
            <a:ext cx="3722788" cy="3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94890"/>
            <a:ext cx="9021434" cy="5868219"/>
          </a:xfrm>
          <a:prstGeom prst="rect">
            <a:avLst/>
          </a:prstGeom>
        </p:spPr>
      </p:pic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402433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After Alert?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監控的目的，是為了及時判定系統狀況並且提供警訊</a:t>
            </a:r>
            <a:endParaRPr lang="en-US" altLang="zh-TW" dirty="0"/>
          </a:p>
          <a:p>
            <a:r>
              <a:rPr lang="zh-TW" altLang="en-US" dirty="0"/>
              <a:t>收到警訊後，應該要立即通知 </a:t>
            </a:r>
            <a:r>
              <a:rPr lang="en-US" altLang="zh-TW" dirty="0"/>
              <a:t>“</a:t>
            </a:r>
            <a:r>
              <a:rPr lang="zh-TW" altLang="en-US" dirty="0"/>
              <a:t>相關人員</a:t>
            </a:r>
            <a:r>
              <a:rPr lang="en-US" altLang="zh-TW" dirty="0"/>
              <a:t>”</a:t>
            </a:r>
            <a:r>
              <a:rPr lang="zh-TW" altLang="en-US" dirty="0"/>
              <a:t> 處理</a:t>
            </a:r>
            <a:r>
              <a:rPr lang="en-US" altLang="zh-TW" dirty="0"/>
              <a:t>…</a:t>
            </a:r>
            <a:endParaRPr lang="en-US" dirty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750937"/>
            <a:ext cx="55816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&amp; Service Discovery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99A72-3EDC-481F-80A5-A04ADFD6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070BDD-E859-4748-ACDA-2C863448A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31DC4C-698B-4E93-A116-EB73D030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702"/>
            <a:ext cx="12192000" cy="63337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34B23A-FC19-4307-BBBA-21FD42D78B9E}"/>
              </a:ext>
            </a:extLst>
          </p:cNvPr>
          <p:cNvSpPr txBox="1"/>
          <p:nvPr/>
        </p:nvSpPr>
        <p:spPr>
          <a:xfrm>
            <a:off x="310718" y="6498454"/>
            <a:ext cx="4431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https://www.hashicorp.com/products/consul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7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56" y="341501"/>
            <a:ext cx="6705413" cy="63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82" y="4759887"/>
            <a:ext cx="1470212" cy="52873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5032188" y="2133600"/>
            <a:ext cx="2635624" cy="2330824"/>
          </a:xfrm>
          <a:prstGeom prst="straightConnector1">
            <a:avLst/>
          </a:prstGeom>
          <a:ln w="38100">
            <a:solidFill>
              <a:srgbClr val="6DD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07728" y="3066625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Heartbeats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325035" y="2468282"/>
            <a:ext cx="2629647" cy="2291605"/>
          </a:xfrm>
          <a:prstGeom prst="straightConnector1">
            <a:avLst/>
          </a:prstGeom>
          <a:ln w="38100">
            <a:solidFill>
              <a:srgbClr val="6DD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961896" y="4034299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Checking</a:t>
            </a:r>
          </a:p>
        </p:txBody>
      </p:sp>
    </p:spTree>
    <p:extLst>
      <p:ext uri="{BB962C8B-B14F-4D97-AF65-F5344CB8AC3E}">
        <p14:creationId xmlns:p14="http://schemas.microsoft.com/office/powerpoint/2010/main" val="34975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5535" r="15402"/>
          <a:stretch/>
        </p:blipFill>
        <p:spPr>
          <a:xfrm>
            <a:off x="-18288" y="793895"/>
            <a:ext cx="12222480" cy="53537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8576" y="3547872"/>
            <a:ext cx="10698480" cy="1993392"/>
          </a:xfrm>
          <a:prstGeom prst="rect">
            <a:avLst/>
          </a:prstGeom>
          <a:solidFill>
            <a:srgbClr val="C62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15153" y="6406776"/>
            <a:ext cx="237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https://www.consul.io/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94890"/>
            <a:ext cx="9021434" cy="586821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61365" y="5440421"/>
            <a:ext cx="47512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44800" y="1488141"/>
            <a:ext cx="5331012" cy="519953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圓角矩形 4"/>
          <p:cNvSpPr/>
          <p:nvPr/>
        </p:nvSpPr>
        <p:spPr>
          <a:xfrm>
            <a:off x="3962400" y="5191722"/>
            <a:ext cx="3442447" cy="491902"/>
          </a:xfrm>
          <a:prstGeom prst="roundRect">
            <a:avLst>
              <a:gd name="adj" fmla="val 0"/>
            </a:avLst>
          </a:prstGeom>
          <a:solidFill>
            <a:srgbClr val="C62A7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 Discovery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9059" y="2480235"/>
            <a:ext cx="1488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39059" y="3472329"/>
            <a:ext cx="1488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39059" y="4440517"/>
            <a:ext cx="1488141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920566" y="2382128"/>
            <a:ext cx="3484282" cy="2137239"/>
          </a:xfrm>
          <a:prstGeom prst="roundRect">
            <a:avLst>
              <a:gd name="adj" fmla="val 55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Consul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107765" y="2360706"/>
            <a:ext cx="854635" cy="854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059953" y="3328436"/>
            <a:ext cx="902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107765" y="3729318"/>
            <a:ext cx="854635" cy="854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9" y="2913158"/>
            <a:ext cx="2868708" cy="103168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962400" y="4667624"/>
            <a:ext cx="3442447" cy="418352"/>
          </a:xfrm>
          <a:prstGeom prst="rect">
            <a:avLst/>
          </a:prstGeom>
          <a:solidFill>
            <a:srgbClr val="C62A7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Failure Detection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Consul (Do)?</a:t>
            </a:r>
          </a:p>
        </p:txBody>
      </p:sp>
      <p:sp>
        <p:nvSpPr>
          <p:cNvPr id="6" name="向下箭號 5"/>
          <p:cNvSpPr/>
          <p:nvPr/>
        </p:nvSpPr>
        <p:spPr>
          <a:xfrm>
            <a:off x="6819152" y="5028045"/>
            <a:ext cx="537883" cy="4123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21" grpId="0" animBg="1"/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540</Words>
  <Application>Microsoft Office PowerPoint</Application>
  <PresentationFormat>寬螢幕</PresentationFormat>
  <Paragraphs>62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Arial Unicode MS</vt:lpstr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Monitoring Architecture</vt:lpstr>
      <vt:lpstr>Monitoring System</vt:lpstr>
      <vt:lpstr>Q: After Alert?</vt:lpstr>
      <vt:lpstr>Consul &amp; Service Discovery</vt:lpstr>
      <vt:lpstr>PowerPoint 簡報</vt:lpstr>
      <vt:lpstr>PowerPoint 簡報</vt:lpstr>
      <vt:lpstr>PowerPoint 簡報</vt:lpstr>
      <vt:lpstr>What Is Consul (Do)?</vt:lpstr>
      <vt:lpstr>Consul Monitoring Tools 大亂鬥比較</vt:lpstr>
      <vt:lpstr>Consul 可以:</vt:lpstr>
      <vt:lpstr>Consul 不可以:</vt:lpstr>
      <vt:lpstr>PowerPoint 簡報</vt:lpstr>
      <vt:lpstr>Reference</vt:lpstr>
      <vt:lpstr>PowerPoint 簡報</vt:lpstr>
      <vt:lpstr>Consul-Template</vt:lpstr>
      <vt:lpstr>PowerPoint 簡報</vt:lpstr>
      <vt:lpstr>Monitor Consul health and performance with Datadog</vt:lpstr>
      <vt:lpstr>Question:</vt:lpstr>
      <vt:lpstr>RIP: 復興航空 235 班機</vt:lpstr>
      <vt:lpstr>PowerPoint 簡報</vt:lpstr>
      <vt:lpstr>Question?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OSD_N1</dc:creator>
  <cp:lastModifiedBy>Andrew Wu</cp:lastModifiedBy>
  <cp:revision>87</cp:revision>
  <dcterms:created xsi:type="dcterms:W3CDTF">2017-08-21T09:50:28Z</dcterms:created>
  <dcterms:modified xsi:type="dcterms:W3CDTF">2018-05-26T07:20:06Z</dcterms:modified>
</cp:coreProperties>
</file>