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5" r:id="rId4"/>
    <p:sldId id="266" r:id="rId5"/>
    <p:sldId id="267" r:id="rId6"/>
    <p:sldId id="283" r:id="rId7"/>
    <p:sldId id="296" r:id="rId8"/>
    <p:sldId id="297" r:id="rId9"/>
    <p:sldId id="298" r:id="rId10"/>
    <p:sldId id="299" r:id="rId11"/>
    <p:sldId id="304" r:id="rId12"/>
    <p:sldId id="278" r:id="rId13"/>
    <p:sldId id="285" r:id="rId14"/>
    <p:sldId id="284" r:id="rId15"/>
    <p:sldId id="279" r:id="rId16"/>
    <p:sldId id="313" r:id="rId17"/>
    <p:sldId id="280" r:id="rId18"/>
    <p:sldId id="314" r:id="rId19"/>
    <p:sldId id="294" r:id="rId20"/>
    <p:sldId id="295" r:id="rId21"/>
    <p:sldId id="300" r:id="rId22"/>
    <p:sldId id="301" r:id="rId23"/>
    <p:sldId id="311" r:id="rId24"/>
    <p:sldId id="302" r:id="rId25"/>
    <p:sldId id="310" r:id="rId26"/>
    <p:sldId id="303" r:id="rId27"/>
    <p:sldId id="305" r:id="rId28"/>
    <p:sldId id="258" r:id="rId29"/>
    <p:sldId id="306" r:id="rId30"/>
    <p:sldId id="312" r:id="rId31"/>
    <p:sldId id="309" r:id="rId32"/>
    <p:sldId id="308" r:id="rId33"/>
    <p:sldId id="259" r:id="rId34"/>
    <p:sldId id="26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BAF6-0455-432D-9BF6-86489D8B125C}" type="doc">
      <dgm:prSet loTypeId="urn:microsoft.com/office/officeart/2005/8/layout/chevron1" loCatId="process" qsTypeId="urn:microsoft.com/office/officeart/2005/8/quickstyle/3d4" qsCatId="3D" csTypeId="urn:microsoft.com/office/officeart/2005/8/colors/accent2_4" csCatId="accent2" phldr="1"/>
      <dgm:spPr/>
    </dgm:pt>
    <dgm:pt modelId="{136D8FFD-BE8C-493D-955C-F946FDD59260}">
      <dgm:prSet phldrT="[文字]"/>
      <dgm:spPr/>
      <dgm:t>
        <a:bodyPr/>
        <a:lstStyle/>
        <a:p>
          <a:r>
            <a:rPr lang="en-US" altLang="zh-TW" dirty="0" smtClean="0"/>
            <a:t>BUILD</a:t>
          </a:r>
          <a:endParaRPr lang="zh-TW" altLang="en-US" dirty="0"/>
        </a:p>
      </dgm:t>
    </dgm:pt>
    <dgm:pt modelId="{D3DD84F4-5B45-4673-BB5A-7AE848D9C3E1}" type="par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C10C00BA-BCD4-4DAE-B406-170AB846F86D}" type="sib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41262BDC-5A2B-4651-AC2B-B1FF28F7A6D2}">
      <dgm:prSet phldrT="[文字]"/>
      <dgm:spPr/>
      <dgm:t>
        <a:bodyPr/>
        <a:lstStyle/>
        <a:p>
          <a:r>
            <a:rPr lang="en-US" altLang="zh-TW" dirty="0" smtClean="0"/>
            <a:t>SHIP</a:t>
          </a:r>
          <a:endParaRPr lang="zh-TW" altLang="en-US" dirty="0"/>
        </a:p>
      </dgm:t>
    </dgm:pt>
    <dgm:pt modelId="{1A9BE9D0-561E-494B-9013-6746086503F0}" type="par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5E53BFEB-3EED-482A-B7F9-465FBC4A00AF}" type="sib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B2C50A95-C6DF-40C3-A17D-C0EC77D6C527}">
      <dgm:prSet phldrT="[文字]"/>
      <dgm:spPr/>
      <dgm:t>
        <a:bodyPr/>
        <a:lstStyle/>
        <a:p>
          <a:r>
            <a:rPr lang="en-US" altLang="zh-TW" dirty="0" smtClean="0"/>
            <a:t>RUN</a:t>
          </a:r>
          <a:endParaRPr lang="zh-TW" altLang="en-US" dirty="0"/>
        </a:p>
      </dgm:t>
    </dgm:pt>
    <dgm:pt modelId="{6E3CA115-1918-4DBA-848D-271C99C1D70D}" type="par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411A8316-5FF3-4496-841F-65B793822C9C}" type="sib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2888950C-B739-424B-BD36-B461C4C6CDDD}" type="pres">
      <dgm:prSet presAssocID="{EAEABAF6-0455-432D-9BF6-86489D8B125C}" presName="Name0" presStyleCnt="0">
        <dgm:presLayoutVars>
          <dgm:dir/>
          <dgm:animLvl val="lvl"/>
          <dgm:resizeHandles val="exact"/>
        </dgm:presLayoutVars>
      </dgm:prSet>
      <dgm:spPr/>
    </dgm:pt>
    <dgm:pt modelId="{DAD4981E-3BA1-4B17-B2CC-00646EDF3254}" type="pres">
      <dgm:prSet presAssocID="{136D8FFD-BE8C-493D-955C-F946FDD592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D67E1D-3CC8-47E5-814F-539BEBB75C22}" type="pres">
      <dgm:prSet presAssocID="{C10C00BA-BCD4-4DAE-B406-170AB846F86D}" presName="parTxOnlySpace" presStyleCnt="0"/>
      <dgm:spPr/>
    </dgm:pt>
    <dgm:pt modelId="{01FEC20E-8938-4323-AE1F-03B66BE22FF8}" type="pres">
      <dgm:prSet presAssocID="{41262BDC-5A2B-4651-AC2B-B1FF28F7A6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9018B-449F-46D2-B0D4-B89636BB929B}" type="pres">
      <dgm:prSet presAssocID="{5E53BFEB-3EED-482A-B7F9-465FBC4A00AF}" presName="parTxOnlySpace" presStyleCnt="0"/>
      <dgm:spPr/>
    </dgm:pt>
    <dgm:pt modelId="{ACFEFAD3-F2F1-4367-A645-2D3A141D0F8D}" type="pres">
      <dgm:prSet presAssocID="{B2C50A95-C6DF-40C3-A17D-C0EC77D6C5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8DBA77-6698-4124-AC67-A630E947AA56}" srcId="{EAEABAF6-0455-432D-9BF6-86489D8B125C}" destId="{B2C50A95-C6DF-40C3-A17D-C0EC77D6C527}" srcOrd="2" destOrd="0" parTransId="{6E3CA115-1918-4DBA-848D-271C99C1D70D}" sibTransId="{411A8316-5FF3-4496-841F-65B793822C9C}"/>
    <dgm:cxn modelId="{1C7FBB12-4D5F-4D30-8616-93AAADE923BD}" type="presOf" srcId="{EAEABAF6-0455-432D-9BF6-86489D8B125C}" destId="{2888950C-B739-424B-BD36-B461C4C6CDDD}" srcOrd="0" destOrd="0" presId="urn:microsoft.com/office/officeart/2005/8/layout/chevron1"/>
    <dgm:cxn modelId="{C3599EB9-4F82-432D-980E-40E31F34A356}" srcId="{EAEABAF6-0455-432D-9BF6-86489D8B125C}" destId="{136D8FFD-BE8C-493D-955C-F946FDD59260}" srcOrd="0" destOrd="0" parTransId="{D3DD84F4-5B45-4673-BB5A-7AE848D9C3E1}" sibTransId="{C10C00BA-BCD4-4DAE-B406-170AB846F86D}"/>
    <dgm:cxn modelId="{150EF592-C52B-4A0C-B698-D835D32D5E87}" type="presOf" srcId="{136D8FFD-BE8C-493D-955C-F946FDD59260}" destId="{DAD4981E-3BA1-4B17-B2CC-00646EDF3254}" srcOrd="0" destOrd="0" presId="urn:microsoft.com/office/officeart/2005/8/layout/chevron1"/>
    <dgm:cxn modelId="{DB80E2E7-E4C7-4599-8482-35CD7276693C}" type="presOf" srcId="{41262BDC-5A2B-4651-AC2B-B1FF28F7A6D2}" destId="{01FEC20E-8938-4323-AE1F-03B66BE22FF8}" srcOrd="0" destOrd="0" presId="urn:microsoft.com/office/officeart/2005/8/layout/chevron1"/>
    <dgm:cxn modelId="{9C64B6E7-9693-474D-9887-3B06176691B9}" type="presOf" srcId="{B2C50A95-C6DF-40C3-A17D-C0EC77D6C527}" destId="{ACFEFAD3-F2F1-4367-A645-2D3A141D0F8D}" srcOrd="0" destOrd="0" presId="urn:microsoft.com/office/officeart/2005/8/layout/chevron1"/>
    <dgm:cxn modelId="{26FA4ADF-5838-496C-A03D-3BB966AA7ACD}" srcId="{EAEABAF6-0455-432D-9BF6-86489D8B125C}" destId="{41262BDC-5A2B-4651-AC2B-B1FF28F7A6D2}" srcOrd="1" destOrd="0" parTransId="{1A9BE9D0-561E-494B-9013-6746086503F0}" sibTransId="{5E53BFEB-3EED-482A-B7F9-465FBC4A00AF}"/>
    <dgm:cxn modelId="{2488F0A6-242C-4EF8-90AB-241F9275C2B6}" type="presParOf" srcId="{2888950C-B739-424B-BD36-B461C4C6CDDD}" destId="{DAD4981E-3BA1-4B17-B2CC-00646EDF3254}" srcOrd="0" destOrd="0" presId="urn:microsoft.com/office/officeart/2005/8/layout/chevron1"/>
    <dgm:cxn modelId="{9232C184-5326-4BF3-AB64-6A6D73DB106F}" type="presParOf" srcId="{2888950C-B739-424B-BD36-B461C4C6CDDD}" destId="{4BD67E1D-3CC8-47E5-814F-539BEBB75C22}" srcOrd="1" destOrd="0" presId="urn:microsoft.com/office/officeart/2005/8/layout/chevron1"/>
    <dgm:cxn modelId="{C289F73A-2072-4665-8AEE-771C2C419701}" type="presParOf" srcId="{2888950C-B739-424B-BD36-B461C4C6CDDD}" destId="{01FEC20E-8938-4323-AE1F-03B66BE22FF8}" srcOrd="2" destOrd="0" presId="urn:microsoft.com/office/officeart/2005/8/layout/chevron1"/>
    <dgm:cxn modelId="{B05FA9EE-7822-4100-A392-D88437B5D2E3}" type="presParOf" srcId="{2888950C-B739-424B-BD36-B461C4C6CDDD}" destId="{FB29018B-449F-46D2-B0D4-B89636BB929B}" srcOrd="3" destOrd="0" presId="urn:microsoft.com/office/officeart/2005/8/layout/chevron1"/>
    <dgm:cxn modelId="{2DD30C69-BC71-4B97-A7B1-FC05D2D05B9E}" type="presParOf" srcId="{2888950C-B739-424B-BD36-B461C4C6CDDD}" destId="{ACFEFAD3-F2F1-4367-A645-2D3A141D0F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981E-3BA1-4B17-B2CC-00646EDF3254}">
      <dsp:nvSpPr>
        <dsp:cNvPr id="0" name=""/>
        <dsp:cNvSpPr/>
      </dsp:nvSpPr>
      <dsp:spPr>
        <a:xfrm>
          <a:off x="2424" y="0"/>
          <a:ext cx="2954375" cy="578715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BUILD</a:t>
          </a:r>
          <a:endParaRPr lang="zh-TW" altLang="en-US" sz="3600" kern="1200" dirty="0"/>
        </a:p>
      </dsp:txBody>
      <dsp:txXfrm>
        <a:off x="291782" y="0"/>
        <a:ext cx="2375660" cy="578715"/>
      </dsp:txXfrm>
    </dsp:sp>
    <dsp:sp modelId="{01FEC20E-8938-4323-AE1F-03B66BE22FF8}">
      <dsp:nvSpPr>
        <dsp:cNvPr id="0" name=""/>
        <dsp:cNvSpPr/>
      </dsp:nvSpPr>
      <dsp:spPr>
        <a:xfrm>
          <a:off x="2661363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SHIP</a:t>
          </a:r>
          <a:endParaRPr lang="zh-TW" altLang="en-US" sz="3600" kern="1200" dirty="0"/>
        </a:p>
      </dsp:txBody>
      <dsp:txXfrm>
        <a:off x="2950721" y="0"/>
        <a:ext cx="2375660" cy="578715"/>
      </dsp:txXfrm>
    </dsp:sp>
    <dsp:sp modelId="{ACFEFAD3-F2F1-4367-A645-2D3A141D0F8D}">
      <dsp:nvSpPr>
        <dsp:cNvPr id="0" name=""/>
        <dsp:cNvSpPr/>
      </dsp:nvSpPr>
      <dsp:spPr>
        <a:xfrm>
          <a:off x="5320301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RUN</a:t>
          </a:r>
          <a:endParaRPr lang="zh-TW" altLang="en-US" sz="3600" kern="1200" dirty="0"/>
        </a:p>
      </dsp:txBody>
      <dsp:txXfrm>
        <a:off x="5609659" y="0"/>
        <a:ext cx="2375660" cy="57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1E510-D267-4A48-98B8-37CAB08698A1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2BE5-B099-4B85-9B69-4F3B354C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2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firehose/2017/04/18/dockercon-2017-linux-containers-will-run-natively-on-windows-serer-with-hyper-v-isol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umns.chicken-house.net/2017/07/25/wc-swarm-labs2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2017/08/05/what-cicd-do-you-nee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9600" dirty="0" smtClean="0">
                <a:solidFill>
                  <a:schemeClr val="tx1"/>
                </a:solidFill>
              </a:rPr>
              <a:t>"</a:t>
            </a:r>
            <a:r>
              <a:rPr lang="en-US" altLang="zh-TW" sz="9600" smtClean="0">
                <a:solidFill>
                  <a:srgbClr val="FF0000"/>
                </a:solidFill>
              </a:rPr>
              <a:t>C</a:t>
            </a:r>
            <a:r>
              <a:rPr lang="en-US" altLang="zh-TW" smtClean="0"/>
              <a:t>ontainer"</a:t>
            </a:r>
            <a:br>
              <a:rPr lang="en-US" altLang="zh-TW" smtClean="0"/>
            </a:br>
            <a:r>
              <a:rPr lang="en-US" altLang="zh-TW" sz="9600" smtClean="0">
                <a:solidFill>
                  <a:srgbClr val="FF0000"/>
                </a:solidFill>
              </a:rPr>
              <a:t>D</a:t>
            </a:r>
            <a:r>
              <a:rPr lang="en-US" altLang="zh-TW" smtClean="0"/>
              <a:t>riven </a:t>
            </a: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evelopment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758199" cy="1143000"/>
          </a:xfrm>
        </p:spPr>
        <p:txBody>
          <a:bodyPr/>
          <a:lstStyle/>
          <a:p>
            <a:pPr algn="r"/>
            <a:r>
              <a:rPr lang="zh-TW" altLang="en-US" dirty="0" smtClean="0"/>
              <a:t>吳剛志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2017/08/17</a:t>
            </a:r>
            <a:endParaRPr lang="zh-TW" altLang="en-US" dirty="0"/>
          </a:p>
        </p:txBody>
      </p:sp>
      <p:pic>
        <p:nvPicPr>
          <p:cNvPr id="4" name="Picture 2" descr="http://columns.chicken-house.net/public/microsoft-mv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0" y="7124700"/>
            <a:ext cx="2381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「microsoft mvp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0" y="4455620"/>
            <a:ext cx="2209800" cy="8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Job / Windows Service?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開發階段，直接簡化成 </a:t>
            </a:r>
            <a:r>
              <a:rPr lang="en-US" altLang="zh-TW" sz="2800" dirty="0" smtClean="0"/>
              <a:t>Console Application </a:t>
            </a:r>
            <a:r>
              <a:rPr lang="zh-TW" altLang="en-US" sz="2800" dirty="0" smtClean="0"/>
              <a:t>即可。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透過 </a:t>
            </a:r>
            <a:r>
              <a:rPr lang="en-US" altLang="zh-TW" sz="2800" dirty="0" smtClean="0"/>
              <a:t>container </a:t>
            </a:r>
            <a:r>
              <a:rPr lang="zh-TW" altLang="en-US" sz="2800" dirty="0" smtClean="0"/>
              <a:t>的封裝，</a:t>
            </a:r>
            <a:r>
              <a:rPr lang="en-US" altLang="zh-TW" sz="2800" dirty="0" smtClean="0"/>
              <a:t>container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已經直接提供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start | stop | continue | pause | restart </a:t>
            </a:r>
            <a:r>
              <a:rPr lang="zh-TW" altLang="en-US" sz="2800" dirty="0" smtClean="0"/>
              <a:t>等等控制機制。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Console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STDOUT, </a:t>
            </a:r>
            <a:r>
              <a:rPr lang="zh-TW" altLang="en-US" sz="2800" dirty="0" smtClean="0"/>
              <a:t>已經被 </a:t>
            </a:r>
            <a:r>
              <a:rPr lang="en-US" altLang="zh-TW" sz="2800" dirty="0" smtClean="0"/>
              <a:t>container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engine</a:t>
            </a:r>
            <a:r>
              <a:rPr lang="zh-TW" altLang="en-US" sz="2800" dirty="0" smtClean="0"/>
              <a:t> 統一管理。日誌型態的訊息直接輸出到 </a:t>
            </a:r>
            <a:r>
              <a:rPr lang="en-US" altLang="zh-TW" sz="2800" dirty="0" smtClean="0"/>
              <a:t>console</a:t>
            </a:r>
            <a:r>
              <a:rPr lang="zh-TW" altLang="en-US" sz="2800" dirty="0" smtClean="0"/>
              <a:t> 即可，不須額外定義其他的 </a:t>
            </a:r>
            <a:r>
              <a:rPr lang="en-US" altLang="zh-TW" sz="2800" dirty="0" smtClean="0"/>
              <a:t>log</a:t>
            </a:r>
            <a:r>
              <a:rPr lang="zh-TW" altLang="en-US" sz="2800" dirty="0" smtClean="0"/>
              <a:t> 機制。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9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IP2C.Worker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9" y="1845734"/>
            <a:ext cx="10857561" cy="40233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3569" y="4806462"/>
            <a:ext cx="6369539" cy="4142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容器化的部署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" y="1223159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288436" y="1957668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26789" y="565417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99164" y="2191132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799164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895448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991732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799164" y="4078299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3810841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07125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003409" y="3864291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918090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07187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Local DEV-Environment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Docker-</a:t>
            </a:r>
            <a:r>
              <a:rPr lang="en-US" altLang="zh-TW" dirty="0" err="1" smtClean="0"/>
              <a:t>Compose.yml</a:t>
            </a:r>
            <a:r>
              <a:rPr lang="en-US" altLang="zh-TW" dirty="0" smtClean="0"/>
              <a:t> (example)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737360"/>
            <a:ext cx="9672320" cy="62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-0.271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@Local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Production (@Azure)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097280" y="1969507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5633" y="5666017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08008" y="2202971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10922" y="2334293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  <a:endCxn id="6" idx="1"/>
          </p:cNvCxnSpPr>
          <p:nvPr/>
        </p:nvCxnSpPr>
        <p:spPr>
          <a:xfrm>
            <a:off x="863843" y="2455890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608008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04292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800576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608008" y="4090138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320040" y="192054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99288" y="3448430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20040" y="411899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99288" y="565174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8485410" y="457895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485410" y="2086239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485410" y="2700457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9" idx="0"/>
          </p:cNvCxnSpPr>
          <p:nvPr/>
        </p:nvCxnSpPr>
        <p:spPr>
          <a:xfrm flipH="1">
            <a:off x="2619685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15969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6812253" y="387613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726934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6031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 rot="10800000">
            <a:off x="10940678" y="2399777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0800000">
            <a:off x="10940678" y="4566773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0800000">
            <a:off x="7976898" y="2471026"/>
            <a:ext cx="426184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@Azure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" y="496994"/>
            <a:ext cx="105060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博</a:t>
            </a:r>
            <a:r>
              <a:rPr lang="zh-TW" altLang="en-US" sz="3200" b="1" dirty="0"/>
              <a:t>裕</a:t>
            </a:r>
            <a:r>
              <a:rPr lang="zh-TW" altLang="en-US" sz="3200" b="1" dirty="0" smtClean="0"/>
              <a:t>科技 </a:t>
            </a:r>
            <a:r>
              <a:rPr lang="en-US" altLang="zh-TW" sz="3200" b="1" dirty="0" smtClean="0"/>
              <a:t>–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Chief Architect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現任</a:t>
            </a:r>
            <a:r>
              <a:rPr lang="zh-TW" altLang="en-US" sz="3200" b="1" dirty="0"/>
              <a:t> </a:t>
            </a:r>
            <a:r>
              <a:rPr lang="en-US" altLang="zh-TW" sz="3200" b="1" dirty="0" smtClean="0"/>
              <a:t>Microsoft MVP, </a:t>
            </a:r>
            <a:r>
              <a:rPr lang="zh-TW" altLang="en-US" sz="3200" b="1" dirty="0" smtClean="0"/>
              <a:t>微軟最有價值專家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經營 安德魯的部落格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Azure </a:t>
            </a:r>
            <a:r>
              <a:rPr lang="zh-TW" altLang="en-US" sz="2200" dirty="0" smtClean="0"/>
              <a:t>與雲端服務設計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為主。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www.facebook.com/andrew.blog.0928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多年技術顧問、專任講師、專欄作家、研討會</a:t>
            </a:r>
            <a:r>
              <a:rPr lang="en-US" altLang="zh-TW" sz="3200" b="1" dirty="0" smtClean="0"/>
              <a:t>SPEAKER</a:t>
            </a:r>
            <a:r>
              <a:rPr lang="zh-TW" altLang="en-US" sz="3200" b="1" dirty="0" smtClean="0"/>
              <a:t> 等經驗。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578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5" y="1038213"/>
            <a:ext cx="6465509" cy="33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7"/>
          <a:stretch/>
        </p:blipFill>
        <p:spPr bwMode="auto">
          <a:xfrm>
            <a:off x="7077692" y="204460"/>
            <a:ext cx="4928261" cy="39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899564" y="1840677"/>
            <a:ext cx="403761" cy="4987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14452" y="4643256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03221" y="45984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Delivery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42937" y="4738256"/>
            <a:ext cx="62796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64861" y="4693435"/>
            <a:ext cx="31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Continuous Deployment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4736" y="5037822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02233" y="498485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Integration</a:t>
            </a:r>
            <a:endParaRPr lang="zh-TW" altLang="en-US" dirty="0"/>
          </a:p>
        </p:txBody>
      </p:sp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1674458318"/>
              </p:ext>
            </p:extLst>
          </p:nvPr>
        </p:nvGraphicFramePr>
        <p:xfrm>
          <a:off x="2565070" y="5559616"/>
          <a:ext cx="8277102" cy="57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6" descr="「nuget」的圖片搜尋結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31439"/>
          <a:stretch/>
        </p:blipFill>
        <p:spPr bwMode="auto">
          <a:xfrm>
            <a:off x="5609607" y="3002131"/>
            <a:ext cx="1289957" cy="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Graphic spid="1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參考資訊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96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8" y="0"/>
            <a:ext cx="9437164" cy="1031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80" y="6413500"/>
            <a:ext cx="1515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https://blogs.microsoft.com/firehose/2017/04/18/dockercon-2017-linux-containers-will-run-natively-on-windows-serer-with-hyper-v-isolation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825500"/>
            <a:ext cx="1089392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44700" y="4826000"/>
            <a:ext cx="4660900" cy="6731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65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42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Kit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7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6360" y="286603"/>
            <a:ext cx="9540240" cy="9048014"/>
            <a:chOff x="1097280" y="286603"/>
            <a:chExt cx="6477000" cy="71540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86603"/>
              <a:ext cx="6477000" cy="1143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296987"/>
              <a:ext cx="6248400" cy="6143625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317500" y="59690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http://columns.chicken-house.net/2017/07/25/wc-swarm-labs2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4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5486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330954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3811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919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2883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ReverseProxy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986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20" idx="2"/>
          </p:cNvCxnSpPr>
          <p:nvPr/>
        </p:nvCxnSpPr>
        <p:spPr>
          <a:xfrm>
            <a:off x="8375650" y="2463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708900" y="2463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775200" y="2463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705100" y="2463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057400" y="2463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1" idx="2"/>
          </p:cNvCxnSpPr>
          <p:nvPr/>
        </p:nvCxnSpPr>
        <p:spPr>
          <a:xfrm>
            <a:off x="10843749" y="3380463"/>
            <a:ext cx="0" cy="210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25500" y="939800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Worker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83200" y="1090691"/>
            <a:ext cx="4826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/>
          <p:cNvCxnSpPr/>
          <p:nvPr/>
        </p:nvCxnSpPr>
        <p:spPr>
          <a:xfrm>
            <a:off x="5524500" y="1484391"/>
            <a:ext cx="0" cy="400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29390"/>
            <a:ext cx="10388600" cy="102794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53483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http://columns.chicken-house.net/2017/08/05/what-cicd-do-you-need/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4000" dirty="0" smtClean="0"/>
              <a:t>開發人員一定要了解 </a:t>
            </a:r>
            <a:r>
              <a:rPr lang="en-US" altLang="zh-TW" sz="4000" dirty="0" smtClean="0"/>
              <a:t>Container</a:t>
            </a:r>
            <a:r>
              <a:rPr lang="zh-TW" altLang="en-US" sz="4000" dirty="0" smtClean="0"/>
              <a:t> 的原因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高效能的虛擬</a:t>
            </a:r>
            <a:r>
              <a:rPr lang="zh-TW" altLang="en-US" sz="3200" dirty="0" smtClean="0"/>
              <a:t>化機制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通用的封裝格式 </a:t>
            </a:r>
            <a:r>
              <a:rPr lang="en-US" altLang="zh-TW" sz="3200" dirty="0" smtClean="0"/>
              <a:t>(container images)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普及的 </a:t>
            </a:r>
            <a:r>
              <a:rPr lang="en-US" altLang="zh-TW" sz="3200" dirty="0"/>
              <a:t>Docker</a:t>
            </a:r>
            <a:r>
              <a:rPr lang="zh-TW" altLang="en-US" sz="3200" dirty="0"/>
              <a:t> </a:t>
            </a:r>
            <a:r>
              <a:rPr lang="en-US" altLang="zh-TW" sz="3200" dirty="0"/>
              <a:t>ECO-System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實踐 </a:t>
            </a:r>
            <a:r>
              <a:rPr lang="en-US" altLang="zh-TW" sz="3200" dirty="0" smtClean="0"/>
              <a:t>DevOps </a:t>
            </a:r>
            <a:r>
              <a:rPr lang="zh-TW" altLang="en-US" sz="3200" dirty="0" smtClean="0"/>
              <a:t>的最佳技術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容器化部署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跨越 </a:t>
            </a:r>
            <a:r>
              <a:rPr lang="en-US" altLang="zh-TW" sz="3200" dirty="0" smtClean="0"/>
              <a:t>Linux / Windows </a:t>
            </a:r>
            <a:r>
              <a:rPr lang="zh-TW" altLang="en-US" sz="3200" dirty="0" smtClean="0"/>
              <a:t>的技術、工具鍊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ECO-System</a:t>
            </a:r>
          </a:p>
        </p:txBody>
      </p:sp>
    </p:spTree>
    <p:extLst>
      <p:ext uri="{BB962C8B-B14F-4D97-AF65-F5344CB8AC3E}">
        <p14:creationId xmlns:p14="http://schemas.microsoft.com/office/powerpoint/2010/main" val="1543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 smtClean="0"/>
              <a:t>https://www.facebook.com/</a:t>
            </a:r>
            <a:r>
              <a:rPr lang="en-US" altLang="zh-TW" b="1" dirty="0" smtClean="0">
                <a:solidFill>
                  <a:srgbClr val="FF0000"/>
                </a:solidFill>
              </a:rPr>
              <a:t>andrew.blog.0928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AutoShape 2" descr="data:image/png;base64,iVBORw0KGgoAAAANSUhEUgAAAMgAAADICAYAAACtWK6eAAANhklEQVR4Xu2d0ZYbRwhEvf//0c5Zy85qZWmGi4ppjXXzGpqGogro0Z7k4+fPnz9/+I8IiMBdBD4UiMwQgccIKBDZIQIbCCgQ6SECCkQOiEAPASdIDzdPvQkCCuRNCm2aPQQUSA83T70JAgrkTQptmj0EFEgPN0+9CQIK5E0KbZo9BBRIDzdPvQkCCuRNCm2aPQRaAvn4+OjddvCpR3+HSeNP/T3no3un/adgT+GZiof66eCsQAood4C951aBFMAeNOnUUYEUCtIBVoEUgD3YpFNHBVIoUgdYBVIA9mCTTh0VSKFIHWAVSAHYg006dVQghSJ1gFUgBWAPNunUMSqQTgAJjKYfv4kYP32k4qR+qD3Nd9r/yngUCEX/CfsUkagfak9TnPa/Mh4FQtF/wj5FJOqH2tMUp/2vjEeBUPSfsE8Rifqh9jTFaf8r41EgFP0n7FNEon6oPU1x2v/KeBQIRf8J+xSRqB9qT1Oc9r8ynkMEQv/26REg9G+BUvaP4nm1vGicqa+OVCBnwe3Xl8fOfzju7IDQ+CnxaMdbJWQFsl8pBXKFESXMWTphqiHQRkGFv0/X7xbUP62vE+SmIhRABXIBkArwLLgpEAVCm/ZdewVyA8vZAaHx09WCsm56VUjlS3Ggeb0abk6QYkVooc9iX0x/14wK0BWrOHF2kS+uQNMFOgvhKQ4UfydIETFaiFfrGDQeBbJNjLPzYSs7P/MWmoICUSAFmnyZnL1jOEFQuXeNz84HJ8iTbyIniBNkt0tcG5y9Y9AJgsD58eMH/cGRPn4f2dN7aR1pnLSxpHBO5eVnXlqRoj0lKiWeArkgQAXYqYuP9CLpiVmnEPf800lH7011WuqH5kUbAo3HN8iTbxAijq3ORv1QIimQC8IKpEh4OoIpgWlno/4VyDZitL60gfgGoYwt2ncK4YpVBPfK7J8RCE+dnUiN1Gk/0xPn7I99VvXH1qk6HjZBUolTAtBOngJ2ejWieE7Hk8KN5jXNBwXy5FuGFsgJkpLAtp+kYA/5zDsNSwqQaT8KZJoJF/+pOjpBnCB3GbtqNU3JR4EcTOwUYZwgKQmcdMU6Jv36LanPgLQjaV+v0ZGWtNHFV6wjk63cpUB6O3lK4JUaHWmjQG7QViAK5JoSCkSB3G3IqYlAG86R06FylwJRIApkQykKRIEokFcQSGWcndFmehV5hAn9U5BpbDuddjqmVf5bv6SvCnb6XgVyQViBfDFNgVypToEokNsmrEAUyF+D2QniBFnymPUNMr0k5/07QZwgTpANXbUEMv3VhY74VW+HfL/67jGFM8WTTjrqfzovyoetOiqQK3RooRVI71GvQJ5kDiUq7RjU/sl02seniUQDS+E2nVcqzk98nCBOkLJOUsRTIGXI7xs6QS64TBOJlkmBFBFLFe7RdQpEgVSoSP+6mPKqvWJNf+WogFOxSQm5A+y9+Gg8lAAVTCo2r3ZvJeZrm9SkUyBF5BVIdqKlNocjGnXrkX5EYEXubprRjr2qcPTeVF5nuZdywQlSRCxFJCeIE6RIuW2zpHITASmQHoq+Qb5wc8UqcMgJ4gQp0GTfhE6QlP1+ZDWLlBBqt111qY+Pu0dS8VCcU29MOsFTkyuF2/KvWLRwFHBK1CSw5G6KA/H9q8ghAVI/tF4K5Kay04BTIimQ7BtTgQwRPtVJFMj224E2hOmGlqo7zWuLJ0sf6dOAKxAFQjlwa69ArhBJdh5SGNooiG/fIBSt7/YtgdDd8rkQ909TYqcIOY0DzSv19Wkf8ZoFxecV81UgT0wQSoAarb6sXpEwJAeKzyvmq0AUCOE8slUgCK45Y9p5XLEutaC40QoqEIrYkD0ttAJRIFUqumK5YlW5gu2cIBiy2oHpH4xShaOTiNrX0Pqyov6pPY2H2qfqQu/dsn/JCaJAeiWmhKf2vajqpxRIESsFUgTqxowSntr3oqqfUiBFrBRIESgF0gMKnHLFKoBFBZuyL4T2zYROBGpP46H2TpAiYpRgj9yu8kPvpZ+pH+VLCU/ti+Vrm/3zAqHEoMRuIz+0ikzHTwlD40kJhMZJGwL1T3E47CuWArlATQlAJwJtFLQuNH5K4Gn/CoQyxAlyFzEnyD6Roo902qmSSt9P9cuCEmO6QzpBtqtH8U/ySoFcoflqAp8mBm0UKSG7YhVXmqTSnSCPEaDCnybwtP8kr6IThAZGOxjtqJQYRGRbj3GaF7035f/seFLcqDA//SsQivITK1mnQPfCUyC9onXwVyA9rH+dohOqUyAFsvb/tKVAFEgZAdoQyo5/G67yvxWnAqFVdMX6CzH6lkm9VWnpOhNcgVCUFYgC2eMMfSRO2z+Kl967l3f136+6txrfHzva+WkHXuWfxnnYikV3yJS9AqHSuNivIjBdsVbWN7pipQif6sApP5R+q+5NxTlN4Gn/TpAiE1YRddW9RVj+N3OC7CPmBNnHCFsokLUrnBOkSNlVRF11bxEWJwgAqjVBUo8mSiS6EqR23el8V8UJeLJpSjs2rWPqbdvJV4F0UPt9ZlrglHhUyE+k/u0ojVOB3CCf6gAU2FWdmea7Kk4Fso+AE2Qfo4cWTpALNE6QIolShEl14FWdORU/JZ4rVk+wW/R2ghTFf88s1RBWCfmJ1H2DdMCjb4TpTpsiMO3kqXupcOi9dOK8Gg4Unxanf9KsN25RIBdwKFGncaMlpvGnhEZxUCBFydNJlLJfRYxXi38VDgpEgdxFQIFsE4NOzOWPdKp0OmpThDnLapHKN9X5U35o3Smviv32m9khX7FoIhSoFGEUSO8NpUBuEKBEStnTDpAatVSwtCFME4ziQPNNNagUDpQn8RUrRXgKLE2cEoMWaDqeaZxT+dI60rpQHGhdFMiTiNGO6gRZu6o9We7n3yBU0Sl7mjjtVKmOqkAUyF0OpEbtqo6tQLaJTYVPGyPFP9UAXbHo6Cl+lKBuaUEpwag9JaQCoRUv2qcmAi0QJQAlcMr/KnyooGicq/As0rJkFv0dhBKmFGHBiBaCEqMQwveH3cdHZAWl99IGQnFQIKmKDK0olABUsFRoKf+UeLRMq96Gq/Ck+MTfIDSAVQRIETiVLyUqvZc2ECfIPsKuWFcYrep4qxqIAlEgdxGgxNiH8bsF9a9AthGmeNJ6HbZiTRc6mfgr+TrL6vVKmH3Gkpr4CuTVKnsTjwLpFUiB9HA73SkF0iuZAunhdrpTCqRXMgXSw+10pxRIr2QKpIfb6U4pkF7JTieQXprHn6KfDVP29Ie8FDKp+FOEXPW1sxP/IT8Upgqd8jNNGEqATuEIFtP5klg+bSk+1H+yESmQKzTpqkPtk4UjpFEgF7Q6jUiBKJC/tEYFRcTqBKFoLbCnBEjZO0EuCLhiLSA9uTJFeFcsgvqX7T8vkFUJ0nJ0ds57d0znS+OcjodOulTDmb6X8ufXtOv8191XFYgmSIn3yP90vjTO6XimiUrjp5Oa4rnFKwVSUB0taMHlNxNa0Ol4FMjVOugE2afzNCEVyHYNnCD7HG1ZUOK5Yh1DVNpwFEiL/vuHFMg+RsQiRdS3FUiKkKRoW9/VU/HQrzQ0fjq5UnmtundaIPQNddgjfbpwr1bQ6Xz/VWEqkFQLLfqZJtK0/1XCX3WvAikSO2U2TeBp/6uIuupeBZJiftHPNIGn/a8i6qp7FUiR2CmzaQJP+19F1FX3KpAb5Ckg9CtEisA0zlWfPWljoR8TKA40nlR96b0Uh19fSJO/pFPCpBJUINtIUmIokC88FcgVtygxaEOg9rSB0M5MV6xUPDROWhfqfysvBaJA/uJHipBUUNMNhE5SV6wn30q0oNSeEizVORWIK9ZdLlFiUMJTewVyQYDWJdUo3naCnOVRnxJIijCvhht9Q7li3SBGOzYFkHY2Go8CuSCQqgv14wQpCop2KtqxqdBSwqGEcYIUkadApQhAO3DKXoFsvwVSQqONhdaFxukEcYIUW6ICGQXKCbK9S6fwQUVcuNvTfGnnpxvOFm5v+UNhCkDqh9pTwlP/1H46ntTKlMxLgVxVZbpTJQt3j0zUP7VXIEUEKLB0pNLHWioeBdL7rJrq/Ck/lA+uWDcIpACkfqh9sV/9b0b9U/vpeBQIRbj4lYkWmtq/YuFcsR7/gJiqr595iwJUIL3OliIq9UPtl69YPXjrpygg9E30aj84+ka7IEDrXmfUl+UhX7E6gZEzFCgFsv0Yp3iumrCpOJ0gxUf6dGemRCJN4tM2NelSxKN+pu0pnoe9QTqBkTMpYBVIdnVJ1SUlfMKpP7auWAXUpgtEV75pIVNi08mYwjMVpyuWK9ZdDqSIqkCeJFihSY+YUALQIKj/lD2NMzWh6ORKxbkKt/gbhAIybU+BpfFQ/yl7GqcCoYh92UffIP0wZk5SQtIoqP+UPY1TgVDEFEgfsauTKcJPPzYVSL/cTpA+di/3uwN9LD+R+rej9K+gaZypRtTJV4F0UPt9JlU4J8gFUIoDte+UuiWQzkWeEYEzIqBAzlg1Yz4MAQVyGNRedEYEFMgZq2bMhyGgQA6D2ovOiIACOWPVjPkwBBTIYVB70RkRUCBnrJoxH4aAAjkMai86IwIK5IxVM+bDEFAgh0HtRWdEQIGcsWrGfBgCCuQwqL3ojAj8B+IqurcZXZ2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758952"/>
            <a:ext cx="328168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開發範例</a:t>
            </a:r>
            <a:r>
              <a:rPr lang="en-US" altLang="zh-TW" dirty="0" smtClean="0"/>
              <a:t>: IP2C.NET Service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3559440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193564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89848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7280" y="5446607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Storage: IP2C_data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108957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205241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301525" y="523259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216206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105303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 rot="5400000">
            <a:off x="3943296" y="2907889"/>
            <a:ext cx="523890" cy="4631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26498" y="2926424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IP2C Rest 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37426" y="1895020"/>
            <a:ext cx="3535629" cy="8600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2660072" y="2381753"/>
            <a:ext cx="3158836" cy="30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 SDK</a:t>
            </a:r>
            <a:endParaRPr lang="zh-TW" altLang="en-US" dirty="0"/>
          </a:p>
        </p:txBody>
      </p:sp>
      <p:sp>
        <p:nvSpPr>
          <p:cNvPr id="18" name="雲朵形 17"/>
          <p:cNvSpPr/>
          <p:nvPr/>
        </p:nvSpPr>
        <p:spPr>
          <a:xfrm>
            <a:off x="9367644" y="3916143"/>
            <a:ext cx="2446317" cy="166987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IP2C.org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2"/>
            <a:endCxn id="7" idx="3"/>
          </p:cNvCxnSpPr>
          <p:nvPr/>
        </p:nvCxnSpPr>
        <p:spPr>
          <a:xfrm flipH="1">
            <a:off x="7313202" y="4751079"/>
            <a:ext cx="206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02088" y="4156364"/>
            <a:ext cx="138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Download</a:t>
            </a:r>
          </a:p>
          <a:p>
            <a:r>
              <a:rPr lang="en-US" altLang="zh-TW" dirty="0" smtClean="0"/>
              <a:t>IP 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ocker image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446385"/>
            <a:ext cx="8298312" cy="57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81554" y="5842844"/>
            <a:ext cx="4938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windows server core with ASP.NET image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68482" y="4934310"/>
            <a:ext cx="2219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1168" y="6528816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https://stefanscherer.github.io/keep-your-windows-containers-up-to-date/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3425"/>
            <a:ext cx="10515598" cy="62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8" y="961901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傳統的開發方式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59"/>
            <a:ext cx="6087291" cy="457039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2520" y="2339438"/>
            <a:ext cx="2280062" cy="748146"/>
          </a:xfrm>
          <a:prstGeom prst="wedgeRoundRectCallout">
            <a:avLst>
              <a:gd name="adj1" fmla="val -17187"/>
              <a:gd name="adj2" fmla="val 824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474818" y="2973371"/>
            <a:ext cx="2382190" cy="748146"/>
          </a:xfrm>
          <a:prstGeom prst="wedgeRoundRectCallout">
            <a:avLst>
              <a:gd name="adj1" fmla="val -40625"/>
              <a:gd name="adj2" fmla="val 98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資料庫的 </a:t>
            </a:r>
            <a:r>
              <a:rPr lang="en-US" altLang="zh-TW" dirty="0" smtClean="0"/>
              <a:t>LIB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43597" y="3519635"/>
            <a:ext cx="2845328" cy="748146"/>
          </a:xfrm>
          <a:prstGeom prst="wedgeRoundRectCallout">
            <a:avLst>
              <a:gd name="adj1" fmla="val -53088"/>
              <a:gd name="adj2" fmla="val 935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存取遠端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5336770" y="4489150"/>
            <a:ext cx="3177837" cy="748146"/>
          </a:xfrm>
          <a:prstGeom prst="wedgeRoundRectCallout">
            <a:avLst>
              <a:gd name="adj1" fmla="val -94843"/>
              <a:gd name="adj2" fmla="val 46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提供</a:t>
            </a:r>
            <a:r>
              <a:rPr lang="zh-TW" altLang="en-US" dirty="0"/>
              <a:t> </a:t>
            </a:r>
            <a:r>
              <a:rPr lang="en-US" altLang="zh-TW" dirty="0" smtClean="0"/>
              <a:t>IP2C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140925" y="5458665"/>
            <a:ext cx="3791792" cy="748146"/>
          </a:xfrm>
          <a:prstGeom prst="wedgeRoundRectCallout">
            <a:avLst>
              <a:gd name="adj1" fmla="val -67190"/>
              <a:gd name="adj2" fmla="val -65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到 </a:t>
            </a:r>
            <a:r>
              <a:rPr lang="en-US" altLang="zh-TW" dirty="0" smtClean="0"/>
              <a:t>IP2C.org </a:t>
            </a:r>
            <a:r>
              <a:rPr lang="zh-TW" altLang="en-US" dirty="0" smtClean="0"/>
              <a:t>更新資料檔的 </a:t>
            </a: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647700" y="6099234"/>
            <a:ext cx="4626100" cy="748146"/>
          </a:xfrm>
          <a:prstGeom prst="wedgeRoundRectCallout">
            <a:avLst>
              <a:gd name="adj1" fmla="val -33362"/>
              <a:gd name="adj2" fmla="val -83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 </a:t>
            </a:r>
            <a:r>
              <a:rPr lang="en-US" altLang="zh-TW" dirty="0" smtClean="0"/>
              <a:t>IP2C.SDK, IP2C.NET </a:t>
            </a:r>
            <a:r>
              <a:rPr lang="zh-TW" altLang="en-US" dirty="0" smtClean="0"/>
              <a:t>的單元測試案例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碰到的困難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的在本機測試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的建置測試環境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的部署到正式環境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我該將 </a:t>
            </a:r>
            <a:r>
              <a:rPr lang="en-US" altLang="zh-TW" sz="3200" dirty="0" smtClean="0"/>
              <a:t>Worker </a:t>
            </a:r>
            <a:r>
              <a:rPr lang="zh-TW" altLang="en-US" sz="3200" dirty="0" smtClean="0"/>
              <a:t>開發成 </a:t>
            </a:r>
            <a:r>
              <a:rPr lang="en-US" altLang="zh-TW" sz="3200" dirty="0" smtClean="0"/>
              <a:t>Windows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Service</a:t>
            </a:r>
            <a:r>
              <a:rPr lang="zh-TW" altLang="en-US" sz="3200" dirty="0" smtClean="0"/>
              <a:t> 嗎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Logs?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Load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Balance</a:t>
            </a:r>
            <a:r>
              <a:rPr lang="zh-TW" altLang="en-US" sz="3200" dirty="0" smtClean="0"/>
              <a:t> 的問題</a:t>
            </a:r>
            <a:r>
              <a:rPr lang="en-US" altLang="zh-TW" sz="3200" dirty="0"/>
              <a:t>?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8747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 Web API </a:t>
            </a:r>
            <a:r>
              <a:rPr lang="zh-TW" altLang="en-US" dirty="0" smtClean="0"/>
              <a:t>的困擾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" y="1845734"/>
            <a:ext cx="10737264" cy="4023360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6050275" y="1737359"/>
            <a:ext cx="5368632" cy="2894017"/>
          </a:xfrm>
          <a:prstGeom prst="cloudCallout">
            <a:avLst>
              <a:gd name="adj1" fmla="val -30787"/>
              <a:gd name="adj2" fmla="val 59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該怎麼測試 </a:t>
            </a:r>
            <a:r>
              <a:rPr lang="en-US" altLang="zh-TW" sz="3200" dirty="0" smtClean="0"/>
              <a:t>Load Balance </a:t>
            </a:r>
            <a:r>
              <a:rPr lang="zh-TW" altLang="en-US" sz="3200" dirty="0" smtClean="0"/>
              <a:t>的組態下，執行是否正確</a:t>
            </a:r>
            <a:r>
              <a:rPr lang="en-US" altLang="zh-TW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容器化的</a:t>
            </a:r>
            <a:r>
              <a:rPr lang="zh-TW" altLang="en-US" dirty="0"/>
              <a:t>封裝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web application?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027" y="1923802"/>
            <a:ext cx="4405745" cy="423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Virtual Machine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281" y="4880758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smtClean="0"/>
              <a:t>windows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/>
              <a:t> </a:t>
            </a:r>
            <a:r>
              <a:rPr lang="en-US" altLang="zh-TW" dirty="0" smtClean="0"/>
              <a:t>201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281" y="3942607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IIS &amp; </a:t>
            </a:r>
            <a:r>
              <a:rPr lang="zh-TW" altLang="en-US" dirty="0" smtClean="0"/>
              <a:t>相關元件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6281" y="3018113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6281" y="2079962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2" y="3633849"/>
            <a:ext cx="4405745" cy="252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Image (define: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3326" y="4880759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Image: Microsoft/</a:t>
            </a:r>
            <a:r>
              <a:rPr lang="en-US" altLang="zh-TW" dirty="0" err="1" smtClean="0"/>
              <a:t>ASPNET:latest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03326" y="3942608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br>
              <a:rPr lang="en-US" altLang="zh-TW" dirty="0" smtClean="0"/>
            </a:br>
            <a:r>
              <a:rPr lang="en-US" altLang="zh-TW" dirty="0" smtClean="0"/>
              <a:t>(with default configuration)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05154" y="1723709"/>
            <a:ext cx="613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直接定義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可以根據別人已經定義好的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基礎，加上自己定義的 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 疊加上去 </a:t>
            </a:r>
            <a:r>
              <a:rPr lang="en-US" altLang="zh-TW" dirty="0" smtClean="0"/>
              <a:t>(layer)</a:t>
            </a:r>
            <a:r>
              <a:rPr lang="zh-TW" altLang="en-US" dirty="0" smtClean="0"/>
              <a:t>。要更新時</a:t>
            </a:r>
            <a:endParaRPr lang="en-US" altLang="zh-TW" dirty="0" smtClean="0"/>
          </a:p>
          <a:p>
            <a:r>
              <a:rPr lang="zh-TW" altLang="en-US" dirty="0" smtClean="0"/>
              <a:t>只需要重新</a:t>
            </a:r>
            <a:r>
              <a:rPr lang="zh-TW" altLang="en-US" dirty="0"/>
              <a:t> </a:t>
            </a:r>
            <a:r>
              <a:rPr lang="en-US" altLang="zh-TW" dirty="0" smtClean="0"/>
              <a:t>build</a:t>
            </a:r>
            <a:r>
              <a:rPr lang="zh-TW" altLang="en-US" dirty="0"/>
              <a:t> </a:t>
            </a:r>
            <a:r>
              <a:rPr lang="en-US" altLang="zh-TW" dirty="0" smtClean="0"/>
              <a:t>image,</a:t>
            </a:r>
            <a:r>
              <a:rPr lang="zh-TW" altLang="en-US" dirty="0" smtClean="0"/>
              <a:t> 不需要重新安裝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內的環境已經受到控制，因此絕大部分的</a:t>
            </a:r>
            <a:endParaRPr lang="en-US" altLang="zh-TW" dirty="0" smtClean="0"/>
          </a:p>
          <a:p>
            <a:r>
              <a:rPr lang="zh-TW" altLang="en-US" dirty="0" smtClean="0"/>
              <a:t>設定資訊都可以直接定好。其餘可以靠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engine</a:t>
            </a:r>
          </a:p>
          <a:p>
            <a:r>
              <a:rPr lang="zh-TW" altLang="en-US" dirty="0" smtClean="0"/>
              <a:t>在部署時重新導向即可，包含 </a:t>
            </a:r>
            <a:r>
              <a:rPr lang="en-US" altLang="zh-TW" dirty="0" smtClean="0"/>
              <a:t>network, volume,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var..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IP2C.WebAPI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61220" cy="40509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4292</TotalTime>
  <Words>568</Words>
  <Application>Microsoft Office PowerPoint</Application>
  <PresentationFormat>寬螢幕</PresentationFormat>
  <Paragraphs>209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Franklin Gothic Book</vt:lpstr>
      <vt:lpstr>微軟正黑體</vt:lpstr>
      <vt:lpstr>新細明體</vt:lpstr>
      <vt:lpstr>Calibri</vt:lpstr>
      <vt:lpstr>Franklin Gothic Medium</vt:lpstr>
      <vt:lpstr>Wingdings</vt:lpstr>
      <vt:lpstr>回顧</vt:lpstr>
      <vt:lpstr>"Container" Driven Development</vt:lpstr>
      <vt:lpstr>安德魯是誰?</vt:lpstr>
      <vt:lpstr>開發範例: IP2C.NET Service</vt:lpstr>
      <vt:lpstr>傳統的開發方式…</vt:lpstr>
      <vt:lpstr>碰到的困難…</vt:lpstr>
      <vt:lpstr>Unit Test Web API 的困擾…</vt:lpstr>
      <vt:lpstr>容器化的封裝</vt:lpstr>
      <vt:lpstr>如何封裝 web application?</vt:lpstr>
      <vt:lpstr>Dockerfile Sample: IP2C.WebAPI</vt:lpstr>
      <vt:lpstr>如何封裝 Job / Windows Service?</vt:lpstr>
      <vt:lpstr>Dockerfile Sample: IP2C.Worker</vt:lpstr>
      <vt:lpstr>容器化的部署</vt:lpstr>
      <vt:lpstr>PowerPoint 簡報</vt:lpstr>
      <vt:lpstr>DEMO: Local DEV-Environment</vt:lpstr>
      <vt:lpstr>Docker-Compose.yml (example)</vt:lpstr>
      <vt:lpstr>DEMO: @Local</vt:lpstr>
      <vt:lpstr>DEMO: Production (@Azure)</vt:lpstr>
      <vt:lpstr>DEMO: @Azure</vt:lpstr>
      <vt:lpstr>PowerPoint 簡報</vt:lpstr>
      <vt:lpstr>PowerPoint 簡報</vt:lpstr>
      <vt:lpstr>參考資訊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總結: 開發人員一定要了解 Container 的原因</vt:lpstr>
      <vt:lpstr>謝謝大家 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33</cp:revision>
  <dcterms:created xsi:type="dcterms:W3CDTF">2017-08-10T14:27:41Z</dcterms:created>
  <dcterms:modified xsi:type="dcterms:W3CDTF">2017-08-16T18:55:39Z</dcterms:modified>
</cp:coreProperties>
</file>