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6" r:id="rId2"/>
    <p:sldMasterId id="2147483678" r:id="rId3"/>
    <p:sldMasterId id="2147483690" r:id="rId4"/>
  </p:sldMasterIdLst>
  <p:notesMasterIdLst>
    <p:notesMasterId r:id="rId45"/>
  </p:notesMasterIdLst>
  <p:sldIdLst>
    <p:sldId id="447" r:id="rId5"/>
    <p:sldId id="449" r:id="rId6"/>
    <p:sldId id="454" r:id="rId7"/>
    <p:sldId id="451" r:id="rId8"/>
    <p:sldId id="450" r:id="rId9"/>
    <p:sldId id="487" r:id="rId10"/>
    <p:sldId id="459" r:id="rId11"/>
    <p:sldId id="460" r:id="rId12"/>
    <p:sldId id="461" r:id="rId13"/>
    <p:sldId id="453" r:id="rId14"/>
    <p:sldId id="462" r:id="rId15"/>
    <p:sldId id="483" r:id="rId16"/>
    <p:sldId id="463" r:id="rId17"/>
    <p:sldId id="485" r:id="rId18"/>
    <p:sldId id="484" r:id="rId19"/>
    <p:sldId id="464" r:id="rId20"/>
    <p:sldId id="486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448" r:id="rId40"/>
    <p:sldId id="455" r:id="rId41"/>
    <p:sldId id="456" r:id="rId42"/>
    <p:sldId id="457" r:id="rId43"/>
    <p:sldId id="458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19FAAC20-C3C4-40F4-82C9-E2DDDFDDB3A8}">
          <p14:sldIdLst>
            <p14:sldId id="447"/>
            <p14:sldId id="449"/>
            <p14:sldId id="454"/>
          </p14:sldIdLst>
        </p14:section>
        <p14:section name="Basic" id="{1FA802AF-5400-4241-A9B4-17CF472FB515}">
          <p14:sldIdLst>
            <p14:sldId id="451"/>
            <p14:sldId id="450"/>
            <p14:sldId id="487"/>
            <p14:sldId id="459"/>
            <p14:sldId id="460"/>
            <p14:sldId id="461"/>
            <p14:sldId id="453"/>
            <p14:sldId id="462"/>
            <p14:sldId id="483"/>
            <p14:sldId id="463"/>
            <p14:sldId id="485"/>
            <p14:sldId id="484"/>
            <p14:sldId id="464"/>
            <p14:sldId id="486"/>
            <p14:sldId id="465"/>
            <p14:sldId id="466"/>
          </p14:sldIdLst>
        </p14:section>
        <p14:section name="Advanced" id="{57BBCACD-92BD-41EC-80AF-40015E8C2A69}">
          <p14:sldIdLst>
            <p14:sldId id="467"/>
            <p14:sldId id="468"/>
            <p14:sldId id="469"/>
            <p14:sldId id="470"/>
            <p14:sldId id="471"/>
          </p14:sldIdLst>
        </p14:section>
        <p14:section name="Service Mesh" id="{8BB74E6B-D4EC-4E00-B7D6-1D45BCF2BC6B}">
          <p14:sldIdLst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Summary" id="{298C6DCD-9458-4D2F-B358-E256149F2389}">
          <p14:sldIdLst>
            <p14:sldId id="478"/>
            <p14:sldId id="479"/>
            <p14:sldId id="480"/>
            <p14:sldId id="481"/>
            <p14:sldId id="482"/>
            <p14:sldId id="448"/>
            <p14:sldId id="455"/>
            <p14:sldId id="456"/>
            <p14:sldId id="457"/>
            <p14:sldId id="4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E06D3C-0EF4-45EC-B324-C17FE8BDEE0C}">
  <a:tblStyle styleId="{66E06D3C-0EF4-45EC-B324-C17FE8BDEE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09" autoAdjust="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37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57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838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51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603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41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149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916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829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89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166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844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633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1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4208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2095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80655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657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613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26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3954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87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74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8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36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41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04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9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61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2018/8/30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9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2436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ndrew.blog.0928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hyperlink" Target="http://columns.chicken-house.net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nginmesh-nginx-as-a-proxy-in-an-istio-service-mesh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410250e006cb" TargetMode="Externa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ginx.com/blog/service-discovery-in-a-microservices-architecture/" TargetMode="Externa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CFD5839-C06B-4A34-8207-F76D21C47A2D}"/>
              </a:ext>
            </a:extLst>
          </p:cNvPr>
          <p:cNvSpPr txBox="1"/>
          <p:nvPr/>
        </p:nvSpPr>
        <p:spPr>
          <a:xfrm>
            <a:off x="594763" y="1444429"/>
            <a:ext cx="81529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altLang="zh-TW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Service Discovery, </a:t>
            </a:r>
            <a:r>
              <a:rPr lang="zh-TW" altLang="en-US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微服務的基礎建設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6C94E3-214D-4AE9-83B1-FF3E875A0ACC}"/>
              </a:ext>
            </a:extLst>
          </p:cNvPr>
          <p:cNvSpPr txBox="1"/>
          <p:nvPr/>
        </p:nvSpPr>
        <p:spPr>
          <a:xfrm>
            <a:off x="594763" y="2685545"/>
            <a:ext cx="8152997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en-US" altLang="zh-TW" sz="150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Andrew Wu, Chief Architect @ 91APP</a:t>
            </a:r>
          </a:p>
          <a:p>
            <a:pPr algn="r" defTabSz="685800">
              <a:buClrTx/>
            </a:pPr>
            <a:endParaRPr lang="en-US" altLang="zh-TW" sz="15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algn="r" defTabSz="685800">
              <a:buClrTx/>
            </a:pPr>
            <a:r>
              <a:rPr lang="en-US" altLang="zh-TW" sz="135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Sep 11, 2018</a:t>
            </a:r>
            <a:endParaRPr lang="zh-TW" altLang="en-US" sz="135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94763" y="920416"/>
            <a:ext cx="815299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94763" y="2490537"/>
            <a:ext cx="815299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08" y="4353215"/>
            <a:ext cx="2358188" cy="654426"/>
          </a:xfrm>
          <a:prstGeom prst="rect">
            <a:avLst/>
          </a:prstGeom>
        </p:spPr>
      </p:pic>
      <p:pic>
        <p:nvPicPr>
          <p:cNvPr id="1026" name="Picture 2" descr="http://columns.chicken-house.net/wp-content/uploads/MicrosoftMVP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262" y="4251804"/>
            <a:ext cx="18573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6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案例探討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Consul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0"/>
            <a:ext cx="8229600" cy="326883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02336" y="4658446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https://www.hashicorp.com/products/consul</a:t>
            </a:r>
          </a:p>
        </p:txBody>
      </p:sp>
    </p:spTree>
    <p:extLst>
      <p:ext uri="{BB962C8B-B14F-4D97-AF65-F5344CB8AC3E}">
        <p14:creationId xmlns:p14="http://schemas.microsoft.com/office/powerpoint/2010/main" val="348193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案例探討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Consul - Basic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(deployment diagram)</a:t>
            </a:r>
          </a:p>
          <a:p>
            <a:r>
              <a:rPr lang="en-US" dirty="0"/>
              <a:t>(</a:t>
            </a:r>
            <a:r>
              <a:rPr lang="en-US" dirty="0" err="1"/>
              <a:t>docker</a:t>
            </a:r>
            <a:r>
              <a:rPr lang="en-US" dirty="0"/>
              <a:t>-compose)</a:t>
            </a:r>
          </a:p>
          <a:p>
            <a:r>
              <a:rPr lang="en-US" dirty="0"/>
              <a:t>(sample code)</a:t>
            </a:r>
          </a:p>
          <a:p>
            <a:endParaRPr lang="en-US" dirty="0"/>
          </a:p>
          <a:p>
            <a:pPr marL="38100" indent="0">
              <a:buNone/>
            </a:pPr>
            <a:r>
              <a:rPr lang="zh-TW" altLang="en-US" dirty="0"/>
              <a:t>基本介紹到此為止，接下來</a:t>
            </a:r>
            <a:r>
              <a:rPr lang="en-US" altLang="zh-TW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6000" b="0" dirty="0"/>
            </a:br>
            <a:br>
              <a:rPr lang="en-US" sz="6000" b="0" dirty="0"/>
            </a:br>
            <a:r>
              <a:rPr lang="en-US" altLang="zh-TW" sz="6000" b="0" dirty="0"/>
              <a:t>2</a:t>
            </a:r>
            <a:r>
              <a:rPr lang="en-US" sz="6000" b="0" dirty="0"/>
              <a:t>. Advanced Topics ?</a:t>
            </a:r>
          </a:p>
        </p:txBody>
      </p:sp>
      <p:sp>
        <p:nvSpPr>
          <p:cNvPr id="14" name="副標題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3600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28772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With </a:t>
            </a:r>
            <a:r>
              <a:rPr lang="en-US" altLang="zh-TW" dirty="0"/>
              <a:t>Load Balancer?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With client-side service discovery, the client determines the network locations of available service instances and load balances requests across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04" y="1200150"/>
            <a:ext cx="3447696" cy="32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ith the server-side service discovery, the load balancer queries a service registry about service locations; clients interact only with the load balan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7" y="1416165"/>
            <a:ext cx="4582451" cy="282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017998" y="4366874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Server‑Side Discovery Pattern</a:t>
            </a:r>
          </a:p>
          <a:p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21692" y="4455934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Client‑Side Discovery Pattern</a:t>
            </a:r>
          </a:p>
          <a:p>
            <a:endParaRPr lang="en-US" dirty="0"/>
          </a:p>
        </p:txBody>
      </p:sp>
      <p:sp>
        <p:nvSpPr>
          <p:cNvPr id="2" name="圓角矩形 1"/>
          <p:cNvSpPr/>
          <p:nvPr/>
        </p:nvSpPr>
        <p:spPr>
          <a:xfrm>
            <a:off x="1609345" y="1943753"/>
            <a:ext cx="1045028" cy="60611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圓角矩形 9"/>
          <p:cNvSpPr/>
          <p:nvPr/>
        </p:nvSpPr>
        <p:spPr>
          <a:xfrm>
            <a:off x="5768557" y="1802675"/>
            <a:ext cx="736745" cy="74719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圓角矩形圖說文字 2"/>
          <p:cNvSpPr/>
          <p:nvPr/>
        </p:nvSpPr>
        <p:spPr>
          <a:xfrm>
            <a:off x="329183" y="2730228"/>
            <a:ext cx="1583218" cy="804672"/>
          </a:xfrm>
          <a:prstGeom prst="wedgeRoundRectCallout">
            <a:avLst>
              <a:gd name="adj1" fmla="val 34943"/>
              <a:gd name="adj2" fmla="val -628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/>
              <a:t>仰賴基礎建設處理，與商務邏輯整合較困難。</a:t>
            </a:r>
            <a:endParaRPr 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6505302" y="2660664"/>
            <a:ext cx="1583218" cy="804672"/>
          </a:xfrm>
          <a:prstGeom prst="wedgeRoundRectCallout">
            <a:avLst>
              <a:gd name="adj1" fmla="val -44595"/>
              <a:gd name="adj2" fmla="val -732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/>
              <a:t>直接注入應用程式，容易根據商業邏輯調整。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如何替不同客戶提供不同的 </a:t>
            </a:r>
            <a:r>
              <a:rPr lang="en-US" altLang="zh-TW" dirty="0"/>
              <a:t>SLA</a:t>
            </a:r>
            <a:r>
              <a:rPr lang="zh-TW" altLang="en-US" dirty="0"/>
              <a:t> 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提供不同的效能保證 </a:t>
            </a:r>
            <a:r>
              <a:rPr lang="en-US" altLang="zh-TW" dirty="0"/>
              <a:t>(share mode)</a:t>
            </a:r>
          </a:p>
          <a:p>
            <a:r>
              <a:rPr lang="zh-TW" altLang="en-US" dirty="0"/>
              <a:t>提供保證的效能等級 </a:t>
            </a:r>
            <a:r>
              <a:rPr lang="en-US" altLang="zh-TW" dirty="0"/>
              <a:t>(standard mode)</a:t>
            </a:r>
          </a:p>
          <a:p>
            <a:r>
              <a:rPr lang="zh-TW" altLang="en-US" dirty="0"/>
              <a:t>提供專屬客戶獨立的設備 </a:t>
            </a:r>
            <a:r>
              <a:rPr lang="en-US" altLang="zh-TW" dirty="0"/>
              <a:t>(isolated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5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案例探討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SLA</a:t>
            </a:r>
            <a:r>
              <a:rPr lang="zh-TW" altLang="en-US" dirty="0"/>
              <a:t> 層級劃分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(service definition with tags)</a:t>
            </a:r>
          </a:p>
          <a:p>
            <a:r>
              <a:rPr lang="en-US" dirty="0"/>
              <a:t>(:free, :</a:t>
            </a:r>
            <a:r>
              <a:rPr lang="en-US" dirty="0" err="1"/>
              <a:t>vip</a:t>
            </a:r>
            <a:r>
              <a:rPr lang="en-US" dirty="0"/>
              <a:t>)</a:t>
            </a:r>
          </a:p>
          <a:p>
            <a:r>
              <a:rPr lang="en-US" dirty="0"/>
              <a:t>(free client -&gt; :free only)</a:t>
            </a:r>
          </a:p>
          <a:p>
            <a:r>
              <a:rPr lang="en-US" dirty="0"/>
              <a:t>(</a:t>
            </a:r>
            <a:r>
              <a:rPr lang="en-US" dirty="0" err="1"/>
              <a:t>vip</a:t>
            </a:r>
            <a:r>
              <a:rPr lang="en-US" dirty="0"/>
              <a:t> client -&gt; :</a:t>
            </a:r>
            <a:r>
              <a:rPr lang="en-US" dirty="0" err="1"/>
              <a:t>vip</a:t>
            </a:r>
            <a:r>
              <a:rPr lang="en-US" dirty="0"/>
              <a:t> first, use :free if :</a:t>
            </a:r>
            <a:r>
              <a:rPr lang="en-US" dirty="0" err="1"/>
              <a:t>vip</a:t>
            </a:r>
            <a:r>
              <a:rPr lang="en-US" dirty="0"/>
              <a:t> fail)</a:t>
            </a:r>
          </a:p>
          <a:p>
            <a:r>
              <a:rPr lang="en-US" dirty="0"/>
              <a:t>(selected client -&gt; :</a:t>
            </a:r>
            <a:r>
              <a:rPr lang="en-US" dirty="0" err="1"/>
              <a:t>talentId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227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7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Again: Different?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With client-side service discovery, the client determines the network locations of available service instances and load balances requests across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04" y="1200150"/>
            <a:ext cx="3447696" cy="32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ith the server-side service discovery, the load balancer queries a service registry about service locations; clients interact only with the load balan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7" y="1416165"/>
            <a:ext cx="4582451" cy="282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017998" y="4366874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Server‑Side Discovery Pattern</a:t>
            </a:r>
          </a:p>
          <a:p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21692" y="4455934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Client‑Side Discovery Pattern</a:t>
            </a:r>
          </a:p>
          <a:p>
            <a:endParaRPr lang="en-US" dirty="0"/>
          </a:p>
        </p:txBody>
      </p:sp>
      <p:sp>
        <p:nvSpPr>
          <p:cNvPr id="2" name="圓角矩形 1"/>
          <p:cNvSpPr/>
          <p:nvPr/>
        </p:nvSpPr>
        <p:spPr>
          <a:xfrm>
            <a:off x="1609345" y="1943753"/>
            <a:ext cx="1045028" cy="60611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圓角矩形 9"/>
          <p:cNvSpPr/>
          <p:nvPr/>
        </p:nvSpPr>
        <p:spPr>
          <a:xfrm>
            <a:off x="5768557" y="1802675"/>
            <a:ext cx="736745" cy="74719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圓角矩形圖說文字 2"/>
          <p:cNvSpPr/>
          <p:nvPr/>
        </p:nvSpPr>
        <p:spPr>
          <a:xfrm>
            <a:off x="329182" y="2730227"/>
            <a:ext cx="2147535" cy="906471"/>
          </a:xfrm>
          <a:prstGeom prst="wedgeRoundRectCallout">
            <a:avLst>
              <a:gd name="adj1" fmla="val 34943"/>
              <a:gd name="adj2" fmla="val -628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/>
              <a:t>中心化的架構，多了一個服務需要顧及 </a:t>
            </a:r>
            <a:r>
              <a:rPr lang="en-US" altLang="zh-TW" dirty="0"/>
              <a:t>HA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單點失敗的風險</a:t>
            </a:r>
            <a:r>
              <a:rPr lang="en-US" altLang="zh-TW" dirty="0"/>
              <a:t>)</a:t>
            </a:r>
            <a:r>
              <a:rPr lang="zh-TW" altLang="en-US" dirty="0"/>
              <a:t>；同時也隱含了效能瓶頸的風險。</a:t>
            </a:r>
            <a:endParaRPr 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6505301" y="2660664"/>
            <a:ext cx="2095283" cy="887208"/>
          </a:xfrm>
          <a:prstGeom prst="wedgeRoundRectCallout">
            <a:avLst>
              <a:gd name="adj1" fmla="val -44595"/>
              <a:gd name="adj2" fmla="val -732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/>
              <a:t>去中心化的架構，點對點的通訊，沒有單點失敗與效能瓶頸的風險。</a:t>
            </a:r>
            <a:endParaRPr lang="en-US" dirty="0"/>
          </a:p>
        </p:txBody>
      </p:sp>
      <p:sp>
        <p:nvSpPr>
          <p:cNvPr id="12" name="圓角矩形圖說文字 11"/>
          <p:cNvSpPr/>
          <p:nvPr/>
        </p:nvSpPr>
        <p:spPr>
          <a:xfrm>
            <a:off x="329182" y="3811073"/>
            <a:ext cx="2147535" cy="906471"/>
          </a:xfrm>
          <a:prstGeom prst="wedgeRoundRectCallout">
            <a:avLst>
              <a:gd name="adj1" fmla="val 34943"/>
              <a:gd name="adj2" fmla="val -628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/>
              <a:t>非侵入式的架構，升級及維護都非常容易，相容性高不易出錯。</a:t>
            </a:r>
            <a:endParaRPr lang="en-US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6505301" y="3679518"/>
            <a:ext cx="2095283" cy="991759"/>
          </a:xfrm>
          <a:prstGeom prst="wedgeRoundRectCallout">
            <a:avLst>
              <a:gd name="adj1" fmla="val -44595"/>
              <a:gd name="adj2" fmla="val -732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/>
              <a:t>侵入式的架構，升級需要重新部署應用程式，需要經過大量測試，升級失敗的風險高。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案例探討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SideCar</a:t>
            </a:r>
            <a:r>
              <a:rPr lang="en-US" altLang="zh-TW" dirty="0"/>
              <a:t> / Service Mesh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66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37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5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20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56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9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33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52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1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9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9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7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6000" b="0" dirty="0"/>
            </a:br>
            <a:br>
              <a:rPr lang="en-US" sz="6000" b="0" dirty="0"/>
            </a:br>
            <a:r>
              <a:rPr lang="en-US" sz="6000" b="0" dirty="0"/>
              <a:t>1. What &amp; Why ?</a:t>
            </a:r>
          </a:p>
        </p:txBody>
      </p:sp>
      <p:sp>
        <p:nvSpPr>
          <p:cNvPr id="14" name="副標題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3600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151825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46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96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43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6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10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84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1F926B-4632-4408-BD22-870A82FEAA9A}"/>
              </a:ext>
            </a:extLst>
          </p:cNvPr>
          <p:cNvSpPr/>
          <p:nvPr/>
        </p:nvSpPr>
        <p:spPr>
          <a:xfrm>
            <a:off x="-1" y="58783"/>
            <a:ext cx="9144001" cy="41409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zh-TW" altLang="en-US" sz="1350" kern="12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28193064-3EA3-477B-9415-489BE10340B0}"/>
              </a:ext>
            </a:extLst>
          </p:cNvPr>
          <p:cNvSpPr txBox="1">
            <a:spLocks/>
          </p:cNvSpPr>
          <p:nvPr/>
        </p:nvSpPr>
        <p:spPr>
          <a:xfrm>
            <a:off x="822960" y="1502229"/>
            <a:ext cx="7543800" cy="17416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</a:pPr>
            <a:r>
              <a:rPr lang="zh-TW" altLang="en-US" sz="3300" dirty="0">
                <a:solidFill>
                  <a:prstClr val="black"/>
                </a:solidFill>
                <a:latin typeface="Calibri Light" panose="020F0302020204030204"/>
                <a:ea typeface="新細明體" panose="02020500000000000000" pitchFamily="18" charset="-120"/>
              </a:rPr>
              <a:t>謝謝大家 </a:t>
            </a:r>
            <a:r>
              <a:rPr lang="en-US" altLang="zh-TW" sz="3300" dirty="0">
                <a:solidFill>
                  <a:prstClr val="black"/>
                </a:solidFill>
                <a:latin typeface="Calibri Light" panose="020F0302020204030204"/>
                <a:ea typeface="新細明體" panose="02020500000000000000" pitchFamily="18" charset="-120"/>
                <a:sym typeface="Wingdings" panose="05000000000000000000" pitchFamily="2" charset="2"/>
              </a:rPr>
              <a:t></a:t>
            </a:r>
            <a:endParaRPr lang="zh-TW" altLang="en-US" sz="3300" dirty="0">
              <a:solidFill>
                <a:prstClr val="black"/>
              </a:solidFill>
              <a:latin typeface="Calibri Light" panose="020F0302020204030204"/>
              <a:ea typeface="新細明體" panose="02020500000000000000" pitchFamily="18" charset="-120"/>
            </a:endParaRPr>
          </a:p>
        </p:txBody>
      </p:sp>
      <p:sp>
        <p:nvSpPr>
          <p:cNvPr id="4" name="副標題 4">
            <a:extLst>
              <a:ext uri="{FF2B5EF4-FFF2-40B4-BE49-F238E27FC236}">
                <a16:creationId xmlns:a16="http://schemas.microsoft.com/office/drawing/2014/main" id="{080E3343-5A40-4557-862C-41B18225F86D}"/>
              </a:ext>
            </a:extLst>
          </p:cNvPr>
          <p:cNvSpPr txBox="1">
            <a:spLocks/>
          </p:cNvSpPr>
          <p:nvPr/>
        </p:nvSpPr>
        <p:spPr>
          <a:xfrm>
            <a:off x="825038" y="3263946"/>
            <a:ext cx="7543800" cy="9350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buClrTx/>
            </a:pPr>
            <a:r>
              <a:rPr lang="zh-TW" altLang="en-US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請支持 安德魯的部落格 </a:t>
            </a:r>
            <a:r>
              <a:rPr lang="en-US" altLang="zh-TW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~</a:t>
            </a: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hlinkClick r:id="rId3"/>
              </a:rPr>
              <a:t>https://www.facebook.com/andrew.blog.0928</a:t>
            </a:r>
            <a:endParaRPr lang="en-US" altLang="zh-TW" sz="21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hlinkClick r:id="rId4"/>
              </a:rPr>
              <a:t>http://columns.chicken-house.net/</a:t>
            </a:r>
            <a:endParaRPr lang="en-US" altLang="zh-TW" sz="21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en-US" altLang="zh-TW" sz="21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zh-TW" altLang="en-US" sz="21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pic>
        <p:nvPicPr>
          <p:cNvPr id="6" name="Picture 2" descr="https://scontent-tpe1-1.xx.fbcdn.net/t31.0-8/12486053_133625380346082_6599681590336715085_o.jpg">
            <a:extLst>
              <a:ext uri="{FF2B5EF4-FFF2-40B4-BE49-F238E27FC236}">
                <a16:creationId xmlns:a16="http://schemas.microsoft.com/office/drawing/2014/main" id="{99C60EA3-1DF3-4800-9082-80B86FDF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47" y="1501486"/>
            <a:ext cx="2969419" cy="144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scontent-tpe1-1.xx.fbcdn.net/v/t1.0-1/c3.0.200.200/p200x200/12494803_133612290347391_178600785133335805_n.jpg?oh=e94b2e70ab63667b3bc052fe9230ceb6&amp;oe=58CC5A58">
            <a:extLst>
              <a:ext uri="{FF2B5EF4-FFF2-40B4-BE49-F238E27FC236}">
                <a16:creationId xmlns:a16="http://schemas.microsoft.com/office/drawing/2014/main" id="{ED6A6194-40B8-43CD-BCAD-F71AFCF4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54" y="1755130"/>
            <a:ext cx="1017527" cy="101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AAD38E-62B6-4328-9054-729EE0350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9766" y="1378067"/>
            <a:ext cx="2792091" cy="28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98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472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734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85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1.wp.nginx.com/wp-content/uploads/2017/09/Modern-Apps-1024x5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61" y="165351"/>
            <a:ext cx="8187800" cy="450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81435" y="4728754"/>
            <a:ext cx="6590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https://www.nginx.com/blog/nginmesh-nginx-as-a-proxy-in-an-istio-service-mesh/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9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AD68D-7080-4188-A296-6F3C8E665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dirty="0"/>
              <a:t>案例</a:t>
            </a:r>
            <a:r>
              <a:rPr lang="en-US" altLang="zh-TW" dirty="0"/>
              <a:t>:</a:t>
            </a:r>
            <a:r>
              <a:rPr lang="zh-TW" altLang="en-US" dirty="0"/>
              <a:t> 拆分基礎服務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AFF981-6476-4DDC-BB51-9F3108EB7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 b="1" dirty="0"/>
              <a:t>宜人贷系统架构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高并发下的进化之路</a:t>
            </a:r>
          </a:p>
          <a:p>
            <a:endParaRPr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9BCA04-079D-4220-A42B-019100319926}"/>
              </a:ext>
            </a:extLst>
          </p:cNvPr>
          <p:cNvSpPr txBox="1"/>
          <p:nvPr/>
        </p:nvSpPr>
        <p:spPr>
          <a:xfrm>
            <a:off x="381000" y="470154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2"/>
              </a:rPr>
              <a:t>https://www.jianshu.com/p/410250e006cb</a:t>
            </a:r>
            <a:endParaRPr kumimoji="0" lang="en-US" altLang="zh-TW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29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</a:t>
            </a:r>
            <a:r>
              <a:rPr lang="zh-TW" altLang="en-US" dirty="0"/>
              <a:t>該如何管理越來越多的服務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如何掌握每個服務的資訊與狀態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如何掌握每個 </a:t>
            </a:r>
            <a:r>
              <a:rPr lang="en-US" altLang="zh-TW" dirty="0"/>
              <a:t>instance </a:t>
            </a:r>
            <a:r>
              <a:rPr lang="zh-TW" altLang="en-US" dirty="0"/>
              <a:t>的資訊與狀態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如何精準定位要呼叫的服務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如何簡化服務部署與啟動的程序</a:t>
            </a:r>
            <a:r>
              <a:rPr lang="en-US" altLang="zh-TW" dirty="0"/>
              <a:t>?</a:t>
            </a:r>
            <a:endParaRPr lang="en-US" dirty="0"/>
          </a:p>
          <a:p>
            <a:r>
              <a:rPr lang="zh-TW" altLang="en-US" dirty="0"/>
              <a:t>如何確保這些服務的組態是正確的</a:t>
            </a:r>
            <a:r>
              <a:rPr lang="en-US" altLang="zh-TW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7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8867E9A-119D-4F5A-B22A-85B6132A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管理微服務的挑戰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909BDF9-C1AD-40A9-8C79-EC7F7928F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如何掌握 </a:t>
            </a:r>
            <a:r>
              <a:rPr lang="en-US" altLang="zh-TW" dirty="0"/>
              <a:t>N</a:t>
            </a:r>
            <a:r>
              <a:rPr lang="zh-TW" altLang="en-US" dirty="0"/>
              <a:t> 種服務的相關資訊 </a:t>
            </a:r>
            <a:r>
              <a:rPr lang="en-US" altLang="zh-TW" dirty="0"/>
              <a:t>(service</a:t>
            </a:r>
            <a:r>
              <a:rPr lang="zh-TW" altLang="en-US" dirty="0"/>
              <a:t> </a:t>
            </a:r>
            <a:r>
              <a:rPr lang="en-US" altLang="zh-TW" dirty="0"/>
              <a:t>definition)</a:t>
            </a:r>
            <a:r>
              <a:rPr lang="zh-TW" altLang="en-US" dirty="0"/>
              <a:t> 與健康狀態 </a:t>
            </a:r>
            <a:r>
              <a:rPr lang="en-US" altLang="zh-TW" dirty="0"/>
              <a:t>(health) ?</a:t>
            </a:r>
          </a:p>
          <a:p>
            <a:r>
              <a:rPr lang="zh-TW" altLang="en-US" dirty="0"/>
              <a:t>如何掌握每種服務內的 </a:t>
            </a:r>
            <a:r>
              <a:rPr lang="en-US" altLang="zh-TW" dirty="0"/>
              <a:t>M</a:t>
            </a:r>
            <a:r>
              <a:rPr lang="zh-TW" altLang="en-US" dirty="0"/>
              <a:t> 個 </a:t>
            </a:r>
            <a:r>
              <a:rPr lang="en-US" altLang="zh-TW" dirty="0"/>
              <a:t>instance</a:t>
            </a:r>
            <a:r>
              <a:rPr lang="zh-TW" altLang="en-US" dirty="0"/>
              <a:t> 相關資訊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如何管理 </a:t>
            </a:r>
            <a:r>
              <a:rPr lang="en-US" altLang="zh-TW" dirty="0"/>
              <a:t>((N-1)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M)</a:t>
            </a:r>
            <a:r>
              <a:rPr lang="en-US" altLang="zh-TW" baseline="30000" dirty="0"/>
              <a:t>2</a:t>
            </a:r>
            <a:r>
              <a:rPr lang="zh-TW" altLang="en-US" dirty="0"/>
              <a:t> 種可能的連線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即時的組態更新機制</a:t>
            </a:r>
          </a:p>
        </p:txBody>
      </p:sp>
    </p:spTree>
    <p:extLst>
      <p:ext uri="{BB962C8B-B14F-4D97-AF65-F5344CB8AC3E}">
        <p14:creationId xmlns:p14="http://schemas.microsoft.com/office/powerpoint/2010/main" val="84038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81435" y="4718306"/>
            <a:ext cx="6353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https://www.nginx.com/blog/service-discovery-in-a-microservices-architecture/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Service discovery is difficult in a modern, cloud-based microservices application because the set of instances, and their IP addresses, are subject to constant 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92" y="157774"/>
            <a:ext cx="4370664" cy="445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81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ith client-side service discovery, the client determines the network locations of available service instances and load balances requests across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33" y="670793"/>
            <a:ext cx="3447696" cy="32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ith the server-side service discovery, the load balancer queries a service registry about service locations; clients interact only with the load balan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" y="886808"/>
            <a:ext cx="4582451" cy="282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62527" y="3837517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Server‑Side Discovery Pattern</a:t>
            </a:r>
          </a:p>
          <a:p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66221" y="3926577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Client‑Side Discovery Pattern</a:t>
            </a:r>
          </a:p>
          <a:p>
            <a:endParaRPr 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4629477" y="114954"/>
            <a:ext cx="0" cy="489595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40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服務啟動到被呼叫的過程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360535" y="4707853"/>
            <a:ext cx="367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Sequency</a:t>
            </a:r>
            <a:r>
              <a:rPr lang="en-US" altLang="zh-TW" dirty="0"/>
              <a:t> Diagram For Service Registration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200150"/>
            <a:ext cx="7181850" cy="920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941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37830</TotalTime>
  <Words>526</Words>
  <Application>Microsoft Office PowerPoint</Application>
  <PresentationFormat>如螢幕大小 (16:9)</PresentationFormat>
  <Paragraphs>66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40</vt:i4>
      </vt:variant>
    </vt:vector>
  </HeadingPairs>
  <TitlesOfParts>
    <vt:vector size="50" baseType="lpstr">
      <vt:lpstr>微軟正黑體</vt:lpstr>
      <vt:lpstr>新細明體</vt:lpstr>
      <vt:lpstr>Arial</vt:lpstr>
      <vt:lpstr>Calibri</vt:lpstr>
      <vt:lpstr>Calibri Light</vt:lpstr>
      <vt:lpstr>Wingdings</vt:lpstr>
      <vt:lpstr>Swiss</vt:lpstr>
      <vt:lpstr>Office 佈景主題</vt:lpstr>
      <vt:lpstr>1_Office 佈景主題</vt:lpstr>
      <vt:lpstr>1_Swiss</vt:lpstr>
      <vt:lpstr>PowerPoint 簡報</vt:lpstr>
      <vt:lpstr>AGENDA</vt:lpstr>
      <vt:lpstr>  1. What &amp; Why ?</vt:lpstr>
      <vt:lpstr>PowerPoint 簡報</vt:lpstr>
      <vt:lpstr>Q1: 該如何管理越來越多的服務?</vt:lpstr>
      <vt:lpstr>管理微服務的挑戰</vt:lpstr>
      <vt:lpstr>PowerPoint 簡報</vt:lpstr>
      <vt:lpstr>PowerPoint 簡報</vt:lpstr>
      <vt:lpstr>服務啟動到被呼叫的過程</vt:lpstr>
      <vt:lpstr>案例探討: Consul</vt:lpstr>
      <vt:lpstr>案例探討: Consul - Basic</vt:lpstr>
      <vt:lpstr>  2. Advanced Topics ?</vt:lpstr>
      <vt:lpstr>Different With Load Balancer?</vt:lpstr>
      <vt:lpstr>Q: 如何替不同客戶提供不同的 SLA ?</vt:lpstr>
      <vt:lpstr>案例探討: SLA 層級劃分</vt:lpstr>
      <vt:lpstr>PowerPoint 簡報</vt:lpstr>
      <vt:lpstr>Again: Different?</vt:lpstr>
      <vt:lpstr>案例探討: SideCar / Service Mesh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案例: 拆分基礎服務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215</cp:revision>
  <dcterms:modified xsi:type="dcterms:W3CDTF">2018-09-01T14:29:41Z</dcterms:modified>
</cp:coreProperties>
</file>